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840" r:id="rId2"/>
    <p:sldMasterId id="2147483852" r:id="rId3"/>
  </p:sldMasterIdLst>
  <p:notesMasterIdLst>
    <p:notesMasterId r:id="rId22"/>
  </p:notesMasterIdLst>
  <p:handoutMasterIdLst>
    <p:handoutMasterId r:id="rId23"/>
  </p:handoutMasterIdLst>
  <p:sldIdLst>
    <p:sldId id="258" r:id="rId4"/>
    <p:sldId id="259" r:id="rId5"/>
    <p:sldId id="260" r:id="rId6"/>
    <p:sldId id="261" r:id="rId7"/>
    <p:sldId id="262" r:id="rId8"/>
    <p:sldId id="269" r:id="rId9"/>
    <p:sldId id="275" r:id="rId10"/>
    <p:sldId id="263" r:id="rId11"/>
    <p:sldId id="265" r:id="rId12"/>
    <p:sldId id="266" r:id="rId13"/>
    <p:sldId id="267" r:id="rId14"/>
    <p:sldId id="268" r:id="rId15"/>
    <p:sldId id="257" r:id="rId16"/>
    <p:sldId id="270" r:id="rId17"/>
    <p:sldId id="271" r:id="rId18"/>
    <p:sldId id="272" r:id="rId19"/>
    <p:sldId id="273" r:id="rId20"/>
    <p:sldId id="27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45" autoAdjust="0"/>
    <p:restoredTop sz="94660" autoAdjust="0"/>
  </p:normalViewPr>
  <p:slideViewPr>
    <p:cSldViewPr snapToGrid="0">
      <p:cViewPr varScale="1">
        <p:scale>
          <a:sx n="74" d="100"/>
          <a:sy n="74" d="100"/>
        </p:scale>
        <p:origin x="78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57" d="100"/>
          <a:sy n="57" d="100"/>
        </p:scale>
        <p:origin x="2832" y="7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2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oel_Kr\Desktop\Informes\Informes%20exce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oel_Kr\Desktop\Informes\Informes%20excel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oel_Kr\Desktop\Informes\Informes%20excel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oel_Kr\Desktop\Informes\Informes%20excel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oel_Kr\Desktop\Informes\Informes%20excel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'Sheet2 (2)'!$U$1:$AC$2</c:f>
              <c:multiLvlStrCache>
                <c:ptCount val="9"/>
                <c:lvl>
                  <c:pt idx="0">
                    <c:v>Конті</c:v>
                  </c:pt>
                  <c:pt idx="1">
                    <c:v>Рошен </c:v>
                  </c:pt>
                  <c:pt idx="2">
                    <c:v>АВК</c:v>
                  </c:pt>
                  <c:pt idx="3">
                    <c:v>Конті</c:v>
                  </c:pt>
                  <c:pt idx="4">
                    <c:v>Рошен </c:v>
                  </c:pt>
                  <c:pt idx="5">
                    <c:v>АВК</c:v>
                  </c:pt>
                  <c:pt idx="6">
                    <c:v>Конті</c:v>
                  </c:pt>
                  <c:pt idx="7">
                    <c:v>Рошен </c:v>
                  </c:pt>
                  <c:pt idx="8">
                    <c:v>АВК</c:v>
                  </c:pt>
                </c:lvl>
                <c:lvl>
                  <c:pt idx="0">
                    <c:v>2012</c:v>
                  </c:pt>
                  <c:pt idx="3">
                    <c:v>2013</c:v>
                  </c:pt>
                  <c:pt idx="6">
                    <c:v>2014</c:v>
                  </c:pt>
                </c:lvl>
              </c:multiLvlStrCache>
            </c:multiLvlStrRef>
          </c:cat>
          <c:val>
            <c:numRef>
              <c:f>'Sheet2 (2)'!$U$3:$AC$3</c:f>
              <c:numCache>
                <c:formatCode>0.000</c:formatCode>
                <c:ptCount val="9"/>
                <c:pt idx="0">
                  <c:v>0.1168838024342253</c:v>
                </c:pt>
                <c:pt idx="1">
                  <c:v>3.9001329590781504E-3</c:v>
                </c:pt>
                <c:pt idx="2">
                  <c:v>0.1168838024342253</c:v>
                </c:pt>
                <c:pt idx="3">
                  <c:v>4.7954431891115881E-2</c:v>
                </c:pt>
                <c:pt idx="4">
                  <c:v>1.6971941752498859E-2</c:v>
                </c:pt>
                <c:pt idx="5">
                  <c:v>5.7241508567626401E-2</c:v>
                </c:pt>
                <c:pt idx="6">
                  <c:v>9.6507034831402969E-3</c:v>
                </c:pt>
                <c:pt idx="7">
                  <c:v>6.6758214990378295E-3</c:v>
                </c:pt>
                <c:pt idx="8">
                  <c:v>5.4464006562050297E-2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-318860224"/>
        <c:axId val="-318853152"/>
      </c:barChart>
      <c:catAx>
        <c:axId val="-3188602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318853152"/>
        <c:crosses val="autoZero"/>
        <c:auto val="1"/>
        <c:lblAlgn val="ctr"/>
        <c:lblOffset val="100"/>
        <c:noMultiLvlLbl val="0"/>
      </c:catAx>
      <c:valAx>
        <c:axId val="-318853152"/>
        <c:scaling>
          <c:orientation val="minMax"/>
          <c:max val="0.1200000000000000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3188602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'Sheet2 (2)'!$U$1:$AC$2</c:f>
              <c:multiLvlStrCache>
                <c:ptCount val="9"/>
                <c:lvl>
                  <c:pt idx="0">
                    <c:v>Конті</c:v>
                  </c:pt>
                  <c:pt idx="1">
                    <c:v>Рошен </c:v>
                  </c:pt>
                  <c:pt idx="2">
                    <c:v>АВК</c:v>
                  </c:pt>
                  <c:pt idx="3">
                    <c:v>Конті</c:v>
                  </c:pt>
                  <c:pt idx="4">
                    <c:v>Рошен </c:v>
                  </c:pt>
                  <c:pt idx="5">
                    <c:v>АВК</c:v>
                  </c:pt>
                  <c:pt idx="6">
                    <c:v>Конті</c:v>
                  </c:pt>
                  <c:pt idx="7">
                    <c:v>Рошен </c:v>
                  </c:pt>
                  <c:pt idx="8">
                    <c:v>АВК</c:v>
                  </c:pt>
                </c:lvl>
                <c:lvl>
                  <c:pt idx="0">
                    <c:v>2012</c:v>
                  </c:pt>
                  <c:pt idx="3">
                    <c:v>2013</c:v>
                  </c:pt>
                  <c:pt idx="6">
                    <c:v>2014</c:v>
                  </c:pt>
                </c:lvl>
              </c:multiLvlStrCache>
            </c:multiLvlStrRef>
          </c:cat>
          <c:val>
            <c:numRef>
              <c:f>'Sheet2 (2)'!$U$4:$AC$4</c:f>
              <c:numCache>
                <c:formatCode>0.000</c:formatCode>
                <c:ptCount val="9"/>
                <c:pt idx="0">
                  <c:v>2.8779306083286151</c:v>
                </c:pt>
                <c:pt idx="1">
                  <c:v>3.4673068400059095</c:v>
                </c:pt>
                <c:pt idx="2">
                  <c:v>2.8779306083286151</c:v>
                </c:pt>
                <c:pt idx="3">
                  <c:v>1.3418094724722744</c:v>
                </c:pt>
                <c:pt idx="4">
                  <c:v>5.2787812674412704</c:v>
                </c:pt>
                <c:pt idx="5">
                  <c:v>1.3505648611958503</c:v>
                </c:pt>
                <c:pt idx="6">
                  <c:v>0.52828837338085</c:v>
                </c:pt>
                <c:pt idx="7">
                  <c:v>0.58887139794899279</c:v>
                </c:pt>
                <c:pt idx="8">
                  <c:v>0.93629583524979187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-318848256"/>
        <c:axId val="-318858048"/>
      </c:barChart>
      <c:catAx>
        <c:axId val="-3188482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318858048"/>
        <c:crosses val="autoZero"/>
        <c:auto val="1"/>
        <c:lblAlgn val="ctr"/>
        <c:lblOffset val="100"/>
        <c:noMultiLvlLbl val="0"/>
      </c:catAx>
      <c:valAx>
        <c:axId val="-318858048"/>
        <c:scaling>
          <c:orientation val="minMax"/>
          <c:max val="5.3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3188482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'Sheet2 (2)'!$U$1:$AC$2</c:f>
              <c:multiLvlStrCache>
                <c:ptCount val="9"/>
                <c:lvl>
                  <c:pt idx="0">
                    <c:v>Конті</c:v>
                  </c:pt>
                  <c:pt idx="1">
                    <c:v>Рошен </c:v>
                  </c:pt>
                  <c:pt idx="2">
                    <c:v>АВК</c:v>
                  </c:pt>
                  <c:pt idx="3">
                    <c:v>Конті</c:v>
                  </c:pt>
                  <c:pt idx="4">
                    <c:v>Рошен </c:v>
                  </c:pt>
                  <c:pt idx="5">
                    <c:v>АВК</c:v>
                  </c:pt>
                  <c:pt idx="6">
                    <c:v>Конті</c:v>
                  </c:pt>
                  <c:pt idx="7">
                    <c:v>Рошен </c:v>
                  </c:pt>
                  <c:pt idx="8">
                    <c:v>АВК</c:v>
                  </c:pt>
                </c:lvl>
                <c:lvl>
                  <c:pt idx="0">
                    <c:v>2012</c:v>
                  </c:pt>
                  <c:pt idx="3">
                    <c:v>2013</c:v>
                  </c:pt>
                  <c:pt idx="6">
                    <c:v>2014</c:v>
                  </c:pt>
                </c:lvl>
              </c:multiLvlStrCache>
            </c:multiLvlStrRef>
          </c:cat>
          <c:val>
            <c:numRef>
              <c:f>'Sheet2 (2)'!$U$5:$AC$5</c:f>
              <c:numCache>
                <c:formatCode>0.000</c:formatCode>
                <c:ptCount val="9"/>
                <c:pt idx="0">
                  <c:v>3.200527046315282</c:v>
                </c:pt>
                <c:pt idx="1">
                  <c:v>3.5676761707785491</c:v>
                </c:pt>
                <c:pt idx="2">
                  <c:v>3.200527046315282</c:v>
                </c:pt>
                <c:pt idx="3">
                  <c:v>1.6293469074019202</c:v>
                </c:pt>
                <c:pt idx="4">
                  <c:v>5.8299888375868889</c:v>
                </c:pt>
                <c:pt idx="5">
                  <c:v>1.7968841058980156</c:v>
                </c:pt>
                <c:pt idx="6">
                  <c:v>0.68472014746239196</c:v>
                </c:pt>
                <c:pt idx="7">
                  <c:v>0.70638260297663991</c:v>
                </c:pt>
                <c:pt idx="8">
                  <c:v>1.2186333201678348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-318852608"/>
        <c:axId val="-318857504"/>
      </c:barChart>
      <c:catAx>
        <c:axId val="-3188526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318857504"/>
        <c:crosses val="autoZero"/>
        <c:auto val="1"/>
        <c:lblAlgn val="ctr"/>
        <c:lblOffset val="100"/>
        <c:noMultiLvlLbl val="0"/>
      </c:catAx>
      <c:valAx>
        <c:axId val="-3188575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318852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8"/>
              <c:layout>
                <c:manualLayout>
                  <c:x val="-0.1193792650918635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'Sheet2 (2)'!$U$1:$AC$2</c:f>
              <c:multiLvlStrCache>
                <c:ptCount val="9"/>
                <c:lvl>
                  <c:pt idx="0">
                    <c:v>Конті</c:v>
                  </c:pt>
                  <c:pt idx="1">
                    <c:v>Рошен </c:v>
                  </c:pt>
                  <c:pt idx="2">
                    <c:v>АВК</c:v>
                  </c:pt>
                  <c:pt idx="3">
                    <c:v>Конті</c:v>
                  </c:pt>
                  <c:pt idx="4">
                    <c:v>Рошен </c:v>
                  </c:pt>
                  <c:pt idx="5">
                    <c:v>АВК</c:v>
                  </c:pt>
                  <c:pt idx="6">
                    <c:v>Конті</c:v>
                  </c:pt>
                  <c:pt idx="7">
                    <c:v>Рошен </c:v>
                  </c:pt>
                  <c:pt idx="8">
                    <c:v>АВК</c:v>
                  </c:pt>
                </c:lvl>
                <c:lvl>
                  <c:pt idx="0">
                    <c:v>2012</c:v>
                  </c:pt>
                  <c:pt idx="3">
                    <c:v>2013</c:v>
                  </c:pt>
                  <c:pt idx="6">
                    <c:v>2014</c:v>
                  </c:pt>
                </c:lvl>
              </c:multiLvlStrCache>
            </c:multiLvlStrRef>
          </c:cat>
          <c:val>
            <c:numRef>
              <c:f>'Sheet2 (2)'!$U$7:$AC$7</c:f>
              <c:numCache>
                <c:formatCode>0.000</c:formatCode>
                <c:ptCount val="9"/>
                <c:pt idx="0">
                  <c:v>0.8195668621919675</c:v>
                </c:pt>
                <c:pt idx="1">
                  <c:v>0.76679176971287255</c:v>
                </c:pt>
                <c:pt idx="2">
                  <c:v>0.8195668621919675</c:v>
                </c:pt>
                <c:pt idx="3">
                  <c:v>0.72679424515232871</c:v>
                </c:pt>
                <c:pt idx="4">
                  <c:v>0.85770753841766512</c:v>
                </c:pt>
                <c:pt idx="5">
                  <c:v>0.66665109482397644</c:v>
                </c:pt>
                <c:pt idx="6">
                  <c:v>0.50598057177699618</c:v>
                </c:pt>
                <c:pt idx="7">
                  <c:v>0.44560900059925218</c:v>
                </c:pt>
                <c:pt idx="8">
                  <c:v>0.51829397558345336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-318854784"/>
        <c:axId val="-318851520"/>
      </c:barChart>
      <c:catAx>
        <c:axId val="-3188547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318851520"/>
        <c:crosses val="autoZero"/>
        <c:auto val="1"/>
        <c:lblAlgn val="ctr"/>
        <c:lblOffset val="100"/>
        <c:noMultiLvlLbl val="0"/>
      </c:catAx>
      <c:valAx>
        <c:axId val="-3188515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3188547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8"/>
              <c:layout>
                <c:manualLayout>
                  <c:x val="-8.1893685264855488E-4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'Sheet2 (2)'!$U$1:$AC$2</c:f>
              <c:multiLvlStrCache>
                <c:ptCount val="9"/>
                <c:lvl>
                  <c:pt idx="0">
                    <c:v>Конті</c:v>
                  </c:pt>
                  <c:pt idx="1">
                    <c:v>Рошен </c:v>
                  </c:pt>
                  <c:pt idx="2">
                    <c:v>АВК</c:v>
                  </c:pt>
                  <c:pt idx="3">
                    <c:v>Конті</c:v>
                  </c:pt>
                  <c:pt idx="4">
                    <c:v>Рошен </c:v>
                  </c:pt>
                  <c:pt idx="5">
                    <c:v>АВК</c:v>
                  </c:pt>
                  <c:pt idx="6">
                    <c:v>Конті</c:v>
                  </c:pt>
                  <c:pt idx="7">
                    <c:v>Рошен </c:v>
                  </c:pt>
                  <c:pt idx="8">
                    <c:v>АВК</c:v>
                  </c:pt>
                </c:lvl>
                <c:lvl>
                  <c:pt idx="0">
                    <c:v>2012</c:v>
                  </c:pt>
                  <c:pt idx="3">
                    <c:v>2013</c:v>
                  </c:pt>
                  <c:pt idx="6">
                    <c:v>2014</c:v>
                  </c:pt>
                </c:lvl>
              </c:multiLvlStrCache>
            </c:multiLvlStrRef>
          </c:cat>
          <c:val>
            <c:numRef>
              <c:f>'Sheet2 (2)'!$U$8:$AC$8</c:f>
              <c:numCache>
                <c:formatCode>0.000</c:formatCode>
                <c:ptCount val="9"/>
                <c:pt idx="0">
                  <c:v>0.67752141727879278</c:v>
                </c:pt>
                <c:pt idx="1">
                  <c:v>3.3040429408578325</c:v>
                </c:pt>
                <c:pt idx="2">
                  <c:v>0.67752141727879278</c:v>
                </c:pt>
                <c:pt idx="3">
                  <c:v>0.62771268226365773</c:v>
                </c:pt>
                <c:pt idx="4">
                  <c:v>5.4730582297410972</c:v>
                </c:pt>
                <c:pt idx="5">
                  <c:v>0.52804941604704125</c:v>
                </c:pt>
                <c:pt idx="6">
                  <c:v>0.55535264751033619</c:v>
                </c:pt>
                <c:pt idx="7">
                  <c:v>0.78764771204750927</c:v>
                </c:pt>
                <c:pt idx="8">
                  <c:v>0.19827406199973077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-318859680"/>
        <c:axId val="-318850976"/>
      </c:barChart>
      <c:catAx>
        <c:axId val="-3188596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318850976"/>
        <c:crosses val="autoZero"/>
        <c:auto val="1"/>
        <c:lblAlgn val="ctr"/>
        <c:lblOffset val="100"/>
        <c:noMultiLvlLbl val="0"/>
      </c:catAx>
      <c:valAx>
        <c:axId val="-3188509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3188596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3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4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5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F5AC47-1AC4-47CE-A93B-69BD784FE48A}" type="datetimeFigureOut">
              <a:rPr lang="en-US"/>
              <a:t>11/18/2015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43AAD8-78B0-4EF6-84C7-32A82E764FCB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561312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D7794F-1BC9-4278-AE26-4DD2F6BD4056}" type="datetimeFigureOut">
              <a:rPr lang="en-US"/>
              <a:t>11/18/2015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984417-8091-4A5A-B5F1-70C19F410C1B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57063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984417-8091-4A5A-B5F1-70C19F410C1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4350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984417-8091-4A5A-B5F1-70C19F410C1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584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984417-8091-4A5A-B5F1-70C19F410C1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526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984417-8091-4A5A-B5F1-70C19F410C1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1178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4530"/>
            <a:ext cx="9144000" cy="2387600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24893-DBDA-4BFA-9CE1-4BFE7CD0F8CF}" type="datetime1">
              <a:rPr lang="en-US"/>
              <a:t>11/18/2015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42361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en-US"/>
              <a:t>11/18/2015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050823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12423"/>
            <a:ext cx="10515600" cy="2851208"/>
          </a:xfrm>
        </p:spPr>
        <p:txBody>
          <a:bodyPr anchor="b">
            <a:normAutofit/>
          </a:bodyPr>
          <a:lstStyle>
            <a:lvl1pPr>
              <a:defRPr sz="6000" b="0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52633"/>
            <a:ext cx="105156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en-US"/>
              <a:t>11/18/2015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435599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8800"/>
            <a:ext cx="5181600" cy="4351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8800"/>
            <a:ext cx="5181600" cy="43513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en-US"/>
              <a:t>11/18/2015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9378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1681851"/>
            <a:ext cx="5156200" cy="731520"/>
          </a:xfrm>
        </p:spPr>
        <p:txBody>
          <a:bodyPr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41248" y="2507550"/>
            <a:ext cx="5156200" cy="372825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5064" y="1681851"/>
            <a:ext cx="5157787" cy="73152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5064" y="2507550"/>
            <a:ext cx="5157787" cy="372825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en-US"/>
              <a:t>11/18/2015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‹Nº›</a:t>
            </a:fld>
            <a:endParaRPr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72378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en-US"/>
              <a:t>11/18/2015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‹Nº›</a:t>
            </a:fld>
            <a:endParaRPr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818866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en-US"/>
              <a:t>11/18/2015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2262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197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1600" y="990600"/>
            <a:ext cx="6039484" cy="4876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399"/>
            <a:ext cx="3931920" cy="381000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en-US"/>
              <a:t>11/18/2015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838976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931920" cy="160020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1600" y="990600"/>
            <a:ext cx="6041136" cy="4876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57400"/>
            <a:ext cx="3931920" cy="381000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en-US"/>
              <a:t>11/18/2015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166151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en-US"/>
              <a:t>11/18/2015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62568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274638"/>
            <a:ext cx="2628900" cy="5897562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4638"/>
            <a:ext cx="7734300" cy="5897562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en-US"/>
              <a:t>11/18/2015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58651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224893-DBDA-4BFA-9CE1-4BFE7CD0F8CF}" type="datetime1">
              <a:rPr lang="en-US" smtClean="0"/>
              <a:t>11/18/2015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90936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D3E9E-A95C-48F2-B4BF-A71542E0BE9A}" type="datetime1">
              <a:rPr lang="en-US" smtClean="0"/>
              <a:t>11/18/2015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2996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F84E2-2D7A-43CF-AC90-352A289A783A}" type="datetime1">
              <a:rPr lang="en-US" smtClean="0"/>
              <a:t>11/18/2015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8613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952B5-7A2F-4CC8-B7CE-9234E21C2837}" type="datetime1">
              <a:rPr lang="en-US" smtClean="0"/>
              <a:t>11/18/2015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87228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1DA07A-9201-4B4B-BAF2-015AFA30F520}" type="datetime1">
              <a:rPr lang="en-US" smtClean="0"/>
              <a:t>11/18/2015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8311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D7E00A-486F-4252-8B1D-E32645521F49}" type="datetime1">
              <a:rPr lang="en-US" smtClean="0"/>
              <a:t>11/18/2015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56924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DF5F92-E675-4B36-9A60-69A962A68675}" type="datetime1">
              <a:rPr lang="en-US" smtClean="0"/>
              <a:t>11/18/2015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6724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6E2C9B-5FA2-460D-9BE7-B0812FC2A6FF}" type="datetime1">
              <a:rPr lang="en-US" smtClean="0"/>
              <a:t>11/18/2015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5081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74940-A916-4C8B-9648-02A2D3898F9E}" type="datetime1">
              <a:rPr lang="en-US" smtClean="0"/>
              <a:t>11/18/2015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03616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4E5243-F52A-4D37-9694-EB26C6C31910}" type="datetime1">
              <a:rPr lang="en-US" smtClean="0"/>
              <a:t>11/18/2015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3102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77B6E1-634A-48DC-9E8B-D894023267EF}" type="datetime1">
              <a:rPr lang="en-US" smtClean="0"/>
              <a:t>11/18/2015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8218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45127" y="365760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5127" y="1828800"/>
            <a:ext cx="1051560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5586B75A-687E-405C-8A0B-8D00578BA2C3}" type="datetime1">
              <a:rPr lang="en-US"/>
              <a:t>11/18/2015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752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775515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SzPct val="80000"/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6B75A-687E-405C-8A0B-8D00578BA2C3}" type="datetime1">
              <a:rPr lang="en-US" smtClean="0"/>
              <a:t>11/18/2015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AB73BC-B049-4115-A692-8D63A059BFB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448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7266709" y="2487028"/>
            <a:ext cx="4371109" cy="1826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</a:pPr>
            <a:r>
              <a:rPr lang="ru-RU" sz="20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ФОРМУВАННЯ </a:t>
            </a:r>
            <a:r>
              <a:rPr lang="uk-UA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КОНКУРЕНТНОЇ ПОВЕДІНКИ ПІДПРИЄМСТВА КОНДИТЕРСЬКОЇ ГАЛУЗІ В ЗАЛЕЖНОСТІ ВІД ТИПУ РИНКУ </a:t>
            </a:r>
            <a:endParaRPr lang="en-US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15000"/>
              </a:lnSpc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(НА ПРИКЛАДІ ПАТ «В.О КОНТІ»)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558726" y="599403"/>
            <a:ext cx="1130769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Вінницький національний технічний університет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 менеджменту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менеджменту та моделювання в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економіці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326" y="2743291"/>
            <a:ext cx="6205321" cy="31519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Rectángulo 7"/>
          <p:cNvSpPr/>
          <p:nvPr/>
        </p:nvSpPr>
        <p:spPr>
          <a:xfrm>
            <a:off x="7266709" y="4900182"/>
            <a:ext cx="459970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Виконала</a:t>
            </a:r>
            <a:r>
              <a:rPr lang="en-US" dirty="0"/>
              <a:t>: </a:t>
            </a:r>
            <a:r>
              <a:rPr lang="en-US" dirty="0" err="1"/>
              <a:t>студент</a:t>
            </a:r>
            <a:r>
              <a:rPr lang="en-US" dirty="0"/>
              <a:t> 2 </a:t>
            </a:r>
            <a:r>
              <a:rPr lang="en-US" dirty="0" err="1"/>
              <a:t>курсу</a:t>
            </a:r>
            <a:r>
              <a:rPr lang="en-US" dirty="0"/>
              <a:t>, </a:t>
            </a:r>
            <a:r>
              <a:rPr lang="en-US" dirty="0" err="1" smtClean="0"/>
              <a:t>групи</a:t>
            </a:r>
            <a:r>
              <a:rPr lang="uk-UA" dirty="0" smtClean="0"/>
              <a:t> </a:t>
            </a:r>
            <a:r>
              <a:rPr lang="en-US" dirty="0" smtClean="0"/>
              <a:t>МОз-14 </a:t>
            </a:r>
            <a:r>
              <a:rPr lang="en-US" dirty="0" smtClean="0"/>
              <a:t>м</a:t>
            </a:r>
            <a:r>
              <a:rPr lang="uk-UA" dirty="0" smtClean="0"/>
              <a:t>і</a:t>
            </a:r>
            <a:r>
              <a:rPr lang="en-US" dirty="0" smtClean="0"/>
              <a:t> </a:t>
            </a:r>
            <a:r>
              <a:rPr lang="en-US" dirty="0" err="1" smtClean="0"/>
              <a:t>Андіно</a:t>
            </a:r>
            <a:r>
              <a:rPr lang="en-US" dirty="0" smtClean="0"/>
              <a:t> </a:t>
            </a:r>
            <a:r>
              <a:rPr lang="en-US" dirty="0"/>
              <a:t>Д.П.</a:t>
            </a:r>
          </a:p>
          <a:p>
            <a:r>
              <a:rPr lang="en-US" dirty="0" err="1"/>
              <a:t>Керівник</a:t>
            </a:r>
            <a:r>
              <a:rPr lang="en-US" dirty="0"/>
              <a:t>: </a:t>
            </a:r>
            <a:r>
              <a:rPr lang="en-US" dirty="0" err="1"/>
              <a:t>к.т.н</a:t>
            </a:r>
            <a:r>
              <a:rPr lang="en-US" dirty="0"/>
              <a:t>., </a:t>
            </a:r>
            <a:r>
              <a:rPr lang="en-US" dirty="0" err="1"/>
              <a:t>доц</a:t>
            </a:r>
            <a:r>
              <a:rPr lang="en-US" dirty="0"/>
              <a:t> </a:t>
            </a:r>
            <a:r>
              <a:rPr lang="en-US" dirty="0" err="1"/>
              <a:t>каф</a:t>
            </a:r>
            <a:r>
              <a:rPr lang="en-US" dirty="0"/>
              <a:t>. ММЕ</a:t>
            </a:r>
          </a:p>
          <a:p>
            <a:r>
              <a:rPr lang="en-US" dirty="0" err="1"/>
              <a:t>Несен</a:t>
            </a:r>
            <a:r>
              <a:rPr lang="en-US" dirty="0"/>
              <a:t> Л. </a:t>
            </a:r>
            <a:r>
              <a:rPr lang="en-US" dirty="0" smtClean="0"/>
              <a:t>М.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152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2972557" y="168468"/>
            <a:ext cx="5914376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57200">
              <a:lnSpc>
                <a:spcPct val="115000"/>
              </a:lnSpc>
            </a:pPr>
            <a:r>
              <a:rPr lang="uk-UA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Таблиця 1 – Мета, об'єкт, предмет та завдання роботи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617362"/>
              </p:ext>
            </p:extLst>
          </p:nvPr>
        </p:nvGraphicFramePr>
        <p:xfrm>
          <a:off x="445532" y="579350"/>
          <a:ext cx="11300000" cy="5963412"/>
        </p:xfrm>
        <a:graphic>
          <a:graphicData uri="http://schemas.openxmlformats.org/drawingml/2006/table">
            <a:tbl>
              <a:tblPr firstRow="1" firstCol="1" bandRow="1">
                <a:tableStyleId>{8799B23B-EC83-4686-B30A-512413B5E67A}</a:tableStyleId>
              </a:tblPr>
              <a:tblGrid>
                <a:gridCol w="1614716"/>
                <a:gridCol w="9685284"/>
              </a:tblGrid>
              <a:tr h="30096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+mn-lt"/>
                        </a:rPr>
                        <a:t>Мета роботи</a:t>
                      </a:r>
                      <a:endParaRPr lang="en-US" sz="12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40" marR="4104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b="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Обгрунтування взаємозв’язків між стратегією конкурентної поведінки компанії, її місцем та цілями на ринку, а також конкурентною стратегією компанії, що є ключовими чинниками успіху в конкурентній боротьбі.</a:t>
                      </a:r>
                      <a:endParaRPr lang="en-US" sz="14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40" marR="41040" marT="0" marB="0"/>
                </a:tc>
              </a:tr>
              <a:tr h="190609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+mn-lt"/>
                        </a:rPr>
                        <a:t>Наукова новизна</a:t>
                      </a:r>
                      <a:endParaRPr lang="en-US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40" marR="41040" marT="0" marB="0" anchor="ctr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b="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 дослідженні одержано такі найбільш суттєві наукові результати, які розкривають та конкретизують новизну роботи:</a:t>
                      </a:r>
                      <a:endParaRPr lang="en-US" sz="1400" b="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b="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удосконалено:</a:t>
                      </a:r>
                      <a:endParaRPr lang="en-US" sz="1400" b="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b="0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 - концепцію </a:t>
                      </a:r>
                      <a:r>
                        <a:rPr lang="uk-UA" sz="1400" b="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конкурентної поведінки підприємства за рахунок визначення змісту категорій «конкурентна поведінка підприємства» і «конкурентні стратегії», яка, на відміну від наявних концепцій, базується на дослідженні зовнішнього та внутрішнього середовища підприємства, що дає можливість більш ефективно та збалансовано реалізувати цілі підприємства згідно з його місією, а також звертає увагу на необхідності розробки моделі формування конкурентної поведінки підприємства на засадах збалансованої системи показників та визначення оптимальних стратегій;</a:t>
                      </a:r>
                      <a:endParaRPr lang="en-US" sz="1400" b="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b="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дістало подальшого розвитку:</a:t>
                      </a:r>
                      <a:endParaRPr lang="en-US" sz="1400" b="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uk-UA" sz="1400" b="0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 - класифікаційнi </a:t>
                      </a:r>
                      <a:r>
                        <a:rPr lang="uk-UA" sz="1400" b="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ознаки групування конкурентних стратегій підприємства на основі поєднання стратегій, які відрізняються від існуючих ознак у структурі вибору стратегії підприємства та розгляду їх взаємодії з відповідними підсистемами зовнішнього середовища та внутрішнього середовища організації, що дозволить здійснювати управління та формування конкурентної поведінки підприємства з системних позицій та з врахуванням типу ринку.</a:t>
                      </a:r>
                      <a:endParaRPr lang="en-US" sz="14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40" marR="41040" marT="0" marB="0"/>
                </a:tc>
              </a:tr>
              <a:tr h="179817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+mn-lt"/>
                        </a:rPr>
                        <a:t>Завдання</a:t>
                      </a:r>
                      <a:endParaRPr lang="en-US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40" marR="41040" marT="0" marB="0" anchor="ctr"/>
                </a:tc>
                <a:tc>
                  <a:txBody>
                    <a:bodyPr/>
                    <a:lstStyle/>
                    <a:p>
                      <a:pPr marL="0" lvl="0" indent="0" algn="just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Calibri" panose="020F0502020204030204" pitchFamily="34" charset="0"/>
                        <a:buChar char="-"/>
                        <a:tabLst>
                          <a:tab pos="124460" algn="l"/>
                        </a:tabLst>
                      </a:pPr>
                      <a:r>
                        <a:rPr lang="ru-RU" sz="1400" b="0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дослідити </a:t>
                      </a:r>
                      <a:r>
                        <a:rPr lang="ru-RU" sz="1400" b="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теоретичні й практичні аспекти конкурентної поведінки підприємства для розкриття її сутності, властивостей та аналізу сучасних наукових </a:t>
                      </a:r>
                      <a:r>
                        <a:rPr lang="ru-RU" sz="1400" b="0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підходів;</a:t>
                      </a:r>
                      <a:endParaRPr lang="uk-UA" sz="1400" b="0" dirty="0" smtClean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0" lvl="0" indent="0" algn="just">
                        <a:spcBef>
                          <a:spcPts val="0"/>
                        </a:spcBef>
                        <a:spcAft>
                          <a:spcPts val="600"/>
                        </a:spcAft>
                        <a:buFont typeface="Calibri" panose="020F0502020204030204" pitchFamily="34" charset="0"/>
                        <a:buChar char="-"/>
                        <a:tabLst>
                          <a:tab pos="124460" algn="l"/>
                        </a:tabLst>
                      </a:pPr>
                      <a:r>
                        <a:rPr lang="uk-UA" sz="1400" b="0" baseline="0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визначити </a:t>
                      </a:r>
                      <a:r>
                        <a:rPr lang="ru-RU" sz="1400" b="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набір конкурентних стратегій на підприємствах;</a:t>
                      </a:r>
                      <a:endParaRPr lang="en-US" sz="1400" b="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0" lvl="0" indent="0" algn="just"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Calibri" panose="020F0502020204030204" pitchFamily="34" charset="0"/>
                        <a:buChar char="-"/>
                        <a:tabLst>
                          <a:tab pos="124460" algn="l"/>
                        </a:tabLst>
                      </a:pPr>
                      <a:r>
                        <a:rPr lang="ru-RU" sz="1400" b="0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з’ясувати </a:t>
                      </a:r>
                      <a:r>
                        <a:rPr lang="ru-RU" sz="1400" b="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методи оцінки конкурентної поведінки підприємства на ринку;</a:t>
                      </a:r>
                      <a:endParaRPr lang="en-US" sz="1400" b="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0" lvl="0" indent="0" algn="just"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Calibri" panose="020F0502020204030204" pitchFamily="34" charset="0"/>
                        <a:buChar char="-"/>
                        <a:tabLst>
                          <a:tab pos="124460" algn="l"/>
                        </a:tabLst>
                      </a:pPr>
                      <a:r>
                        <a:rPr lang="ru-RU" sz="1400" b="0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провести </a:t>
                      </a:r>
                      <a:r>
                        <a:rPr lang="ru-RU" sz="1400" b="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аналіз і оцінку основних результатів фінансово-економічної діяльності підприємства ПАТ «В.О КОНТІ»</a:t>
                      </a:r>
                      <a:endParaRPr lang="en-US" sz="1400" b="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0" lvl="0" indent="0" algn="just">
                        <a:spcBef>
                          <a:spcPts val="0"/>
                        </a:spcBef>
                        <a:spcAft>
                          <a:spcPts val="1000"/>
                        </a:spcAft>
                        <a:buFont typeface="Calibri" panose="020F0502020204030204" pitchFamily="34" charset="0"/>
                        <a:buChar char="-"/>
                        <a:tabLst>
                          <a:tab pos="124460" algn="l"/>
                        </a:tabLst>
                      </a:pPr>
                      <a:r>
                        <a:rPr lang="ru-RU" sz="1400" b="0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провести </a:t>
                      </a:r>
                      <a:r>
                        <a:rPr lang="ru-RU" sz="1400" b="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аналіз загальної системи управління та дослідження стану менеджменту на підприємстві ПАТ «В.О КОНТІ»;</a:t>
                      </a:r>
                      <a:endParaRPr lang="en-US" sz="1400" b="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0" lvl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  <a:tabLst>
                          <a:tab pos="124460" algn="l"/>
                        </a:tabLst>
                      </a:pPr>
                      <a:r>
                        <a:rPr lang="ru-RU" sz="1400" b="0" dirty="0" smtClean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 оцінити </a:t>
                      </a:r>
                      <a:r>
                        <a:rPr lang="ru-RU" sz="1400" b="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стан формування конкурентної поведінки на підприємстві ПАТ «В.О КОНТІ»;</a:t>
                      </a:r>
                      <a:endParaRPr lang="en-US" sz="1400" b="0" dirty="0">
                        <a:effectLst/>
                        <a:latin typeface="+mn-lt"/>
                        <a:cs typeface="Times New Roman" panose="02020603050405020304" pitchFamily="18" charset="0"/>
                      </a:endParaRPr>
                    </a:p>
                    <a:p>
                      <a:pPr marL="0" lvl="0" indent="0" algn="just"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Char char="-"/>
                        <a:tabLst>
                          <a:tab pos="124460" algn="l"/>
                        </a:tabLst>
                      </a:pPr>
                      <a:r>
                        <a:rPr lang="ru-RU" sz="1400" b="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розробити заходи удосконалення процесу формування конкурентної поведінки на підприємстві.</a:t>
                      </a:r>
                      <a:endParaRPr lang="en-US" sz="14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40" marR="41040" marT="0" marB="0"/>
                </a:tc>
              </a:tr>
              <a:tr h="115369">
                <a:tc>
                  <a:txBody>
                    <a:bodyPr/>
                    <a:lstStyle/>
                    <a:p>
                      <a:pPr marR="1016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Об’єкт дослідження</a:t>
                      </a:r>
                      <a:endParaRPr lang="en-US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40" marR="41040" marT="0" marB="0" anchor="ctr"/>
                </a:tc>
                <a:tc>
                  <a:txBody>
                    <a:bodyPr/>
                    <a:lstStyle/>
                    <a:p>
                      <a:pPr marR="1016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Процес формування конкурентної поведінки підприємства.</a:t>
                      </a:r>
                      <a:endParaRPr lang="en-US" sz="14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40" marR="41040" marT="0" marB="0"/>
                </a:tc>
              </a:tr>
              <a:tr h="23073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n-lt"/>
                        </a:rPr>
                        <a:t>Предмет дослідження</a:t>
                      </a:r>
                      <a:endParaRPr lang="en-US" sz="120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40" marR="41040" marT="0" marB="0" anchor="ctr"/>
                </a:tc>
                <a:tc>
                  <a:txBody>
                    <a:bodyPr/>
                    <a:lstStyle/>
                    <a:p>
                      <a:pPr marR="10160"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Теоретичні, методичні і практичні засади формування і розвитку конкурентних стратегій та програм на підприємстві ПАТ «В.О КОНТІ».</a:t>
                      </a:r>
                      <a:endParaRPr lang="en-US" sz="1400" b="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040" marR="4104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40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>
            <a:grpSpLocks/>
          </p:cNvGrpSpPr>
          <p:nvPr/>
        </p:nvGrpSpPr>
        <p:grpSpPr bwMode="auto">
          <a:xfrm>
            <a:off x="1479318" y="644237"/>
            <a:ext cx="9846773" cy="4438269"/>
            <a:chOff x="1859" y="3450"/>
            <a:chExt cx="9108" cy="3717"/>
          </a:xfrm>
        </p:grpSpPr>
        <p:sp>
          <p:nvSpPr>
            <p:cNvPr id="5" name="Text Box 56"/>
            <p:cNvSpPr txBox="1">
              <a:spLocks noChangeArrowheads="1"/>
            </p:cNvSpPr>
            <p:nvPr/>
          </p:nvSpPr>
          <p:spPr bwMode="auto">
            <a:xfrm>
              <a:off x="1859" y="3450"/>
              <a:ext cx="9108" cy="451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000000"/>
              </a:solidFill>
              <a:prstDash val="dash"/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68686"/>
                    </a:outerShdw>
                  </a:effectLst>
                </a14:hiddenEffects>
              </a:ext>
            </a:ex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uk-UA" sz="20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Фактори впливу внутрішнього та зовнішнього середовища</a:t>
              </a:r>
              <a:endParaRPr lang="en-US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 Box 57"/>
            <p:cNvSpPr txBox="1">
              <a:spLocks noChangeArrowheads="1"/>
            </p:cNvSpPr>
            <p:nvPr/>
          </p:nvSpPr>
          <p:spPr bwMode="auto">
            <a:xfrm>
              <a:off x="6535" y="4186"/>
              <a:ext cx="1921" cy="298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8100000" algn="ctr" rotWithShape="0">
                <a:srgbClr val="808080">
                  <a:alpha val="50000"/>
                </a:srgbClr>
              </a:outerShdw>
            </a:effec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uk-UA" sz="20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Конкурентні переваги – властивості товару або підприємства, які надають йому переваги над конкурентом.</a:t>
              </a:r>
              <a:endPara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uk-UA" sz="2000" dirty="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Text Box 58"/>
            <p:cNvSpPr txBox="1">
              <a:spLocks noChangeArrowheads="1"/>
            </p:cNvSpPr>
            <p:nvPr/>
          </p:nvSpPr>
          <p:spPr bwMode="auto">
            <a:xfrm>
              <a:off x="9001" y="4186"/>
              <a:ext cx="1966" cy="298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8100000" algn="ctr" rotWithShape="0">
                <a:srgbClr val="808080">
                  <a:alpha val="50000"/>
                </a:srgbClr>
              </a:outerShdw>
            </a:effec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uk-UA" sz="20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Конкуренто-спроможність – здатність підприємства успішно конкурувати з іншими.</a:t>
              </a:r>
              <a:endParaRPr lang="en-US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uk-UA" sz="20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 </a:t>
              </a:r>
              <a:endParaRPr lang="en-US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8" name="Text Box 59"/>
            <p:cNvSpPr txBox="1">
              <a:spLocks noChangeArrowheads="1"/>
            </p:cNvSpPr>
            <p:nvPr/>
          </p:nvSpPr>
          <p:spPr bwMode="auto">
            <a:xfrm>
              <a:off x="4201" y="4186"/>
              <a:ext cx="1777" cy="298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8100000" algn="ctr" rotWithShape="0">
                <a:srgbClr val="808080">
                  <a:alpha val="50000"/>
                </a:srgbClr>
              </a:outerShdw>
            </a:effec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uk-UA" sz="20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Конкурентна стратегія – як фірма конкурує на ринку,  за рахунок чого вона отримує перемогу в конкурентній боротьбі</a:t>
              </a:r>
              <a:r>
                <a:rPr lang="en-US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9" name="Text Box 60"/>
            <p:cNvSpPr txBox="1">
              <a:spLocks noChangeArrowheads="1"/>
            </p:cNvSpPr>
            <p:nvPr/>
          </p:nvSpPr>
          <p:spPr bwMode="auto">
            <a:xfrm>
              <a:off x="1859" y="4186"/>
              <a:ext cx="1837" cy="298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dist="107763" dir="8100000" algn="ctr" rotWithShape="0">
                <a:srgbClr val="808080">
                  <a:alpha val="50000"/>
                </a:srgbClr>
              </a:outerShdw>
            </a:effectLst>
          </p:spPr>
          <p:txBody>
            <a:bodyPr rot="0" vert="horz" wrap="square" lIns="91440" tIns="45720" rIns="91440" bIns="45720" anchor="t" anchorCtr="0" upright="1">
              <a:noAutofit/>
            </a:bodyPr>
            <a:lstStyle/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uk-UA" sz="20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Конкурентна поведінки – ставлення підприємства до її конкурентів, тобто як підприємство реагує на конкурента.</a:t>
              </a:r>
              <a:endParaRPr lang="en-US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algn="ctr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</a:pPr>
              <a:r>
                <a:rPr lang="uk-UA" sz="2000"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endParaRPr lang="en-US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cxnSp>
          <p:nvCxnSpPr>
            <p:cNvPr id="10" name="AutoShape 61"/>
            <p:cNvCxnSpPr>
              <a:cxnSpLocks noChangeShapeType="1"/>
            </p:cNvCxnSpPr>
            <p:nvPr/>
          </p:nvCxnSpPr>
          <p:spPr bwMode="auto">
            <a:xfrm>
              <a:off x="2679" y="3901"/>
              <a:ext cx="0" cy="28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" name="AutoShape 62"/>
            <p:cNvCxnSpPr>
              <a:cxnSpLocks noChangeShapeType="1"/>
            </p:cNvCxnSpPr>
            <p:nvPr/>
          </p:nvCxnSpPr>
          <p:spPr bwMode="auto">
            <a:xfrm>
              <a:off x="5023" y="3901"/>
              <a:ext cx="0" cy="28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AutoShape 63"/>
            <p:cNvCxnSpPr>
              <a:cxnSpLocks noChangeShapeType="1"/>
            </p:cNvCxnSpPr>
            <p:nvPr/>
          </p:nvCxnSpPr>
          <p:spPr bwMode="auto">
            <a:xfrm>
              <a:off x="7485" y="3901"/>
              <a:ext cx="0" cy="28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3" name="AutoShape 64"/>
            <p:cNvCxnSpPr>
              <a:cxnSpLocks noChangeShapeType="1"/>
            </p:cNvCxnSpPr>
            <p:nvPr/>
          </p:nvCxnSpPr>
          <p:spPr bwMode="auto">
            <a:xfrm>
              <a:off x="9963" y="3901"/>
              <a:ext cx="0" cy="285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4" name="AutoShape 65"/>
            <p:cNvCxnSpPr>
              <a:cxnSpLocks noChangeShapeType="1"/>
            </p:cNvCxnSpPr>
            <p:nvPr/>
          </p:nvCxnSpPr>
          <p:spPr bwMode="auto">
            <a:xfrm>
              <a:off x="3696" y="5459"/>
              <a:ext cx="39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AutoShape 66"/>
            <p:cNvCxnSpPr>
              <a:cxnSpLocks noChangeShapeType="1"/>
            </p:cNvCxnSpPr>
            <p:nvPr/>
          </p:nvCxnSpPr>
          <p:spPr bwMode="auto">
            <a:xfrm>
              <a:off x="5978" y="5460"/>
              <a:ext cx="39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AutoShape 67"/>
            <p:cNvCxnSpPr>
              <a:cxnSpLocks noChangeShapeType="1"/>
            </p:cNvCxnSpPr>
            <p:nvPr/>
          </p:nvCxnSpPr>
          <p:spPr bwMode="auto">
            <a:xfrm>
              <a:off x="8456" y="5461"/>
              <a:ext cx="390" cy="1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7" name="Rectángulo 16"/>
          <p:cNvSpPr/>
          <p:nvPr/>
        </p:nvSpPr>
        <p:spPr>
          <a:xfrm>
            <a:off x="3886956" y="5639362"/>
            <a:ext cx="46086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Рисунок 1 </a:t>
            </a:r>
            <a:r>
              <a:rPr lang="uk-UA" sz="2400" dirty="0">
                <a:latin typeface="Times New Roman" panose="02020603050405020304" pitchFamily="18" charset="0"/>
                <a:ea typeface="MS Mincho"/>
              </a:rPr>
              <a:t>– </a:t>
            </a:r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Зв'язок між поняттям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4809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/>
          <p:cNvGrpSpPr>
            <a:grpSpLocks/>
          </p:cNvGrpSpPr>
          <p:nvPr/>
        </p:nvGrpSpPr>
        <p:grpSpPr bwMode="auto">
          <a:xfrm>
            <a:off x="3715961" y="351763"/>
            <a:ext cx="5057775" cy="5323205"/>
            <a:chOff x="2430" y="7070"/>
            <a:chExt cx="7965" cy="8383"/>
          </a:xfrm>
        </p:grpSpPr>
        <p:grpSp>
          <p:nvGrpSpPr>
            <p:cNvPr id="5" name="Group 43"/>
            <p:cNvGrpSpPr>
              <a:grpSpLocks/>
            </p:cNvGrpSpPr>
            <p:nvPr/>
          </p:nvGrpSpPr>
          <p:grpSpPr bwMode="auto">
            <a:xfrm>
              <a:off x="2430" y="7070"/>
              <a:ext cx="7965" cy="8383"/>
              <a:chOff x="2430" y="7070"/>
              <a:chExt cx="7965" cy="8383"/>
            </a:xfrm>
          </p:grpSpPr>
          <p:cxnSp>
            <p:nvCxnSpPr>
              <p:cNvPr id="7" name="AutoShape 44"/>
              <p:cNvCxnSpPr>
                <a:cxnSpLocks noChangeShapeType="1"/>
              </p:cNvCxnSpPr>
              <p:nvPr/>
            </p:nvCxnSpPr>
            <p:spPr bwMode="auto">
              <a:xfrm>
                <a:off x="10290" y="9705"/>
                <a:ext cx="0" cy="3645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8" name="AutoShape 45"/>
              <p:cNvCxnSpPr>
                <a:cxnSpLocks noChangeShapeType="1"/>
              </p:cNvCxnSpPr>
              <p:nvPr/>
            </p:nvCxnSpPr>
            <p:spPr bwMode="auto">
              <a:xfrm>
                <a:off x="2550" y="9688"/>
                <a:ext cx="0" cy="3645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9" name="AutoShape 46"/>
              <p:cNvCxnSpPr>
                <a:cxnSpLocks noChangeShapeType="1"/>
              </p:cNvCxnSpPr>
              <p:nvPr/>
            </p:nvCxnSpPr>
            <p:spPr bwMode="auto">
              <a:xfrm>
                <a:off x="2550" y="13353"/>
                <a:ext cx="285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0" name="AutoShape 47"/>
              <p:cNvCxnSpPr>
                <a:cxnSpLocks noChangeShapeType="1"/>
              </p:cNvCxnSpPr>
              <p:nvPr/>
            </p:nvCxnSpPr>
            <p:spPr bwMode="auto">
              <a:xfrm flipH="1">
                <a:off x="10005" y="13353"/>
                <a:ext cx="285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1" name="AutoShape 48"/>
              <p:cNvCxnSpPr>
                <a:cxnSpLocks noChangeShapeType="1"/>
              </p:cNvCxnSpPr>
              <p:nvPr/>
            </p:nvCxnSpPr>
            <p:spPr bwMode="auto">
              <a:xfrm>
                <a:off x="2550" y="9688"/>
                <a:ext cx="285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2" name="AutoShape 49"/>
              <p:cNvCxnSpPr>
                <a:cxnSpLocks noChangeShapeType="1"/>
              </p:cNvCxnSpPr>
              <p:nvPr/>
            </p:nvCxnSpPr>
            <p:spPr bwMode="auto">
              <a:xfrm>
                <a:off x="10005" y="9688"/>
                <a:ext cx="285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13" name="Rectangle 50"/>
              <p:cNvSpPr>
                <a:spLocks noChangeArrowheads="1"/>
              </p:cNvSpPr>
              <p:nvPr/>
            </p:nvSpPr>
            <p:spPr bwMode="auto">
              <a:xfrm>
                <a:off x="2835" y="10848"/>
                <a:ext cx="7170" cy="3584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 upright="1">
                <a:noAutofit/>
              </a:bodyPr>
              <a:lstStyle/>
              <a:p>
                <a:endParaRPr lang="en-US"/>
              </a:p>
            </p:txBody>
          </p:sp>
          <p:cxnSp>
            <p:nvCxnSpPr>
              <p:cNvPr id="14" name="AutoShape 51"/>
              <p:cNvCxnSpPr>
                <a:cxnSpLocks noChangeShapeType="1"/>
              </p:cNvCxnSpPr>
              <p:nvPr/>
            </p:nvCxnSpPr>
            <p:spPr bwMode="auto">
              <a:xfrm>
                <a:off x="3081" y="12858"/>
                <a:ext cx="380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5" name="AutoShape 52"/>
              <p:cNvCxnSpPr>
                <a:cxnSpLocks noChangeShapeType="1"/>
              </p:cNvCxnSpPr>
              <p:nvPr/>
            </p:nvCxnSpPr>
            <p:spPr bwMode="auto">
              <a:xfrm flipH="1">
                <a:off x="3081" y="11997"/>
                <a:ext cx="11" cy="2029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6" name="AutoShape 53"/>
              <p:cNvCxnSpPr>
                <a:cxnSpLocks noChangeShapeType="1"/>
              </p:cNvCxnSpPr>
              <p:nvPr/>
            </p:nvCxnSpPr>
            <p:spPr bwMode="auto">
              <a:xfrm>
                <a:off x="3092" y="13373"/>
                <a:ext cx="380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7" name="AutoShape 54"/>
              <p:cNvCxnSpPr>
                <a:cxnSpLocks noChangeShapeType="1"/>
              </p:cNvCxnSpPr>
              <p:nvPr/>
            </p:nvCxnSpPr>
            <p:spPr bwMode="auto">
              <a:xfrm>
                <a:off x="3114" y="14026"/>
                <a:ext cx="380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8" name="AutoShape 55"/>
              <p:cNvCxnSpPr>
                <a:cxnSpLocks noChangeShapeType="1"/>
              </p:cNvCxnSpPr>
              <p:nvPr/>
            </p:nvCxnSpPr>
            <p:spPr bwMode="auto">
              <a:xfrm>
                <a:off x="3081" y="11997"/>
                <a:ext cx="380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9" name="AutoShape 56"/>
              <p:cNvCxnSpPr>
                <a:cxnSpLocks noChangeShapeType="1"/>
              </p:cNvCxnSpPr>
              <p:nvPr/>
            </p:nvCxnSpPr>
            <p:spPr bwMode="auto">
              <a:xfrm flipV="1">
                <a:off x="6525" y="11997"/>
                <a:ext cx="802" cy="1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0" name="AutoShape 57"/>
              <p:cNvCxnSpPr>
                <a:cxnSpLocks noChangeShapeType="1"/>
              </p:cNvCxnSpPr>
              <p:nvPr/>
            </p:nvCxnSpPr>
            <p:spPr bwMode="auto">
              <a:xfrm>
                <a:off x="6525" y="12903"/>
                <a:ext cx="323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1" name="AutoShape 58"/>
              <p:cNvCxnSpPr>
                <a:cxnSpLocks noChangeShapeType="1"/>
              </p:cNvCxnSpPr>
              <p:nvPr/>
            </p:nvCxnSpPr>
            <p:spPr bwMode="auto">
              <a:xfrm>
                <a:off x="6524" y="13846"/>
                <a:ext cx="323" cy="0"/>
              </a:xfrm>
              <a:prstGeom prst="straightConnector1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22" name="Group 59"/>
              <p:cNvGrpSpPr>
                <a:grpSpLocks/>
              </p:cNvGrpSpPr>
              <p:nvPr/>
            </p:nvGrpSpPr>
            <p:grpSpPr bwMode="auto">
              <a:xfrm>
                <a:off x="2430" y="7070"/>
                <a:ext cx="7965" cy="8383"/>
                <a:chOff x="2430" y="7070"/>
                <a:chExt cx="7965" cy="8383"/>
              </a:xfrm>
            </p:grpSpPr>
            <p:sp>
              <p:nvSpPr>
                <p:cNvPr id="23" name="Rectangle 60"/>
                <p:cNvSpPr>
                  <a:spLocks noChangeArrowheads="1"/>
                </p:cNvSpPr>
                <p:nvPr/>
              </p:nvSpPr>
              <p:spPr bwMode="auto">
                <a:xfrm>
                  <a:off x="2430" y="7070"/>
                  <a:ext cx="7965" cy="48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0" marR="0" algn="ctr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1000"/>
                    </a:spcAft>
                  </a:pPr>
                  <a:r>
                    <a:rPr lang="uk-UA" sz="120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Зовнішні фактори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4" name="Rectangle 61"/>
                <p:cNvSpPr>
                  <a:spLocks noChangeArrowheads="1"/>
                </p:cNvSpPr>
                <p:nvPr/>
              </p:nvSpPr>
              <p:spPr bwMode="auto">
                <a:xfrm>
                  <a:off x="2835" y="7910"/>
                  <a:ext cx="3285" cy="739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0" marR="0" algn="ctr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1000"/>
                    </a:spcAft>
                  </a:pPr>
                  <a:r>
                    <a:rPr lang="uk-UA" sz="120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Фактори прямого впливу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5" name="Rectangle 62"/>
                <p:cNvSpPr>
                  <a:spLocks noChangeArrowheads="1"/>
                </p:cNvSpPr>
                <p:nvPr/>
              </p:nvSpPr>
              <p:spPr bwMode="auto">
                <a:xfrm>
                  <a:off x="6720" y="7910"/>
                  <a:ext cx="3285" cy="739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0" marR="0" algn="ctr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1000"/>
                    </a:spcAft>
                  </a:pPr>
                  <a:r>
                    <a:rPr lang="uk-UA" sz="120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Фактори опосередкованого впливу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6" name="AutoShape 63"/>
                <p:cNvCxnSpPr>
                  <a:cxnSpLocks noChangeShapeType="1"/>
                </p:cNvCxnSpPr>
                <p:nvPr/>
              </p:nvCxnSpPr>
              <p:spPr bwMode="auto">
                <a:xfrm>
                  <a:off x="4485" y="7550"/>
                  <a:ext cx="1" cy="36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27" name="AutoShape 64"/>
                <p:cNvCxnSpPr>
                  <a:cxnSpLocks noChangeShapeType="1"/>
                </p:cNvCxnSpPr>
                <p:nvPr/>
              </p:nvCxnSpPr>
              <p:spPr bwMode="auto">
                <a:xfrm>
                  <a:off x="8385" y="7550"/>
                  <a:ext cx="1" cy="360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28" name="Rectangle 65"/>
                <p:cNvSpPr>
                  <a:spLocks noChangeArrowheads="1"/>
                </p:cNvSpPr>
                <p:nvPr/>
              </p:nvSpPr>
              <p:spPr bwMode="auto">
                <a:xfrm>
                  <a:off x="2835" y="8995"/>
                  <a:ext cx="3285" cy="1577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342900" marR="0" lvl="0" indent="-34290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Calibri" panose="020F0502020204030204" pitchFamily="34" charset="0"/>
                    <a:buChar char="-"/>
                    <a:tabLst>
                      <a:tab pos="360045" algn="l"/>
                    </a:tabLst>
                  </a:pPr>
                  <a:r>
                    <a:rPr lang="uk-UA" sz="1200" dirty="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державні</a:t>
                  </a:r>
                  <a:endParaRPr lang="en-US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marL="342900" marR="0" lvl="0" indent="-34290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Calibri" panose="020F0502020204030204" pitchFamily="34" charset="0"/>
                    <a:buChar char="-"/>
                    <a:tabLst>
                      <a:tab pos="360045" algn="l"/>
                    </a:tabLst>
                  </a:pPr>
                  <a:r>
                    <a:rPr lang="uk-UA" sz="1200" dirty="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ринкові (постачальники, споживачі)</a:t>
                  </a:r>
                  <a:endParaRPr lang="en-US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marL="342900" marR="0" lvl="0" indent="-34290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Calibri" panose="020F0502020204030204" pitchFamily="34" charset="0"/>
                    <a:buChar char="-"/>
                    <a:tabLst>
                      <a:tab pos="360045" algn="l"/>
                    </a:tabLst>
                  </a:pPr>
                  <a:r>
                    <a:rPr lang="uk-UA" sz="1200" dirty="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конкурентні</a:t>
                  </a:r>
                  <a:endParaRPr lang="en-US" sz="11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9" name="Rectangle 66"/>
                <p:cNvSpPr>
                  <a:spLocks noChangeArrowheads="1"/>
                </p:cNvSpPr>
                <p:nvPr/>
              </p:nvSpPr>
              <p:spPr bwMode="auto">
                <a:xfrm>
                  <a:off x="6720" y="9012"/>
                  <a:ext cx="3285" cy="1607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342900" marR="0" lvl="0" indent="-34290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Calibri" panose="020F0502020204030204" pitchFamily="34" charset="0"/>
                    <a:buChar char="-"/>
                    <a:tabLst>
                      <a:tab pos="360045" algn="l"/>
                    </a:tabLst>
                  </a:pPr>
                  <a:r>
                    <a:rPr lang="uk-UA" sz="120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економічні 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marL="342900" marR="0" lvl="0" indent="-34290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Calibri" panose="020F0502020204030204" pitchFamily="34" charset="0"/>
                    <a:buChar char="-"/>
                    <a:tabLst>
                      <a:tab pos="360045" algn="l"/>
                    </a:tabLst>
                  </a:pPr>
                  <a:r>
                    <a:rPr lang="uk-UA" sz="120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технологічні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marL="342900" marR="0" lvl="0" indent="-34290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Calibri" panose="020F0502020204030204" pitchFamily="34" charset="0"/>
                    <a:buChar char="-"/>
                    <a:tabLst>
                      <a:tab pos="360045" algn="l"/>
                    </a:tabLst>
                  </a:pPr>
                  <a:r>
                    <a:rPr lang="uk-UA" sz="120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соціальні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marL="342900" marR="0" lvl="0" indent="-34290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Calibri" panose="020F0502020204030204" pitchFamily="34" charset="0"/>
                    <a:buChar char="-"/>
                    <a:tabLst>
                      <a:tab pos="360045" algn="l"/>
                    </a:tabLst>
                  </a:pPr>
                  <a:r>
                    <a:rPr lang="uk-UA" sz="120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політичні 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  <a:p>
                  <a:pPr marL="342900" marR="0" lvl="0" indent="-34290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0"/>
                    </a:spcAft>
                    <a:buFont typeface="Calibri" panose="020F0502020204030204" pitchFamily="34" charset="0"/>
                    <a:buChar char="-"/>
                    <a:tabLst>
                      <a:tab pos="360045" algn="l"/>
                    </a:tabLst>
                  </a:pPr>
                  <a:r>
                    <a:rPr lang="uk-UA" sz="120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міжнародні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30" name="AutoShape 67"/>
                <p:cNvCxnSpPr>
                  <a:cxnSpLocks noChangeShapeType="1"/>
                </p:cNvCxnSpPr>
                <p:nvPr/>
              </p:nvCxnSpPr>
              <p:spPr bwMode="auto">
                <a:xfrm>
                  <a:off x="4486" y="8649"/>
                  <a:ext cx="1" cy="346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31" name="AutoShape 68"/>
                <p:cNvCxnSpPr>
                  <a:cxnSpLocks noChangeShapeType="1"/>
                </p:cNvCxnSpPr>
                <p:nvPr/>
              </p:nvCxnSpPr>
              <p:spPr bwMode="auto">
                <a:xfrm>
                  <a:off x="8386" y="8649"/>
                  <a:ext cx="1" cy="363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sp>
              <p:nvSpPr>
                <p:cNvPr id="32" name="Rectangle 69"/>
                <p:cNvSpPr>
                  <a:spLocks noChangeArrowheads="1"/>
                </p:cNvSpPr>
                <p:nvPr/>
              </p:nvSpPr>
              <p:spPr bwMode="auto">
                <a:xfrm>
                  <a:off x="2646" y="14973"/>
                  <a:ext cx="7644" cy="480"/>
                </a:xfrm>
                <a:prstGeom prst="rect">
                  <a:avLst/>
                </a:prstGeom>
                <a:solidFill>
                  <a:srgbClr val="FFFFFF"/>
                </a:solidFill>
                <a:ln w="3175" cmpd="sng">
                  <a:solidFill>
                    <a:srgbClr val="000000"/>
                  </a:solidFill>
                  <a:miter lim="800000"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68686"/>
                        </a:outerShdw>
                      </a:effectLst>
                    </a14:hiddenEffects>
                  </a:ext>
                </a:extLst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0" marR="0" algn="ctr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1000"/>
                    </a:spcAft>
                  </a:pPr>
                  <a:r>
                    <a:rPr lang="ru-RU" sz="120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Конкурентна поведінка</a:t>
                  </a:r>
                  <a:r>
                    <a:rPr lang="uk-UA" sz="120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підприємства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3" name="AutoShape 70"/>
                <p:cNvSpPr>
                  <a:spLocks noChangeArrowheads="1"/>
                </p:cNvSpPr>
                <p:nvPr/>
              </p:nvSpPr>
              <p:spPr bwMode="auto">
                <a:xfrm>
                  <a:off x="6240" y="14432"/>
                  <a:ext cx="285" cy="540"/>
                </a:xfrm>
                <a:prstGeom prst="downArrow">
                  <a:avLst>
                    <a:gd name="adj1" fmla="val 50000"/>
                    <a:gd name="adj2" fmla="val 47368"/>
                  </a:avLst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4" name="Rectangle 71"/>
                <p:cNvSpPr>
                  <a:spLocks noChangeArrowheads="1"/>
                </p:cNvSpPr>
                <p:nvPr/>
              </p:nvSpPr>
              <p:spPr bwMode="auto">
                <a:xfrm>
                  <a:off x="4342" y="11060"/>
                  <a:ext cx="4348" cy="49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0" marR="0" algn="ctr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1000"/>
                    </a:spcAft>
                  </a:pPr>
                  <a:r>
                    <a:rPr lang="uk-UA" sz="120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Внутрішні фактори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5" name="Rectangle 72"/>
                <p:cNvSpPr>
                  <a:spLocks noChangeArrowheads="1"/>
                </p:cNvSpPr>
                <p:nvPr/>
              </p:nvSpPr>
              <p:spPr bwMode="auto">
                <a:xfrm>
                  <a:off x="3461" y="11672"/>
                  <a:ext cx="1663" cy="794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0" marR="0" algn="ctr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1000"/>
                    </a:spcAft>
                  </a:pPr>
                  <a:r>
                    <a:rPr lang="uk-UA" sz="120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Потенціал виробництва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6" name="Rectangle 73"/>
                <p:cNvSpPr>
                  <a:spLocks noChangeArrowheads="1"/>
                </p:cNvSpPr>
                <p:nvPr/>
              </p:nvSpPr>
              <p:spPr bwMode="auto">
                <a:xfrm>
                  <a:off x="3461" y="12574"/>
                  <a:ext cx="2751" cy="46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0" marR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1000"/>
                    </a:spcAft>
                  </a:pPr>
                  <a:r>
                    <a:rPr lang="uk-UA" sz="120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Організаційно-технічні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7" name="Rectangle 74"/>
                <p:cNvSpPr>
                  <a:spLocks noChangeArrowheads="1"/>
                </p:cNvSpPr>
                <p:nvPr/>
              </p:nvSpPr>
              <p:spPr bwMode="auto">
                <a:xfrm>
                  <a:off x="3461" y="13129"/>
                  <a:ext cx="2751" cy="52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0" marR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1000"/>
                    </a:spcAft>
                  </a:pPr>
                  <a:r>
                    <a:rPr lang="uk-UA" sz="120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Фінансово-економічні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8" name="Rectangle 75"/>
                <p:cNvSpPr>
                  <a:spLocks noChangeArrowheads="1"/>
                </p:cNvSpPr>
                <p:nvPr/>
              </p:nvSpPr>
              <p:spPr bwMode="auto">
                <a:xfrm>
                  <a:off x="3461" y="13739"/>
                  <a:ext cx="2751" cy="525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0" marR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1000"/>
                    </a:spcAft>
                  </a:pPr>
                  <a:r>
                    <a:rPr lang="uk-UA" sz="120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Маркетинг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39" name="Rectangle 76"/>
                <p:cNvSpPr>
                  <a:spLocks noChangeArrowheads="1"/>
                </p:cNvSpPr>
                <p:nvPr/>
              </p:nvSpPr>
              <p:spPr bwMode="auto">
                <a:xfrm>
                  <a:off x="7327" y="11672"/>
                  <a:ext cx="2267" cy="736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0" marR="0" algn="ctr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1000"/>
                    </a:spcAft>
                  </a:pPr>
                  <a:r>
                    <a:rPr lang="uk-UA" sz="120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Інвестиційний потенціал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0" name="Rectangle 77"/>
                <p:cNvSpPr>
                  <a:spLocks noChangeArrowheads="1"/>
                </p:cNvSpPr>
                <p:nvPr/>
              </p:nvSpPr>
              <p:spPr bwMode="auto">
                <a:xfrm>
                  <a:off x="6848" y="12545"/>
                  <a:ext cx="2746" cy="778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0" marR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1000"/>
                    </a:spcAft>
                  </a:pPr>
                  <a:r>
                    <a:rPr lang="uk-UA" sz="120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Розмір внутрішніх джерел фінансування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41" name="Rectangle 78"/>
                <p:cNvSpPr>
                  <a:spLocks noChangeArrowheads="1"/>
                </p:cNvSpPr>
                <p:nvPr/>
              </p:nvSpPr>
              <p:spPr bwMode="auto">
                <a:xfrm>
                  <a:off x="6848" y="13455"/>
                  <a:ext cx="2746" cy="810"/>
                </a:xfrm>
                <a:prstGeom prst="rect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 upright="1">
                  <a:noAutofit/>
                </a:bodyPr>
                <a:lstStyle/>
                <a:p>
                  <a:pPr marL="0" marR="0">
                    <a:lnSpc>
                      <a:spcPct val="115000"/>
                    </a:lnSpc>
                    <a:spcBef>
                      <a:spcPts val="0"/>
                    </a:spcBef>
                    <a:spcAft>
                      <a:spcPts val="1000"/>
                    </a:spcAft>
                  </a:pPr>
                  <a:r>
                    <a:rPr lang="uk-UA" sz="120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Можливість залучення фінансових ресурсів</a:t>
                  </a:r>
                  <a:endParaRPr lang="en-US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42" name="AutoShape 79"/>
                <p:cNvCxnSpPr>
                  <a:cxnSpLocks noChangeShapeType="1"/>
                </p:cNvCxnSpPr>
                <p:nvPr/>
              </p:nvCxnSpPr>
              <p:spPr bwMode="auto">
                <a:xfrm flipH="1">
                  <a:off x="4628" y="11555"/>
                  <a:ext cx="1357" cy="117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  <p:cxnSp>
              <p:nvCxnSpPr>
                <p:cNvPr id="43" name="AutoShape 80"/>
                <p:cNvCxnSpPr>
                  <a:cxnSpLocks noChangeShapeType="1"/>
                </p:cNvCxnSpPr>
                <p:nvPr/>
              </p:nvCxnSpPr>
              <p:spPr bwMode="auto">
                <a:xfrm>
                  <a:off x="6720" y="11555"/>
                  <a:ext cx="1271" cy="117"/>
                </a:xfrm>
                <a:prstGeom prst="straightConnector1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</p:cxnSp>
          </p:grpSp>
        </p:grpSp>
        <p:cxnSp>
          <p:nvCxnSpPr>
            <p:cNvPr id="6" name="AutoShape 81"/>
            <p:cNvCxnSpPr>
              <a:cxnSpLocks noChangeShapeType="1"/>
            </p:cNvCxnSpPr>
            <p:nvPr/>
          </p:nvCxnSpPr>
          <p:spPr bwMode="auto">
            <a:xfrm flipH="1">
              <a:off x="6524" y="11998"/>
              <a:ext cx="1" cy="1848"/>
            </a:xfrm>
            <a:prstGeom prst="straightConnector1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44" name="Rectángulo 43"/>
          <p:cNvSpPr/>
          <p:nvPr/>
        </p:nvSpPr>
        <p:spPr>
          <a:xfrm>
            <a:off x="2374538" y="6013307"/>
            <a:ext cx="77406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Рисунок 2 </a:t>
            </a:r>
            <a:r>
              <a:rPr lang="uk-UA" sz="2000" dirty="0">
                <a:latin typeface="Times New Roman" panose="02020603050405020304" pitchFamily="18" charset="0"/>
                <a:ea typeface="MS Mincho"/>
              </a:rPr>
              <a:t>– </a:t>
            </a:r>
            <a:r>
              <a:rPr lang="ru-RU" sz="2000" dirty="0">
                <a:latin typeface="Times New Roman" panose="02020603050405020304" pitchFamily="18" charset="0"/>
                <a:ea typeface="Calibri" panose="020F0502020204030204" pitchFamily="34" charset="0"/>
              </a:rPr>
              <a:t>Система факторів конкурентної поведінки підприємства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01999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838200" y="3360738"/>
            <a:ext cx="10382250" cy="868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7464768"/>
              </p:ext>
            </p:extLst>
          </p:nvPr>
        </p:nvGraphicFramePr>
        <p:xfrm>
          <a:off x="449325" y="115009"/>
          <a:ext cx="5580000" cy="6598613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963164"/>
                <a:gridCol w="1141814"/>
                <a:gridCol w="3475022"/>
              </a:tblGrid>
              <a:tr h="32153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Критерії класифікації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Автор класифікації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Різновиди конкурентних стратегій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8293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Стратегії формування конкурентних переваг (конкурентні стратегії бізнесу)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8310">
                <a:tc row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Джерело або спосіб досягнення конкурентних переваг.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М. Портер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Стратегія лідерства за витратами 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Стратегія фокусування (концентрації)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Стратегія диференціації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237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Р.А. Фатхутдінов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Стратегія поліпшення якості товару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Стратегія підвищення організаційно-технічного рівня виробництва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Стратегія ціноутворення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Стратегія вдосконалення управління персоналом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Маркетингова стратегія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4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Г. Азоєв,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А. Челенков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Стратегія зниження собівартості продукції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Стратегія диференціації продукції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Стратегія сегментування ринку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Стратегія впровадження інновацій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Стратегія миттєвого реагування на потреби ринку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29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І. Ансофф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Стратегія максимізації ринкової частки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Стратегія зростання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Стратегія диференціювання ринку (ринкової ніші)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Стратегія диференціювання продукту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Стратегія лідерства за витратами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Стратегія широкої диференціації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93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А.А. Томпсон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А.Дж. Стрікленд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Стратегія широкої диференціації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Сфокусована стратегія низьких витрат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Сфокусована стратегія диференціації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Стратегія оптимальних витрат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4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Ж.-Ж. Ламбен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Стратегія лідерства за витратами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Стратегія широкої товарної диференціації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Стратегія сфокусованої товарної диференціації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Стратегія оптимальних витрат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Стратегія ринкової ніші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Дж. Дей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Стратегія високої споживчої цінності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Стратегія мінімізації витрат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Стратегія охоплення ринку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Д. Д. Фолкнер,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С. Бауман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Стратегія низької ціни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Стратегія диференціації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Стратегія фокусної диференціації</a:t>
                      </a:r>
                      <a:endParaRPr lang="en-US" sz="80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Гібридна стратегія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660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Вид бізнесу</a:t>
                      </a:r>
                      <a:endParaRPr lang="en-US" sz="8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>
                          <a:effectLst/>
                        </a:rPr>
                        <a:t>(стандартний чи спеціалізований)</a:t>
                      </a:r>
                      <a:endParaRPr lang="en-US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А. Юданов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Віолентна (силова) стратегія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Патієнтна (нішева) стратегія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Комутантна стратегія (стратегія пристосування)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Експлерентна (піонерна) стратегія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Цінність продукту для</a:t>
                      </a:r>
                      <a:endParaRPr lang="en-US" sz="8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Споживача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М. Тресі,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Ф. Вірсем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 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Стратегія функціональної переваги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Стратегія близькості до споживача</a:t>
                      </a:r>
                      <a:endParaRPr lang="en-US" sz="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</a:rPr>
                        <a:t>Стратегія лідируючої позиції по товарах-новинках </a:t>
                      </a:r>
                      <a:endParaRPr lang="en-US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Rectángulo 1"/>
          <p:cNvSpPr/>
          <p:nvPr/>
        </p:nvSpPr>
        <p:spPr>
          <a:xfrm>
            <a:off x="6512388" y="1361384"/>
            <a:ext cx="50776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 CYR" panose="02020603050405020304" pitchFamily="18" charset="0"/>
              </a:rPr>
              <a:t>Таблиця 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 CYR" panose="02020603050405020304" pitchFamily="18" charset="0"/>
              </a:rPr>
              <a:t>2 -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 CYR" panose="02020603050405020304" pitchFamily="18" charset="0"/>
              </a:rPr>
              <a:t>Найпоширеніші класифікації конкурентних стратегій</a:t>
            </a:r>
            <a:endParaRPr lang="en-US" dirty="0"/>
          </a:p>
        </p:txBody>
      </p:sp>
      <p:sp>
        <p:nvSpPr>
          <p:cNvPr id="3" name="Rectángulo 2"/>
          <p:cNvSpPr/>
          <p:nvPr/>
        </p:nvSpPr>
        <p:spPr>
          <a:xfrm>
            <a:off x="6446987" y="2367888"/>
            <a:ext cx="520849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Стратегії формування конкурентних переваг (конкурентні стратегії бізнесу)</a:t>
            </a:r>
            <a:endParaRPr lang="en-US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5910469" y="3374392"/>
            <a:ext cx="628153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90170" algn="l"/>
              </a:tabLs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Стратегія  фор­му­ван­ня кон­ку­ре­нт­них пе­ре­ваг є комп­лек­сом 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мар­ке­тин­го­вих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про­це­дур і спо­собів, приз­на­че­них для вигідно­го по­зиціону­ван­ня підприємства в кон­ку­ре­нт­но­му се­ре­до­вищі. </a:t>
            </a:r>
          </a:p>
          <a:p>
            <a:pPr marL="342900" indent="-342900" algn="ctr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90170" algn="l"/>
              </a:tabLst>
            </a:pP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Фун­да­мен­том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по­шу­ку конкурент­них пе­ре­ваг є аналітич­на ро­бо­та з  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вив­чен­ня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ста­ну і тен­денцій роз­вит­ку рин­ку за­га­лом та 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ак­тив­ності </a:t>
            </a:r>
          </a:p>
          <a:p>
            <a:pPr algn="ctr">
              <a:lnSpc>
                <a:spcPct val="150000"/>
              </a:lnSpc>
              <a:spcAft>
                <a:spcPts val="0"/>
              </a:spcAft>
              <a:tabLst>
                <a:tab pos="90170" algn="l"/>
              </a:tabLst>
            </a:pP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кон­ку­рентів зок­ре­ма. </a:t>
            </a:r>
          </a:p>
        </p:txBody>
      </p:sp>
    </p:spTree>
    <p:extLst>
      <p:ext uri="{BB962C8B-B14F-4D97-AF65-F5344CB8AC3E}">
        <p14:creationId xmlns:p14="http://schemas.microsoft.com/office/powerpoint/2010/main" val="36966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01665"/>
              </p:ext>
            </p:extLst>
          </p:nvPr>
        </p:nvGraphicFramePr>
        <p:xfrm>
          <a:off x="5291700" y="432402"/>
          <a:ext cx="6527285" cy="611124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574321"/>
                <a:gridCol w="1709873"/>
                <a:gridCol w="3243091"/>
              </a:tblGrid>
              <a:tr h="969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Критерії класифікації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64" marR="3166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Автор класифікації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64" marR="3166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Різновиди конкурентних стратегій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64" marR="3166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7104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Стратегії конкурентної поведінки (маркетингові конкурентні стратегії)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64" marR="31664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8841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Характер конкурентних</a:t>
                      </a:r>
                      <a:endParaRPr lang="en-US" sz="9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Дій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64" marR="3166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Дж. Траут,</a:t>
                      </a:r>
                      <a:endParaRPr lang="en-US" sz="9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Е. Райс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64" marR="3166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Стратегія «оборонної війни»</a:t>
                      </a:r>
                      <a:endParaRPr lang="en-US" sz="9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Стратегія «наступальної війни» </a:t>
                      </a:r>
                      <a:endParaRPr lang="en-US" sz="9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Стратегія «флангова атака»</a:t>
                      </a:r>
                      <a:endParaRPr lang="en-US" sz="9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Стратегія «партизанська війна»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64" marR="31664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8417"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Конкурентна</a:t>
                      </a:r>
                      <a:endParaRPr lang="en-US" sz="9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(ринкова)</a:t>
                      </a:r>
                      <a:endParaRPr lang="en-US" sz="9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позиція та маркетингові спрямування фірми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64" marR="3166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Ф. Котлер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64" marR="3166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Стратегії лідера</a:t>
                      </a:r>
                      <a:endParaRPr lang="en-US" sz="9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Стратегії челенджера </a:t>
                      </a:r>
                      <a:endParaRPr lang="en-US" sz="9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Стратегії послідовника</a:t>
                      </a:r>
                      <a:endParaRPr lang="en-US" sz="9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Стратегії нішера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64" marR="31664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1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А.Д. Літтл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64" marR="3166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Стратегія фірми-лідера</a:t>
                      </a:r>
                      <a:endParaRPr lang="en-US" sz="9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Стратегія фірми із сильною позицією</a:t>
                      </a:r>
                      <a:endParaRPr lang="en-US" sz="9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Стратегія фірми зі сприятливою позицією</a:t>
                      </a:r>
                      <a:endParaRPr lang="en-US" sz="9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Стратегія фірми із задовільною позицією</a:t>
                      </a:r>
                      <a:endParaRPr lang="en-US" sz="9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Стратегія фірми із незадовільною позицією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64" marR="31664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9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Р. Майлз,</a:t>
                      </a:r>
                      <a:endParaRPr lang="en-US" sz="9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Ч. Сноу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64" marR="3166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Стратегія пошукувача</a:t>
                      </a:r>
                      <a:endParaRPr lang="en-US" sz="9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Стратегія захисника</a:t>
                      </a:r>
                      <a:endParaRPr lang="en-US" sz="9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Стратегія аналітика</a:t>
                      </a:r>
                      <a:endParaRPr lang="en-US" sz="9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Стратегія реагуючого (послідовника)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64" marR="31664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60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Д. Хулей,</a:t>
                      </a:r>
                      <a:endParaRPr lang="en-US" sz="9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Д. Лінч,</a:t>
                      </a:r>
                      <a:endParaRPr lang="en-US" sz="9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Д. Джоббер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64" marR="3166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Cтратегія агресорів </a:t>
                      </a:r>
                      <a:endParaRPr lang="en-US" sz="9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Cтратегія фірм, які займають сегменти з найкращими позиціями </a:t>
                      </a:r>
                      <a:endParaRPr lang="en-US" sz="9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Cтратегія «середніх» </a:t>
                      </a:r>
                      <a:endParaRPr lang="en-US" sz="9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Cтратегія фірм, які займають сегменти з високою цінністю </a:t>
                      </a:r>
                      <a:endParaRPr lang="en-US" sz="9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Cтратегія оборонців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64" marR="31664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960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А.А. Длигач</a:t>
                      </a:r>
                      <a:endParaRPr lang="en-US" sz="9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64" marR="3166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Стратегія лідера ринку</a:t>
                      </a:r>
                      <a:endParaRPr lang="en-US" sz="9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Стратегія виклику лідеру</a:t>
                      </a:r>
                      <a:endParaRPr lang="en-US" sz="9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Стратегія послідовника</a:t>
                      </a:r>
                      <a:endParaRPr lang="en-US" sz="9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Стратегія експерта (нішера)</a:t>
                      </a:r>
                      <a:endParaRPr lang="en-US" sz="9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Стратегія домінатора</a:t>
                      </a:r>
                      <a:endParaRPr lang="en-US" sz="9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Стратегія загарбника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64" marR="31664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26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Стратегічні цілі</a:t>
                      </a:r>
                      <a:endParaRPr lang="en-US" sz="9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64" marR="3166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Ю.Б. Рубін</a:t>
                      </a:r>
                      <a:endParaRPr lang="en-US" sz="9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64" marR="31664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Стратегія усунення конкурентів</a:t>
                      </a:r>
                      <a:endParaRPr lang="en-US" sz="9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Стратегія здачі позицій</a:t>
                      </a:r>
                      <a:endParaRPr lang="en-US" sz="9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Стратегія відособлення від конкурентів</a:t>
                      </a:r>
                      <a:endParaRPr lang="en-US" sz="9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Стратегія зближення з конкурентами</a:t>
                      </a:r>
                      <a:endParaRPr lang="en-US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1664" marR="31664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Rectángulo 1"/>
          <p:cNvSpPr/>
          <p:nvPr/>
        </p:nvSpPr>
        <p:spPr>
          <a:xfrm>
            <a:off x="205614" y="1419198"/>
            <a:ext cx="4724400" cy="7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Стратегії конкурентної поведінки (маркетингові конкурентні стратегії)</a:t>
            </a:r>
            <a:endParaRPr lang="en-US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8969" y="669836"/>
            <a:ext cx="507769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 CYR" panose="02020603050405020304" pitchFamily="18" charset="0"/>
              </a:rPr>
              <a:t>Таблиця 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 CYR" panose="02020603050405020304" pitchFamily="18" charset="0"/>
              </a:rPr>
              <a:t>2 -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 CYR" panose="02020603050405020304" pitchFamily="18" charset="0"/>
              </a:rPr>
              <a:t>Найпоширеніші класифікації конкурентних стратегій</a:t>
            </a:r>
            <a:endParaRPr lang="en-US" dirty="0"/>
          </a:p>
        </p:txBody>
      </p:sp>
      <p:sp>
        <p:nvSpPr>
          <p:cNvPr id="3" name="Rectángulo 2"/>
          <p:cNvSpPr/>
          <p:nvPr/>
        </p:nvSpPr>
        <p:spPr>
          <a:xfrm>
            <a:off x="205615" y="2592890"/>
            <a:ext cx="490104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Більшість </a:t>
            </a:r>
            <a:r>
              <a:rPr lang="ru-RU" dirty="0"/>
              <a:t>вітчизняних і зарубіжних маркетологів, наслідуючи Ф. Котлера та Дж. Траута, при визначенні видів маркетингових конкурентних стратегій </a:t>
            </a:r>
            <a:r>
              <a:rPr lang="ru-RU" dirty="0" smtClean="0"/>
              <a:t>розглядають </a:t>
            </a:r>
            <a:r>
              <a:rPr lang="ru-RU" dirty="0"/>
              <a:t>позицію фірми на цільовому ринку (лідер, претендент на лідерство, послідовник, спеціаліст) та конкурентні спрямування фірми щодо цієї позиції (наступ, оборона, ухилення від конкуренції).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78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302041" y="368515"/>
            <a:ext cx="8526379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>
              <a:lnSpc>
                <a:spcPct val="150000"/>
              </a:lnSpc>
              <a:spcBef>
                <a:spcPts val="1200"/>
              </a:spcBef>
              <a:tabLst>
                <a:tab pos="0" algn="l"/>
                <a:tab pos="90170" algn="l"/>
              </a:tabLs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Таблиця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Характерні риси чотирьох основних моделей ринку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7284408"/>
              </p:ext>
            </p:extLst>
          </p:nvPr>
        </p:nvGraphicFramePr>
        <p:xfrm>
          <a:off x="2302041" y="1010966"/>
          <a:ext cx="1362898" cy="5238009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362898"/>
              </a:tblGrid>
              <a:tr h="7376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dirty="0" smtClean="0">
                          <a:effectLst/>
                        </a:rPr>
                        <a:t>Характерна риса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50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dirty="0">
                          <a:effectLst/>
                        </a:rPr>
                        <a:t>1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231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>
                          <a:effectLst/>
                        </a:rPr>
                        <a:t>Кількість фірм</a:t>
                      </a:r>
                      <a:endParaRPr lang="en-U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617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dirty="0">
                          <a:effectLst/>
                        </a:rPr>
                        <a:t>Тип продукту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37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dirty="0">
                          <a:effectLst/>
                        </a:rPr>
                        <a:t>Контроль над ціною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9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dirty="0">
                          <a:effectLst/>
                        </a:rPr>
                        <a:t>Умови входження</a:t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200" dirty="0">
                          <a:effectLst/>
                        </a:rPr>
                        <a:t>у галузь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883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dirty="0" smtClean="0">
                          <a:solidFill>
                            <a:schemeClr val="accent5"/>
                          </a:solidFill>
                        </a:rPr>
                        <a:t>Конкурентн</a:t>
                      </a:r>
                      <a:r>
                        <a:rPr lang="uk-UA" sz="1200" dirty="0" smtClean="0">
                          <a:solidFill>
                            <a:schemeClr val="accent5"/>
                          </a:solidFill>
                        </a:rPr>
                        <a:t>а</a:t>
                      </a:r>
                      <a:r>
                        <a:rPr lang="ru-RU" sz="1200" dirty="0" smtClean="0">
                          <a:solidFill>
                            <a:schemeClr val="accent5"/>
                          </a:solidFill>
                        </a:rPr>
                        <a:t> стратегія</a:t>
                      </a:r>
                      <a:endParaRPr lang="en-US" sz="1200" dirty="0">
                        <a:solidFill>
                          <a:schemeClr val="accent5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835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dirty="0">
                          <a:effectLst/>
                        </a:rPr>
                        <a:t>Приклад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" name="Tab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6799097"/>
              </p:ext>
            </p:extLst>
          </p:nvPr>
        </p:nvGraphicFramePr>
        <p:xfrm>
          <a:off x="3695405" y="1010966"/>
          <a:ext cx="7133015" cy="210312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7133015"/>
              </a:tblGrid>
              <a:tr h="7700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dirty="0">
                          <a:effectLst/>
                        </a:rPr>
                        <a:t>Модель ринку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202530"/>
              </p:ext>
            </p:extLst>
          </p:nvPr>
        </p:nvGraphicFramePr>
        <p:xfrm>
          <a:off x="3740587" y="1369150"/>
          <a:ext cx="1436531" cy="4839145"/>
        </p:xfrm>
        <a:graphic>
          <a:graphicData uri="http://schemas.openxmlformats.org/drawingml/2006/table">
            <a:tbl>
              <a:tblPr firstRow="1" firstCol="1" bandRow="1">
                <a:effectLst/>
                <a:tableStyleId>{2D5ABB26-0587-4C30-8999-92F81FD0307C}</a:tableStyleId>
              </a:tblPr>
              <a:tblGrid>
                <a:gridCol w="1436531"/>
              </a:tblGrid>
              <a:tr h="389148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Чиста конкуренція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81168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4506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Дуже багато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9390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Стандартизований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7344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Жодного контролю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7477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Дуже легкі, жодних перешкод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40042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Відсутня</a:t>
                      </a:r>
                      <a:endParaRPr lang="en-US" sz="1200" kern="1200" dirty="0">
                        <a:solidFill>
                          <a:schemeClr val="accent5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98358">
                <a:tc>
                  <a:txBody>
                    <a:bodyPr/>
                    <a:lstStyle/>
                    <a:p>
                      <a:pPr marL="0" marR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Сільське господарство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8504834"/>
              </p:ext>
            </p:extLst>
          </p:nvPr>
        </p:nvGraphicFramePr>
        <p:xfrm>
          <a:off x="5252765" y="1358549"/>
          <a:ext cx="1982921" cy="4865788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982921"/>
              </a:tblGrid>
              <a:tr h="3900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Монополістична</a:t>
                      </a:r>
                      <a:r>
                        <a:rPr lang="ru-RU" sz="1200" dirty="0">
                          <a:effectLst/>
                        </a:rPr>
                        <a:t/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200" dirty="0">
                          <a:effectLst/>
                        </a:rPr>
                        <a:t>конкуренція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2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dirty="0">
                          <a:effectLst/>
                        </a:rPr>
                        <a:t>3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21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dirty="0">
                          <a:effectLst/>
                        </a:rPr>
                        <a:t>Багато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000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dirty="0">
                          <a:effectLst/>
                        </a:rPr>
                        <a:t>Диференційований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7376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dirty="0">
                          <a:effectLst/>
                        </a:rPr>
                        <a:t>Деякий, проте, у вузьких межах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709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Відносно легкі</a:t>
                      </a:r>
                      <a:endParaRPr lang="en-US" sz="12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240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kern="1200" dirty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Значна, з акцентом на рекламу, торгові марки </a:t>
                      </a:r>
                      <a:r>
                        <a:rPr lang="ru-RU" sz="1200" kern="1200" dirty="0" smtClean="0">
                          <a:solidFill>
                            <a:schemeClr val="accent5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тощо</a:t>
                      </a: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стратегія вище за номінал</a:t>
                      </a:r>
                    </a:p>
                    <a:p>
                      <a: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стратегія збиткового</a:t>
                      </a:r>
                      <a:r>
                        <a:rPr lang="ru-RU" sz="1200" kern="1200" baseline="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лідера</a:t>
                      </a:r>
                    </a:p>
                    <a:p>
                      <a: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стратегія диференціації</a:t>
                      </a:r>
                    </a:p>
                    <a:p>
                      <a:pPr marL="0" marR="0" indent="0" algn="l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стратегія вдосконалення продукту</a:t>
                      </a: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044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dirty="0">
                          <a:effectLst/>
                        </a:rPr>
                        <a:t>Роздрібна торгівля,</a:t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200" dirty="0">
                          <a:effectLst/>
                        </a:rPr>
                        <a:t>виробництво жіночого одягу, взуття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2243929"/>
              </p:ext>
            </p:extLst>
          </p:nvPr>
        </p:nvGraphicFramePr>
        <p:xfrm>
          <a:off x="7323252" y="1345086"/>
          <a:ext cx="1880906" cy="4896725"/>
        </p:xfrm>
        <a:graphic>
          <a:graphicData uri="http://schemas.openxmlformats.org/drawingml/2006/table">
            <a:tbl>
              <a:tblPr firstRow="1" firstCol="1" bandRow="1">
                <a:effectLst/>
                <a:tableStyleId>{2D5ABB26-0587-4C30-8999-92F81FD0307C}</a:tableStyleId>
              </a:tblPr>
              <a:tblGrid>
                <a:gridCol w="1880906"/>
              </a:tblGrid>
              <a:tr h="4035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dirty="0" smtClean="0">
                          <a:effectLst/>
                        </a:rPr>
                        <a:t>Олігополія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188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dirty="0">
                          <a:effectLst/>
                        </a:rPr>
                        <a:t>4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125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dirty="0">
                          <a:effectLst/>
                        </a:rPr>
                        <a:t>Декілька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538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dirty="0">
                          <a:effectLst/>
                        </a:rPr>
                        <a:t>Стандартизований </a:t>
                      </a:r>
                      <a:endParaRPr lang="ru-RU" sz="1200" dirty="0" smtClean="0">
                        <a:effectLst/>
                      </a:endParaRPr>
                    </a:p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dirty="0" smtClean="0">
                          <a:effectLst/>
                        </a:rPr>
                        <a:t>або </a:t>
                      </a:r>
                      <a:r>
                        <a:rPr lang="ru-RU" sz="1200" dirty="0">
                          <a:effectLst/>
                        </a:rPr>
                        <a:t>диференційований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17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dirty="0">
                          <a:effectLst/>
                        </a:rPr>
                        <a:t>Обмежений взаємозалежністю; значний за таємної змови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482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dirty="0">
                          <a:effectLst/>
                        </a:rPr>
                        <a:t>Існують серйозні перешкоди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72286">
                <a:tc>
                  <a:txBody>
                    <a:bodyPr/>
                    <a:lstStyle/>
                    <a:p>
                      <a:pPr marL="0" marR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Реклама за диференціації продукту</a:t>
                      </a:r>
                      <a:endParaRPr lang="en-US" sz="1200" kern="1200" dirty="0" smtClean="0">
                        <a:solidFill>
                          <a:srgbClr val="0070C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1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стратегія того, що йде за лідером</a:t>
                      </a:r>
                      <a:endParaRPr lang="es-419" sz="1100" kern="1200" dirty="0" smtClean="0">
                        <a:solidFill>
                          <a:srgbClr val="0070C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uk-UA" sz="11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</a:t>
                      </a:r>
                      <a:r>
                        <a:rPr lang="uk-UA" sz="1100" kern="1200" baseline="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стратегія координації дій існує в двох формах: </a:t>
                      </a:r>
                      <a:endParaRPr lang="en-US" sz="1100" kern="1200" dirty="0" smtClean="0">
                        <a:solidFill>
                          <a:srgbClr val="0070C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ru-RU" sz="11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100" kern="1200" baseline="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</a:t>
                      </a:r>
                      <a:r>
                        <a:rPr lang="ru-RU" sz="11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прийняття угоди про ціни </a:t>
                      </a:r>
                      <a:endParaRPr lang="en-US" sz="1100" kern="1200" dirty="0" smtClean="0">
                        <a:solidFill>
                          <a:srgbClr val="0070C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ru-RU" sz="11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проведення «паралельної цінової політики»</a:t>
                      </a: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890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dirty="0">
                          <a:effectLst/>
                        </a:rPr>
                        <a:t>Виробництво сталі, автомобілів, сільськогосподарських знарядь, багато побутових електроприладів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5286258"/>
              </p:ext>
            </p:extLst>
          </p:nvPr>
        </p:nvGraphicFramePr>
        <p:xfrm>
          <a:off x="9264316" y="1346822"/>
          <a:ext cx="1564104" cy="4861473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564104"/>
              </a:tblGrid>
              <a:tr h="40176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dirty="0">
                          <a:effectLst/>
                        </a:rPr>
                        <a:t>Чиста монополія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8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dirty="0">
                          <a:effectLst/>
                        </a:rPr>
                        <a:t>5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82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dirty="0">
                          <a:effectLst/>
                        </a:rPr>
                        <a:t>Одна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879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dirty="0">
                          <a:effectLst/>
                        </a:rPr>
                        <a:t>Унікальний, немає близьких замінників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981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dirty="0">
                          <a:effectLst/>
                        </a:rPr>
                        <a:t>Значний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685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dirty="0">
                          <a:effectLst/>
                        </a:rPr>
                        <a:t>Входження</a:t>
                      </a:r>
                      <a:br>
                        <a:rPr lang="ru-RU" sz="1200" dirty="0">
                          <a:effectLst/>
                        </a:rPr>
                      </a:br>
                      <a:r>
                        <a:rPr lang="ru-RU" sz="1200" dirty="0">
                          <a:effectLst/>
                        </a:rPr>
                        <a:t>заблоковане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0819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dirty="0" smtClean="0">
                          <a:solidFill>
                            <a:srgbClr val="0070C0"/>
                          </a:solidFill>
                          <a:effectLst/>
                        </a:rPr>
                        <a:t>Реклама </a:t>
                      </a: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</a:rPr>
                        <a:t>зв’язку з громадськими </a:t>
                      </a:r>
                      <a:r>
                        <a:rPr lang="ru-RU" sz="1200" dirty="0" smtClean="0">
                          <a:solidFill>
                            <a:srgbClr val="0070C0"/>
                          </a:solidFill>
                          <a:effectLst/>
                        </a:rPr>
                        <a:t>організаціями</a:t>
                      </a:r>
                      <a:endParaRPr lang="uk-UA" sz="1200" dirty="0" smtClean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ru-RU" sz="11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"стратегія миттєвих цін"  </a:t>
                      </a:r>
                    </a:p>
                    <a:p>
                      <a:r>
                        <a:rPr lang="ru-RU" sz="1100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 "стратегія сегментації </a:t>
                      </a: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0" algn="l"/>
                          <a:tab pos="90170" algn="l"/>
                        </a:tabLst>
                      </a:pPr>
                      <a:r>
                        <a:rPr lang="ru-RU" sz="1200" dirty="0">
                          <a:effectLst/>
                        </a:rPr>
                        <a:t>Місцеві підприємства комунальних послуг</a:t>
                      </a:r>
                      <a:endParaRPr lang="en-U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879" marR="5287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97067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14"/>
          <p:cNvSpPr txBox="1"/>
          <p:nvPr/>
        </p:nvSpPr>
        <p:spPr>
          <a:xfrm>
            <a:off x="1261544" y="1082324"/>
            <a:ext cx="4326890" cy="33337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90170" algn="l"/>
              </a:tabLst>
            </a:pPr>
            <a:r>
              <a:rPr lang="ru-RU" sz="12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Методи, що характеризують рівень менеджменту підприємства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0" name="Straight Connector 15"/>
          <p:cNvCxnSpPr/>
          <p:nvPr/>
        </p:nvCxnSpPr>
        <p:spPr>
          <a:xfrm>
            <a:off x="3433244" y="1415699"/>
            <a:ext cx="0" cy="19050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 Box 16"/>
          <p:cNvSpPr txBox="1"/>
          <p:nvPr/>
        </p:nvSpPr>
        <p:spPr>
          <a:xfrm>
            <a:off x="1495224" y="1630964"/>
            <a:ext cx="3851910" cy="968375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342900" marR="0" lvl="0" indent="-342900" fontAlgn="base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Symbol" panose="05050102010706020507" pitchFamily="18" charset="2"/>
              <a:buChar char="-"/>
            </a:pPr>
            <a:r>
              <a:rPr lang="ru-RU" sz="1100" u="none" strike="noStrike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 комплексного стратегічного аналізу SWOT;</a:t>
            </a:r>
            <a:endParaRPr lang="en-US" sz="1100" u="none" strike="noStrike"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fontAlgn="base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Symbol" panose="05050102010706020507" pitchFamily="18" charset="2"/>
              <a:buChar char="-"/>
            </a:pPr>
            <a:r>
              <a:rPr lang="ru-RU" sz="1100" u="none" strike="noStrike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 LOTS;</a:t>
            </a:r>
            <a:endParaRPr lang="en-US" sz="1100" u="none" strike="noStrike"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fontAlgn="base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Symbol" panose="05050102010706020507" pitchFamily="18" charset="2"/>
              <a:buChar char="-"/>
            </a:pPr>
            <a:r>
              <a:rPr lang="ru-RU" sz="1100" u="none" strike="noStrike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 вивчення профілю об’єкта;</a:t>
            </a:r>
            <a:endParaRPr lang="en-US" sz="1100" u="none" strike="noStrike"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fontAlgn="base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Symbol" panose="05050102010706020507" pitchFamily="18" charset="2"/>
              <a:buChar char="-"/>
            </a:pPr>
            <a:r>
              <a:rPr lang="ru-RU" sz="1100" u="none" strike="noStrike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 картування стратегічних груп;</a:t>
            </a:r>
            <a:endParaRPr lang="en-US" sz="1100" u="none" strike="noStrike"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fontAlgn="base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Symbol" panose="05050102010706020507" pitchFamily="18" charset="2"/>
              <a:buChar char="-"/>
            </a:pPr>
            <a:r>
              <a:rPr lang="ru-RU" sz="1100" u="none" strike="noStrike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 стратегічних альтернатив Хофера-Шенделя. </a:t>
            </a:r>
            <a:endParaRPr lang="en-US" sz="1100" u="none" strike="noStrike"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Box 3"/>
          <p:cNvSpPr txBox="1"/>
          <p:nvPr/>
        </p:nvSpPr>
        <p:spPr>
          <a:xfrm>
            <a:off x="7011886" y="968024"/>
            <a:ext cx="3286125" cy="44767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ru-RU" sz="1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Методи, що характеризують ринкові позиції підприємства (продукції)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 Box 5"/>
          <p:cNvSpPr txBox="1"/>
          <p:nvPr/>
        </p:nvSpPr>
        <p:spPr>
          <a:xfrm>
            <a:off x="7103326" y="1670969"/>
            <a:ext cx="3083560" cy="230124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05410" marR="55245" algn="ctr">
              <a:lnSpc>
                <a:spcPct val="94000"/>
              </a:lnSpc>
              <a:spcBef>
                <a:spcPts val="0"/>
              </a:spcBef>
              <a:spcAft>
                <a:spcPts val="1000"/>
              </a:spcAft>
            </a:pP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Матричні</a:t>
            </a: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портфельні</a:t>
            </a: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5410" marR="55245" algn="ctr">
              <a:lnSpc>
                <a:spcPct val="94000"/>
              </a:lnSpc>
              <a:spcBef>
                <a:spcPts val="0"/>
              </a:spcBef>
              <a:spcAft>
                <a:spcPts val="1000"/>
              </a:spcAft>
            </a:pP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методи</a:t>
            </a:r>
            <a:r>
              <a:rPr lang="ru-RU" sz="1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 fontAlgn="base">
              <a:lnSpc>
                <a:spcPct val="9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Symbol" panose="05050102010706020507" pitchFamily="18" charset="2"/>
              <a:buChar char="-"/>
            </a:pPr>
            <a:r>
              <a:rPr lang="ru-RU" sz="11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 Бостонської  rонсалтингової групи (BCG) </a:t>
            </a:r>
            <a:endParaRPr lang="en-US" sz="1100" u="none" strike="noStrike" dirty="0"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Symbol" panose="05050102010706020507" pitchFamily="18" charset="2"/>
              <a:buChar char="-"/>
            </a:pPr>
            <a:r>
              <a:rPr lang="ru-RU" sz="11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 (модель) МсКіnsey </a:t>
            </a:r>
            <a:endParaRPr lang="en-US" sz="1100" u="none" strike="noStrike" dirty="0"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fontAlgn="base">
              <a:lnSpc>
                <a:spcPct val="99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Symbol" panose="05050102010706020507" pitchFamily="18" charset="2"/>
              <a:buChar char="-"/>
            </a:pPr>
            <a:r>
              <a:rPr lang="ru-RU" sz="11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 компанії Шелл (модель Shell/DPM) </a:t>
            </a:r>
            <a:endParaRPr lang="en-US" sz="1100" u="none" strike="noStrike" dirty="0"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Symbol" panose="05050102010706020507" pitchFamily="18" charset="2"/>
              <a:buChar char="-"/>
            </a:pPr>
            <a:r>
              <a:rPr lang="ru-RU" sz="11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Модель Ноfer/Schendel (Хофера- Шенделя) </a:t>
            </a:r>
            <a:endParaRPr lang="en-US" sz="1100" u="none" strike="noStrike" dirty="0"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marR="0" lvl="0" indent="-34290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Symbol" panose="05050102010706020507" pitchFamily="18" charset="2"/>
              <a:buChar char="-"/>
            </a:pPr>
            <a:r>
              <a:rPr lang="ru-RU" sz="11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Метод ADL</a:t>
            </a:r>
            <a:r>
              <a:rPr lang="en-US" sz="11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/LC</a:t>
            </a:r>
          </a:p>
          <a:p>
            <a:pPr marL="342900" marR="0" lvl="0" indent="-342900" fontAlgn="base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Symbol" panose="05050102010706020507" pitchFamily="18" charset="2"/>
              <a:buChar char="-"/>
            </a:pPr>
            <a:r>
              <a:rPr lang="ru-RU" sz="11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Матриця-карта конкурентів</a:t>
            </a:r>
            <a:r>
              <a:rPr lang="ru-RU" sz="1400" u="none" strike="noStrike" dirty="0">
                <a:effectLst/>
                <a:uFill>
                  <a:solidFill>
                    <a:srgbClr val="000000"/>
                  </a:solidFill>
                </a:u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1100" u="none" strike="noStrike" dirty="0">
              <a:effectLst/>
              <a:uFill>
                <a:solidFill>
                  <a:srgbClr val="000000"/>
                </a:solidFill>
              </a:u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4" name="Straight Connector 6"/>
          <p:cNvCxnSpPr/>
          <p:nvPr/>
        </p:nvCxnSpPr>
        <p:spPr>
          <a:xfrm>
            <a:off x="8582876" y="1411889"/>
            <a:ext cx="0" cy="257175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 Box 24"/>
          <p:cNvSpPr txBox="1"/>
          <p:nvPr/>
        </p:nvSpPr>
        <p:spPr>
          <a:xfrm>
            <a:off x="1222809" y="4251963"/>
            <a:ext cx="4420870" cy="31369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8265" marR="0">
              <a:lnSpc>
                <a:spcPct val="94000"/>
              </a:lnSpc>
              <a:spcBef>
                <a:spcPts val="0"/>
              </a:spcBef>
              <a:spcAft>
                <a:spcPts val="1000"/>
              </a:spcAft>
            </a:pPr>
            <a:r>
              <a:rPr lang="ru-RU" sz="11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Методи, які характеризують рівень фінансово-економічної діяльності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16" name="Straight Connector 25"/>
          <p:cNvCxnSpPr/>
          <p:nvPr/>
        </p:nvCxnSpPr>
        <p:spPr>
          <a:xfrm>
            <a:off x="3421179" y="4636459"/>
            <a:ext cx="0" cy="25908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Text Box 26"/>
          <p:cNvSpPr txBox="1"/>
          <p:nvPr/>
        </p:nvSpPr>
        <p:spPr>
          <a:xfrm>
            <a:off x="1764781" y="4993076"/>
            <a:ext cx="3312795" cy="29972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94000"/>
              </a:lnSpc>
              <a:spcBef>
                <a:spcPts val="0"/>
              </a:spcBef>
              <a:spcAft>
                <a:spcPts val="1000"/>
              </a:spcAft>
            </a:pPr>
            <a:r>
              <a:rPr lang="ru-RU" sz="11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Метод, заснований на теорії ефективної</a:t>
            </a:r>
            <a:r>
              <a:rPr lang="ru-RU" sz="110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конкуренції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ru-RU" sz="110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373179" y="2814604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  <a:tabLst>
                <a:tab pos="0" algn="l"/>
                <a:tab pos="90170" algn="l"/>
              </a:tabLst>
            </a:pPr>
            <a:r>
              <a:rPr lang="uk-UA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Рисунок</a:t>
            </a:r>
            <a:r>
              <a:rPr lang="ru-RU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3 </a:t>
            </a:r>
            <a:r>
              <a:rPr lang="uk-UA" smtClean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– </a:t>
            </a:r>
            <a:r>
              <a:rPr lang="ru-RU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Методи, що характеризують рівень менеджменту підприємства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5606948" y="3972209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  <a:tabLst>
                <a:tab pos="0" algn="l"/>
                <a:tab pos="90170" algn="l"/>
              </a:tabLs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Рисунок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4 </a:t>
            </a:r>
            <a:r>
              <a:rPr lang="uk-UA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Методи, що характеризують ринкові позиції підприємства (продукції)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Rectángulo 19"/>
          <p:cNvSpPr/>
          <p:nvPr/>
        </p:nvSpPr>
        <p:spPr>
          <a:xfrm>
            <a:off x="373178" y="5409568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88265" marR="0" algn="ctr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Рисунок 5 </a:t>
            </a:r>
            <a:r>
              <a:rPr lang="uk-UA" dirty="0">
                <a:latin typeface="Times New Roman" panose="02020603050405020304" pitchFamily="18" charset="0"/>
                <a:ea typeface="MS Mincho"/>
                <a:cs typeface="Times New Roman" panose="02020603050405020304" pitchFamily="18" charset="0"/>
              </a:rPr>
              <a:t>–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Методи, які характеризують рівень фінансово-економічної діяльності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9234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14"/>
          <p:cNvGraphicFramePr/>
          <p:nvPr>
            <p:extLst>
              <p:ext uri="{D42A27DB-BD31-4B8C-83A1-F6EECF244321}">
                <p14:modId xmlns:p14="http://schemas.microsoft.com/office/powerpoint/2010/main" val="744284135"/>
              </p:ext>
            </p:extLst>
          </p:nvPr>
        </p:nvGraphicFramePr>
        <p:xfrm>
          <a:off x="440733" y="409074"/>
          <a:ext cx="365760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15"/>
          <p:cNvGraphicFramePr/>
          <p:nvPr>
            <p:extLst>
              <p:ext uri="{D42A27DB-BD31-4B8C-83A1-F6EECF244321}">
                <p14:modId xmlns:p14="http://schemas.microsoft.com/office/powerpoint/2010/main" val="2842509438"/>
              </p:ext>
            </p:extLst>
          </p:nvPr>
        </p:nvGraphicFramePr>
        <p:xfrm>
          <a:off x="4098333" y="317634"/>
          <a:ext cx="3657600" cy="2468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ángulo 6"/>
          <p:cNvSpPr/>
          <p:nvPr/>
        </p:nvSpPr>
        <p:spPr>
          <a:xfrm>
            <a:off x="4411579" y="2786514"/>
            <a:ext cx="26629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7 - Коефіцієнт швидкої ліквідності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815135" y="2786514"/>
            <a:ext cx="26018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Коефіцієнт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абсолютної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ліквідності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Chart 16"/>
          <p:cNvGraphicFramePr/>
          <p:nvPr>
            <p:extLst>
              <p:ext uri="{D42A27DB-BD31-4B8C-83A1-F6EECF244321}">
                <p14:modId xmlns:p14="http://schemas.microsoft.com/office/powerpoint/2010/main" val="976851606"/>
              </p:ext>
            </p:extLst>
          </p:nvPr>
        </p:nvGraphicFramePr>
        <p:xfrm>
          <a:off x="8069179" y="409074"/>
          <a:ext cx="365760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Rectángulo 10"/>
          <p:cNvSpPr/>
          <p:nvPr/>
        </p:nvSpPr>
        <p:spPr>
          <a:xfrm>
            <a:off x="8069179" y="2695074"/>
            <a:ext cx="34849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8 –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Коефіцієнт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загальної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ліквідності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покриття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graphicFrame>
        <p:nvGraphicFramePr>
          <p:cNvPr id="12" name="Chart 21"/>
          <p:cNvGraphicFramePr/>
          <p:nvPr>
            <p:extLst>
              <p:ext uri="{D42A27DB-BD31-4B8C-83A1-F6EECF244321}">
                <p14:modId xmlns:p14="http://schemas.microsoft.com/office/powerpoint/2010/main" val="1314472498"/>
              </p:ext>
            </p:extLst>
          </p:nvPr>
        </p:nvGraphicFramePr>
        <p:xfrm>
          <a:off x="2582779" y="3615725"/>
          <a:ext cx="365760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Chart 22"/>
          <p:cNvGraphicFramePr/>
          <p:nvPr>
            <p:extLst>
              <p:ext uri="{D42A27DB-BD31-4B8C-83A1-F6EECF244321}">
                <p14:modId xmlns:p14="http://schemas.microsoft.com/office/powerpoint/2010/main" val="4221153694"/>
              </p:ext>
            </p:extLst>
          </p:nvPr>
        </p:nvGraphicFramePr>
        <p:xfrm>
          <a:off x="6481011" y="3615725"/>
          <a:ext cx="3657600" cy="228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Rectángulo 13"/>
          <p:cNvSpPr/>
          <p:nvPr/>
        </p:nvSpPr>
        <p:spPr>
          <a:xfrm>
            <a:off x="2707892" y="5901725"/>
            <a:ext cx="34073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9 –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Коефіцієнт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фінансової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стійкості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6177156" y="5852879"/>
            <a:ext cx="37208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–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Коефіцієнт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фінансової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стабільності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9324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005" y="1407694"/>
            <a:ext cx="5091280" cy="3116179"/>
          </a:xfrm>
          <a:prstGeom prst="rect">
            <a:avLst/>
          </a:prstGeom>
          <a:noFill/>
        </p:spPr>
      </p:pic>
      <p:pic>
        <p:nvPicPr>
          <p:cNvPr id="15" name="Imagen 14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639"/>
          <a:stretch/>
        </p:blipFill>
        <p:spPr bwMode="auto">
          <a:xfrm>
            <a:off x="6112042" y="1237327"/>
            <a:ext cx="5093208" cy="311810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Text Box 3"/>
          <p:cNvSpPr txBox="1"/>
          <p:nvPr/>
        </p:nvSpPr>
        <p:spPr>
          <a:xfrm>
            <a:off x="2452798" y="1600650"/>
            <a:ext cx="666750" cy="31432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uk-UA" sz="1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Зірка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 Box 5"/>
          <p:cNvSpPr txBox="1"/>
          <p:nvPr/>
        </p:nvSpPr>
        <p:spPr>
          <a:xfrm>
            <a:off x="2542217" y="3542730"/>
            <a:ext cx="666750" cy="45720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Дійна корова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 Box 6"/>
          <p:cNvSpPr txBox="1"/>
          <p:nvPr/>
        </p:nvSpPr>
        <p:spPr>
          <a:xfrm>
            <a:off x="4783023" y="3742755"/>
            <a:ext cx="666750" cy="257175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Собака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 Box 7"/>
          <p:cNvSpPr txBox="1"/>
          <p:nvPr/>
        </p:nvSpPr>
        <p:spPr>
          <a:xfrm>
            <a:off x="4783023" y="1600650"/>
            <a:ext cx="666750" cy="45720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ru-RU" sz="11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Важка дитина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" name="Cuadro de texto 31"/>
          <p:cNvSpPr txBox="1"/>
          <p:nvPr/>
        </p:nvSpPr>
        <p:spPr>
          <a:xfrm>
            <a:off x="197976" y="2092053"/>
            <a:ext cx="327025" cy="1429385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vert270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uk-UA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Темп зростання ринку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Cuadro de texto 33"/>
          <p:cNvSpPr txBox="1"/>
          <p:nvPr/>
        </p:nvSpPr>
        <p:spPr>
          <a:xfrm>
            <a:off x="2679059" y="4491567"/>
            <a:ext cx="1059815" cy="340995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90170" algn="l"/>
                <a:tab pos="180340" algn="l"/>
                <a:tab pos="270510" algn="l"/>
                <a:tab pos="720090" algn="l"/>
              </a:tabLst>
            </a:pPr>
            <a:r>
              <a:rPr lang="uk-UA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Частка ринку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Cuadro de texto 126"/>
          <p:cNvSpPr txBox="1"/>
          <p:nvPr/>
        </p:nvSpPr>
        <p:spPr>
          <a:xfrm>
            <a:off x="7802189" y="4552714"/>
            <a:ext cx="1712913" cy="280609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ctr">
              <a:spcBef>
                <a:spcPts val="0"/>
              </a:spcBef>
              <a:spcAft>
                <a:spcPts val="0"/>
              </a:spcAft>
            </a:pPr>
            <a:r>
              <a:rPr lang="uk-UA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Конкурентний</a:t>
            </a:r>
            <a:r>
              <a:rPr lang="uk-UA" sz="11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1200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статус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Cuadro de texto 127"/>
          <p:cNvSpPr txBox="1"/>
          <p:nvPr/>
        </p:nvSpPr>
        <p:spPr>
          <a:xfrm>
            <a:off x="5910268" y="2282186"/>
            <a:ext cx="368300" cy="1450975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vert270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90170" algn="l"/>
                <a:tab pos="180340" algn="l"/>
                <a:tab pos="270510" algn="l"/>
                <a:tab pos="720090" algn="l"/>
              </a:tabLst>
            </a:pPr>
            <a:r>
              <a:rPr lang="uk-UA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Привабливість</a:t>
            </a:r>
            <a:r>
              <a:rPr lang="ru-RU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ринку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Text Box 23"/>
          <p:cNvSpPr txBox="1"/>
          <p:nvPr/>
        </p:nvSpPr>
        <p:spPr>
          <a:xfrm>
            <a:off x="7063428" y="4252591"/>
            <a:ext cx="657225" cy="228600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uk-UA" sz="90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Низький</a:t>
            </a:r>
            <a:endParaRPr lang="en-US" sz="110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Text Box 26"/>
          <p:cNvSpPr txBox="1"/>
          <p:nvPr/>
        </p:nvSpPr>
        <p:spPr>
          <a:xfrm>
            <a:off x="8547631" y="4289089"/>
            <a:ext cx="704850" cy="2286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ru-RU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Середній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uk-UA" sz="9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 Box 27"/>
          <p:cNvSpPr txBox="1"/>
          <p:nvPr/>
        </p:nvSpPr>
        <p:spPr>
          <a:xfrm>
            <a:off x="9871362" y="4289089"/>
            <a:ext cx="704850" cy="2286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ru-RU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Високий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uk-UA" sz="9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Text Box 28"/>
          <p:cNvSpPr txBox="1"/>
          <p:nvPr/>
        </p:nvSpPr>
        <p:spPr>
          <a:xfrm rot="16200000">
            <a:off x="6010915" y="3657914"/>
            <a:ext cx="657225" cy="228600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uk-UA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Низька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6" name="Text Box 29"/>
          <p:cNvSpPr txBox="1"/>
          <p:nvPr/>
        </p:nvSpPr>
        <p:spPr>
          <a:xfrm rot="16200000">
            <a:off x="6010916" y="1649141"/>
            <a:ext cx="657225" cy="228600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uk-UA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Висока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Text Box 30"/>
          <p:cNvSpPr txBox="1"/>
          <p:nvPr/>
        </p:nvSpPr>
        <p:spPr>
          <a:xfrm rot="16200000">
            <a:off x="6037586" y="2653527"/>
            <a:ext cx="657225" cy="228600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ru-RU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Середня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Rectángulo 12"/>
          <p:cNvSpPr/>
          <p:nvPr/>
        </p:nvSpPr>
        <p:spPr>
          <a:xfrm>
            <a:off x="273136" y="489457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215" algn="ctr">
              <a:spcAft>
                <a:spcPts val="1200"/>
              </a:spcAft>
            </a:pP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Рисунок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11 </a:t>
            </a:r>
            <a:r>
              <a:rPr lang="uk-UA" dirty="0">
                <a:latin typeface="Times New Roman" panose="02020603050405020304" pitchFamily="18" charset="0"/>
                <a:ea typeface="MS Mincho"/>
              </a:rPr>
              <a:t>– 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Матриця Бостонської консультативної групи на прикладі ПАТ «В.О КОНТІ».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en-US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8" name="Rectángulo 37"/>
          <p:cNvSpPr/>
          <p:nvPr/>
        </p:nvSpPr>
        <p:spPr>
          <a:xfrm>
            <a:off x="5823285" y="4868348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0215" algn="ctr">
              <a:spcAft>
                <a:spcPts val="100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Рисунок 12 - Матриця Мак-Кінсі Дженерал Електрик на прикладі 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ПАТ «В.О КОНТІ»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3" name="Text Box 23"/>
          <p:cNvSpPr txBox="1"/>
          <p:nvPr/>
        </p:nvSpPr>
        <p:spPr>
          <a:xfrm>
            <a:off x="4538535" y="4187662"/>
            <a:ext cx="657225" cy="228600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uk-UA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Низький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Text Box 26"/>
          <p:cNvSpPr txBox="1"/>
          <p:nvPr/>
        </p:nvSpPr>
        <p:spPr>
          <a:xfrm>
            <a:off x="2806157" y="4187662"/>
            <a:ext cx="704850" cy="2286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ru-RU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Середній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uk-UA" sz="9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Text Box 27"/>
          <p:cNvSpPr txBox="1"/>
          <p:nvPr/>
        </p:nvSpPr>
        <p:spPr>
          <a:xfrm>
            <a:off x="1335393" y="4191450"/>
            <a:ext cx="704850" cy="22860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ru-RU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Високий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uk-UA" sz="9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Text Box 28"/>
          <p:cNvSpPr txBox="1"/>
          <p:nvPr/>
        </p:nvSpPr>
        <p:spPr>
          <a:xfrm rot="16200000">
            <a:off x="319740" y="3695242"/>
            <a:ext cx="657225" cy="228600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uk-UA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Низька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Text Box 29"/>
          <p:cNvSpPr txBox="1"/>
          <p:nvPr/>
        </p:nvSpPr>
        <p:spPr>
          <a:xfrm rot="16200000">
            <a:off x="319741" y="1686469"/>
            <a:ext cx="657225" cy="228600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uk-UA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Висока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8" name="Text Box 30"/>
          <p:cNvSpPr txBox="1"/>
          <p:nvPr/>
        </p:nvSpPr>
        <p:spPr>
          <a:xfrm rot="16200000">
            <a:off x="346411" y="2690855"/>
            <a:ext cx="657225" cy="228600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ru-RU" sz="9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Середня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7805030" y="128749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29" name="Rectángulo 28"/>
          <p:cNvSpPr/>
          <p:nvPr/>
        </p:nvSpPr>
        <p:spPr>
          <a:xfrm>
            <a:off x="9307074" y="128749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2</a:t>
            </a:r>
            <a:endParaRPr lang="en-US" dirty="0"/>
          </a:p>
        </p:txBody>
      </p:sp>
      <p:sp>
        <p:nvSpPr>
          <p:cNvPr id="39" name="Rectángulo 38"/>
          <p:cNvSpPr/>
          <p:nvPr/>
        </p:nvSpPr>
        <p:spPr>
          <a:xfrm>
            <a:off x="10838935" y="1299972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3</a:t>
            </a:r>
            <a:endParaRPr lang="en-US" dirty="0"/>
          </a:p>
        </p:txBody>
      </p:sp>
      <p:sp>
        <p:nvSpPr>
          <p:cNvPr id="40" name="Rectángulo 39"/>
          <p:cNvSpPr/>
          <p:nvPr/>
        </p:nvSpPr>
        <p:spPr>
          <a:xfrm>
            <a:off x="7805030" y="2254548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4</a:t>
            </a:r>
            <a:endParaRPr lang="en-US" dirty="0"/>
          </a:p>
        </p:txBody>
      </p:sp>
      <p:sp>
        <p:nvSpPr>
          <p:cNvPr id="41" name="Rectángulo 40"/>
          <p:cNvSpPr/>
          <p:nvPr/>
        </p:nvSpPr>
        <p:spPr>
          <a:xfrm>
            <a:off x="9280404" y="2243080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5</a:t>
            </a:r>
            <a:endParaRPr lang="en-US" dirty="0"/>
          </a:p>
        </p:txBody>
      </p:sp>
      <p:sp>
        <p:nvSpPr>
          <p:cNvPr id="42" name="Rectángulo 41"/>
          <p:cNvSpPr/>
          <p:nvPr/>
        </p:nvSpPr>
        <p:spPr>
          <a:xfrm>
            <a:off x="10836321" y="2219875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6</a:t>
            </a:r>
            <a:endParaRPr lang="en-US" dirty="0"/>
          </a:p>
        </p:txBody>
      </p:sp>
      <p:sp>
        <p:nvSpPr>
          <p:cNvPr id="43" name="Rectángulo 42"/>
          <p:cNvSpPr/>
          <p:nvPr/>
        </p:nvSpPr>
        <p:spPr>
          <a:xfrm>
            <a:off x="7802189" y="3086864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7</a:t>
            </a:r>
            <a:endParaRPr lang="en-US" dirty="0"/>
          </a:p>
        </p:txBody>
      </p:sp>
      <p:sp>
        <p:nvSpPr>
          <p:cNvPr id="44" name="Rectángulo 43"/>
          <p:cNvSpPr/>
          <p:nvPr/>
        </p:nvSpPr>
        <p:spPr>
          <a:xfrm>
            <a:off x="9301393" y="3074269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/>
              <a:t>8</a:t>
            </a:r>
            <a:endParaRPr lang="en-US" dirty="0"/>
          </a:p>
        </p:txBody>
      </p:sp>
      <p:sp>
        <p:nvSpPr>
          <p:cNvPr id="45" name="Rectángulo 44"/>
          <p:cNvSpPr/>
          <p:nvPr/>
        </p:nvSpPr>
        <p:spPr>
          <a:xfrm>
            <a:off x="10800597" y="3074269"/>
            <a:ext cx="3016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dirty="0" smtClean="0"/>
              <a:t>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363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101627" y="252134"/>
            <a:ext cx="818949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Bef>
                <a:spcPts val="1200"/>
              </a:spcBef>
              <a:tabLst>
                <a:tab pos="0" algn="l"/>
                <a:tab pos="90170" algn="l"/>
              </a:tabLs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Таблиця 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Аналіз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рі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ня фінансово-економічної діяльності за допомогою методу заснованого на теорії ефективної конкуренції.</a:t>
            </a:r>
            <a:endParaRPr lang="en-US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0230924"/>
              </p:ext>
            </p:extLst>
          </p:nvPr>
        </p:nvGraphicFramePr>
        <p:xfrm>
          <a:off x="1687064" y="1281481"/>
          <a:ext cx="9018619" cy="5367055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4210536"/>
                <a:gridCol w="1521692"/>
                <a:gridCol w="461877"/>
                <a:gridCol w="539664"/>
                <a:gridCol w="539664"/>
                <a:gridCol w="964222"/>
                <a:gridCol w="780964"/>
              </a:tblGrid>
              <a:tr h="310810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Показники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Нормативне значення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Фактичне значення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Абсолютне відхилення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081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2012-2013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2013-2014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5540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оказники, що характеризують ефективність управління виробничим процесом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54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Фондовіддача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збільшення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419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1,82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2,68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2,19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0.86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-0,497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Фондоозброєність праці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збільшення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419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643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508,69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591,39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-134.31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82,698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554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Рентабельність 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збільшення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419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1,92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1,84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1,82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-0.08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-0,014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621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Рентабельність витрати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реалізованої продукції за прибутком від реалізації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збільшення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419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-2,10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-2,19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-2,21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-0.09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-0,021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5540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Продуктивність праці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збільшення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419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27,16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24,93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18,24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-2,23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-6,687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55405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Фінансовий стан підприємства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Коефіцієнт автономії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збільшення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&gt;0,5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s-419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0,40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0,39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0,36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-0,01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-0,029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Коефіцієнт платоспроможності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збільшення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2,68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0,63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0,56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-2,05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-0,072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08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Коефіцієнт абсолютної ліквідності</a:t>
                      </a:r>
                      <a:endParaRPr lang="en-US" sz="12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збільшення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0,2-0,35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0,177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0,05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0,01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-0,127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-0,038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Коефіцієнт оборотності кредиторської заборгованості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збільшення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1,46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3,89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1,46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2,43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-2,426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155405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фективність управління збутом</a:t>
                      </a: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та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продажами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108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Коефіцієнт рентабельності продажів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Збільшення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0,079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0,16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0,27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0,081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0,109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1081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Коефіцієнт ефективності стимулювання збуту </a:t>
                      </a:r>
                      <a:endParaRPr lang="en-US" sz="12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Збільшення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10,43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13,02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13,63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2,59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0,605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8851" marR="38851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61844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7" t="1280" r="2103" b="1568"/>
          <a:stretch/>
        </p:blipFill>
        <p:spPr bwMode="auto">
          <a:xfrm>
            <a:off x="728914" y="291781"/>
            <a:ext cx="5562600" cy="627443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6291514" y="291781"/>
            <a:ext cx="3657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13 -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поведінки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ПАТ «В.О КОНТІ»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засадах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збалансованої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показників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n 6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37" r="12438" b="5586"/>
          <a:stretch/>
        </p:blipFill>
        <p:spPr bwMode="auto">
          <a:xfrm>
            <a:off x="7418338" y="1891497"/>
            <a:ext cx="3563620" cy="329184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6501062" y="5582725"/>
            <a:ext cx="50612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14 -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розробки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та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реалізації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конкурентної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стратегії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підприємства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87548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9683172"/>
              </p:ext>
            </p:extLst>
          </p:nvPr>
        </p:nvGraphicFramePr>
        <p:xfrm>
          <a:off x="437147" y="76200"/>
          <a:ext cx="6898106" cy="6624828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{2D5ABB26-0587-4C30-8999-92F81FD0307C}</a:tableStyleId>
              </a:tblPr>
              <a:tblGrid>
                <a:gridCol w="822158"/>
                <a:gridCol w="1344420"/>
                <a:gridCol w="3907226"/>
                <a:gridCol w="297578"/>
                <a:gridCol w="265294"/>
                <a:gridCol w="261430"/>
              </a:tblGrid>
              <a:tr h="144191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 dirty="0">
                          <a:effectLst/>
                        </a:rPr>
                        <a:t>Конкурентні сили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 dirty="0">
                          <a:effectLst/>
                        </a:rPr>
                        <a:t>Фактор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 dirty="0">
                          <a:effectLst/>
                        </a:rPr>
                        <a:t>Стан фактору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Оцінка фактору в балах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41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 dirty="0">
                          <a:effectLst/>
                        </a:rPr>
                        <a:t>1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2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>
                          <a:effectLst/>
                        </a:rPr>
                        <a:t>3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1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1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2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 dirty="0">
                          <a:effectLst/>
                        </a:rPr>
                        <a:t>3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4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5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>
                          <a:effectLst/>
                        </a:rPr>
                        <a:t>6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191">
                <a:tc rowSpan="8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1.Проникнення </a:t>
                      </a:r>
                      <a:endParaRPr lang="en-US" sz="9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нових конкурентів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 dirty="0">
                          <a:effectLst/>
                        </a:rPr>
                        <a:t>1.1. Рівень </a:t>
                      </a:r>
                      <a:r>
                        <a:rPr lang="uk-UA" sz="900" dirty="0" smtClean="0">
                          <a:effectLst/>
                        </a:rPr>
                        <a:t>вхідного </a:t>
                      </a:r>
                      <a:r>
                        <a:rPr lang="uk-UA" sz="900" dirty="0">
                          <a:effectLst/>
                        </a:rPr>
                        <a:t>бар`єру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 dirty="0">
                          <a:effectLst/>
                        </a:rPr>
                        <a:t>Значна економія на масштабах збуту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х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1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Високий рівень фінансових інвестицій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>
                          <a:effectLst/>
                        </a:rPr>
                        <a:t>х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1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Низький ступінь диференціації продукції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х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1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Консерватизм існуючої системи поставок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 dirty="0">
                          <a:effectLst/>
                        </a:rPr>
                        <a:t>х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1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Необхідність залучення постійних покупців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х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1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1.2. Реакція діючих підприємств на </a:t>
                      </a:r>
                      <a:endParaRPr lang="en-US" sz="9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появу нових конкурентів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Відсутність активної маркетингової політики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х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1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Інноваційна активність управління персоналом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х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2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Слабке використання методів ведення конкурентної боротьби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>
                          <a:effectLst/>
                        </a:rPr>
                        <a:t>х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191"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Середнє значення впливу появи нових конкурентів (І</a:t>
                      </a:r>
                      <a:r>
                        <a:rPr lang="uk-UA" sz="900" baseline="-25000">
                          <a:effectLst/>
                        </a:rPr>
                        <a:t>нк</a:t>
                      </a:r>
                      <a:r>
                        <a:rPr lang="uk-UA" sz="900">
                          <a:effectLst/>
                        </a:rPr>
                        <a:t>)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2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 rowSpan="4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2.Поява товарів – замінників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 dirty="0">
                          <a:effectLst/>
                        </a:rPr>
                        <a:t>2.1. Вплив товарів – замінників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Перевагу отримує товар з нижчою ціною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 dirty="0">
                          <a:effectLst/>
                        </a:rPr>
                        <a:t>х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9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 dirty="0">
                          <a:effectLst/>
                        </a:rPr>
                        <a:t>Тенденції до реалізації дешевшого і менш якісного товару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х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18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 dirty="0">
                          <a:effectLst/>
                        </a:rPr>
                        <a:t>Відсутність суттєвих розбіжностей </a:t>
                      </a:r>
                      <a:r>
                        <a:rPr lang="uk-UA" sz="900" dirty="0" smtClean="0">
                          <a:effectLst/>
                        </a:rPr>
                        <a:t>в асортименті </a:t>
                      </a:r>
                      <a:r>
                        <a:rPr lang="uk-UA" sz="900" dirty="0">
                          <a:effectLst/>
                        </a:rPr>
                        <a:t>основних конкурентів</a:t>
                      </a:r>
                      <a:endParaRPr lang="en-US" sz="9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>
                          <a:effectLst/>
                        </a:rPr>
                        <a:t>х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51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uk-UA" sz="900" dirty="0">
                          <a:effectLst/>
                        </a:rPr>
                        <a:t>2.2. </a:t>
                      </a:r>
                      <a:r>
                        <a:rPr lang="uk-UA" sz="900" dirty="0" smtClean="0">
                          <a:effectLst/>
                        </a:rPr>
                        <a:t>Протизаконна</a:t>
                      </a:r>
                      <a:r>
                        <a:rPr lang="uk-UA" sz="900" baseline="0" dirty="0" smtClean="0">
                          <a:effectLst/>
                        </a:rPr>
                        <a:t> </a:t>
                      </a:r>
                      <a:r>
                        <a:rPr lang="uk-UA" sz="900" dirty="0" smtClean="0">
                          <a:effectLst/>
                        </a:rPr>
                        <a:t>імітація </a:t>
                      </a:r>
                      <a:r>
                        <a:rPr lang="uk-UA" sz="900" dirty="0">
                          <a:effectLst/>
                        </a:rPr>
                        <a:t>існуючих виробів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П’оява великої кількості товарів–замінників, отриманих в результаті дублювання відомих марок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>
                          <a:effectLst/>
                        </a:rPr>
                        <a:t>х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191"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Середнє значення сили впливу товарів-замінників (І</a:t>
                      </a:r>
                      <a:r>
                        <a:rPr lang="uk-UA" sz="900" baseline="-25000">
                          <a:effectLst/>
                        </a:rPr>
                        <a:t>тз</a:t>
                      </a:r>
                      <a:r>
                        <a:rPr lang="uk-UA" sz="900">
                          <a:effectLst/>
                        </a:rPr>
                        <a:t>)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2,25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4191">
                <a:tc rowSpan="6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3.Конкурентна сила покупців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 dirty="0">
                          <a:effectLst/>
                        </a:rPr>
                        <a:t>3.1. Вплив покупців на конкурентні </a:t>
                      </a:r>
                      <a:r>
                        <a:rPr lang="uk-UA" sz="900" dirty="0" smtClean="0">
                          <a:effectLst/>
                        </a:rPr>
                        <a:t>позиції </a:t>
                      </a:r>
                      <a:r>
                        <a:rPr lang="uk-UA" sz="900" dirty="0">
                          <a:effectLst/>
                        </a:rPr>
                        <a:t>підприємства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Високий ступінь організації споживачів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 dirty="0">
                          <a:effectLst/>
                        </a:rPr>
                        <a:t>х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Великі можливості покупців у виборі товарів-аналогів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>
                          <a:effectLst/>
                        </a:rPr>
                        <a:t>х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1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Високий ступінь стандартизації продукції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х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Висока мінливість смаків і вподобань споживачів по відношенню до товарів підприємства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>
                          <a:effectLst/>
                        </a:rPr>
                        <a:t>х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3.2. Торговельна сила споживачів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Зростання рівня інформованості покупців про товари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 dirty="0">
                          <a:effectLst/>
                        </a:rPr>
                        <a:t>х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1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Висока цінова еластичність товару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>
                          <a:effectLst/>
                        </a:rPr>
                        <a:t>х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191"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Середнє значення сили впливу покупців (І</a:t>
                      </a:r>
                      <a:r>
                        <a:rPr lang="uk-UA" sz="900" baseline="-25000">
                          <a:effectLst/>
                        </a:rPr>
                        <a:t>пок</a:t>
                      </a:r>
                      <a:r>
                        <a:rPr lang="uk-UA" sz="900">
                          <a:effectLst/>
                        </a:rPr>
                        <a:t>) 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 dirty="0">
                          <a:effectLst/>
                        </a:rPr>
                        <a:t>2,5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 rowSpan="5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4.Конкурентна сила постачальників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 dirty="0">
                          <a:effectLst/>
                        </a:rPr>
                        <a:t>4.1 Вплив постачальників на конкурентні позиції підприємства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Обмежені можливості підприємства у виборі постачальників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>
                          <a:effectLst/>
                        </a:rPr>
                        <a:t>х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Тенденції до скорочення тривалості господарських зв`язків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х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Низька вартість переходу до іншого постачальника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х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1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 dirty="0">
                          <a:effectLst/>
                        </a:rPr>
                        <a:t>4.2. Обмеження ресурсного потенціалу фірми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Відсутність власних оборотних коштів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х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Нестача складських приміщень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х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191"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uk-UA" sz="900" dirty="0">
                          <a:effectLst/>
                        </a:rPr>
                        <a:t>Середнє значення сили впливу постачальників (І</a:t>
                      </a:r>
                      <a:r>
                        <a:rPr lang="uk-UA" sz="900" baseline="-25000" dirty="0">
                          <a:effectLst/>
                        </a:rPr>
                        <a:t>пост</a:t>
                      </a:r>
                      <a:r>
                        <a:rPr lang="uk-UA" sz="900" dirty="0">
                          <a:effectLst/>
                        </a:rPr>
                        <a:t>) 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2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6615">
                <a:tc rowSpan="7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5. Конкуренція між існуючими на ринку фірмами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 dirty="0">
                          <a:effectLst/>
                        </a:rPr>
                        <a:t>5.1. Ступінь інтенсивності конкуренції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Узагальнюючий показник інтенсивності конкуренції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>
                          <a:effectLst/>
                        </a:rPr>
                        <a:t>х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02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Наявність великої кількості малих підприємств – конкурентів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>
                          <a:effectLst/>
                        </a:rPr>
                        <a:t>х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1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Сильними конкурентами є невеликі ринки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>
                          <a:effectLst/>
                        </a:rPr>
                        <a:t>х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Незначний приріст попиту на товар підприємства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>
                          <a:effectLst/>
                        </a:rPr>
                        <a:t>х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1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 dirty="0">
                          <a:effectLst/>
                        </a:rPr>
                        <a:t>5.2. Конкурентні позиції досліджуваної фірми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 dirty="0">
                          <a:effectLst/>
                        </a:rPr>
                        <a:t>Вдале місце розташування фірми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х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19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Відсутні дослідження конкурентів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 dirty="0">
                          <a:effectLst/>
                        </a:rPr>
                        <a:t>х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8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Досліджені конкуренти фактично не мають сильних конкурентних переваг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ru-RU" sz="900" dirty="0">
                          <a:effectLst/>
                        </a:rPr>
                        <a:t>х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191"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</a:pPr>
                      <a:r>
                        <a:rPr lang="uk-UA" sz="900" dirty="0">
                          <a:effectLst/>
                        </a:rPr>
                        <a:t>Середнє значення інтенсивності конкуренції між фірмами (І</a:t>
                      </a:r>
                      <a:r>
                        <a:rPr lang="uk-UA" sz="900" baseline="-25000" dirty="0">
                          <a:effectLst/>
                        </a:rPr>
                        <a:t>к</a:t>
                      </a:r>
                      <a:r>
                        <a:rPr lang="uk-UA" sz="900" dirty="0">
                          <a:effectLst/>
                        </a:rPr>
                        <a:t>) 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uk-UA" sz="900" dirty="0">
                          <a:effectLst/>
                        </a:rPr>
                        <a:t>2,57</a:t>
                      </a:r>
                      <a:endParaRPr lang="en-US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594" marR="6594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5" name="Rectángulo 14"/>
          <p:cNvSpPr/>
          <p:nvPr/>
        </p:nvSpPr>
        <p:spPr>
          <a:xfrm>
            <a:off x="7720264" y="4208130"/>
            <a:ext cx="44717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Квпливу = 0,2 *Інк + 0,2*Ітз + 0,3*Іпок +  0,1*Іпост + 0,2*Ік;</a:t>
            </a:r>
          </a:p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де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Інк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 Середнє значення сили впливу товарів-замінників;</a:t>
            </a:r>
          </a:p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Ітз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Середнє значення сили впливу товарів-замінників;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Іпок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  Середнє значення сили впливу покупців;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Іпост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Середнє значення сили впливу постачальників;</a:t>
            </a: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Ік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Середнє значення інтенсивності конкуренції між фірмами.</a:t>
            </a:r>
          </a:p>
          <a:p>
            <a:endParaRPr lang="ru-RU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Квпливу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 0,2*2 + 0,2*2,25 + 0,3*2,5 + 0,1*2,00 + 0,2*2,57 =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2,314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Rectángulo 15"/>
          <p:cNvSpPr/>
          <p:nvPr/>
        </p:nvSpPr>
        <p:spPr>
          <a:xfrm>
            <a:off x="8093241" y="2670021"/>
            <a:ext cx="34851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Розрахунок коефіцієнту загального впливу конкурентного середовища на діяльність підприємства:</a:t>
            </a:r>
          </a:p>
        </p:txBody>
      </p:sp>
      <p:sp>
        <p:nvSpPr>
          <p:cNvPr id="17" name="Rectángulo 16"/>
          <p:cNvSpPr/>
          <p:nvPr/>
        </p:nvSpPr>
        <p:spPr>
          <a:xfrm>
            <a:off x="7781054" y="1408911"/>
            <a:ext cx="410952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Таблиця </a:t>
            </a:r>
            <a:r>
              <a:rPr lang="uk-UA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5 -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Оцінка конкурентного середовища діяльності ПАТ «В.О КОНТІ»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143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24931"/>
          <p:cNvGrpSpPr/>
          <p:nvPr/>
        </p:nvGrpSpPr>
        <p:grpSpPr>
          <a:xfrm>
            <a:off x="1296482" y="1161229"/>
            <a:ext cx="4593456" cy="4337203"/>
            <a:chOff x="570345" y="-4156"/>
            <a:chExt cx="3439838" cy="2689712"/>
          </a:xfrm>
        </p:grpSpPr>
        <p:sp>
          <p:nvSpPr>
            <p:cNvPr id="6" name="Shape 13286"/>
            <p:cNvSpPr/>
            <p:nvPr/>
          </p:nvSpPr>
          <p:spPr>
            <a:xfrm>
              <a:off x="925607" y="6095"/>
              <a:ext cx="3084563" cy="2292106"/>
            </a:xfrm>
            <a:custGeom>
              <a:avLst/>
              <a:gdLst/>
              <a:ahLst/>
              <a:cxnLst/>
              <a:rect l="0" t="0" r="0" b="0"/>
              <a:pathLst>
                <a:path w="3084563" h="2286000">
                  <a:moveTo>
                    <a:pt x="0" y="2286000"/>
                  </a:moveTo>
                  <a:lnTo>
                    <a:pt x="3084563" y="2286000"/>
                  </a:lnTo>
                  <a:lnTo>
                    <a:pt x="3084563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144" cap="rnd" cmpd="sng" algn="ctr">
              <a:solidFill>
                <a:srgbClr val="000000"/>
              </a:solidFill>
              <a:prstDash val="solid"/>
              <a:miter lim="1016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" name="Rectangle 13289"/>
            <p:cNvSpPr/>
            <p:nvPr/>
          </p:nvSpPr>
          <p:spPr>
            <a:xfrm>
              <a:off x="1020095" y="2461090"/>
              <a:ext cx="744893" cy="2244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 CYR" panose="02020603050405020304" pitchFamily="18" charset="0"/>
                  <a:ea typeface="Times New Roman" panose="02020603050405020304" pitchFamily="18" charset="0"/>
                </a:rPr>
                <a:t>Низький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 CYR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8" name="Rectangle 13292"/>
            <p:cNvSpPr/>
            <p:nvPr/>
          </p:nvSpPr>
          <p:spPr>
            <a:xfrm>
              <a:off x="2163095" y="2461090"/>
              <a:ext cx="788674" cy="2244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 CYR" panose="02020603050405020304" pitchFamily="18" charset="0"/>
                  <a:ea typeface="Times New Roman" panose="02020603050405020304" pitchFamily="18" charset="0"/>
                </a:rPr>
                <a:t>Середній</a:t>
              </a: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 CYR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9" name="Rectangle 13295"/>
            <p:cNvSpPr/>
            <p:nvPr/>
          </p:nvSpPr>
          <p:spPr>
            <a:xfrm>
              <a:off x="3193319" y="2461090"/>
              <a:ext cx="755028" cy="2244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 CYR" panose="02020603050405020304" pitchFamily="18" charset="0"/>
                  <a:ea typeface="Times New Roman" panose="02020603050405020304" pitchFamily="18" charset="0"/>
                </a:rPr>
                <a:t>Високий</a:t>
              </a: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 CYR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0" name="Rectangle 13309"/>
            <p:cNvSpPr/>
            <p:nvPr/>
          </p:nvSpPr>
          <p:spPr>
            <a:xfrm rot="-5399999">
              <a:off x="374891" y="1823408"/>
              <a:ext cx="615373" cy="2244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 CYR" panose="02020603050405020304" pitchFamily="18" charset="0"/>
                  <a:ea typeface="Times New Roman" panose="02020603050405020304" pitchFamily="18" charset="0"/>
                </a:rPr>
                <a:t>Низька</a:t>
              </a: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 CYR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1" name="Rectangle 13312"/>
            <p:cNvSpPr/>
            <p:nvPr/>
          </p:nvSpPr>
          <p:spPr>
            <a:xfrm rot="-5399999">
              <a:off x="324725" y="971618"/>
              <a:ext cx="715706" cy="2244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 CYR" panose="02020603050405020304" pitchFamily="18" charset="0"/>
                  <a:ea typeface="Times New Roman" panose="02020603050405020304" pitchFamily="18" charset="0"/>
                </a:rPr>
                <a:t>Середня</a:t>
              </a: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 CYR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12" name="Rectangle 13315"/>
            <p:cNvSpPr/>
            <p:nvPr/>
          </p:nvSpPr>
          <p:spPr>
            <a:xfrm rot="-5399999">
              <a:off x="416849" y="149341"/>
              <a:ext cx="531458" cy="2244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 CYR" panose="02020603050405020304" pitchFamily="18" charset="0"/>
                  <a:ea typeface="Times New Roman" panose="02020603050405020304" pitchFamily="18" charset="0"/>
                </a:rPr>
                <a:t>Висок</a:t>
              </a:r>
              <a:r>
                <a:rPr kumimoji="0" lang="es-419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 CYR" panose="02020603050405020304" pitchFamily="18" charset="0"/>
                  <a:ea typeface="Times New Roman" panose="02020603050405020304" pitchFamily="18" charset="0"/>
                </a:rPr>
                <a:t>а</a:t>
              </a: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 CYR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20" name="Shape 143072"/>
            <p:cNvSpPr/>
            <p:nvPr/>
          </p:nvSpPr>
          <p:spPr>
            <a:xfrm>
              <a:off x="3668807" y="1950720"/>
              <a:ext cx="341363" cy="341376"/>
            </a:xfrm>
            <a:custGeom>
              <a:avLst/>
              <a:gdLst/>
              <a:ahLst/>
              <a:cxnLst/>
              <a:rect l="0" t="0" r="0" b="0"/>
              <a:pathLst>
                <a:path w="341363" h="341376">
                  <a:moveTo>
                    <a:pt x="0" y="0"/>
                  </a:moveTo>
                  <a:lnTo>
                    <a:pt x="341363" y="0"/>
                  </a:lnTo>
                  <a:lnTo>
                    <a:pt x="341363" y="341376"/>
                  </a:lnTo>
                  <a:lnTo>
                    <a:pt x="0" y="341376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0" cap="rnd">
              <a:noFill/>
              <a:miter lim="1016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Shape 13332"/>
            <p:cNvSpPr/>
            <p:nvPr/>
          </p:nvSpPr>
          <p:spPr>
            <a:xfrm>
              <a:off x="2451133" y="-4156"/>
              <a:ext cx="0" cy="2286000"/>
            </a:xfrm>
            <a:custGeom>
              <a:avLst/>
              <a:gdLst/>
              <a:ahLst/>
              <a:cxnLst/>
              <a:rect l="0" t="0" r="0" b="0"/>
              <a:pathLst>
                <a:path h="2286000">
                  <a:moveTo>
                    <a:pt x="0" y="0"/>
                  </a:moveTo>
                  <a:lnTo>
                    <a:pt x="0" y="2286000"/>
                  </a:lnTo>
                </a:path>
              </a:pathLst>
            </a:custGeom>
            <a:noFill/>
            <a:ln w="9144" cap="rnd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Shape 13333"/>
            <p:cNvSpPr/>
            <p:nvPr/>
          </p:nvSpPr>
          <p:spPr>
            <a:xfrm>
              <a:off x="925594" y="1149096"/>
              <a:ext cx="3084576" cy="0"/>
            </a:xfrm>
            <a:custGeom>
              <a:avLst/>
              <a:gdLst/>
              <a:ahLst/>
              <a:cxnLst/>
              <a:rect l="0" t="0" r="0" b="0"/>
              <a:pathLst>
                <a:path w="3084576">
                  <a:moveTo>
                    <a:pt x="0" y="0"/>
                  </a:moveTo>
                  <a:lnTo>
                    <a:pt x="3084576" y="0"/>
                  </a:lnTo>
                </a:path>
              </a:pathLst>
            </a:custGeom>
            <a:noFill/>
            <a:ln w="9144" cap="rnd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Shape 13335"/>
            <p:cNvSpPr/>
            <p:nvPr/>
          </p:nvSpPr>
          <p:spPr>
            <a:xfrm>
              <a:off x="885983" y="6096"/>
              <a:ext cx="76200" cy="1146053"/>
            </a:xfrm>
            <a:custGeom>
              <a:avLst/>
              <a:gdLst/>
              <a:ahLst/>
              <a:cxnLst/>
              <a:rect l="0" t="0" r="0" b="0"/>
              <a:pathLst>
                <a:path w="76200" h="2292096">
                  <a:moveTo>
                    <a:pt x="39624" y="0"/>
                  </a:moveTo>
                  <a:lnTo>
                    <a:pt x="76200" y="76200"/>
                  </a:lnTo>
                  <a:lnTo>
                    <a:pt x="42685" y="76200"/>
                  </a:lnTo>
                  <a:lnTo>
                    <a:pt x="42685" y="2286000"/>
                  </a:lnTo>
                  <a:lnTo>
                    <a:pt x="39624" y="2292096"/>
                  </a:lnTo>
                  <a:lnTo>
                    <a:pt x="33541" y="2286000"/>
                  </a:lnTo>
                  <a:lnTo>
                    <a:pt x="33541" y="76200"/>
                  </a:lnTo>
                  <a:lnTo>
                    <a:pt x="0" y="76200"/>
                  </a:lnTo>
                  <a:lnTo>
                    <a:pt x="39624" y="0"/>
                  </a:lnTo>
                  <a:close/>
                </a:path>
              </a:pathLst>
            </a:custGeom>
            <a:solidFill>
              <a:srgbClr val="000000"/>
            </a:solidFill>
            <a:ln w="0" cap="rnd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Shape 13336"/>
            <p:cNvSpPr/>
            <p:nvPr/>
          </p:nvSpPr>
          <p:spPr>
            <a:xfrm>
              <a:off x="919523" y="2255507"/>
              <a:ext cx="3090660" cy="76200"/>
            </a:xfrm>
            <a:custGeom>
              <a:avLst/>
              <a:gdLst/>
              <a:ahLst/>
              <a:cxnLst/>
              <a:rect l="0" t="0" r="0" b="0"/>
              <a:pathLst>
                <a:path w="3090660" h="76200">
                  <a:moveTo>
                    <a:pt x="3014460" y="0"/>
                  </a:moveTo>
                  <a:lnTo>
                    <a:pt x="3090660" y="36588"/>
                  </a:lnTo>
                  <a:lnTo>
                    <a:pt x="3014460" y="76200"/>
                  </a:lnTo>
                  <a:lnTo>
                    <a:pt x="3014460" y="42684"/>
                  </a:lnTo>
                  <a:lnTo>
                    <a:pt x="6083" y="42684"/>
                  </a:lnTo>
                  <a:lnTo>
                    <a:pt x="0" y="36588"/>
                  </a:lnTo>
                  <a:lnTo>
                    <a:pt x="6083" y="33541"/>
                  </a:lnTo>
                  <a:lnTo>
                    <a:pt x="3014460" y="33541"/>
                  </a:lnTo>
                  <a:lnTo>
                    <a:pt x="3014460" y="0"/>
                  </a:lnTo>
                  <a:close/>
                </a:path>
              </a:pathLst>
            </a:custGeom>
            <a:solidFill>
              <a:srgbClr val="000000"/>
            </a:solidFill>
            <a:ln w="0" cap="rnd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" name="Rectángulo 1"/>
          <p:cNvSpPr/>
          <p:nvPr/>
        </p:nvSpPr>
        <p:spPr>
          <a:xfrm>
            <a:off x="3882310" y="1491501"/>
            <a:ext cx="1807198" cy="150810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1100" b="1" dirty="0" err="1">
                <a:solidFill>
                  <a:schemeClr val="accent6">
                    <a:lumMod val="75000"/>
                  </a:schemeClr>
                </a:solidFill>
                <a:latin typeface="Broadway" panose="04040905080B02020502" pitchFamily="82" charset="0"/>
              </a:rPr>
              <a:t>Стратегія</a:t>
            </a:r>
            <a:r>
              <a:rPr lang="en-US" sz="1100" b="1" dirty="0">
                <a:solidFill>
                  <a:schemeClr val="accent6">
                    <a:lumMod val="75000"/>
                  </a:schemeClr>
                </a:solidFill>
                <a:latin typeface="Broadway" panose="04040905080B02020502" pitchFamily="82" charset="0"/>
              </a:rPr>
              <a:t> </a:t>
            </a:r>
            <a:r>
              <a:rPr lang="en-US" sz="1100" b="1" dirty="0" err="1">
                <a:solidFill>
                  <a:schemeClr val="accent6">
                    <a:lumMod val="75000"/>
                  </a:schemeClr>
                </a:solidFill>
                <a:latin typeface="Broadway" panose="04040905080B02020502" pitchFamily="82" charset="0"/>
              </a:rPr>
              <a:t>інтенсивного</a:t>
            </a:r>
            <a:r>
              <a:rPr lang="en-US" sz="1100" b="1" dirty="0">
                <a:solidFill>
                  <a:schemeClr val="accent6">
                    <a:lumMod val="75000"/>
                  </a:schemeClr>
                </a:solidFill>
                <a:latin typeface="Broadway" panose="04040905080B02020502" pitchFamily="82" charset="0"/>
              </a:rPr>
              <a:t> </a:t>
            </a:r>
            <a:r>
              <a:rPr lang="en-US" sz="1100" b="1" dirty="0" err="1">
                <a:solidFill>
                  <a:schemeClr val="accent6">
                    <a:lumMod val="75000"/>
                  </a:schemeClr>
                </a:solidFill>
                <a:latin typeface="Broadway" panose="04040905080B02020502" pitchFamily="82" charset="0"/>
              </a:rPr>
              <a:t>росту</a:t>
            </a:r>
            <a:endParaRPr lang="uk-UA" sz="1100" b="1" dirty="0">
              <a:solidFill>
                <a:schemeClr val="accent6">
                  <a:lumMod val="75000"/>
                </a:schemeClr>
              </a:solidFill>
              <a:latin typeface="Broadway" panose="04040905080B02020502" pitchFamily="82" charset="0"/>
            </a:endParaRPr>
          </a:p>
          <a:p>
            <a:pPr algn="ctr"/>
            <a:endParaRPr lang="uk-UA" sz="1000" dirty="0" smtClean="0"/>
          </a:p>
          <a:p>
            <a:pPr algn="ctr"/>
            <a:r>
              <a:rPr lang="en-US" sz="1000" dirty="0" err="1" smtClean="0"/>
              <a:t>Ідентифікація</a:t>
            </a:r>
            <a:r>
              <a:rPr lang="en-US" sz="1000" dirty="0" smtClean="0"/>
              <a:t> </a:t>
            </a:r>
            <a:r>
              <a:rPr lang="en-US" sz="1000" dirty="0" err="1"/>
              <a:t>маркетингових</a:t>
            </a:r>
            <a:r>
              <a:rPr lang="en-US" sz="1000" dirty="0"/>
              <a:t> </a:t>
            </a:r>
            <a:r>
              <a:rPr lang="en-US" sz="1000" dirty="0" err="1"/>
              <a:t>зусиль</a:t>
            </a:r>
            <a:r>
              <a:rPr lang="en-US" sz="1000" dirty="0"/>
              <a:t> </a:t>
            </a:r>
            <a:r>
              <a:rPr lang="en-US" sz="1000" dirty="0" err="1"/>
              <a:t>на</a:t>
            </a:r>
            <a:r>
              <a:rPr lang="en-US" sz="1000" dirty="0"/>
              <a:t> </a:t>
            </a:r>
            <a:r>
              <a:rPr lang="en-US" sz="1000" dirty="0" err="1"/>
              <a:t>просування</a:t>
            </a:r>
            <a:r>
              <a:rPr lang="en-US" sz="1000" dirty="0"/>
              <a:t> </a:t>
            </a:r>
            <a:r>
              <a:rPr lang="en-US" sz="1000" dirty="0" err="1"/>
              <a:t>пошук</a:t>
            </a:r>
            <a:r>
              <a:rPr lang="en-US" sz="1000" dirty="0"/>
              <a:t> </a:t>
            </a:r>
            <a:r>
              <a:rPr lang="en-US" sz="1000" dirty="0" err="1"/>
              <a:t>нових</a:t>
            </a:r>
            <a:r>
              <a:rPr lang="en-US" sz="1000" dirty="0"/>
              <a:t> </a:t>
            </a:r>
            <a:r>
              <a:rPr lang="en-US" sz="1000" dirty="0" err="1"/>
              <a:t>каналів</a:t>
            </a:r>
            <a:r>
              <a:rPr lang="en-US" sz="1000" dirty="0"/>
              <a:t> </a:t>
            </a:r>
            <a:r>
              <a:rPr lang="en-US" sz="1000" dirty="0" err="1"/>
              <a:t>збуту</a:t>
            </a:r>
            <a:r>
              <a:rPr lang="en-US" sz="1000" dirty="0"/>
              <a:t>, </a:t>
            </a:r>
            <a:r>
              <a:rPr lang="en-US" sz="1000" dirty="0" err="1"/>
              <a:t>поліпшення</a:t>
            </a:r>
            <a:r>
              <a:rPr lang="en-US" sz="1000" dirty="0"/>
              <a:t> </a:t>
            </a:r>
            <a:r>
              <a:rPr lang="en-US" sz="1000" dirty="0" err="1"/>
              <a:t>характеристик</a:t>
            </a:r>
            <a:r>
              <a:rPr lang="en-US" sz="1000" dirty="0" smtClean="0"/>
              <a:t>,</a:t>
            </a:r>
            <a:r>
              <a:rPr lang="uk-UA" sz="1000" dirty="0" smtClean="0"/>
              <a:t> </a:t>
            </a:r>
            <a:r>
              <a:rPr lang="en-US" sz="1000" dirty="0" err="1" smtClean="0"/>
              <a:t>зниження</a:t>
            </a:r>
            <a:r>
              <a:rPr lang="en-US" sz="1000" dirty="0" smtClean="0"/>
              <a:t> </a:t>
            </a:r>
            <a:r>
              <a:rPr lang="en-US" sz="1000" dirty="0" err="1"/>
              <a:t>цін</a:t>
            </a:r>
            <a:r>
              <a:rPr lang="en-US" sz="1000" dirty="0"/>
              <a:t> </a:t>
            </a:r>
            <a:r>
              <a:rPr lang="en-US" sz="1000" dirty="0" err="1"/>
              <a:t>або</a:t>
            </a:r>
            <a:r>
              <a:rPr lang="en-US" sz="1000" dirty="0"/>
              <a:t> </a:t>
            </a:r>
            <a:r>
              <a:rPr lang="en-US" sz="1000" dirty="0" err="1"/>
              <a:t>відхилення</a:t>
            </a:r>
            <a:r>
              <a:rPr lang="en-US" sz="1000" dirty="0"/>
              <a:t> з </a:t>
            </a:r>
            <a:r>
              <a:rPr lang="en-US" sz="1000" dirty="0" err="1"/>
              <a:t>ринку</a:t>
            </a:r>
            <a:r>
              <a:rPr lang="en-US" sz="1000" dirty="0"/>
              <a:t>.</a:t>
            </a:r>
          </a:p>
        </p:txBody>
      </p:sp>
      <p:sp>
        <p:nvSpPr>
          <p:cNvPr id="36" name="Rectángulo 35"/>
          <p:cNvSpPr/>
          <p:nvPr/>
        </p:nvSpPr>
        <p:spPr>
          <a:xfrm>
            <a:off x="1920865" y="1876479"/>
            <a:ext cx="1868031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6">
                    <a:lumMod val="75000"/>
                  </a:schemeClr>
                </a:solidFill>
                <a:latin typeface="Broadway" panose="04040905080B02020502" pitchFamily="82" charset="0"/>
              </a:rPr>
              <a:t>Стратегія </a:t>
            </a:r>
            <a:r>
              <a:rPr lang="ru-RU" sz="1100" b="1" dirty="0" smtClean="0">
                <a:solidFill>
                  <a:schemeClr val="accent6">
                    <a:lumMod val="75000"/>
                  </a:schemeClr>
                </a:solidFill>
                <a:latin typeface="Broadway" panose="04040905080B02020502" pitchFamily="82" charset="0"/>
              </a:rPr>
              <a:t>стримування </a:t>
            </a:r>
          </a:p>
          <a:p>
            <a:pPr algn="ctr"/>
            <a:endParaRPr lang="ru-RU" sz="1100" dirty="0">
              <a:solidFill>
                <a:schemeClr val="dk1"/>
              </a:solidFill>
            </a:endParaRPr>
          </a:p>
          <a:p>
            <a:pPr algn="ctr"/>
            <a:r>
              <a:rPr lang="ru-RU" sz="1100" dirty="0" smtClean="0">
                <a:solidFill>
                  <a:schemeClr val="dk1"/>
                </a:solidFill>
              </a:rPr>
              <a:t>Активізація реклами, зниження цін, широке розповсюдження, модифікування.</a:t>
            </a:r>
            <a:endParaRPr lang="en-US" sz="1100" dirty="0">
              <a:solidFill>
                <a:schemeClr val="dk1"/>
              </a:solidFill>
            </a:endParaRPr>
          </a:p>
        </p:txBody>
      </p:sp>
      <p:sp>
        <p:nvSpPr>
          <p:cNvPr id="37" name="Rectángulo 36"/>
          <p:cNvSpPr/>
          <p:nvPr/>
        </p:nvSpPr>
        <p:spPr>
          <a:xfrm>
            <a:off x="4009267" y="3492702"/>
            <a:ext cx="1696396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100" b="1" dirty="0" err="1">
                <a:solidFill>
                  <a:schemeClr val="accent6">
                    <a:lumMod val="75000"/>
                  </a:schemeClr>
                </a:solidFill>
                <a:latin typeface="Broadway" panose="04040905080B02020502" pitchFamily="82" charset="0"/>
              </a:rPr>
              <a:t>Стратегія</a:t>
            </a:r>
            <a:r>
              <a:rPr lang="en-US" sz="1100" b="1" dirty="0">
                <a:solidFill>
                  <a:schemeClr val="accent6">
                    <a:lumMod val="75000"/>
                  </a:schemeClr>
                </a:solidFill>
                <a:latin typeface="Broadway" panose="04040905080B02020502" pitchFamily="82" charset="0"/>
              </a:rPr>
              <a:t> </a:t>
            </a:r>
            <a:r>
              <a:rPr lang="en-US" sz="1100" b="1" dirty="0" err="1">
                <a:solidFill>
                  <a:schemeClr val="accent6">
                    <a:lumMod val="75000"/>
                  </a:schemeClr>
                </a:solidFill>
                <a:latin typeface="Broadway" panose="04040905080B02020502" pitchFamily="82" charset="0"/>
              </a:rPr>
              <a:t>підтримування</a:t>
            </a:r>
            <a:endParaRPr lang="uk-UA" sz="1100" b="1" dirty="0">
              <a:solidFill>
                <a:schemeClr val="accent6">
                  <a:lumMod val="75000"/>
                </a:schemeClr>
              </a:solidFill>
              <a:latin typeface="Broadway" panose="04040905080B02020502" pitchFamily="82" charset="0"/>
            </a:endParaRPr>
          </a:p>
          <a:p>
            <a:pPr algn="ctr"/>
            <a:endParaRPr lang="en-US" sz="1100" b="1" dirty="0">
              <a:solidFill>
                <a:schemeClr val="dk1"/>
              </a:solidFill>
              <a:latin typeface="Broadway" panose="04040905080B02020502" pitchFamily="82" charset="0"/>
            </a:endParaRPr>
          </a:p>
          <a:p>
            <a:pPr algn="ctr"/>
            <a:r>
              <a:rPr lang="en-US" sz="1100" dirty="0" err="1">
                <a:solidFill>
                  <a:schemeClr val="dk1"/>
                </a:solidFill>
              </a:rPr>
              <a:t>Реклама-нагадування</a:t>
            </a:r>
            <a:r>
              <a:rPr lang="en-US" sz="1100" dirty="0">
                <a:solidFill>
                  <a:schemeClr val="dk1"/>
                </a:solidFill>
              </a:rPr>
              <a:t>, </a:t>
            </a:r>
            <a:r>
              <a:rPr lang="en-US" sz="1100" dirty="0" err="1">
                <a:solidFill>
                  <a:schemeClr val="dk1"/>
                </a:solidFill>
              </a:rPr>
              <a:t>цінові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знижки</a:t>
            </a:r>
            <a:r>
              <a:rPr lang="en-US" sz="1100" dirty="0">
                <a:solidFill>
                  <a:schemeClr val="dk1"/>
                </a:solidFill>
              </a:rPr>
              <a:t>, </a:t>
            </a:r>
            <a:r>
              <a:rPr lang="en-US" sz="1100" dirty="0" err="1">
                <a:solidFill>
                  <a:schemeClr val="dk1"/>
                </a:solidFill>
              </a:rPr>
              <a:t>каналів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розподілу,стимулювання</a:t>
            </a:r>
            <a:r>
              <a:rPr lang="en-US" sz="1100" dirty="0">
                <a:solidFill>
                  <a:schemeClr val="dk1"/>
                </a:solidFill>
              </a:rPr>
              <a:t> </a:t>
            </a:r>
            <a:r>
              <a:rPr lang="en-US" sz="1100" dirty="0" err="1">
                <a:solidFill>
                  <a:schemeClr val="dk1"/>
                </a:solidFill>
              </a:rPr>
              <a:t>збуту</a:t>
            </a:r>
            <a:r>
              <a:rPr lang="en-US" sz="1100" dirty="0">
                <a:solidFill>
                  <a:schemeClr val="dk1"/>
                </a:solidFill>
              </a:rPr>
              <a:t>.</a:t>
            </a:r>
          </a:p>
        </p:txBody>
      </p:sp>
      <p:sp>
        <p:nvSpPr>
          <p:cNvPr id="38" name="Rectángulo 37"/>
          <p:cNvSpPr/>
          <p:nvPr/>
        </p:nvSpPr>
        <p:spPr>
          <a:xfrm>
            <a:off x="1901372" y="3910766"/>
            <a:ext cx="185815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100" b="1" dirty="0">
                <a:solidFill>
                  <a:schemeClr val="accent6">
                    <a:lumMod val="75000"/>
                  </a:schemeClr>
                </a:solidFill>
                <a:latin typeface="Broadway" panose="04040905080B02020502" pitchFamily="82" charset="0"/>
              </a:rPr>
              <a:t>Стратегія скорочувння (елімінування)</a:t>
            </a:r>
          </a:p>
          <a:p>
            <a:pPr algn="ctr"/>
            <a:r>
              <a:rPr lang="ru-RU" sz="1100" dirty="0" smtClean="0">
                <a:solidFill>
                  <a:schemeClr val="dk1"/>
                </a:solidFill>
                <a:latin typeface="Broadway" panose="04040905080B02020502" pitchFamily="82" charset="0"/>
              </a:rPr>
              <a:t> </a:t>
            </a:r>
            <a:endParaRPr lang="ru-RU" sz="1100" dirty="0">
              <a:solidFill>
                <a:schemeClr val="dk1"/>
              </a:solidFill>
              <a:latin typeface="Broadway" panose="04040905080B02020502" pitchFamily="82" charset="0"/>
            </a:endParaRPr>
          </a:p>
          <a:p>
            <a:pPr algn="ctr"/>
            <a:r>
              <a:rPr lang="ru-RU" sz="1100" dirty="0" smtClean="0">
                <a:solidFill>
                  <a:schemeClr val="dk1"/>
                </a:solidFill>
              </a:rPr>
              <a:t>Мінімізація </a:t>
            </a:r>
            <a:r>
              <a:rPr lang="ru-RU" sz="1100" dirty="0">
                <a:solidFill>
                  <a:schemeClr val="dk1"/>
                </a:solidFill>
              </a:rPr>
              <a:t>витрат</a:t>
            </a:r>
            <a:endParaRPr lang="en-US" sz="1100" dirty="0">
              <a:solidFill>
                <a:schemeClr val="dk1"/>
              </a:solidFill>
            </a:endParaRPr>
          </a:p>
        </p:txBody>
      </p:sp>
      <p:sp>
        <p:nvSpPr>
          <p:cNvPr id="40" name="Cuadro de texto 33"/>
          <p:cNvSpPr txBox="1"/>
          <p:nvPr/>
        </p:nvSpPr>
        <p:spPr>
          <a:xfrm>
            <a:off x="3302487" y="5354914"/>
            <a:ext cx="973158" cy="304960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tabLst>
                <a:tab pos="0" algn="l"/>
                <a:tab pos="90170" algn="l"/>
                <a:tab pos="180340" algn="l"/>
                <a:tab pos="270510" algn="l"/>
                <a:tab pos="720090" algn="l"/>
              </a:tabLst>
            </a:pPr>
            <a:r>
              <a:rPr lang="uk-UA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Частка ринку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1" name="Cuadro de texto 31"/>
          <p:cNvSpPr txBox="1"/>
          <p:nvPr/>
        </p:nvSpPr>
        <p:spPr>
          <a:xfrm>
            <a:off x="895061" y="2365168"/>
            <a:ext cx="300285" cy="1278331"/>
          </a:xfrm>
          <a:prstGeom prst="rect">
            <a:avLst/>
          </a:prstGeom>
          <a:solidFill>
            <a:schemeClr val="lt1"/>
          </a:solidFill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vert270" wrap="non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</a:pPr>
            <a:r>
              <a:rPr lang="uk-UA" sz="1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Темп зростання ринку</a:t>
            </a:r>
            <a:endParaRPr lang="en-US" sz="11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2" name="Rectángulo 41"/>
          <p:cNvSpPr/>
          <p:nvPr/>
        </p:nvSpPr>
        <p:spPr>
          <a:xfrm>
            <a:off x="5457046" y="1189268"/>
            <a:ext cx="37563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000000"/>
                </a:solidFill>
                <a:latin typeface="verdana" panose="020B0604030504040204" pitchFamily="34" charset="0"/>
              </a:rPr>
              <a:t>?</a:t>
            </a:r>
            <a:endParaRPr lang="en-US" sz="3200" dirty="0"/>
          </a:p>
        </p:txBody>
      </p:sp>
      <p:sp>
        <p:nvSpPr>
          <p:cNvPr id="43" name="Estrella de 5 puntas 42"/>
          <p:cNvSpPr/>
          <p:nvPr/>
        </p:nvSpPr>
        <p:spPr>
          <a:xfrm>
            <a:off x="2536627" y="1268750"/>
            <a:ext cx="611028" cy="445502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4" name="Imagen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6999" y="3164191"/>
            <a:ext cx="496061" cy="541157"/>
          </a:xfrm>
          <a:prstGeom prst="rect">
            <a:avLst/>
          </a:prstGeom>
        </p:spPr>
      </p:pic>
      <p:pic>
        <p:nvPicPr>
          <p:cNvPr id="45" name="Imagen 4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66" t="12890" r="22323" b="12176"/>
          <a:stretch/>
        </p:blipFill>
        <p:spPr>
          <a:xfrm>
            <a:off x="5253868" y="3189374"/>
            <a:ext cx="572878" cy="518553"/>
          </a:xfrm>
          <a:prstGeom prst="rect">
            <a:avLst/>
          </a:prstGeom>
        </p:spPr>
      </p:pic>
      <p:sp>
        <p:nvSpPr>
          <p:cNvPr id="46" name="Rectángulo 45"/>
          <p:cNvSpPr/>
          <p:nvPr/>
        </p:nvSpPr>
        <p:spPr>
          <a:xfrm>
            <a:off x="1296482" y="6044749"/>
            <a:ext cx="49466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Рисунок 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5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ea typeface="MS Mincho"/>
              </a:rPr>
              <a:t>– </a:t>
            </a:r>
            <a:r>
              <a:rPr lang="uk-UA" dirty="0">
                <a:latin typeface="Times New Roman" panose="02020603050405020304" pitchFamily="18" charset="0"/>
                <a:ea typeface="Calibri" panose="020F0502020204030204" pitchFamily="34" charset="0"/>
              </a:rPr>
              <a:t>Матриця Бостонської консультативної групи</a:t>
            </a:r>
            <a:endParaRPr lang="en-US" dirty="0"/>
          </a:p>
        </p:txBody>
      </p:sp>
      <p:grpSp>
        <p:nvGrpSpPr>
          <p:cNvPr id="60" name="Group 124931"/>
          <p:cNvGrpSpPr/>
          <p:nvPr/>
        </p:nvGrpSpPr>
        <p:grpSpPr>
          <a:xfrm>
            <a:off x="7103288" y="1138097"/>
            <a:ext cx="4593456" cy="4337203"/>
            <a:chOff x="570345" y="-4156"/>
            <a:chExt cx="3439838" cy="2689712"/>
          </a:xfrm>
        </p:grpSpPr>
        <p:sp>
          <p:nvSpPr>
            <p:cNvPr id="61" name="Shape 13286"/>
            <p:cNvSpPr/>
            <p:nvPr/>
          </p:nvSpPr>
          <p:spPr>
            <a:xfrm>
              <a:off x="925607" y="6095"/>
              <a:ext cx="3084563" cy="2292106"/>
            </a:xfrm>
            <a:custGeom>
              <a:avLst/>
              <a:gdLst/>
              <a:ahLst/>
              <a:cxnLst/>
              <a:rect l="0" t="0" r="0" b="0"/>
              <a:pathLst>
                <a:path w="3084563" h="2286000">
                  <a:moveTo>
                    <a:pt x="0" y="2286000"/>
                  </a:moveTo>
                  <a:lnTo>
                    <a:pt x="3084563" y="2286000"/>
                  </a:lnTo>
                  <a:lnTo>
                    <a:pt x="3084563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144" cap="rnd" cmpd="sng" algn="ctr">
              <a:solidFill>
                <a:srgbClr val="000000"/>
              </a:solidFill>
              <a:prstDash val="solid"/>
              <a:miter lim="1016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2" name="Rectangle 13289"/>
            <p:cNvSpPr/>
            <p:nvPr/>
          </p:nvSpPr>
          <p:spPr>
            <a:xfrm>
              <a:off x="1020095" y="2461090"/>
              <a:ext cx="744893" cy="2244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2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 CYR" panose="02020603050405020304" pitchFamily="18" charset="0"/>
                  <a:ea typeface="Times New Roman" panose="02020603050405020304" pitchFamily="18" charset="0"/>
                </a:rPr>
                <a:t>Низький</a:t>
              </a: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 CYR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63" name="Rectangle 13292"/>
            <p:cNvSpPr/>
            <p:nvPr/>
          </p:nvSpPr>
          <p:spPr>
            <a:xfrm>
              <a:off x="2163095" y="2461090"/>
              <a:ext cx="788674" cy="2244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 CYR" panose="02020603050405020304" pitchFamily="18" charset="0"/>
                  <a:ea typeface="Times New Roman" panose="02020603050405020304" pitchFamily="18" charset="0"/>
                </a:rPr>
                <a:t>Середній</a:t>
              </a: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 CYR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64" name="Rectangle 13295"/>
            <p:cNvSpPr/>
            <p:nvPr/>
          </p:nvSpPr>
          <p:spPr>
            <a:xfrm>
              <a:off x="3193319" y="2461090"/>
              <a:ext cx="755028" cy="2244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 CYR" panose="02020603050405020304" pitchFamily="18" charset="0"/>
                  <a:ea typeface="Times New Roman" panose="02020603050405020304" pitchFamily="18" charset="0"/>
                </a:rPr>
                <a:t>Високий</a:t>
              </a: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 CYR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65" name="Rectangle 13309"/>
            <p:cNvSpPr/>
            <p:nvPr/>
          </p:nvSpPr>
          <p:spPr>
            <a:xfrm rot="-5399999">
              <a:off x="374891" y="1823408"/>
              <a:ext cx="615373" cy="2244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 CYR" panose="02020603050405020304" pitchFamily="18" charset="0"/>
                  <a:ea typeface="Times New Roman" panose="02020603050405020304" pitchFamily="18" charset="0"/>
                </a:rPr>
                <a:t>Низька</a:t>
              </a: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 CYR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66" name="Rectangle 13312"/>
            <p:cNvSpPr/>
            <p:nvPr/>
          </p:nvSpPr>
          <p:spPr>
            <a:xfrm rot="-5399999">
              <a:off x="324725" y="971618"/>
              <a:ext cx="715706" cy="2244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 CYR" panose="02020603050405020304" pitchFamily="18" charset="0"/>
                  <a:ea typeface="Times New Roman" panose="02020603050405020304" pitchFamily="18" charset="0"/>
                </a:rPr>
                <a:t>Середня</a:t>
              </a: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 CYR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67" name="Rectangle 13315"/>
            <p:cNvSpPr/>
            <p:nvPr/>
          </p:nvSpPr>
          <p:spPr>
            <a:xfrm rot="-5399999">
              <a:off x="416849" y="149341"/>
              <a:ext cx="531458" cy="224466"/>
            </a:xfrm>
            <a:prstGeom prst="rect">
              <a:avLst/>
            </a:prstGeom>
            <a:ln>
              <a:noFill/>
            </a:ln>
          </p:spPr>
          <p:txBody>
            <a:bodyPr vert="horz" lIns="0" tIns="0" rIns="0" bIns="0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uk-UA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 CYR" panose="02020603050405020304" pitchFamily="18" charset="0"/>
                  <a:ea typeface="Times New Roman" panose="02020603050405020304" pitchFamily="18" charset="0"/>
                </a:rPr>
                <a:t>Висок</a:t>
              </a:r>
              <a:r>
                <a:rPr kumimoji="0" lang="es-419" sz="1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 CYR" panose="02020603050405020304" pitchFamily="18" charset="0"/>
                  <a:ea typeface="Times New Roman" panose="02020603050405020304" pitchFamily="18" charset="0"/>
                </a:rPr>
                <a:t>а</a:t>
              </a:r>
              <a:endParaRPr kumimoji="0" lang="en-US" sz="1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 CYR" panose="02020603050405020304" pitchFamily="18" charset="0"/>
                <a:ea typeface="Times New Roman" panose="02020603050405020304" pitchFamily="18" charset="0"/>
              </a:endParaRPr>
            </a:p>
          </p:txBody>
        </p:sp>
        <p:sp>
          <p:nvSpPr>
            <p:cNvPr id="68" name="Shape 143072"/>
            <p:cNvSpPr/>
            <p:nvPr/>
          </p:nvSpPr>
          <p:spPr>
            <a:xfrm>
              <a:off x="3668807" y="1950720"/>
              <a:ext cx="341363" cy="341376"/>
            </a:xfrm>
            <a:custGeom>
              <a:avLst/>
              <a:gdLst/>
              <a:ahLst/>
              <a:cxnLst/>
              <a:rect l="0" t="0" r="0" b="0"/>
              <a:pathLst>
                <a:path w="341363" h="341376">
                  <a:moveTo>
                    <a:pt x="0" y="0"/>
                  </a:moveTo>
                  <a:lnTo>
                    <a:pt x="341363" y="0"/>
                  </a:lnTo>
                  <a:lnTo>
                    <a:pt x="341363" y="341376"/>
                  </a:lnTo>
                  <a:lnTo>
                    <a:pt x="0" y="341376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  <a:ln w="0" cap="rnd">
              <a:noFill/>
              <a:miter lim="101600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69" name="Shape 13332"/>
            <p:cNvSpPr/>
            <p:nvPr/>
          </p:nvSpPr>
          <p:spPr>
            <a:xfrm>
              <a:off x="2451133" y="-4156"/>
              <a:ext cx="0" cy="2286000"/>
            </a:xfrm>
            <a:custGeom>
              <a:avLst/>
              <a:gdLst/>
              <a:ahLst/>
              <a:cxnLst/>
              <a:rect l="0" t="0" r="0" b="0"/>
              <a:pathLst>
                <a:path h="2286000">
                  <a:moveTo>
                    <a:pt x="0" y="0"/>
                  </a:moveTo>
                  <a:lnTo>
                    <a:pt x="0" y="2286000"/>
                  </a:lnTo>
                </a:path>
              </a:pathLst>
            </a:custGeom>
            <a:noFill/>
            <a:ln w="9144" cap="rnd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0" name="Shape 13333"/>
            <p:cNvSpPr/>
            <p:nvPr/>
          </p:nvSpPr>
          <p:spPr>
            <a:xfrm>
              <a:off x="925594" y="1149096"/>
              <a:ext cx="3084576" cy="0"/>
            </a:xfrm>
            <a:custGeom>
              <a:avLst/>
              <a:gdLst/>
              <a:ahLst/>
              <a:cxnLst/>
              <a:rect l="0" t="0" r="0" b="0"/>
              <a:pathLst>
                <a:path w="3084576">
                  <a:moveTo>
                    <a:pt x="0" y="0"/>
                  </a:moveTo>
                  <a:lnTo>
                    <a:pt x="3084576" y="0"/>
                  </a:lnTo>
                </a:path>
              </a:pathLst>
            </a:custGeom>
            <a:noFill/>
            <a:ln w="9144" cap="rnd" cmpd="sng" algn="ctr">
              <a:solidFill>
                <a:srgbClr val="000000"/>
              </a:solidFill>
              <a:prstDash val="solid"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1" name="Shape 13335"/>
            <p:cNvSpPr/>
            <p:nvPr/>
          </p:nvSpPr>
          <p:spPr>
            <a:xfrm>
              <a:off x="885983" y="6096"/>
              <a:ext cx="76200" cy="1146053"/>
            </a:xfrm>
            <a:custGeom>
              <a:avLst/>
              <a:gdLst/>
              <a:ahLst/>
              <a:cxnLst/>
              <a:rect l="0" t="0" r="0" b="0"/>
              <a:pathLst>
                <a:path w="76200" h="2292096">
                  <a:moveTo>
                    <a:pt x="39624" y="0"/>
                  </a:moveTo>
                  <a:lnTo>
                    <a:pt x="76200" y="76200"/>
                  </a:lnTo>
                  <a:lnTo>
                    <a:pt x="42685" y="76200"/>
                  </a:lnTo>
                  <a:lnTo>
                    <a:pt x="42685" y="2286000"/>
                  </a:lnTo>
                  <a:lnTo>
                    <a:pt x="39624" y="2292096"/>
                  </a:lnTo>
                  <a:lnTo>
                    <a:pt x="33541" y="2286000"/>
                  </a:lnTo>
                  <a:lnTo>
                    <a:pt x="33541" y="76200"/>
                  </a:lnTo>
                  <a:lnTo>
                    <a:pt x="0" y="76200"/>
                  </a:lnTo>
                  <a:lnTo>
                    <a:pt x="39624" y="0"/>
                  </a:lnTo>
                  <a:close/>
                </a:path>
              </a:pathLst>
            </a:custGeom>
            <a:solidFill>
              <a:srgbClr val="000000"/>
            </a:solidFill>
            <a:ln w="0" cap="rnd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2" name="Shape 13336"/>
            <p:cNvSpPr/>
            <p:nvPr/>
          </p:nvSpPr>
          <p:spPr>
            <a:xfrm>
              <a:off x="919523" y="2255507"/>
              <a:ext cx="3090660" cy="76200"/>
            </a:xfrm>
            <a:custGeom>
              <a:avLst/>
              <a:gdLst/>
              <a:ahLst/>
              <a:cxnLst/>
              <a:rect l="0" t="0" r="0" b="0"/>
              <a:pathLst>
                <a:path w="3090660" h="76200">
                  <a:moveTo>
                    <a:pt x="3014460" y="0"/>
                  </a:moveTo>
                  <a:lnTo>
                    <a:pt x="3090660" y="36588"/>
                  </a:lnTo>
                  <a:lnTo>
                    <a:pt x="3014460" y="76200"/>
                  </a:lnTo>
                  <a:lnTo>
                    <a:pt x="3014460" y="42684"/>
                  </a:lnTo>
                  <a:lnTo>
                    <a:pt x="6083" y="42684"/>
                  </a:lnTo>
                  <a:lnTo>
                    <a:pt x="0" y="36588"/>
                  </a:lnTo>
                  <a:lnTo>
                    <a:pt x="6083" y="33541"/>
                  </a:lnTo>
                  <a:lnTo>
                    <a:pt x="3014460" y="33541"/>
                  </a:lnTo>
                  <a:lnTo>
                    <a:pt x="3014460" y="0"/>
                  </a:lnTo>
                  <a:close/>
                </a:path>
              </a:pathLst>
            </a:custGeom>
            <a:solidFill>
              <a:srgbClr val="000000"/>
            </a:solidFill>
            <a:ln w="0" cap="rnd">
              <a:noFill/>
              <a:round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3" name="Rectángulo 72"/>
          <p:cNvSpPr/>
          <p:nvPr/>
        </p:nvSpPr>
        <p:spPr>
          <a:xfrm>
            <a:off x="7664608" y="5928044"/>
            <a:ext cx="41654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Рисунок </a:t>
            </a: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16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Матриця Мак-Кінсі Дженерал Електрик </a:t>
            </a:r>
            <a:endParaRPr lang="en-US" dirty="0"/>
          </a:p>
        </p:txBody>
      </p:sp>
      <p:sp>
        <p:nvSpPr>
          <p:cNvPr id="74" name="Rectángulo 73"/>
          <p:cNvSpPr/>
          <p:nvPr/>
        </p:nvSpPr>
        <p:spPr>
          <a:xfrm>
            <a:off x="8505510" y="5327112"/>
            <a:ext cx="2502545" cy="3397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  <a:tabLst>
                <a:tab pos="90170" algn="l"/>
              </a:tabLst>
            </a:pPr>
            <a:r>
              <a:rPr lang="ru-RU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Конкурентний статус підприємства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5" name="Rectangle 13319"/>
          <p:cNvSpPr/>
          <p:nvPr/>
        </p:nvSpPr>
        <p:spPr>
          <a:xfrm rot="16200001">
            <a:off x="5880526" y="2384311"/>
            <a:ext cx="2019935" cy="234315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>
            <a:noAutofit/>
          </a:bodyPr>
          <a:lstStyle/>
          <a:p>
            <a:pPr>
              <a:spcAft>
                <a:spcPts val="0"/>
              </a:spcAft>
            </a:pPr>
            <a:r>
              <a:rPr lang="uk-UA" sz="1200">
                <a:effectLst/>
                <a:latin typeface="Times New Roman CYR" panose="02020603050405020304" pitchFamily="18" charset="0"/>
                <a:ea typeface="Times New Roman" panose="02020603050405020304" pitchFamily="18" charset="0"/>
              </a:rPr>
              <a:t>Привабливість ринку</a:t>
            </a:r>
            <a:endParaRPr lang="en-US" sz="1200">
              <a:effectLst/>
              <a:latin typeface="Times New Roman CYR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6" name="CuadroTexto 75"/>
          <p:cNvSpPr txBox="1"/>
          <p:nvPr/>
        </p:nvSpPr>
        <p:spPr>
          <a:xfrm>
            <a:off x="9820525" y="1714252"/>
            <a:ext cx="167051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>
                <a:solidFill>
                  <a:schemeClr val="accent6">
                    <a:lumMod val="75000"/>
                  </a:schemeClr>
                </a:solidFill>
              </a:rPr>
              <a:t>Стратегія</a:t>
            </a:r>
            <a:endParaRPr lang="uk-UA" sz="15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uk-UA" sz="1500" b="1" dirty="0">
                <a:solidFill>
                  <a:schemeClr val="accent6">
                    <a:lumMod val="75000"/>
                  </a:schemeClr>
                </a:solidFill>
              </a:rPr>
              <a:t>агресивного зростання</a:t>
            </a:r>
            <a:endParaRPr lang="en-US" sz="15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7" name="Rectángulo 76"/>
          <p:cNvSpPr/>
          <p:nvPr/>
        </p:nvSpPr>
        <p:spPr>
          <a:xfrm>
            <a:off x="7852469" y="1714252"/>
            <a:ext cx="153886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>
                <a:solidFill>
                  <a:schemeClr val="accent6">
                    <a:lumMod val="75000"/>
                  </a:schemeClr>
                </a:solidFill>
              </a:rPr>
              <a:t>Стратегія</a:t>
            </a:r>
            <a:endParaRPr lang="uk-UA" sz="1500" b="1" dirty="0">
              <a:solidFill>
                <a:schemeClr val="accent6">
                  <a:lumMod val="75000"/>
                </a:schemeClr>
              </a:solidFill>
            </a:endParaRPr>
          </a:p>
          <a:p>
            <a:pPr algn="ctr"/>
            <a:r>
              <a:rPr lang="ru-RU" sz="1500" b="1" dirty="0">
                <a:solidFill>
                  <a:schemeClr val="accent6">
                    <a:lumMod val="75000"/>
                  </a:schemeClr>
                </a:solidFill>
              </a:rPr>
              <a:t>селективного зростання</a:t>
            </a:r>
            <a:endParaRPr lang="en-US" sz="15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8" name="Rectángulo 77"/>
          <p:cNvSpPr/>
          <p:nvPr/>
        </p:nvSpPr>
        <p:spPr>
          <a:xfrm>
            <a:off x="9764312" y="3157119"/>
            <a:ext cx="178143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>
                <a:solidFill>
                  <a:schemeClr val="accent6">
                    <a:lumMod val="75000"/>
                  </a:schemeClr>
                </a:solidFill>
              </a:rPr>
              <a:t>Стратегія активності</a:t>
            </a:r>
            <a:endParaRPr lang="en-US" sz="15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9" name="Rectángulo 78"/>
          <p:cNvSpPr/>
          <p:nvPr/>
        </p:nvSpPr>
        <p:spPr>
          <a:xfrm>
            <a:off x="7898614" y="3238710"/>
            <a:ext cx="1500267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>
                <a:solidFill>
                  <a:schemeClr val="accent6">
                    <a:lumMod val="75000"/>
                  </a:schemeClr>
                </a:solidFill>
              </a:rPr>
              <a:t>Продовження діяльності без додаткових інвестицій або деінвестування</a:t>
            </a:r>
            <a:endParaRPr lang="en-US" sz="15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578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208547" y="47493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uk-UA" dirty="0">
                <a:latin typeface="Times New Roman" panose="02020603050405020304" pitchFamily="18" charset="0"/>
                <a:ea typeface="TimesNewRoman"/>
              </a:rPr>
              <a:t>Таблиця 6</a:t>
            </a:r>
            <a:r>
              <a:rPr lang="uk-UA" dirty="0" smtClean="0">
                <a:latin typeface="Times New Roman" panose="02020603050405020304" pitchFamily="18" charset="0"/>
                <a:ea typeface="TimesNewRoman"/>
              </a:rPr>
              <a:t> </a:t>
            </a:r>
            <a:r>
              <a:rPr lang="uk-UA" dirty="0">
                <a:latin typeface="Times New Roman" panose="02020603050405020304" pitchFamily="18" charset="0"/>
                <a:ea typeface="TimesNewRoman"/>
              </a:rPr>
              <a:t>– Структура витрат для відкриття Інтернет-магазину за 2015 рік.</a:t>
            </a:r>
            <a:endParaRPr lang="en-US" dirty="0"/>
          </a:p>
        </p:txBody>
      </p:sp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3961706"/>
              </p:ext>
            </p:extLst>
          </p:nvPr>
        </p:nvGraphicFramePr>
        <p:xfrm>
          <a:off x="1218197" y="1470331"/>
          <a:ext cx="4043363" cy="2944368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3482340"/>
                <a:gridCol w="561023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Призначення коштів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Сума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Послуги </a:t>
                      </a: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еб-дизайн</a:t>
                      </a: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ера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419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Оплата хостингу та доменного імені;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419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Встановлення та налаштування CMS;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Розробка Веб </a:t>
                      </a: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</a:t>
                      </a: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дизайну 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Створення контенту і необхідних сторінок;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Стартова рекламна кампанія.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Оплата робіт з інтернет-маркетингу (SEO, PPC);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Оплата послуг зв’язку та інші операційні витрати.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Заробітна плата персоналу консультанти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28000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Вартість державної реєстрації ФОП 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Непередбачені витрати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419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68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Всього</a:t>
                      </a:r>
                      <a:endParaRPr lang="en-US" sz="11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72000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6788003" y="4431572"/>
            <a:ext cx="394172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</a:t>
            </a: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 </a:t>
            </a:r>
            <a:r>
              <a:rPr lang="uk-UA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Структуа веб-сайту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</a:p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Інтернет-магазину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ПАТ «В.О КОНТІ»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Imagen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2748" y="1020281"/>
            <a:ext cx="5948063" cy="3293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0" y="266700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ángulo 12"/>
              <p:cNvSpPr/>
              <p:nvPr/>
            </p:nvSpPr>
            <p:spPr>
              <a:xfrm>
                <a:off x="282390" y="4662789"/>
                <a:ext cx="5791199" cy="17704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uk-UA" sz="1200" dirty="0" smtClean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Місячний </a:t>
                </a:r>
                <a:r>
                  <a:rPr lang="uk-UA" sz="12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заробіток = В × К × 30днів		</a:t>
                </a:r>
                <a:endParaRPr lang="en-US" sz="11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just">
                  <a:spcAft>
                    <a:spcPts val="0"/>
                  </a:spcAft>
                  <a:tabLst>
                    <a:tab pos="630555" algn="l"/>
                  </a:tabLst>
                </a:pPr>
                <a:r>
                  <a:rPr lang="uk-UA" sz="12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де 	В - Відвідувач це користувач, який за деякий проміжок часу відвідав сайт.</a:t>
                </a:r>
                <a:endParaRPr lang="en-US" sz="11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449580" indent="180975" algn="just">
                  <a:spcAft>
                    <a:spcPts val="0"/>
                  </a:spcAft>
                </a:pPr>
                <a:r>
                  <a:rPr lang="uk-UA" sz="12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К - Розраховується як відношення числа користувачів вчинили потрібну дію (покупка, реєстрація, дзвінок) до загальної кількості користувачів. </a:t>
                </a:r>
                <a14:m>
                  <m:oMath xmlns:m="http://schemas.openxmlformats.org/officeDocument/2006/math">
                    <m:r>
                      <a:rPr lang="uk-UA" sz="1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К=</m:t>
                    </m:r>
                    <m:f>
                      <m:fPr>
                        <m:ctrlPr>
                          <a:rPr lang="en-US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uk-UA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100</m:t>
                        </m:r>
                      </m:num>
                      <m:den>
                        <m:r>
                          <a:rPr lang="uk-UA" sz="1200" i="1">
                            <a:effectLst/>
                            <a:latin typeface="Cambria Math" panose="02040503050406030204" pitchFamily="18" charset="0"/>
                            <a:ea typeface="Times New Roman" panose="02020603050405020304" pitchFamily="18" charset="0"/>
                          </a:rPr>
                          <m:t>1000</m:t>
                        </m:r>
                      </m:den>
                    </m:f>
                    <m:r>
                      <a:rPr lang="uk-UA" sz="1200" i="1">
                        <a:effectLst/>
                        <a:latin typeface="Cambria Math" panose="02040503050406030204" pitchFamily="18" charset="0"/>
                        <a:ea typeface="Times New Roman" panose="02020603050405020304" pitchFamily="18" charset="0"/>
                      </a:rPr>
                      <m:t>×100=10%</m:t>
                    </m:r>
                  </m:oMath>
                </a14:m>
                <a:endParaRPr lang="en-US" sz="11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marL="457200" indent="173355" algn="just">
                  <a:spcAft>
                    <a:spcPts val="0"/>
                  </a:spcAft>
                </a:pPr>
                <a:r>
                  <a:rPr lang="uk-UA" sz="12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30 – проміжок часу (за місяць, рік)</a:t>
                </a:r>
                <a:endParaRPr lang="en-US" sz="11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  <a:p>
                <a:pPr algn="ctr">
                  <a:spcBef>
                    <a:spcPts val="1200"/>
                  </a:spcBef>
                  <a:spcAft>
                    <a:spcPts val="1200"/>
                  </a:spcAft>
                </a:pPr>
                <a:r>
                  <a:rPr lang="uk-UA" sz="12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Місячний заробіток = 100 х 500 х 30 = </a:t>
                </a:r>
                <a:r>
                  <a:rPr lang="uk-UA" sz="1200" dirty="0" smtClean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1 500 </a:t>
                </a:r>
                <a:r>
                  <a:rPr lang="uk-UA" sz="1200" dirty="0">
                    <a:effectLst/>
                    <a:latin typeface="Times New Roman" panose="02020603050405020304" pitchFamily="18" charset="0"/>
                    <a:ea typeface="Times New Roman" panose="02020603050405020304" pitchFamily="18" charset="0"/>
                  </a:rPr>
                  <a:t>000  грн.</a:t>
                </a:r>
                <a:endParaRPr lang="en-US" sz="1100" dirty="0">
                  <a:effectLst/>
                  <a:latin typeface="Times New Roman" panose="020206030504050203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Rectángulo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390" y="4662789"/>
                <a:ext cx="5791199" cy="1770421"/>
              </a:xfrm>
              <a:prstGeom prst="rect">
                <a:avLst/>
              </a:prstGeom>
              <a:blipFill rotWithShape="0">
                <a:blip r:embed="rId3"/>
                <a:stretch>
                  <a:fillRect t="-345" r="-105" b="-20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ángulo 1"/>
          <p:cNvSpPr/>
          <p:nvPr/>
        </p:nvSpPr>
        <p:spPr>
          <a:xfrm>
            <a:off x="6474134" y="390255"/>
            <a:ext cx="4569457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latin typeface="Broadway" panose="04040905080B02020502" pitchFamily="82" charset="0"/>
              </a:rPr>
              <a:t>Стратегія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Broadway" panose="04040905080B02020502" pitchFamily="82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latin typeface="Broadway" panose="04040905080B02020502" pitchFamily="82" charset="0"/>
              </a:rPr>
              <a:t>інтенсивного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Broadway" panose="04040905080B02020502" pitchFamily="82" charset="0"/>
              </a:rPr>
              <a:t>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latin typeface="Broadway" panose="04040905080B02020502" pitchFamily="82" charset="0"/>
              </a:rPr>
              <a:t>росту</a:t>
            </a:r>
            <a:endParaRPr lang="uk-UA" sz="2400" b="1" dirty="0">
              <a:solidFill>
                <a:schemeClr val="accent6">
                  <a:lumMod val="75000"/>
                </a:schemeClr>
              </a:solidFill>
              <a:latin typeface="Broadway" panose="04040905080B020205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79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579611" y="1946793"/>
            <a:ext cx="427121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Таблиця 7</a:t>
            </a:r>
            <a:r>
              <a:rPr lang="uk-UA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– Структура витрат за рахунок наймання нового персоналу за 2015р.</a:t>
            </a:r>
            <a:endParaRPr lang="en-US" dirty="0"/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1380369"/>
              </p:ext>
            </p:extLst>
          </p:nvPr>
        </p:nvGraphicFramePr>
        <p:xfrm>
          <a:off x="722612" y="2819131"/>
          <a:ext cx="3985211" cy="2804160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310725"/>
                <a:gridCol w="1876926"/>
                <a:gridCol w="797560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Призначення коштів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Місячний посадовий оклад,грн.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Сума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Супервізор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60000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Дослідник 1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48000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Дослідник 2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48000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Дослідник 3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48000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Дослідник 4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48000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Всього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252000</a:t>
                      </a:r>
                      <a:endParaRPr lang="en-US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Rectángulo 1"/>
          <p:cNvSpPr/>
          <p:nvPr/>
        </p:nvSpPr>
        <p:spPr>
          <a:xfrm>
            <a:off x="5073316" y="1329808"/>
            <a:ext cx="6633411" cy="42934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uk-UA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Основними результатами реалізації бенчмаркінгу для ПАТ «В.О КОНТІ» </a:t>
            </a:r>
            <a:endParaRPr lang="en-US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Times New Roman" panose="02020603050405020304" pitchFamily="18" charset="0"/>
              <a:buChar char="–"/>
              <a:tabLst>
                <a:tab pos="571500" algn="l"/>
              </a:tabLst>
            </a:pPr>
            <a:r>
              <a:rPr lang="uk-UA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придбання стратегічної переваги від кращих представників кондитерської галузі; 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Times New Roman" panose="02020603050405020304" pitchFamily="18" charset="0"/>
              <a:buChar char="–"/>
              <a:tabLst>
                <a:tab pos="571500" algn="l"/>
              </a:tabLst>
            </a:pPr>
            <a:r>
              <a:rPr lang="uk-UA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збільшення рівня організаційного знання про компанію, особливо слабкі сторони компанії в порівнянні з іншими підприємствами;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Times New Roman" panose="02020603050405020304" pitchFamily="18" charset="0"/>
              <a:buChar char="–"/>
              <a:tabLst>
                <a:tab pos="571500" algn="l"/>
              </a:tabLst>
            </a:pPr>
            <a:r>
              <a:rPr lang="uk-UA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безперервне поліпшення всіх процесів життєвого циклу продукції;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Times New Roman" panose="02020603050405020304" pitchFamily="18" charset="0"/>
              <a:buChar char="–"/>
              <a:tabLst>
                <a:tab pos="571500" algn="l"/>
              </a:tabLst>
            </a:pPr>
            <a:r>
              <a:rPr lang="uk-UA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визначення областей, в яких поліпшення якості принесе найбільш значущі результати з дослідження інших кондитерських підприємств;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Times New Roman" panose="02020603050405020304" pitchFamily="18" charset="0"/>
              <a:buChar char="–"/>
              <a:tabLst>
                <a:tab pos="571500" algn="l"/>
              </a:tabLst>
            </a:pPr>
            <a:r>
              <a:rPr lang="uk-UA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викорінення відмінностей від кращих представників даної кондитерської галузі;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Times New Roman" panose="02020603050405020304" pitchFamily="18" charset="0"/>
              <a:buChar char="–"/>
              <a:tabLst>
                <a:tab pos="571500" algn="l"/>
              </a:tabLst>
            </a:pPr>
            <a:r>
              <a:rPr lang="uk-UA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запозичення найкращих методів продукції, маркетингу, збуту, тощо від кращих представників кондитерської галузі;</a:t>
            </a:r>
            <a:endParaRPr lang="en-US" sz="11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50000"/>
              </a:lnSpc>
              <a:spcAft>
                <a:spcPts val="0"/>
              </a:spcAft>
              <a:buFont typeface="Times New Roman" panose="02020603050405020304" pitchFamily="18" charset="0"/>
              <a:buChar char="–"/>
              <a:tabLst>
                <a:tab pos="514350" algn="l"/>
                <a:tab pos="571500" algn="l"/>
              </a:tabLst>
            </a:pPr>
            <a:r>
              <a:rPr lang="uk-UA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розпізнавання технологічних «проривів», які використовують представники кондитерської галузі для вдосконалення на підприємстві.</a:t>
            </a:r>
            <a:endParaRPr lang="en-US" sz="11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834957" y="1160361"/>
            <a:ext cx="3760518" cy="46166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latin typeface="Broadway" panose="04040905080B02020502" pitchFamily="82" charset="0"/>
              </a:rPr>
              <a:t>Стратегія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Broadway" panose="04040905080B02020502" pitchFamily="82" charset="0"/>
              </a:rPr>
              <a:t> </a:t>
            </a:r>
            <a:r>
              <a:rPr lang="uk-UA" sz="2400" b="1" dirty="0" smtClean="0">
                <a:solidFill>
                  <a:schemeClr val="accent6">
                    <a:lumMod val="75000"/>
                  </a:schemeClr>
                </a:solidFill>
                <a:latin typeface="Broadway" panose="04040905080B02020502" pitchFamily="82" charset="0"/>
              </a:rPr>
              <a:t>Бенчмаркінгу</a:t>
            </a:r>
            <a:endParaRPr lang="uk-UA" sz="2400" b="1" dirty="0">
              <a:solidFill>
                <a:schemeClr val="accent6">
                  <a:lumMod val="75000"/>
                </a:schemeClr>
              </a:solidFill>
              <a:latin typeface="Broadway" panose="04040905080B020205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2679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9164750"/>
              </p:ext>
            </p:extLst>
          </p:nvPr>
        </p:nvGraphicFramePr>
        <p:xfrm>
          <a:off x="1903338" y="1183941"/>
          <a:ext cx="8251315" cy="4996933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2245824"/>
                <a:gridCol w="1274226"/>
                <a:gridCol w="700507"/>
                <a:gridCol w="743830"/>
                <a:gridCol w="3286928"/>
              </a:tblGrid>
              <a:tr h="87844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Найменування та</a:t>
                      </a:r>
                      <a:endParaRPr lang="en-US" sz="10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зміст заходу, що</a:t>
                      </a:r>
                      <a:endParaRPr lang="en-US" sz="10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пропонується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spc="-10" dirty="0">
                          <a:effectLst/>
                        </a:rPr>
                        <a:t>Відповідальні за</a:t>
                      </a:r>
                      <a:endParaRPr lang="en-US" sz="10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spc="-10" dirty="0">
                          <a:effectLst/>
                        </a:rPr>
                        <a:t>реалізацію заходу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Терміни</a:t>
                      </a:r>
                      <a:endParaRPr lang="en-US" sz="10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spc="-10" dirty="0">
                          <a:effectLst/>
                        </a:rPr>
                        <a:t>виконання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Витрати, грн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Економі­чний та</a:t>
                      </a:r>
                      <a:endParaRPr lang="en-US" sz="10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інші види ефектів, грн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0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spc="-10" dirty="0">
                          <a:effectLst/>
                        </a:rPr>
                        <a:t>2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3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7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</a:rPr>
                        <a:t>Проведення </a:t>
                      </a:r>
                      <a:r>
                        <a:rPr lang="uk-UA" sz="1000" dirty="0" smtClean="0">
                          <a:effectLst/>
                        </a:rPr>
                        <a:t>аналізу на основі </a:t>
                      </a:r>
                      <a:r>
                        <a:rPr lang="ru-RU" sz="1000" dirty="0" smtClean="0">
                          <a:effectLst/>
                        </a:rPr>
                        <a:t>матриці Бостонської </a:t>
                      </a:r>
                      <a:r>
                        <a:rPr lang="ru-RU" sz="1000" dirty="0">
                          <a:effectLst/>
                        </a:rPr>
                        <a:t>консультативної групи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Департамент </a:t>
                      </a:r>
                      <a:r>
                        <a:rPr lang="es-419" sz="1000" dirty="0" err="1">
                          <a:effectLst/>
                        </a:rPr>
                        <a:t>маркетингу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 тижні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-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dirty="0">
                          <a:effectLst/>
                        </a:rPr>
                        <a:t>Підвищення ефективності дослідження ринку та  можливість збалансувати портфель бізнесів в плані фінансування.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95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Проведення </a:t>
                      </a:r>
                      <a:r>
                        <a:rPr lang="uk-UA" sz="1000" dirty="0">
                          <a:effectLst/>
                        </a:rPr>
                        <a:t>аналізу на основі </a:t>
                      </a:r>
                      <a:r>
                        <a:rPr lang="ru-RU" sz="1000" dirty="0">
                          <a:effectLst/>
                        </a:rPr>
                        <a:t>матриці Мак-Кінсі Дженерал Електрик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Департамент </a:t>
                      </a:r>
                      <a:r>
                        <a:rPr lang="es-419" sz="1000">
                          <a:effectLst/>
                        </a:rPr>
                        <a:t>маркетингу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 тижні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-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Найкраще </a:t>
                      </a:r>
                      <a:r>
                        <a:rPr lang="ru-RU" sz="1000">
                          <a:effectLst/>
                        </a:rPr>
                        <a:t>порівняння перспектив організації для різних видів продукції</a:t>
                      </a:r>
                      <a:r>
                        <a:rPr lang="en-US" sz="1000">
                          <a:effectLst/>
                        </a:rPr>
                        <a:t>, </a:t>
                      </a:r>
                      <a:r>
                        <a:rPr lang="ru-RU" sz="1000">
                          <a:effectLst/>
                        </a:rPr>
                        <a:t>встановлення певних</a:t>
                      </a:r>
                      <a:r>
                        <a:rPr lang="en-US" sz="1000">
                          <a:effectLst/>
                        </a:rPr>
                        <a:t>  </a:t>
                      </a:r>
                      <a:r>
                        <a:rPr lang="ru-RU" sz="1000">
                          <a:effectLst/>
                        </a:rPr>
                        <a:t>пріоритетів і розподіл ресурсів</a:t>
                      </a:r>
                      <a:endParaRPr lang="en-US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між ними є основою для вибору стратегічної альтернативи.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7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Використання 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методу заснованого на теорії ефективної конкуренції для аналізу фінансово-економічної діяльності</a:t>
                      </a:r>
                      <a:endParaRPr lang="en-US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Департамент економіки і фінансів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2 тижні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-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Забезпечення системи управління ефективністю виробництва продукції та  </a:t>
                      </a:r>
                      <a:r>
                        <a:rPr lang="uk-UA" sz="1000" dirty="0">
                          <a:effectLst/>
                        </a:rPr>
                        <a:t>підвищення ефективність роботи  відділів </a:t>
                      </a:r>
                      <a:r>
                        <a:rPr lang="ru-RU" sz="1000" dirty="0">
                          <a:effectLst/>
                        </a:rPr>
                        <a:t> ПАТ «В.О КОНТІ»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957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Відкриття Інтернет-магазину 2015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Департамент економіки і фінансів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1 рік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en-US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72000 </a:t>
                      </a:r>
                      <a:r>
                        <a:rPr lang="ru-RU" sz="1000">
                          <a:effectLst/>
                        </a:rPr>
                        <a:t>(грн.)</a:t>
                      </a:r>
                      <a:r>
                        <a:rPr lang="uk-UA" sz="1000">
                          <a:effectLst/>
                        </a:rPr>
                        <a:t> за рік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ПАТ «В.О КОНТІ»  за рахунок відкриття інтернет - магазину має можливості розширення ринку збуту, зростання клієнтської бази, збільшення доходів, зменшення витрати, збільшення обсягу продажів.</a:t>
                      </a:r>
                      <a:endParaRPr lang="en-US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Місячний заробіток = 100 х 500 х 30 = 1500000  грн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7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Створe</a:t>
                      </a:r>
                      <a:r>
                        <a:rPr lang="uk-UA" sz="1000" dirty="0">
                          <a:effectLst/>
                        </a:rPr>
                        <a:t>ння</a:t>
                      </a:r>
                      <a:r>
                        <a:rPr lang="ru-RU" sz="1000" dirty="0">
                          <a:effectLst/>
                        </a:rPr>
                        <a:t> команди експертів для дослідження конкурентного середовища підприємства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Департамент </a:t>
                      </a:r>
                      <a:r>
                        <a:rPr lang="es-419" sz="1000">
                          <a:effectLst/>
                        </a:rPr>
                        <a:t>маркетингу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252000</a:t>
                      </a:r>
                      <a:endParaRPr lang="en-US" sz="100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(грн.)</a:t>
                      </a:r>
                      <a:r>
                        <a:rPr lang="uk-UA" sz="1000">
                          <a:effectLst/>
                        </a:rPr>
                        <a:t> за рік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Забезпечення підвищення продуктивності і результативності бізнесу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374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Збільшення  валового прибутку (за рахунок збільшення доходу та зменшення </a:t>
                      </a:r>
                      <a:r>
                        <a:rPr lang="uk-UA" sz="1000" dirty="0">
                          <a:effectLst/>
                        </a:rPr>
                        <a:t>собівартості продукції</a:t>
                      </a:r>
                      <a:r>
                        <a:rPr lang="ru-RU" sz="1000" dirty="0">
                          <a:effectLst/>
                        </a:rPr>
                        <a:t>)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Департамент економіки і фінансів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000">
                          <a:effectLst/>
                        </a:rPr>
                        <a:t>1 рік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Збільшення  валового прибутку </a:t>
                      </a:r>
                      <a:r>
                        <a:rPr lang="uk-UA" sz="1000" dirty="0">
                          <a:effectLst/>
                        </a:rPr>
                        <a:t>на  </a:t>
                      </a:r>
                      <a:r>
                        <a:rPr lang="ru-RU" sz="1000" dirty="0">
                          <a:effectLst/>
                        </a:rPr>
                        <a:t>1239502,55 (грн.)</a:t>
                      </a:r>
                      <a:r>
                        <a:rPr lang="uk-UA" sz="1000" dirty="0">
                          <a:effectLst/>
                        </a:rPr>
                        <a:t> ≈ 39%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583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</a:rPr>
                        <a:t>Зменшення адміністративних витрат в прогнозованому періоді на 20%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Департамент економіки і фінансів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419" sz="1000">
                          <a:effectLst/>
                        </a:rPr>
                        <a:t>1 </a:t>
                      </a:r>
                      <a:r>
                        <a:rPr lang="uk-UA" sz="1000">
                          <a:effectLst/>
                        </a:rPr>
                        <a:t>рік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</a:rPr>
                        <a:t> 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Зменшення адміністративних витрат </a:t>
                      </a:r>
                      <a:r>
                        <a:rPr lang="uk-UA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на </a:t>
                      </a:r>
                      <a:r>
                        <a:rPr lang="ru-RU" sz="100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66266,4 (тис.грн.)</a:t>
                      </a:r>
                      <a:endParaRPr lang="en-US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2329" marR="52329" marT="0" marB="0" anchor="ctr">
                    <a:lnL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Rectángulo 4"/>
          <p:cNvSpPr/>
          <p:nvPr/>
        </p:nvSpPr>
        <p:spPr>
          <a:xfrm>
            <a:off x="1267327" y="603267"/>
            <a:ext cx="10427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alt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Таблиця 8</a:t>
            </a:r>
            <a:r>
              <a:rPr lang="uk-UA" alt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alt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− План </a:t>
            </a:r>
            <a:r>
              <a:rPr lang="uk-UA" altLang="en-US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рекомендацій для </a:t>
            </a:r>
            <a:r>
              <a:rPr lang="uk-UA" altLang="en-US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забезпечення практичної реалізації обраних методів та стратегії.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47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271210" y="2755399"/>
            <a:ext cx="3685674" cy="1325563"/>
          </a:xfrm>
        </p:spPr>
        <p:txBody>
          <a:bodyPr/>
          <a:lstStyle/>
          <a:p>
            <a:r>
              <a:rPr lang="uk-UA" dirty="0" smtClean="0"/>
              <a:t>Дякую за увагу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487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cess 08 16x9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ocess08_16x9_TP102888887" id="{34FF4EFC-F006-4569-B7FD-D5F94053E30C}" vid="{F0232C70-C99B-488D-B0AC-72311FABBE89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20B36A68-B985-479C-ABD2-B60B3ED4A3A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Diapositiva SmartArt de resultado aleatorio para procesar (verde sobre negro), panorámica</Template>
  <TotalTime>0</TotalTime>
  <Words>2598</Words>
  <Application>Microsoft Office PowerPoint</Application>
  <PresentationFormat>Panorámica</PresentationFormat>
  <Paragraphs>755</Paragraphs>
  <Slides>18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13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18</vt:i4>
      </vt:variant>
    </vt:vector>
  </HeadingPairs>
  <TitlesOfParts>
    <vt:vector size="33" baseType="lpstr">
      <vt:lpstr>Arial</vt:lpstr>
      <vt:lpstr>Broadway</vt:lpstr>
      <vt:lpstr>Calibri</vt:lpstr>
      <vt:lpstr>Calibri Light</vt:lpstr>
      <vt:lpstr>Cambria Math</vt:lpstr>
      <vt:lpstr>Century Gothic</vt:lpstr>
      <vt:lpstr>MS Mincho</vt:lpstr>
      <vt:lpstr>Symbol</vt:lpstr>
      <vt:lpstr>Times New Roman</vt:lpstr>
      <vt:lpstr>Times New Roman CYR</vt:lpstr>
      <vt:lpstr>TimesNewRoman</vt:lpstr>
      <vt:lpstr>verdana</vt:lpstr>
      <vt:lpstr>Wingdings</vt:lpstr>
      <vt:lpstr>Process 08 16x9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Дякую за увагу</vt:lpstr>
    </vt:vector>
  </TitlesOfParts>
  <Manager/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2015-11-12T22:55:59Z</dcterms:created>
  <dcterms:modified xsi:type="dcterms:W3CDTF">2015-11-17T22:55:12Z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TC028888909991</vt:lpwstr>
  </property>
</Properties>
</file>