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8" r:id="rId4"/>
    <p:sldId id="269" r:id="rId5"/>
    <p:sldId id="259" r:id="rId6"/>
    <p:sldId id="260" r:id="rId7"/>
    <p:sldId id="267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5315943-F154-43C1-A317-B49CC95D7A2D}">
          <p14:sldIdLst>
            <p14:sldId id="256"/>
            <p14:sldId id="257"/>
            <p14:sldId id="268"/>
            <p14:sldId id="269"/>
            <p14:sldId id="259"/>
          </p14:sldIdLst>
        </p14:section>
        <p14:section name="Раздел без заголовка" id="{BC632686-4A4E-4BFB-82B9-564E23DE956C}">
          <p14:sldIdLst>
            <p14:sldId id="260"/>
            <p14:sldId id="267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75" autoAdjust="0"/>
  </p:normalViewPr>
  <p:slideViewPr>
    <p:cSldViewPr>
      <p:cViewPr>
        <p:scale>
          <a:sx n="100" d="100"/>
          <a:sy n="100" d="100"/>
        </p:scale>
        <p:origin x="-130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582D365-574E-49C6-A2E3-B4190EC191E5}" type="datetimeFigureOut">
              <a:rPr lang="ru-RU" smtClean="0"/>
              <a:t>17.06.2015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3F0565AB-20FB-40D6-B18F-DAD0041FAEC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8352928" cy="5592300"/>
          </a:xfrm>
          <a:prstGeom prst="rect">
            <a:avLst/>
          </a:prstGeom>
          <a:effectLst>
            <a:glow rad="228600">
              <a:schemeClr val="bg2">
                <a:lumMod val="20000"/>
                <a:lumOff val="80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sz="10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 </a:t>
            </a:r>
            <a:endParaRPr lang="ru-RU" sz="1400" i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lvl="1" algn="ctr">
              <a:lnSpc>
                <a:spcPct val="115000"/>
              </a:lnSpc>
            </a:pPr>
            <a:r>
              <a:rPr lang="uk-UA" sz="2000" b="1" dirty="0" smtClean="0">
                <a:solidFill>
                  <a:schemeClr val="tx2">
                    <a:lumMod val="75000"/>
                  </a:schemeClr>
                </a:solidFill>
                <a:latin typeface="Corbel" pitchFamily="34" charset="0"/>
                <a:ea typeface="Calibri"/>
                <a:cs typeface="Times New Roman"/>
              </a:rPr>
              <a:t>ДИПЛОМНИЙ ПРОЕКТ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Corbel" pitchFamily="34" charset="0"/>
              <a:ea typeface="Calibri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uk-UA" sz="2000" i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на тему: </a:t>
            </a:r>
            <a:r>
              <a:rPr lang="uk-UA" sz="2000" i="1" u="sng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«</a:t>
            </a:r>
            <a:r>
              <a:rPr lang="uk-UA" sz="2000" b="1" i="1" u="sng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КОНСТРУЮВАННЯ </a:t>
            </a:r>
            <a:r>
              <a:rPr lang="ru-RU" sz="2000" b="1" i="1" u="sng" cap="all" dirty="0" err="1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СКРЕМБЛЕРа</a:t>
            </a:r>
            <a:r>
              <a:rPr lang="ru-RU" sz="2000" b="1" i="1" u="sng" cap="all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000" b="1" i="1" u="sng" cap="all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ТЕЛЕФОННОГО СИГНАЛУ </a:t>
            </a:r>
            <a:r>
              <a:rPr lang="uk-UA" sz="2000" i="1" u="sng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»</a:t>
            </a:r>
            <a:endParaRPr lang="ru-RU" sz="2000" i="1" u="sng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400" dirty="0" smtClean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400" dirty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400" dirty="0" smtClean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400" dirty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uk-UA" sz="1400" dirty="0">
              <a:solidFill>
                <a:schemeClr val="tx2">
                  <a:lumMod val="75000"/>
                </a:schemeClr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400" dirty="0">
              <a:solidFill>
                <a:schemeClr val="tx2">
                  <a:lumMod val="75000"/>
                </a:schemeClr>
              </a:solidFill>
              <a:ea typeface="Calibri"/>
              <a:cs typeface="Times New Roman"/>
            </a:endParaRPr>
          </a:p>
          <a:p>
            <a:pPr marL="2790825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Виконав студент </a:t>
            </a:r>
            <a:r>
              <a:rPr lang="uk-UA" u="sng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5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курсу </a:t>
            </a: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ЕЗ-14сп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групи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790825" algn="just">
              <a:lnSpc>
                <a:spcPct val="115000"/>
              </a:lnSpc>
              <a:spcAft>
                <a:spcPts val="0"/>
              </a:spcAft>
              <a:tabLst>
                <a:tab pos="3314700" algn="l"/>
              </a:tabLs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напряму підготовки </a:t>
            </a:r>
            <a:r>
              <a:rPr lang="uk-UA" u="sng" dirty="0">
                <a:solidFill>
                  <a:schemeClr val="bg1"/>
                </a:solidFill>
              </a:rPr>
              <a:t>6.050902</a:t>
            </a:r>
            <a:r>
              <a:rPr lang="uk-UA" u="sng" dirty="0"/>
              <a:t> </a:t>
            </a: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uk-UA" u="sng" dirty="0" smtClean="0">
              <a:solidFill>
                <a:srgbClr val="00206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2790825" algn="just">
              <a:lnSpc>
                <a:spcPct val="115000"/>
              </a:lnSpc>
              <a:spcAft>
                <a:spcPts val="0"/>
              </a:spcAft>
              <a:tabLst>
                <a:tab pos="3314700" algn="l"/>
              </a:tabLst>
            </a:pP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u="sng" dirty="0" err="1" smtClean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Радіоелектронні</a:t>
            </a:r>
            <a:r>
              <a:rPr lang="ru-RU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u="sng" dirty="0" err="1" smtClean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апарати</a:t>
            </a:r>
            <a:r>
              <a:rPr lang="ru-RU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»</a:t>
            </a:r>
            <a:r>
              <a:rPr lang="ru-RU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790825">
              <a:lnSpc>
                <a:spcPct val="115000"/>
              </a:lnSpc>
              <a:spcAft>
                <a:spcPts val="0"/>
              </a:spcAft>
            </a:pPr>
            <a:r>
              <a:rPr lang="uk-UA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uk-UA" u="sng" dirty="0" err="1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Прищак</a:t>
            </a: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Є.О.</a:t>
            </a:r>
            <a:r>
              <a:rPr lang="uk-UA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90825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    (прізвище та ініціали)</a:t>
            </a:r>
            <a:endParaRPr lang="ru-RU" dirty="0" smtClean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790825" algn="just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Керівник</a:t>
            </a: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uk-UA" u="sng" dirty="0" err="1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к.т.н</a:t>
            </a:r>
            <a:r>
              <a:rPr lang="uk-UA" u="sng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 доцент  </a:t>
            </a:r>
            <a:r>
              <a:rPr lang="uk-UA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Мотигін</a:t>
            </a:r>
            <a:r>
              <a:rPr lang="uk-UA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В.В.</a:t>
            </a:r>
            <a:r>
              <a:rPr lang="uk-UA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м. Вінниця – </a:t>
            </a:r>
            <a:r>
              <a:rPr lang="uk-UA" dirty="0" smtClean="0">
                <a:solidFill>
                  <a:srgbClr val="00206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2015 </a:t>
            </a:r>
            <a:endParaRPr lang="ru-RU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72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smtClean="0">
                <a:solidFill>
                  <a:schemeClr val="bg1"/>
                </a:solidFill>
              </a:rPr>
              <a:t>В представленій бакалаврській роботі ми розглянемо:</a:t>
            </a:r>
          </a:p>
          <a:p>
            <a:pPr>
              <a:buFont typeface="Wingdings" pitchFamily="2" charset="2"/>
              <a:buChar char="q"/>
            </a:pPr>
            <a:r>
              <a:rPr lang="uk-UA" sz="2400" i="1" dirty="0" err="1" smtClean="0">
                <a:solidFill>
                  <a:schemeClr val="bg1"/>
                </a:solidFill>
              </a:rPr>
              <a:t>Скремблер</a:t>
            </a:r>
            <a:r>
              <a:rPr lang="uk-UA" sz="2400" i="1" dirty="0" smtClean="0">
                <a:solidFill>
                  <a:schemeClr val="bg1"/>
                </a:solidFill>
              </a:rPr>
              <a:t> телефонного сигналу</a:t>
            </a:r>
          </a:p>
          <a:p>
            <a:pPr>
              <a:buFont typeface="Wingdings" pitchFamily="2" charset="2"/>
              <a:buChar char="q"/>
            </a:pPr>
            <a:r>
              <a:rPr lang="ru-RU" sz="2400" i="1" dirty="0" err="1">
                <a:solidFill>
                  <a:schemeClr val="bg1"/>
                </a:solidFill>
              </a:rPr>
              <a:t>Основні</a:t>
            </a:r>
            <a:r>
              <a:rPr lang="ru-RU" sz="2400" i="1" dirty="0">
                <a:solidFill>
                  <a:schemeClr val="bg1"/>
                </a:solidFill>
              </a:rPr>
              <a:t> </a:t>
            </a:r>
            <a:r>
              <a:rPr lang="ru-RU" sz="2400" i="1" dirty="0" err="1">
                <a:solidFill>
                  <a:schemeClr val="bg1"/>
                </a:solidFill>
              </a:rPr>
              <a:t>методи</a:t>
            </a:r>
            <a:r>
              <a:rPr lang="ru-RU" sz="2400" i="1" dirty="0">
                <a:solidFill>
                  <a:schemeClr val="bg1"/>
                </a:solidFill>
              </a:rPr>
              <a:t> і </a:t>
            </a:r>
            <a:r>
              <a:rPr lang="ru-RU" sz="2400" i="1" dirty="0" err="1">
                <a:solidFill>
                  <a:schemeClr val="bg1"/>
                </a:solidFill>
              </a:rPr>
              <a:t>типи</a:t>
            </a:r>
            <a:r>
              <a:rPr lang="ru-RU" sz="2400" i="1" dirty="0">
                <a:solidFill>
                  <a:schemeClr val="bg1"/>
                </a:solidFill>
              </a:rPr>
              <a:t> систем </a:t>
            </a:r>
            <a:r>
              <a:rPr lang="ru-RU" sz="2400" i="1" dirty="0" err="1">
                <a:solidFill>
                  <a:schemeClr val="bg1"/>
                </a:solidFill>
              </a:rPr>
              <a:t>закриття</a:t>
            </a:r>
            <a:r>
              <a:rPr lang="ru-RU" sz="2400" i="1" dirty="0">
                <a:solidFill>
                  <a:schemeClr val="bg1"/>
                </a:solidFill>
              </a:rPr>
              <a:t> </a:t>
            </a:r>
            <a:r>
              <a:rPr lang="ru-RU" sz="2400" i="1" dirty="0" err="1">
                <a:solidFill>
                  <a:schemeClr val="bg1"/>
                </a:solidFill>
              </a:rPr>
              <a:t>мовних</a:t>
            </a:r>
            <a:r>
              <a:rPr lang="ru-RU" sz="2400" i="1" dirty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повідомлень</a:t>
            </a:r>
            <a:endParaRPr lang="ru-RU" sz="2400" i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uk-UA" sz="2400" i="1" dirty="0">
                <a:solidFill>
                  <a:schemeClr val="bg1"/>
                </a:solidFill>
              </a:rPr>
              <a:t>Схему електричну </a:t>
            </a:r>
            <a:r>
              <a:rPr lang="uk-UA" sz="2400" i="1" dirty="0" smtClean="0">
                <a:solidFill>
                  <a:schemeClr val="bg1"/>
                </a:solidFill>
              </a:rPr>
              <a:t>принципову</a:t>
            </a:r>
            <a:endParaRPr lang="ru-RU" sz="2400" i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uk-UA" sz="2400" i="1" dirty="0" smtClean="0">
                <a:solidFill>
                  <a:schemeClr val="bg1"/>
                </a:solidFill>
              </a:rPr>
              <a:t>Розглянемо структурну схему </a:t>
            </a:r>
            <a:endParaRPr lang="uk-UA" sz="2400" i="1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uk-UA" sz="2400" i="1" dirty="0" smtClean="0">
                <a:solidFill>
                  <a:schemeClr val="bg1"/>
                </a:solidFill>
              </a:rPr>
              <a:t>Розберемо </a:t>
            </a:r>
            <a:r>
              <a:rPr lang="uk-UA" sz="2400" i="1" dirty="0" smtClean="0">
                <a:solidFill>
                  <a:schemeClr val="bg1"/>
                </a:solidFill>
              </a:rPr>
              <a:t>загальний алгоритм функціонування схеми</a:t>
            </a:r>
          </a:p>
          <a:p>
            <a:pPr>
              <a:buFont typeface="Wingdings" pitchFamily="2" charset="2"/>
              <a:buChar char="q"/>
            </a:pPr>
            <a:r>
              <a:rPr lang="uk-UA" sz="2400" i="1" dirty="0" smtClean="0">
                <a:solidFill>
                  <a:schemeClr val="bg1"/>
                </a:solidFill>
              </a:rPr>
              <a:t>Переглянемо </a:t>
            </a:r>
            <a:r>
              <a:rPr lang="uk-UA" sz="2400" i="1" dirty="0">
                <a:solidFill>
                  <a:schemeClr val="bg1"/>
                </a:solidFill>
              </a:rPr>
              <a:t>комп’ютерне моделювання смугових фільтрів</a:t>
            </a:r>
            <a:r>
              <a:rPr lang="uk-UA" dirty="0"/>
              <a:t/>
            </a:r>
            <a:br>
              <a:rPr lang="uk-UA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68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8261269"/>
              </p:ext>
            </p:extLst>
          </p:nvPr>
        </p:nvGraphicFramePr>
        <p:xfrm>
          <a:off x="755576" y="980728"/>
          <a:ext cx="4104456" cy="927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Picture" r:id="rId3" imgW="7210440" imgH="1847880" progId="Word.Picture.8">
                  <p:embed/>
                </p:oleObj>
              </mc:Choice>
              <mc:Fallback>
                <p:oleObj name="Picture" r:id="rId3" imgW="7210440" imgH="1847880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980728"/>
                        <a:ext cx="4104456" cy="92790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539604"/>
              </p:ext>
            </p:extLst>
          </p:nvPr>
        </p:nvGraphicFramePr>
        <p:xfrm>
          <a:off x="827584" y="2204864"/>
          <a:ext cx="4032448" cy="1122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Picture" r:id="rId5" imgW="7658100" imgH="2419350" progId="Word.Picture.8">
                  <p:embed/>
                </p:oleObj>
              </mc:Choice>
              <mc:Fallback>
                <p:oleObj name="Picture" r:id="rId5" imgW="7658100" imgH="241935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204864"/>
                        <a:ext cx="4032448" cy="1122365"/>
                      </a:xfrm>
                      <a:prstGeom prst="rect">
                        <a:avLst/>
                      </a:prstGeom>
                      <a:noFill/>
                      <a:ln w="19050" cap="rnd" cmpd="sng">
                        <a:solidFill>
                          <a:schemeClr val="bg1"/>
                        </a:solidFill>
                        <a:beve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264679"/>
              </p:ext>
            </p:extLst>
          </p:nvPr>
        </p:nvGraphicFramePr>
        <p:xfrm>
          <a:off x="899592" y="3645024"/>
          <a:ext cx="3960440" cy="1103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" name="Picture" r:id="rId7" imgW="7658100" imgH="2295525" progId="Word.Picture.8">
                  <p:embed/>
                </p:oleObj>
              </mc:Choice>
              <mc:Fallback>
                <p:oleObj name="Picture" r:id="rId7" imgW="7658100" imgH="2295525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645024"/>
                        <a:ext cx="3960440" cy="1103839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876207"/>
              </p:ext>
            </p:extLst>
          </p:nvPr>
        </p:nvGraphicFramePr>
        <p:xfrm>
          <a:off x="971599" y="5085184"/>
          <a:ext cx="3888433" cy="1074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Picture" r:id="rId9" imgW="7658100" imgH="2295525" progId="Word.Picture.8">
                  <p:embed/>
                </p:oleObj>
              </mc:Choice>
              <mc:Fallback>
                <p:oleObj name="Picture" r:id="rId9" imgW="7658100" imgH="2295525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99" y="5085184"/>
                        <a:ext cx="3888433" cy="107496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259632" y="260648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FF00"/>
                </a:solidFill>
              </a:rPr>
              <a:t>Основні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методи</a:t>
            </a:r>
            <a:r>
              <a:rPr lang="ru-RU" dirty="0">
                <a:solidFill>
                  <a:srgbClr val="FFFF00"/>
                </a:solidFill>
              </a:rPr>
              <a:t> і </a:t>
            </a:r>
            <a:r>
              <a:rPr lang="ru-RU" dirty="0" err="1">
                <a:solidFill>
                  <a:srgbClr val="FFFF00"/>
                </a:solidFill>
              </a:rPr>
              <a:t>типи</a:t>
            </a:r>
            <a:r>
              <a:rPr lang="ru-RU" dirty="0">
                <a:solidFill>
                  <a:srgbClr val="FFFF00"/>
                </a:solidFill>
              </a:rPr>
              <a:t> систем </a:t>
            </a:r>
            <a:r>
              <a:rPr lang="ru-RU" dirty="0" err="1">
                <a:solidFill>
                  <a:srgbClr val="FFFF00"/>
                </a:solidFill>
              </a:rPr>
              <a:t>закриття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мовних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повідомлень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076056" y="1412776"/>
            <a:ext cx="504056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5089190" y="2564904"/>
            <a:ext cx="504056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5076056" y="4005064"/>
            <a:ext cx="504056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5097177" y="5229200"/>
            <a:ext cx="504056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605214" y="1177297"/>
            <a:ext cx="3359273" cy="830997"/>
          </a:xfrm>
          <a:prstGeom prst="rect">
            <a:avLst/>
          </a:prstGeom>
          <a:gradFill>
            <a:gsLst>
              <a:gs pos="15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i="1" dirty="0" err="1">
                <a:solidFill>
                  <a:schemeClr val="bg1"/>
                </a:solidFill>
              </a:rPr>
              <a:t>Аналогові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скремблери</a:t>
            </a:r>
            <a:r>
              <a:rPr lang="ru-RU" sz="1200" i="1" dirty="0">
                <a:solidFill>
                  <a:schemeClr val="bg1"/>
                </a:solidFill>
              </a:rPr>
              <a:t>: </a:t>
            </a:r>
            <a:r>
              <a:rPr lang="ru-RU" sz="1200" i="1" dirty="0" err="1">
                <a:solidFill>
                  <a:schemeClr val="bg1"/>
                </a:solidFill>
              </a:rPr>
              <a:t>мовні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скремблери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найпростіших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типів</a:t>
            </a:r>
            <a:r>
              <a:rPr lang="ru-RU" sz="1200" i="1" dirty="0">
                <a:solidFill>
                  <a:schemeClr val="bg1"/>
                </a:solidFill>
              </a:rPr>
              <a:t> на </a:t>
            </a:r>
            <a:r>
              <a:rPr lang="ru-RU" sz="1200" i="1" dirty="0" err="1">
                <a:solidFill>
                  <a:schemeClr val="bg1"/>
                </a:solidFill>
              </a:rPr>
              <a:t>базі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тимчасових</a:t>
            </a:r>
            <a:r>
              <a:rPr lang="ru-RU" sz="1200" i="1" dirty="0">
                <a:solidFill>
                  <a:schemeClr val="bg1"/>
                </a:solidFill>
              </a:rPr>
              <a:t> і / </a:t>
            </a:r>
            <a:r>
              <a:rPr lang="ru-RU" sz="1200" i="1" dirty="0" err="1">
                <a:solidFill>
                  <a:schemeClr val="bg1"/>
                </a:solidFill>
              </a:rPr>
              <a:t>або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частотних</a:t>
            </a:r>
            <a:r>
              <a:rPr lang="ru-RU" sz="1200" i="1" dirty="0">
                <a:solidFill>
                  <a:schemeClr val="bg1"/>
                </a:solidFill>
              </a:rPr>
              <a:t> перестановок </a:t>
            </a:r>
            <a:r>
              <a:rPr lang="ru-RU" sz="1200" i="1" dirty="0" err="1">
                <a:solidFill>
                  <a:schemeClr val="bg1"/>
                </a:solidFill>
              </a:rPr>
              <a:t>відрізків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мовлення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smtClean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44007" y="1230644"/>
            <a:ext cx="56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(</a:t>
            </a:r>
            <a:r>
              <a:rPr lang="ru-RU" dirty="0" smtClean="0">
                <a:solidFill>
                  <a:srgbClr val="FFC000"/>
                </a:solidFill>
              </a:rPr>
              <a:t>А)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44007" y="2542223"/>
            <a:ext cx="56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(В)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757192" y="2329425"/>
            <a:ext cx="3207295" cy="1015663"/>
          </a:xfrm>
          <a:prstGeom prst="rect">
            <a:avLst/>
          </a:prstGeom>
          <a:gradFill>
            <a:gsLst>
              <a:gs pos="72000">
                <a:schemeClr val="accent3">
                  <a:lumMod val="60000"/>
                  <a:lumOff val="4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i="1" dirty="0" err="1">
                <a:solidFill>
                  <a:schemeClr val="bg1"/>
                </a:solidFill>
              </a:rPr>
              <a:t>Комбіновані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мовні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скремблери</a:t>
            </a:r>
            <a:r>
              <a:rPr lang="ru-RU" sz="1200" i="1" dirty="0">
                <a:solidFill>
                  <a:schemeClr val="bg1"/>
                </a:solidFill>
              </a:rPr>
              <a:t> на </a:t>
            </a:r>
            <a:r>
              <a:rPr lang="ru-RU" sz="1200" i="1" dirty="0" err="1">
                <a:solidFill>
                  <a:schemeClr val="bg1"/>
                </a:solidFill>
              </a:rPr>
              <a:t>основі</a:t>
            </a:r>
            <a:r>
              <a:rPr lang="ru-RU" sz="1200" i="1" dirty="0">
                <a:solidFill>
                  <a:schemeClr val="bg1"/>
                </a:solidFill>
              </a:rPr>
              <a:t> частотно-</a:t>
            </a:r>
            <a:r>
              <a:rPr lang="ru-RU" sz="1200" i="1" dirty="0" err="1">
                <a:solidFill>
                  <a:schemeClr val="bg1"/>
                </a:solidFill>
              </a:rPr>
              <a:t>часових</a:t>
            </a:r>
            <a:r>
              <a:rPr lang="ru-RU" sz="1200" i="1" dirty="0">
                <a:solidFill>
                  <a:schemeClr val="bg1"/>
                </a:solidFill>
              </a:rPr>
              <a:t> перестановок </a:t>
            </a:r>
            <a:r>
              <a:rPr lang="ru-RU" sz="1200" i="1" dirty="0" err="1">
                <a:solidFill>
                  <a:schemeClr val="bg1"/>
                </a:solidFill>
              </a:rPr>
              <a:t>відрізків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 smtClean="0">
                <a:solidFill>
                  <a:schemeClr val="bg1"/>
                </a:solidFill>
              </a:rPr>
              <a:t>мовлення</a:t>
            </a:r>
            <a:r>
              <a:rPr lang="ru-RU" sz="1200" i="1" dirty="0" smtClean="0">
                <a:solidFill>
                  <a:schemeClr val="bg1"/>
                </a:solidFill>
              </a:rPr>
              <a:t>, </a:t>
            </a:r>
            <a:r>
              <a:rPr lang="ru-RU" sz="1200" i="1" dirty="0" err="1">
                <a:solidFill>
                  <a:schemeClr val="bg1"/>
                </a:solidFill>
              </a:rPr>
              <a:t>представлені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конкретнимн</a:t>
            </a:r>
            <a:r>
              <a:rPr lang="ru-RU" sz="1200" i="1" dirty="0">
                <a:solidFill>
                  <a:schemeClr val="bg1"/>
                </a:solidFill>
              </a:rPr>
              <a:t> отсчетами, </a:t>
            </a:r>
            <a:r>
              <a:rPr lang="ru-RU" sz="1200" i="1" dirty="0" err="1">
                <a:solidFill>
                  <a:schemeClr val="bg1"/>
                </a:solidFill>
              </a:rPr>
              <a:t>із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застосуванням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цифрової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обробки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 smtClean="0">
                <a:solidFill>
                  <a:schemeClr val="bg1"/>
                </a:solidFill>
              </a:rPr>
              <a:t>сигналів</a:t>
            </a:r>
            <a:r>
              <a:rPr lang="ru-RU" sz="1200" i="1" dirty="0" smtClean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757192" y="3501008"/>
            <a:ext cx="3207295" cy="3046988"/>
          </a:xfrm>
          <a:prstGeom prst="rect">
            <a:avLst/>
          </a:prstGeom>
          <a:gradFill>
            <a:gsLst>
              <a:gs pos="39000">
                <a:schemeClr val="accent1">
                  <a:lumMod val="60000"/>
                  <a:lumOff val="40000"/>
                </a:schemeClr>
              </a:gs>
              <a:gs pos="56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15875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1200" dirty="0" err="1">
                <a:solidFill>
                  <a:schemeClr val="bg1"/>
                </a:solidFill>
              </a:rPr>
              <a:t>Цифрові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системи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закриття</a:t>
            </a:r>
            <a:r>
              <a:rPr lang="ru-RU" sz="1200" dirty="0">
                <a:solidFill>
                  <a:schemeClr val="bg1"/>
                </a:solidFill>
              </a:rPr>
              <a:t> </a:t>
            </a:r>
            <a:r>
              <a:rPr lang="ru-RU" sz="1200" dirty="0" err="1">
                <a:solidFill>
                  <a:schemeClr val="bg1"/>
                </a:solidFill>
              </a:rPr>
              <a:t>мовлення</a:t>
            </a:r>
            <a:r>
              <a:rPr lang="ru-RU" sz="1200" dirty="0">
                <a:solidFill>
                  <a:schemeClr val="bg1"/>
                </a:solidFill>
              </a:rPr>
              <a:t>: </a:t>
            </a:r>
            <a:r>
              <a:rPr lang="ru-RU" sz="1200" dirty="0" err="1">
                <a:solidFill>
                  <a:schemeClr val="bg1"/>
                </a:solidFill>
              </a:rPr>
              <a:t>широкосмугові</a:t>
            </a:r>
            <a:r>
              <a:rPr lang="ru-RU" sz="1200" dirty="0">
                <a:solidFill>
                  <a:schemeClr val="bg1"/>
                </a:solidFill>
              </a:rPr>
              <a:t> (С) і </a:t>
            </a:r>
            <a:r>
              <a:rPr lang="ru-RU" sz="1200" dirty="0" err="1">
                <a:solidFill>
                  <a:schemeClr val="bg1"/>
                </a:solidFill>
              </a:rPr>
              <a:t>вузькосмугові</a:t>
            </a:r>
            <a:r>
              <a:rPr lang="ru-RU" sz="1200" dirty="0">
                <a:solidFill>
                  <a:schemeClr val="bg1"/>
                </a:solidFill>
              </a:rPr>
              <a:t> (</a:t>
            </a:r>
            <a:r>
              <a:rPr lang="en-US" sz="1200" dirty="0">
                <a:solidFill>
                  <a:schemeClr val="bg1"/>
                </a:solidFill>
              </a:rPr>
              <a:t>D</a:t>
            </a:r>
            <a:r>
              <a:rPr lang="ru-RU" sz="1200" dirty="0" smtClean="0">
                <a:solidFill>
                  <a:schemeClr val="bg1"/>
                </a:solidFill>
              </a:rPr>
              <a:t>).</a:t>
            </a:r>
          </a:p>
          <a:p>
            <a:pPr algn="just"/>
            <a:r>
              <a:rPr lang="ru-RU" sz="1200" i="1" dirty="0" err="1">
                <a:solidFill>
                  <a:schemeClr val="bg1"/>
                </a:solidFill>
              </a:rPr>
              <a:t>Системи</a:t>
            </a:r>
            <a:r>
              <a:rPr lang="ru-RU" sz="1200" i="1" dirty="0">
                <a:solidFill>
                  <a:schemeClr val="bg1"/>
                </a:solidFill>
              </a:rPr>
              <a:t> типу С і </a:t>
            </a:r>
            <a:r>
              <a:rPr lang="en-US" sz="1200" i="1" dirty="0">
                <a:solidFill>
                  <a:schemeClr val="bg1"/>
                </a:solidFill>
              </a:rPr>
              <a:t>D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smtClean="0">
                <a:solidFill>
                  <a:schemeClr val="bg1"/>
                </a:solidFill>
              </a:rPr>
              <a:t>не </a:t>
            </a:r>
            <a:r>
              <a:rPr lang="ru-RU" sz="1200" i="1" dirty="0" err="1">
                <a:solidFill>
                  <a:schemeClr val="bg1"/>
                </a:solidFill>
              </a:rPr>
              <a:t>передають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якоїсь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частини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вихідного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мовного</a:t>
            </a:r>
            <a:r>
              <a:rPr lang="ru-RU" sz="1200" i="1" dirty="0">
                <a:solidFill>
                  <a:schemeClr val="bg1"/>
                </a:solidFill>
              </a:rPr>
              <a:t> сигналу. </a:t>
            </a:r>
            <a:endParaRPr lang="ru-RU" sz="1200" i="1" dirty="0" smtClean="0">
              <a:solidFill>
                <a:schemeClr val="bg1"/>
              </a:solidFill>
            </a:endParaRPr>
          </a:p>
          <a:p>
            <a:pPr algn="just"/>
            <a:r>
              <a:rPr lang="ru-RU" sz="1200" i="1" dirty="0" err="1" smtClean="0">
                <a:solidFill>
                  <a:schemeClr val="bg1"/>
                </a:solidFill>
              </a:rPr>
              <a:t>Мовні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компоненти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кодуються</a:t>
            </a:r>
            <a:r>
              <a:rPr lang="ru-RU" sz="1200" i="1" dirty="0">
                <a:solidFill>
                  <a:schemeClr val="bg1"/>
                </a:solidFill>
              </a:rPr>
              <a:t> в </a:t>
            </a:r>
            <a:r>
              <a:rPr lang="ru-RU" sz="1200" i="1" dirty="0" err="1">
                <a:solidFill>
                  <a:schemeClr val="bg1"/>
                </a:solidFill>
              </a:rPr>
              <a:t>цифровий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потік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даних</a:t>
            </a:r>
            <a:r>
              <a:rPr lang="ru-RU" sz="1200" i="1" dirty="0">
                <a:solidFill>
                  <a:schemeClr val="bg1"/>
                </a:solidFill>
              </a:rPr>
              <a:t>, </a:t>
            </a:r>
            <a:r>
              <a:rPr lang="ru-RU" sz="1200" i="1" dirty="0" err="1">
                <a:solidFill>
                  <a:schemeClr val="bg1"/>
                </a:solidFill>
              </a:rPr>
              <a:t>який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змышу</a:t>
            </a:r>
            <a:r>
              <a:rPr lang="uk-UA" sz="1200" i="1" dirty="0" err="1">
                <a:solidFill>
                  <a:schemeClr val="bg1"/>
                </a:solidFill>
              </a:rPr>
              <a:t>ється</a:t>
            </a:r>
            <a:r>
              <a:rPr lang="ru-RU" sz="1200" i="1" dirty="0">
                <a:solidFill>
                  <a:schemeClr val="bg1"/>
                </a:solidFill>
              </a:rPr>
              <a:t> з псевдо</a:t>
            </a:r>
            <a:r>
              <a:rPr lang="uk-UA" sz="1200" i="1" dirty="0" err="1">
                <a:solidFill>
                  <a:schemeClr val="bg1"/>
                </a:solidFill>
              </a:rPr>
              <a:t>пипадковою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послідовністю</a:t>
            </a:r>
            <a:r>
              <a:rPr lang="ru-RU" sz="1200" i="1" dirty="0">
                <a:solidFill>
                  <a:schemeClr val="bg1"/>
                </a:solidFill>
              </a:rPr>
              <a:t>, </a:t>
            </a:r>
            <a:r>
              <a:rPr lang="uk-UA" sz="1200" i="1" dirty="0">
                <a:solidFill>
                  <a:schemeClr val="bg1"/>
                </a:solidFill>
              </a:rPr>
              <a:t>створеної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ключовим</a:t>
            </a:r>
            <a:r>
              <a:rPr lang="ru-RU" sz="1200" i="1" dirty="0">
                <a:solidFill>
                  <a:schemeClr val="bg1"/>
                </a:solidFill>
              </a:rPr>
              <a:t> генератором по одному з </a:t>
            </a:r>
            <a:r>
              <a:rPr lang="ru-RU" sz="1200" i="1" dirty="0" err="1">
                <a:solidFill>
                  <a:schemeClr val="bg1"/>
                </a:solidFill>
              </a:rPr>
              <a:t>криптографічних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алгоритмів</a:t>
            </a:r>
            <a:r>
              <a:rPr lang="ru-RU" sz="1200" i="1" dirty="0">
                <a:solidFill>
                  <a:schemeClr val="bg1"/>
                </a:solidFill>
              </a:rPr>
              <a:t>, і </a:t>
            </a:r>
            <a:r>
              <a:rPr lang="ru-RU" sz="1200" i="1" dirty="0" err="1">
                <a:solidFill>
                  <a:schemeClr val="bg1"/>
                </a:solidFill>
              </a:rPr>
              <a:t>отримане</a:t>
            </a:r>
            <a:r>
              <a:rPr lang="ru-RU" sz="1200" i="1" dirty="0">
                <a:solidFill>
                  <a:schemeClr val="bg1"/>
                </a:solidFill>
              </a:rPr>
              <a:t> таким чином </a:t>
            </a:r>
            <a:r>
              <a:rPr lang="ru-RU" sz="1200" i="1" dirty="0" err="1">
                <a:solidFill>
                  <a:schemeClr val="bg1"/>
                </a:solidFill>
              </a:rPr>
              <a:t>закрите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мовне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повідомлення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передається</a:t>
            </a:r>
            <a:r>
              <a:rPr lang="ru-RU" sz="1200" i="1" dirty="0">
                <a:solidFill>
                  <a:schemeClr val="bg1"/>
                </a:solidFill>
              </a:rPr>
              <a:t> за </a:t>
            </a:r>
            <a:r>
              <a:rPr lang="ru-RU" sz="1200" i="1" dirty="0" err="1">
                <a:solidFill>
                  <a:schemeClr val="bg1"/>
                </a:solidFill>
              </a:rPr>
              <a:t>допомогою</a:t>
            </a:r>
            <a:r>
              <a:rPr lang="ru-RU" sz="1200" i="1" dirty="0">
                <a:solidFill>
                  <a:schemeClr val="bg1"/>
                </a:solidFill>
              </a:rPr>
              <a:t> модему в канал </a:t>
            </a:r>
            <a:r>
              <a:rPr lang="ru-RU" sz="1200" i="1" dirty="0" err="1">
                <a:solidFill>
                  <a:schemeClr val="bg1"/>
                </a:solidFill>
              </a:rPr>
              <a:t>зв'язку</a:t>
            </a:r>
            <a:r>
              <a:rPr lang="ru-RU" sz="1200" i="1" dirty="0">
                <a:solidFill>
                  <a:schemeClr val="bg1"/>
                </a:solidFill>
              </a:rPr>
              <a:t>, на </a:t>
            </a:r>
            <a:r>
              <a:rPr lang="ru-RU" sz="1200" i="1" dirty="0" err="1">
                <a:solidFill>
                  <a:schemeClr val="bg1"/>
                </a:solidFill>
              </a:rPr>
              <a:t>приймальному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кінці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якого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виробляються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зворотні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перетворення</a:t>
            </a:r>
            <a:r>
              <a:rPr lang="ru-RU" sz="1200" i="1" dirty="0">
                <a:solidFill>
                  <a:schemeClr val="bg1"/>
                </a:solidFill>
              </a:rPr>
              <a:t> з метою </a:t>
            </a:r>
            <a:r>
              <a:rPr lang="ru-RU" sz="1200" i="1" dirty="0" err="1">
                <a:solidFill>
                  <a:schemeClr val="bg1"/>
                </a:solidFill>
              </a:rPr>
              <a:t>отримання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ru-RU" sz="1200" i="1" dirty="0" err="1">
                <a:solidFill>
                  <a:schemeClr val="bg1"/>
                </a:solidFill>
              </a:rPr>
              <a:t>відкритого</a:t>
            </a:r>
            <a:r>
              <a:rPr lang="ru-RU" sz="1200" i="1" dirty="0">
                <a:solidFill>
                  <a:schemeClr val="bg1"/>
                </a:solidFill>
              </a:rPr>
              <a:t> </a:t>
            </a:r>
            <a:r>
              <a:rPr lang="uk-UA" sz="1200" i="1" dirty="0">
                <a:solidFill>
                  <a:schemeClr val="bg1"/>
                </a:solidFill>
              </a:rPr>
              <a:t>мовного</a:t>
            </a:r>
            <a:r>
              <a:rPr lang="ru-RU" sz="1200" i="1" dirty="0">
                <a:solidFill>
                  <a:schemeClr val="bg1"/>
                </a:solidFill>
              </a:rPr>
              <a:t> сигналу.</a:t>
            </a:r>
          </a:p>
          <a:p>
            <a:pPr algn="just"/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6158" y="4000418"/>
            <a:ext cx="5854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(</a:t>
            </a:r>
            <a:r>
              <a:rPr lang="en-US" dirty="0" smtClean="0">
                <a:solidFill>
                  <a:srgbClr val="FFC000"/>
                </a:solidFill>
              </a:rPr>
              <a:t>D</a:t>
            </a:r>
            <a:r>
              <a:rPr lang="ru-RU" dirty="0" smtClean="0">
                <a:solidFill>
                  <a:srgbClr val="FFC000"/>
                </a:solidFill>
              </a:rPr>
              <a:t>)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5630" y="5229200"/>
            <a:ext cx="562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(</a:t>
            </a:r>
            <a:r>
              <a:rPr lang="en-US" dirty="0" smtClean="0">
                <a:solidFill>
                  <a:srgbClr val="FFC000"/>
                </a:solidFill>
              </a:rPr>
              <a:t>C</a:t>
            </a:r>
            <a:r>
              <a:rPr lang="ru-RU" dirty="0" smtClean="0">
                <a:solidFill>
                  <a:srgbClr val="FFC000"/>
                </a:solidFill>
              </a:rPr>
              <a:t>) </a:t>
            </a:r>
            <a:endParaRPr lang="ru-RU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6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вгений\Desktop\Схема принципов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4" t="12978" r="9266" b="22347"/>
          <a:stretch/>
        </p:blipFill>
        <p:spPr bwMode="auto">
          <a:xfrm>
            <a:off x="323528" y="692696"/>
            <a:ext cx="8510833" cy="49411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99792" y="23554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</a:rPr>
              <a:t>Схема електрична - принципова</a:t>
            </a:r>
            <a:endParaRPr lang="ru-RU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352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87105" y="26064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000" dirty="0" smtClean="0">
                <a:solidFill>
                  <a:srgbClr val="FFFF00"/>
                </a:solidFill>
              </a:rPr>
              <a:t>Структура схема</a:t>
            </a:r>
            <a:endParaRPr lang="ru-RU" sz="2000" dirty="0">
              <a:solidFill>
                <a:srgbClr val="FFFF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7584" y="548680"/>
            <a:ext cx="1944216" cy="49946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Мовний сигнал</a:t>
            </a:r>
            <a:r>
              <a:rPr lang="en-US" sz="1200" dirty="0" smtClean="0"/>
              <a:t>(U</a:t>
            </a:r>
            <a:r>
              <a:rPr lang="ru-RU" sz="1200" dirty="0" err="1" smtClean="0"/>
              <a:t>вх</a:t>
            </a:r>
            <a:r>
              <a:rPr lang="ru-RU" sz="1200" dirty="0" smtClean="0"/>
              <a:t>)</a:t>
            </a:r>
            <a:r>
              <a:rPr lang="uk-UA" sz="1200" dirty="0" smtClean="0"/>
              <a:t> </a:t>
            </a:r>
            <a:endParaRPr lang="ru-RU" sz="1200" dirty="0"/>
          </a:p>
        </p:txBody>
      </p:sp>
      <p:cxnSp>
        <p:nvCxnSpPr>
          <p:cNvPr id="18" name="Прямая соединительная линия 17"/>
          <p:cNvCxnSpPr>
            <a:stCxn id="14" idx="2"/>
          </p:cNvCxnSpPr>
          <p:nvPr/>
        </p:nvCxnSpPr>
        <p:spPr>
          <a:xfrm>
            <a:off x="1799692" y="1048147"/>
            <a:ext cx="6382" cy="57606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115616" y="1624211"/>
            <a:ext cx="144016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115616" y="1624211"/>
            <a:ext cx="0" cy="288032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449288" y="1920627"/>
            <a:ext cx="1152128" cy="7837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Смуговий фільтр 1 (СФ1)</a:t>
            </a:r>
            <a:endParaRPr lang="ru-RU" sz="1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015716" y="1920627"/>
            <a:ext cx="1188132" cy="747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Смуговий фільтр 2 (СФ2)</a:t>
            </a:r>
            <a:endParaRPr lang="ru-RU" sz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779912" y="1880431"/>
            <a:ext cx="1224136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Генератор тактових імпульсів (ГТІ)</a:t>
            </a:r>
            <a:endParaRPr lang="ru-RU" sz="1200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2555776" y="1632595"/>
            <a:ext cx="0" cy="288032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29" idx="1"/>
            <a:endCxn id="25" idx="3"/>
          </p:cNvCxnSpPr>
          <p:nvPr/>
        </p:nvCxnSpPr>
        <p:spPr>
          <a:xfrm flipH="1" flipV="1">
            <a:off x="3203848" y="2294477"/>
            <a:ext cx="576064" cy="18002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>
            <a:stCxn id="29" idx="2"/>
          </p:cNvCxnSpPr>
          <p:nvPr/>
        </p:nvCxnSpPr>
        <p:spPr>
          <a:xfrm rot="5400000">
            <a:off x="2989920" y="1590303"/>
            <a:ext cx="247836" cy="2556284"/>
          </a:xfrm>
          <a:prstGeom prst="bentConnector2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1835696" y="2344291"/>
            <a:ext cx="0" cy="64807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1619672" y="2344291"/>
            <a:ext cx="216024" cy="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1334211" y="3567457"/>
            <a:ext cx="1321379" cy="5086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Суматор (     ) </a:t>
            </a:r>
            <a:endParaRPr lang="ru-RU" sz="1200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1007149" y="2704332"/>
            <a:ext cx="0" cy="504055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771800" y="2704331"/>
            <a:ext cx="0" cy="50405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619672" y="3208387"/>
            <a:ext cx="0" cy="36004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2339752" y="3208387"/>
            <a:ext cx="0" cy="36004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007149" y="3208387"/>
            <a:ext cx="59406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339752" y="3208387"/>
            <a:ext cx="45005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1451654" y="4362808"/>
            <a:ext cx="1208035" cy="7966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Фільтр низьких частот (ФНЧ)</a:t>
            </a:r>
            <a:endParaRPr lang="ru-RU" sz="1200" dirty="0"/>
          </a:p>
        </p:txBody>
      </p:sp>
      <p:sp>
        <p:nvSpPr>
          <p:cNvPr id="62" name="Овал 61"/>
          <p:cNvSpPr/>
          <p:nvPr/>
        </p:nvSpPr>
        <p:spPr>
          <a:xfrm>
            <a:off x="1530534" y="5365948"/>
            <a:ext cx="1080120" cy="792089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Лінія зв'язку (ЛЗ)</a:t>
            </a:r>
            <a:endParaRPr lang="ru-RU" sz="1200" dirty="0"/>
          </a:p>
        </p:txBody>
      </p:sp>
      <p:cxnSp>
        <p:nvCxnSpPr>
          <p:cNvPr id="77" name="Прямая со стрелкой 76"/>
          <p:cNvCxnSpPr/>
          <p:nvPr/>
        </p:nvCxnSpPr>
        <p:spPr>
          <a:xfrm>
            <a:off x="2057953" y="4076102"/>
            <a:ext cx="0" cy="325005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>
            <a:off x="2067478" y="5157855"/>
            <a:ext cx="6233" cy="162503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9" name="Объект 8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7650822"/>
              </p:ext>
            </p:extLst>
          </p:nvPr>
        </p:nvGraphicFramePr>
        <p:xfrm>
          <a:off x="2864520" y="3179192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3" imgW="914400" imgH="198720" progId="Equation.DSMT4">
                  <p:embed/>
                </p:oleObj>
              </mc:Choice>
              <mc:Fallback>
                <p:oleObj name="Equation" r:id="rId3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4520" y="3179192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" name="Объект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205153"/>
              </p:ext>
            </p:extLst>
          </p:nvPr>
        </p:nvGraphicFramePr>
        <p:xfrm>
          <a:off x="2216463" y="3639527"/>
          <a:ext cx="246577" cy="364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5" imgW="291960" imgH="431640" progId="Equation.DSMT4">
                  <p:embed/>
                </p:oleObj>
              </mc:Choice>
              <mc:Fallback>
                <p:oleObj name="Equation" r:id="rId5" imgW="291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16463" y="3639527"/>
                        <a:ext cx="246577" cy="364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3" name="Рисунок 3" descr="Описание: ris2_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744" y="3587752"/>
            <a:ext cx="3836039" cy="13017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Прямоугольник 90"/>
          <p:cNvSpPr/>
          <p:nvPr/>
        </p:nvSpPr>
        <p:spPr>
          <a:xfrm>
            <a:off x="3923928" y="5042782"/>
            <a:ext cx="4752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i="1" u="sng" dirty="0">
                <a:solidFill>
                  <a:schemeClr val="bg1"/>
                </a:solidFill>
              </a:rPr>
              <a:t>Спектри вхідного та перетвореного сигналу</a:t>
            </a:r>
            <a:endParaRPr lang="ru-RU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8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79712" y="260648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Загальний </a:t>
            </a:r>
            <a:r>
              <a:rPr lang="uk-UA" dirty="0">
                <a:solidFill>
                  <a:srgbClr val="FFFF00"/>
                </a:solidFill>
              </a:rPr>
              <a:t>алгоритм функціонування схеми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71106" y="751781"/>
            <a:ext cx="2497038" cy="8050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Мовний </a:t>
            </a:r>
            <a:r>
              <a:rPr lang="uk-UA" sz="1200" dirty="0"/>
              <a:t>сигнал надходить до смугових фільтрів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69046" y="1916832"/>
            <a:ext cx="2952328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Смуга </a:t>
            </a:r>
            <a:r>
              <a:rPr lang="uk-UA" sz="1200" dirty="0"/>
              <a:t>всього мовного спектру поділяється на два частотні під-діапазони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85642" y="2924944"/>
            <a:ext cx="3384376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Потім кожен під-діапазон інвертується за допомогою балансного модулятора, генератора тактових імпульсів та суматорів балансного модулятора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339752" y="4221088"/>
            <a:ext cx="2376265" cy="963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Після того, як сигнали інвертувались вони надходять до суматора, який з двох під-діапазонів створює один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31940" y="5661248"/>
            <a:ext cx="2088232" cy="7200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/>
              <a:t>Сигнал що утворився остаточно коректується фільтром.</a:t>
            </a:r>
            <a:endParaRPr lang="ru-RU" sz="12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20272" y="5404817"/>
            <a:ext cx="1152128" cy="10081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200" dirty="0" smtClean="0"/>
              <a:t>Сигнал йде далі по лінії зв'язку</a:t>
            </a:r>
            <a:endParaRPr lang="ru-RU" sz="1200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4040665" y="5233367"/>
            <a:ext cx="248605" cy="42788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3971814" y="3789040"/>
            <a:ext cx="283840" cy="39185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3697610" y="1556792"/>
            <a:ext cx="288032" cy="354682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6200000">
            <a:off x="6390202" y="5571238"/>
            <a:ext cx="360040" cy="90010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085692" y="2492896"/>
            <a:ext cx="360040" cy="43204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3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476672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FFFF00"/>
                </a:solidFill>
              </a:rPr>
              <a:t>Комп’ютерне </a:t>
            </a:r>
            <a:r>
              <a:rPr lang="uk-UA" dirty="0">
                <a:solidFill>
                  <a:srgbClr val="FFFF00"/>
                </a:solidFill>
              </a:rPr>
              <a:t>моделювання смугових фільтрів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102" name="Picture 6" descr="sx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2698824" cy="1765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412404" y="3055977"/>
            <a:ext cx="2010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>
                <a:solidFill>
                  <a:schemeClr val="bg1"/>
                </a:solidFill>
              </a:rPr>
              <a:t>Схема фільтра </a:t>
            </a:r>
            <a:r>
              <a:rPr lang="uk-UA" sz="1200" dirty="0" smtClean="0">
                <a:solidFill>
                  <a:schemeClr val="bg1"/>
                </a:solidFill>
              </a:rPr>
              <a:t>1, </a:t>
            </a:r>
            <a:r>
              <a:rPr lang="uk-UA" sz="1200" dirty="0">
                <a:solidFill>
                  <a:schemeClr val="bg1"/>
                </a:solidFill>
              </a:rPr>
              <a:t>із </a:t>
            </a:r>
            <a:r>
              <a:rPr lang="uk-UA" sz="1200" dirty="0" smtClean="0">
                <a:solidFill>
                  <a:schemeClr val="bg1"/>
                </a:solidFill>
              </a:rPr>
              <a:t>смугою</a:t>
            </a:r>
          </a:p>
          <a:p>
            <a:r>
              <a:rPr lang="uk-UA" sz="1200" dirty="0" smtClean="0">
                <a:solidFill>
                  <a:schemeClr val="bg1"/>
                </a:solidFill>
              </a:rPr>
              <a:t> </a:t>
            </a:r>
            <a:r>
              <a:rPr lang="uk-UA" sz="1200" dirty="0">
                <a:solidFill>
                  <a:schemeClr val="bg1"/>
                </a:solidFill>
              </a:rPr>
              <a:t>пропускання 300-1000 Гц.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4103" name="Picture 7" descr="model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733" y="1124744"/>
            <a:ext cx="3384375" cy="1753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076056" y="2959178"/>
            <a:ext cx="16555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>
                <a:solidFill>
                  <a:schemeClr val="bg1"/>
                </a:solidFill>
              </a:rPr>
              <a:t>АЧХ та ФЧХ фільтра 1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4104" name="Picture 8" descr="sx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595" y="3645024"/>
            <a:ext cx="2774930" cy="13681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619672" y="5157192"/>
            <a:ext cx="2051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200" dirty="0">
                <a:solidFill>
                  <a:schemeClr val="bg1"/>
                </a:solidFill>
              </a:rPr>
              <a:t>Схема фільтра </a:t>
            </a:r>
            <a:r>
              <a:rPr lang="uk-UA" sz="1200" dirty="0" smtClean="0">
                <a:solidFill>
                  <a:schemeClr val="bg1"/>
                </a:solidFill>
              </a:rPr>
              <a:t>2 </a:t>
            </a:r>
            <a:r>
              <a:rPr lang="uk-UA" sz="1200" dirty="0">
                <a:solidFill>
                  <a:schemeClr val="bg1"/>
                </a:solidFill>
              </a:rPr>
              <a:t>із </a:t>
            </a:r>
            <a:r>
              <a:rPr lang="uk-UA" sz="1200" dirty="0" smtClean="0">
                <a:solidFill>
                  <a:schemeClr val="bg1"/>
                </a:solidFill>
              </a:rPr>
              <a:t>смугою</a:t>
            </a:r>
          </a:p>
          <a:p>
            <a:r>
              <a:rPr lang="uk-UA" sz="1200" dirty="0" smtClean="0">
                <a:solidFill>
                  <a:schemeClr val="bg1"/>
                </a:solidFill>
              </a:rPr>
              <a:t> </a:t>
            </a:r>
            <a:r>
              <a:rPr lang="uk-UA" sz="1200" dirty="0">
                <a:solidFill>
                  <a:schemeClr val="bg1"/>
                </a:solidFill>
              </a:rPr>
              <a:t>пропускання 1000-3400 Гц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4105" name="Picture 9" descr="model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55256"/>
            <a:ext cx="3111731" cy="16213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076056" y="5270597"/>
            <a:ext cx="20112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solidFill>
                  <a:schemeClr val="bg1"/>
                </a:solidFill>
              </a:rPr>
              <a:t>АЧХ та ФЧХ фільтра 2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52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2782669"/>
            <a:ext cx="649273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19871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383</TotalTime>
  <Words>324</Words>
  <Application>Microsoft Office PowerPoint</Application>
  <PresentationFormat>Экран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Бумажная</vt:lpstr>
      <vt:lpstr>Picture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Евгений</cp:lastModifiedBy>
  <cp:revision>39</cp:revision>
  <dcterms:created xsi:type="dcterms:W3CDTF">2014-06-20T12:08:08Z</dcterms:created>
  <dcterms:modified xsi:type="dcterms:W3CDTF">2015-06-17T19:27:58Z</dcterms:modified>
</cp:coreProperties>
</file>