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6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2E0AC-EA44-44FA-8DCD-1356541E3F4E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5D866-6E5B-489A-8C0D-68382C7FAD2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9977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ілінія 6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іліні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7" name="Підзаголовок 16"/>
          <p:cNvSpPr>
            <a:spLocks noGrp="1"/>
          </p:cNvSpPr>
          <p:nvPr>
            <p:ph type="subTitle" idx="1"/>
          </p:nvPr>
        </p:nvSpPr>
        <p:spPr>
          <a:xfrm>
            <a:off x="433051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30" name="Місце для дати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19" name="Місце для нижнього колонтитула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Місце для номер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ілінія 6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іліні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8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85800" y="2485801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267200" y="1600201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1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5026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1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6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8" name="Місце для номера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Місце для нижнього колонтитула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9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5"/>
            <a:ext cx="762000" cy="365125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3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5556733" y="2998766"/>
            <a:ext cx="3053867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457200" y="6422065"/>
            <a:ext cx="2133600" cy="365125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ілінія 11"/>
          <p:cNvSpPr>
            <a:spLocks/>
          </p:cNvSpPr>
          <p:nvPr/>
        </p:nvSpPr>
        <p:spPr bwMode="auto">
          <a:xfrm>
            <a:off x="0" y="4752127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іліні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Місце для заголовка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0" name="Місце для тексту 29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2"/>
          </p:nvPr>
        </p:nvSpPr>
        <p:spPr>
          <a:xfrm>
            <a:off x="457200" y="6422065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22.06.2015</a:t>
            </a:fld>
            <a:endParaRPr lang="uk-UA"/>
          </a:p>
        </p:txBody>
      </p:sp>
      <p:sp>
        <p:nvSpPr>
          <p:cNvPr id="22" name="Місце для нижнього колонтитула 21"/>
          <p:cNvSpPr>
            <a:spLocks noGrp="1"/>
          </p:cNvSpPr>
          <p:nvPr>
            <p:ph type="ftr" sz="quarter" idx="3"/>
          </p:nvPr>
        </p:nvSpPr>
        <p:spPr>
          <a:xfrm>
            <a:off x="3124200" y="6422065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5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6.emf"/><Relationship Id="rId4" Type="http://schemas.openxmlformats.org/officeDocument/2006/relationships/image" Target="../media/image4.emf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0" y="1120648"/>
            <a:ext cx="9144000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dirty="0" smtClean="0">
                <a:solidFill>
                  <a:srgbClr val="FF0000"/>
                </a:solidFill>
              </a:rPr>
              <a:t>Розробка лабораторного стенда для дослідження робота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878655" y="5157192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Виконав: </a:t>
            </a:r>
            <a:r>
              <a:rPr lang="uk-UA" dirty="0" smtClean="0"/>
              <a:t>ст. гр. 3КСУА-14сп </a:t>
            </a:r>
          </a:p>
          <a:p>
            <a:pPr algn="r"/>
            <a:r>
              <a:rPr lang="uk-UA" dirty="0" smtClean="0"/>
              <a:t>Шевчук Ярослав Юрійович</a:t>
            </a:r>
            <a:endParaRPr lang="uk-UA" dirty="0"/>
          </a:p>
          <a:p>
            <a:r>
              <a:rPr lang="uk-UA" dirty="0" smtClean="0"/>
              <a:t>Керівник: </a:t>
            </a:r>
            <a:r>
              <a:rPr lang="uk-UA" dirty="0" err="1" smtClean="0"/>
              <a:t>к.т.н</a:t>
            </a:r>
            <a:r>
              <a:rPr lang="uk-UA" dirty="0" smtClean="0"/>
              <a:t>., доц. </a:t>
            </a:r>
          </a:p>
          <a:p>
            <a:pPr algn="r"/>
            <a:r>
              <a:rPr lang="uk-UA" dirty="0" smtClean="0"/>
              <a:t>Ковалюк Олег Олександрович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3700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915818" y="0"/>
            <a:ext cx="3943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АНАЛІЗ РИНКУ РОБОТОТЕХНІКИ</a:t>
            </a:r>
            <a:endParaRPr lang="uk-UA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69333"/>
            <a:ext cx="18161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2" y="2565400"/>
            <a:ext cx="13176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Опис : http://www.robotmania.gr/images/robotis-bioloid-premium-robot-kit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7" b="8097"/>
          <a:stretch/>
        </p:blipFill>
        <p:spPr bwMode="auto">
          <a:xfrm>
            <a:off x="251521" y="4581128"/>
            <a:ext cx="1673860" cy="17164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8" name="Таблиця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360566"/>
              </p:ext>
            </p:extLst>
          </p:nvPr>
        </p:nvGraphicFramePr>
        <p:xfrm>
          <a:off x="2339752" y="755980"/>
          <a:ext cx="6804248" cy="53778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3125"/>
                <a:gridCol w="2054737"/>
                <a:gridCol w="1761993"/>
                <a:gridCol w="1444393"/>
              </a:tblGrid>
              <a:tr h="4248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LEGO Mindstorms Education NXT Base Set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Huna Class full kit 3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ROBOTIS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141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Ціна, грн.</a:t>
                      </a:r>
                      <a:endParaRPr lang="uk-UA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7 300</a:t>
                      </a:r>
                      <a:endParaRPr lang="uk-UA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5 880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23 500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283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Кількість деталей, шт..</a:t>
                      </a:r>
                      <a:endParaRPr lang="uk-UA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431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667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18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4248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Кількість можливих моделей, шт..</a:t>
                      </a:r>
                      <a:endParaRPr lang="uk-UA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17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40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26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2118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Комплектуючі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NXT </a:t>
                      </a:r>
                      <a:r>
                        <a:rPr lang="uk-UA" sz="1300" dirty="0" err="1">
                          <a:effectLst/>
                        </a:rPr>
                        <a:t>Intelligent</a:t>
                      </a:r>
                      <a:r>
                        <a:rPr lang="uk-UA" sz="1300" dirty="0">
                          <a:effectLst/>
                        </a:rPr>
                        <a:t> </a:t>
                      </a:r>
                      <a:r>
                        <a:rPr lang="uk-UA" sz="1300" dirty="0" err="1">
                          <a:effectLst/>
                        </a:rPr>
                        <a:t>Brick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 err="1">
                          <a:effectLst/>
                        </a:rPr>
                        <a:t>літійні</a:t>
                      </a:r>
                      <a:r>
                        <a:rPr lang="uk-UA" sz="1300" dirty="0">
                          <a:effectLst/>
                        </a:rPr>
                        <a:t> DC батареї і зарядний пристрій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3 серводвигуни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1 датчик світла, звуку, ультразвуку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2 сенсорні датчики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3 датчики повороту, вбудовані в двигунах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7 сполучних кабелів</a:t>
                      </a:r>
                      <a:r>
                        <a:rPr lang="ru-RU" sz="1300" dirty="0">
                          <a:effectLst/>
                        </a:rPr>
                        <a:t>;</a:t>
                      </a:r>
                      <a:endParaRPr lang="uk-UA" sz="13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53975" algn="l"/>
                          <a:tab pos="144145" algn="l"/>
                        </a:tabLst>
                      </a:pPr>
                      <a:r>
                        <a:rPr lang="uk-UA" sz="1300" dirty="0">
                          <a:effectLst/>
                        </a:rPr>
                        <a:t>Кабель USB</a:t>
                      </a:r>
                      <a:endParaRPr lang="uk-UA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3 ІЧ сенсора,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RC приймач,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CDS сенсор,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2 сенсора дотику,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2 </a:t>
                      </a:r>
                      <a:r>
                        <a:rPr lang="uk-UA" sz="1300" dirty="0" err="1">
                          <a:effectLst/>
                        </a:rPr>
                        <a:t>світлодіоди</a:t>
                      </a:r>
                      <a:r>
                        <a:rPr lang="uk-UA" sz="1300" dirty="0">
                          <a:effectLst/>
                        </a:rPr>
                        <a:t>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гудок,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мікрофон,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пульт управління,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2 DC двигуна,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2 серводвигуни</a:t>
                      </a:r>
                      <a:endParaRPr lang="uk-UA" sz="13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двовісний гіроскоп,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>
                          <a:effectLst/>
                        </a:rPr>
                        <a:t>ІЧ датчики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uk-UA" sz="1300" dirty="0" err="1" smtClean="0">
                          <a:effectLst/>
                        </a:rPr>
                        <a:t>Багатокана-льний</a:t>
                      </a:r>
                      <a:r>
                        <a:rPr lang="uk-UA" sz="1300" dirty="0" smtClean="0">
                          <a:effectLst/>
                        </a:rPr>
                        <a:t> </a:t>
                      </a:r>
                      <a:r>
                        <a:rPr lang="uk-UA" sz="1300" dirty="0">
                          <a:effectLst/>
                        </a:rPr>
                        <a:t>пульт ДУ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1231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Контролер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NXT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ATmega32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CM-510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1231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Bluetooth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Bluetooth 2.1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Немає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Немає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3694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Сумісність з мобільними системами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iOS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Android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Немає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Немає</a:t>
                      </a:r>
                      <a:endParaRPr lang="uk-UA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  <a:tr h="30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Доповнення базового набору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З серії Technics</a:t>
                      </a:r>
                      <a:endParaRPr lang="uk-UA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Комплект HUNITRONIC</a:t>
                      </a:r>
                      <a:endParaRPr lang="uk-UA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16" marR="390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Немає</a:t>
                      </a:r>
                      <a:endParaRPr lang="uk-UA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9016" marR="39016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75798" y="6488668"/>
            <a:ext cx="15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Слайд №1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13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286000" y="0"/>
            <a:ext cx="559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АНАЛІЗ МЕТОДІВ РОЗВ’ЯЗАННЯ ЗАДАЧІ</a:t>
            </a:r>
            <a:endParaRPr lang="uk-UA" dirty="0"/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029192"/>
              </p:ext>
            </p:extLst>
          </p:nvPr>
        </p:nvGraphicFramePr>
        <p:xfrm>
          <a:off x="395536" y="908720"/>
          <a:ext cx="8496944" cy="5357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1010"/>
                <a:gridCol w="6325934"/>
              </a:tblGrid>
              <a:tr h="3276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Вид регулятора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Структура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9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П-регулятор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3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r>
                        <a:rPr lang="uk-UA" sz="1400">
                          <a:effectLst/>
                        </a:rPr>
                        <a:t>-регулятор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</a:t>
                      </a:r>
                      <a:r>
                        <a:rPr lang="en-US" sz="1400">
                          <a:effectLst/>
                        </a:rPr>
                        <a:t>I</a:t>
                      </a:r>
                      <a:r>
                        <a:rPr lang="uk-UA" sz="1400">
                          <a:effectLst/>
                        </a:rPr>
                        <a:t>-регулятор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</a:t>
                      </a:r>
                      <a:r>
                        <a:rPr lang="uk-UA" sz="1400">
                          <a:effectLst/>
                        </a:rPr>
                        <a:t>Д-регулятор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92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ПІ</a:t>
                      </a:r>
                      <a:r>
                        <a:rPr lang="uk-UA" sz="1400">
                          <a:effectLst/>
                        </a:rPr>
                        <a:t>Д-регулятора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4" name="Об'є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362352"/>
              </p:ext>
            </p:extLst>
          </p:nvPr>
        </p:nvGraphicFramePr>
        <p:xfrm>
          <a:off x="4483118" y="1268760"/>
          <a:ext cx="22288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Visio" r:id="rId3" imgW="1659327" imgH="417587" progId="Visio.Drawing.11">
                  <p:embed/>
                </p:oleObj>
              </mc:Choice>
              <mc:Fallback>
                <p:oleObj name="Visio" r:id="rId3" imgW="1659327" imgH="417587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18" y="1268760"/>
                        <a:ext cx="2228850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348" y="2103884"/>
            <a:ext cx="224790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548" y="3094342"/>
            <a:ext cx="217170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'є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300728"/>
              </p:ext>
            </p:extLst>
          </p:nvPr>
        </p:nvGraphicFramePr>
        <p:xfrm>
          <a:off x="4461098" y="4149723"/>
          <a:ext cx="23431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Visio" r:id="rId7" imgW="2545003" imgH="1127513" progId="Visio.Drawing.11">
                  <p:embed/>
                </p:oleObj>
              </mc:Choice>
              <mc:Fallback>
                <p:oleObj name="Visio" r:id="rId7" imgW="2545003" imgH="1127513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098" y="4149723"/>
                        <a:ext cx="234315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'є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842211"/>
              </p:ext>
            </p:extLst>
          </p:nvPr>
        </p:nvGraphicFramePr>
        <p:xfrm>
          <a:off x="4803998" y="5157192"/>
          <a:ext cx="17526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Visio" r:id="rId9" imgW="2723973" imgH="1847695" progId="Visio.Drawing.11">
                  <p:embed/>
                </p:oleObj>
              </mc:Choice>
              <mc:Fallback>
                <p:oleObj name="Visio" r:id="rId9" imgW="2723973" imgH="184769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998" y="5157192"/>
                        <a:ext cx="1752600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68344" y="6471166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2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4969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16832"/>
            <a:ext cx="3528391" cy="442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3806313" y="476672"/>
            <a:ext cx="2853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Структурна схема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63494" y="6488668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387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24744"/>
            <a:ext cx="5368068" cy="51752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2288797" y="188640"/>
            <a:ext cx="4317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UML-</a:t>
            </a:r>
            <a:r>
              <a:rPr lang="uk-UA" dirty="0">
                <a:solidFill>
                  <a:schemeClr val="bg1"/>
                </a:solidFill>
              </a:rPr>
              <a:t>діаграма варіантів використання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80312" y="6488668"/>
            <a:ext cx="174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0599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843808" y="188640"/>
            <a:ext cx="3085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UML – </a:t>
            </a:r>
            <a:r>
              <a:rPr lang="uk-UA" dirty="0"/>
              <a:t>діаграма діяльності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144" y="1052736"/>
            <a:ext cx="4246851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52320" y="651324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30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923928" y="260648"/>
            <a:ext cx="3289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UML</a:t>
            </a:r>
            <a:r>
              <a:rPr lang="uk-UA" dirty="0" err="1"/>
              <a:t>-діаграма</a:t>
            </a:r>
            <a:r>
              <a:rPr lang="uk-UA" dirty="0"/>
              <a:t> послідовності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" name="Об'є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603137"/>
              </p:ext>
            </p:extLst>
          </p:nvPr>
        </p:nvGraphicFramePr>
        <p:xfrm>
          <a:off x="1331640" y="908720"/>
          <a:ext cx="6952007" cy="497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Visio" r:id="rId3" imgW="3064909" imgH="2188621" progId="Visio.Drawing.11">
                  <p:embed/>
                </p:oleObj>
              </mc:Choice>
              <mc:Fallback>
                <p:oleObj name="Visio" r:id="rId3" imgW="3064909" imgH="2188621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908720"/>
                        <a:ext cx="6952007" cy="497278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52320" y="6488668"/>
            <a:ext cx="169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6</a:t>
            </a:r>
          </a:p>
        </p:txBody>
      </p:sp>
    </p:spTree>
    <p:extLst>
      <p:ext uri="{BB962C8B-B14F-4D97-AF65-F5344CB8AC3E}">
        <p14:creationId xmlns:p14="http://schemas.microsoft.com/office/powerpoint/2010/main" val="1620724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833268" y="120134"/>
            <a:ext cx="3835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UML-</a:t>
            </a:r>
            <a:r>
              <a:rPr lang="uk-UA" dirty="0"/>
              <a:t>діаграма розгортання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176338"/>
            <a:ext cx="4472334" cy="497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68344" y="6488668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8532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03848" y="77312"/>
            <a:ext cx="3285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РЕЗУЛЬТАТИ ТЕСТУВАННЯ</a:t>
            </a:r>
            <a:endParaRPr lang="uk-UA" dirty="0"/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029858"/>
              </p:ext>
            </p:extLst>
          </p:nvPr>
        </p:nvGraphicFramePr>
        <p:xfrm>
          <a:off x="1304608" y="686659"/>
          <a:ext cx="6326505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835"/>
                <a:gridCol w="2108835"/>
                <a:gridCol w="2108835"/>
              </a:tblGrid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Поверхня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час, с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Рівень освітленості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034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Біла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10 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19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034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8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27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034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7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49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034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Дерев’яна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5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19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034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3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27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28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3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49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47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 неоднорідною кольоровою гамою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3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19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28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27</a:t>
                      </a:r>
                      <a:endParaRPr lang="uk-UA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177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49</a:t>
                      </a:r>
                      <a:endParaRPr lang="uk-UA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54363"/>
            <a:ext cx="6119813" cy="370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68343" y="6464896"/>
            <a:ext cx="1475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Слайд № </a:t>
            </a:r>
            <a:r>
              <a:rPr lang="uk-UA" dirty="0" smtClean="0"/>
              <a:t>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9997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сигв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5112568" cy="429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105273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 smtClean="0">
                <a:latin typeface="Franklin Gothic Demi" pitchFamily="34" charset="0"/>
              </a:rPr>
              <a:t>ДЯКУЮ ЗА УВАГУ</a:t>
            </a:r>
            <a:endParaRPr lang="uk-UA" sz="4800" dirty="0"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484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ічна">
  <a:themeElements>
    <a:clrScheme name="Технічна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ічна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ічн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956</TotalTime>
  <Words>264</Words>
  <Application>Microsoft Office PowerPoint</Application>
  <PresentationFormat>Екран (4:3)</PresentationFormat>
  <Paragraphs>108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2" baseType="lpstr">
      <vt:lpstr>Технічна</vt:lpstr>
      <vt:lpstr>Visio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Yaroslav</cp:lastModifiedBy>
  <cp:revision>16</cp:revision>
  <dcterms:created xsi:type="dcterms:W3CDTF">2010-02-23T11:30:32Z</dcterms:created>
  <dcterms:modified xsi:type="dcterms:W3CDTF">2015-06-22T06:50:21Z</dcterms:modified>
</cp:coreProperties>
</file>