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66" r:id="rId2"/>
    <p:sldId id="276" r:id="rId3"/>
    <p:sldId id="292" r:id="rId4"/>
    <p:sldId id="295" r:id="rId5"/>
    <p:sldId id="277" r:id="rId6"/>
    <p:sldId id="296" r:id="rId7"/>
    <p:sldId id="293" r:id="rId8"/>
    <p:sldId id="286" r:id="rId9"/>
    <p:sldId id="298" r:id="rId10"/>
    <p:sldId id="294" r:id="rId11"/>
    <p:sldId id="291" r:id="rId12"/>
    <p:sldId id="263" r:id="rId1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6D"/>
    <a:srgbClr val="F16D1B"/>
    <a:srgbClr val="F48B4A"/>
    <a:srgbClr val="E3891B"/>
    <a:srgbClr val="000066"/>
    <a:srgbClr val="AD8AF2"/>
    <a:srgbClr val="F06510"/>
    <a:srgbClr val="A8EEFE"/>
    <a:srgbClr val="96EAFE"/>
    <a:srgbClr val="7C5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26" autoAdjust="0"/>
    <p:restoredTop sz="93617" autoAdjust="0"/>
  </p:normalViewPr>
  <p:slideViewPr>
    <p:cSldViewPr>
      <p:cViewPr varScale="1">
        <p:scale>
          <a:sx n="61" d="100"/>
          <a:sy n="61" d="100"/>
        </p:scale>
        <p:origin x="-84" y="-19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11" name="Номер слайда 10"/>
          <p:cNvSpPr>
            <a:spLocks noGrp="1"/>
          </p:cNvSpPr>
          <p:nvPr>
            <p:ph type="sldNum" sz="quarter" idx="12"/>
          </p:nvPr>
        </p:nvSpPr>
        <p:spPr/>
        <p:txBody>
          <a:bodyPr/>
          <a:lstStyle>
            <a:extLst/>
          </a:lstStyle>
          <a:p>
            <a:fld id="{DF1F21EF-D984-4CBA-BF11-03F6AF5013C9}"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64894562-2B41-4075-9531-68E3CEF7CB84}"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14F20E7F-10C5-4CC6-936A-12D22E1E346D}"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DD9C4808-6859-4BE4-8693-E8E6A6414303}"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p:txBody>
          <a:bodyPr/>
          <a:lstStyle>
            <a:extLst/>
          </a:lstStyle>
          <a:p>
            <a:fld id="{BD1CB8E3-D763-476F-93C3-2319C53926B7}"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BAD99B98-163E-4AA6-8B0B-D8D3B1F49663}"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endParaRPr lang="en-US"/>
          </a:p>
        </p:txBody>
      </p:sp>
      <p:sp>
        <p:nvSpPr>
          <p:cNvPr id="3" name="Нижний колонтитул 2"/>
          <p:cNvSpPr>
            <a:spLocks noGrp="1"/>
          </p:cNvSpPr>
          <p:nvPr>
            <p:ph type="ftr" sz="quarter" idx="11"/>
          </p:nvPr>
        </p:nvSpPr>
        <p:spPr/>
        <p:txBody>
          <a:bodyPr/>
          <a:lstStyle>
            <a:extLst/>
          </a:lstStyle>
          <a:p>
            <a:endParaRPr lang="en-US"/>
          </a:p>
        </p:txBody>
      </p:sp>
      <p:sp>
        <p:nvSpPr>
          <p:cNvPr id="4" name="Номер слайда 3"/>
          <p:cNvSpPr>
            <a:spLocks noGrp="1"/>
          </p:cNvSpPr>
          <p:nvPr>
            <p:ph type="sldNum" sz="quarter" idx="12"/>
          </p:nvPr>
        </p:nvSpPr>
        <p:spPr/>
        <p:txBody>
          <a:bodyPr/>
          <a:lstStyle>
            <a:extLst/>
          </a:lstStyle>
          <a:p>
            <a:fld id="{5B6DAA90-4108-45D7-A9DA-F1377FB4D98E}"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FF1D8AB8-EF20-4A2F-A804-86F9C9CF8E44}"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CEFAC8EF-939D-4314-B693-7D0EF42261B0}" type="slidenum">
              <a:rPr lang="en-US" smtClean="0"/>
              <a:pPr/>
              <a:t>‹№›</a:t>
            </a:fld>
            <a:endParaRPr lang="en-US"/>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transition>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0F8AE2E2-0D8C-4366-903A-87DD467F16DE}"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28B34F29-2975-4D94-9FEB-AFFD2C84D3A7}" type="slidenum">
              <a:rPr lang="en-US" smtClean="0"/>
              <a:pPr/>
              <a:t>‹№›</a:t>
            </a:fld>
            <a:endParaRPr lang="en-US"/>
          </a:p>
        </p:txBody>
      </p:sp>
    </p:spTree>
  </p:cSld>
  <p:clrMapOvr>
    <a:masterClrMapping/>
  </p:clrMapOvr>
  <p:transition>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endParaRPr lang="en-US"/>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E8E74A5-2972-4889-8D9C-F46F503F574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fade thruBlk="1"/>
  </p:transition>
  <p:timing>
    <p:tnLst>
      <p:par>
        <p:cTn id="1" dur="indefinite" restart="never" nodeType="tmRoot"/>
      </p:par>
    </p:tnLst>
  </p:timing>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ctrTitle"/>
          </p:nvPr>
        </p:nvSpPr>
        <p:spPr>
          <a:xfrm>
            <a:off x="683568" y="620688"/>
            <a:ext cx="7816382" cy="2880320"/>
          </a:xfrm>
        </p:spPr>
        <p:txBody>
          <a:bodyPr>
            <a:noAutofit/>
          </a:bodyPr>
          <a:lstStyle/>
          <a:p>
            <a:pPr algn="ctr"/>
            <a:r>
              <a:rPr lang="uk-UA" sz="2000" dirty="0" smtClean="0">
                <a:solidFill>
                  <a:schemeClr val="accent5">
                    <a:lumMod val="50000"/>
                  </a:schemeClr>
                </a:solidFill>
              </a:rPr>
              <a:t/>
            </a:r>
            <a:br>
              <a:rPr lang="uk-UA" sz="2000" dirty="0" smtClean="0">
                <a:solidFill>
                  <a:schemeClr val="accent5">
                    <a:lumMod val="50000"/>
                  </a:schemeClr>
                </a:solidFill>
              </a:rPr>
            </a:br>
            <a:r>
              <a:rPr lang="uk-UA" sz="3000" dirty="0" smtClean="0">
                <a:solidFill>
                  <a:schemeClr val="accent5">
                    <a:lumMod val="50000"/>
                  </a:schemeClr>
                </a:solidFill>
              </a:rPr>
              <a:t/>
            </a:r>
            <a:br>
              <a:rPr lang="uk-UA" sz="3000" dirty="0" smtClean="0">
                <a:solidFill>
                  <a:schemeClr val="accent5">
                    <a:lumMod val="50000"/>
                  </a:schemeClr>
                </a:solidFill>
              </a:rPr>
            </a:br>
            <a:r>
              <a:rPr lang="uk-UA" sz="3000" dirty="0" smtClean="0">
                <a:solidFill>
                  <a:schemeClr val="accent5">
                    <a:lumMod val="50000"/>
                  </a:schemeClr>
                </a:solidFill>
              </a:rPr>
              <a:t>Дипломна </a:t>
            </a:r>
            <a:r>
              <a:rPr lang="uk-UA" sz="3000" dirty="0" smtClean="0">
                <a:solidFill>
                  <a:schemeClr val="accent5">
                    <a:lumMod val="50000"/>
                  </a:schemeClr>
                </a:solidFill>
              </a:rPr>
              <a:t>робота</a:t>
            </a:r>
            <a:br>
              <a:rPr lang="uk-UA" sz="3000" dirty="0" smtClean="0">
                <a:solidFill>
                  <a:schemeClr val="accent5">
                    <a:lumMod val="50000"/>
                  </a:schemeClr>
                </a:solidFill>
              </a:rPr>
            </a:br>
            <a:r>
              <a:rPr lang="uk-UA" sz="3000" dirty="0" smtClean="0">
                <a:solidFill>
                  <a:schemeClr val="accent5">
                    <a:lumMod val="50000"/>
                  </a:schemeClr>
                </a:solidFill>
              </a:rPr>
              <a:t> на тему:</a:t>
            </a:r>
            <a:br>
              <a:rPr lang="uk-UA" sz="3000" dirty="0" smtClean="0">
                <a:solidFill>
                  <a:schemeClr val="accent5">
                    <a:lumMod val="50000"/>
                  </a:schemeClr>
                </a:solidFill>
              </a:rPr>
            </a:br>
            <a:r>
              <a:rPr lang="uk-UA" sz="3000" dirty="0" smtClean="0">
                <a:solidFill>
                  <a:schemeClr val="accent5">
                    <a:lumMod val="50000"/>
                  </a:schemeClr>
                </a:solidFill>
              </a:rPr>
              <a:t>«</a:t>
            </a:r>
            <a:r>
              <a:rPr lang="uk-UA" sz="3000" dirty="0" smtClean="0">
                <a:effectLst/>
              </a:rPr>
              <a:t>ІНТЕЛЕКТУАЛЬНА СИСТЕМА </a:t>
            </a:r>
            <a:r>
              <a:rPr lang="uk-UA" sz="3000" dirty="0">
                <a:effectLst/>
              </a:rPr>
              <a:t>ДЛЯ ВИЗНАЧЕННЯ ТА АНАЛІЗУ ПАСАЖИРОПОТОКУ В МУНІЦИПАЛЬНОМУ ТРАНСПОРТІ</a:t>
            </a:r>
            <a:r>
              <a:rPr lang="uk-UA" sz="3000" dirty="0" smtClean="0">
                <a:solidFill>
                  <a:schemeClr val="accent5">
                    <a:lumMod val="50000"/>
                  </a:schemeClr>
                </a:solidFill>
              </a:rPr>
              <a:t>»</a:t>
            </a:r>
            <a:endParaRPr lang="uk-UA" sz="3000" dirty="0">
              <a:solidFill>
                <a:schemeClr val="accent5">
                  <a:lumMod val="50000"/>
                </a:schemeClr>
              </a:solidFill>
            </a:endParaRPr>
          </a:p>
        </p:txBody>
      </p:sp>
      <p:sp>
        <p:nvSpPr>
          <p:cNvPr id="59395" name="Rectangle 3"/>
          <p:cNvSpPr>
            <a:spLocks noGrp="1" noChangeArrowheads="1"/>
          </p:cNvSpPr>
          <p:nvPr>
            <p:ph type="subTitle" idx="1"/>
          </p:nvPr>
        </p:nvSpPr>
        <p:spPr>
          <a:xfrm>
            <a:off x="4067944" y="4005064"/>
            <a:ext cx="4392488" cy="2152830"/>
          </a:xfrm>
        </p:spPr>
        <p:txBody>
          <a:bodyPr>
            <a:noAutofit/>
          </a:bodyPr>
          <a:lstStyle/>
          <a:p>
            <a:pPr algn="r"/>
            <a:r>
              <a:rPr lang="uk-UA" sz="1900" b="1" dirty="0" smtClean="0">
                <a:solidFill>
                  <a:schemeClr val="tx2">
                    <a:lumMod val="75000"/>
                  </a:schemeClr>
                </a:solidFill>
                <a:latin typeface="Franklin Gothic Book" pitchFamily="34" charset="0"/>
              </a:rPr>
              <a:t>Викона</a:t>
            </a:r>
            <a:r>
              <a:rPr lang="uk-UA" sz="1900" b="1" dirty="0">
                <a:solidFill>
                  <a:schemeClr val="tx2">
                    <a:lumMod val="75000"/>
                  </a:schemeClr>
                </a:solidFill>
                <a:latin typeface="Franklin Gothic Book" pitchFamily="34" charset="0"/>
              </a:rPr>
              <a:t>в</a:t>
            </a:r>
            <a:r>
              <a:rPr lang="uk-UA" sz="1900" b="1" dirty="0" smtClean="0">
                <a:solidFill>
                  <a:schemeClr val="tx2">
                    <a:lumMod val="75000"/>
                  </a:schemeClr>
                </a:solidFill>
                <a:latin typeface="Franklin Gothic Book" pitchFamily="34" charset="0"/>
              </a:rPr>
              <a:t>:</a:t>
            </a:r>
          </a:p>
          <a:p>
            <a:pPr algn="r"/>
            <a:r>
              <a:rPr lang="uk-UA" sz="1900" dirty="0">
                <a:solidFill>
                  <a:schemeClr val="tx2">
                    <a:lumMod val="75000"/>
                  </a:schemeClr>
                </a:solidFill>
                <a:latin typeface="Franklin Gothic Book" pitchFamily="34" charset="0"/>
              </a:rPr>
              <a:t>с</a:t>
            </a:r>
            <a:r>
              <a:rPr lang="uk-UA" sz="1900" dirty="0" smtClean="0">
                <a:solidFill>
                  <a:schemeClr val="tx2">
                    <a:lumMod val="75000"/>
                  </a:schemeClr>
                </a:solidFill>
                <a:latin typeface="Franklin Gothic Book" pitchFamily="34" charset="0"/>
              </a:rPr>
              <a:t>т. групи КН-14сп </a:t>
            </a:r>
          </a:p>
          <a:p>
            <a:pPr algn="r"/>
            <a:r>
              <a:rPr lang="uk-UA" sz="1900" dirty="0" smtClean="0">
                <a:solidFill>
                  <a:schemeClr val="tx2">
                    <a:lumMod val="75000"/>
                  </a:schemeClr>
                </a:solidFill>
                <a:latin typeface="Franklin Gothic Book" pitchFamily="34" charset="0"/>
              </a:rPr>
              <a:t>Костогриз П.В.</a:t>
            </a:r>
          </a:p>
          <a:p>
            <a:pPr algn="r"/>
            <a:r>
              <a:rPr lang="uk-UA" sz="1900" b="1" dirty="0" smtClean="0">
                <a:solidFill>
                  <a:schemeClr val="tx2">
                    <a:lumMod val="75000"/>
                  </a:schemeClr>
                </a:solidFill>
                <a:latin typeface="Franklin Gothic Book" pitchFamily="34" charset="0"/>
              </a:rPr>
              <a:t>Науковий керівник:</a:t>
            </a:r>
          </a:p>
          <a:p>
            <a:pPr algn="r"/>
            <a:r>
              <a:rPr lang="uk-UA" sz="1900" dirty="0" err="1">
                <a:solidFill>
                  <a:schemeClr val="tx2">
                    <a:lumMod val="75000"/>
                  </a:schemeClr>
                </a:solidFill>
                <a:latin typeface="Franklin Gothic Book" pitchFamily="34" charset="0"/>
              </a:rPr>
              <a:t>к</a:t>
            </a:r>
            <a:r>
              <a:rPr lang="uk-UA" sz="1900" dirty="0" err="1" smtClean="0">
                <a:solidFill>
                  <a:schemeClr val="tx2">
                    <a:lumMod val="75000"/>
                  </a:schemeClr>
                </a:solidFill>
                <a:latin typeface="Franklin Gothic Book" pitchFamily="34" charset="0"/>
              </a:rPr>
              <a:t>.т.н</a:t>
            </a:r>
            <a:r>
              <a:rPr lang="uk-UA" sz="1900" dirty="0" smtClean="0">
                <a:solidFill>
                  <a:schemeClr val="tx2">
                    <a:lumMod val="75000"/>
                  </a:schemeClr>
                </a:solidFill>
                <a:latin typeface="Franklin Gothic Book" pitchFamily="34" charset="0"/>
              </a:rPr>
              <a:t>., доцент кафедри КН</a:t>
            </a:r>
          </a:p>
          <a:p>
            <a:pPr algn="r"/>
            <a:r>
              <a:rPr lang="uk-UA" sz="1900" dirty="0" smtClean="0">
                <a:solidFill>
                  <a:schemeClr val="tx2">
                    <a:lumMod val="75000"/>
                  </a:schemeClr>
                </a:solidFill>
                <a:latin typeface="Franklin Gothic Book" pitchFamily="34" charset="0"/>
              </a:rPr>
              <a:t> </a:t>
            </a:r>
            <a:r>
              <a:rPr lang="uk-UA" sz="1900" dirty="0" err="1" smtClean="0">
                <a:solidFill>
                  <a:schemeClr val="tx2">
                    <a:lumMod val="75000"/>
                  </a:schemeClr>
                </a:solidFill>
                <a:latin typeface="Franklin Gothic Book" pitchFamily="34" charset="0"/>
              </a:rPr>
              <a:t>Хазін</a:t>
            </a:r>
            <a:r>
              <a:rPr lang="uk-UA" sz="1900" dirty="0" smtClean="0">
                <a:solidFill>
                  <a:schemeClr val="tx2">
                    <a:lumMod val="75000"/>
                  </a:schemeClr>
                </a:solidFill>
                <a:latin typeface="Franklin Gothic Book" pitchFamily="34" charset="0"/>
              </a:rPr>
              <a:t> </a:t>
            </a:r>
            <a:r>
              <a:rPr lang="uk-UA" sz="1900" dirty="0">
                <a:solidFill>
                  <a:schemeClr val="tx2">
                    <a:lumMod val="75000"/>
                  </a:schemeClr>
                </a:solidFill>
                <a:latin typeface="Franklin Gothic Book" pitchFamily="34" charset="0"/>
              </a:rPr>
              <a:t>М</a:t>
            </a:r>
            <a:r>
              <a:rPr lang="uk-UA" sz="1900" dirty="0" smtClean="0">
                <a:solidFill>
                  <a:schemeClr val="tx2">
                    <a:lumMod val="75000"/>
                  </a:schemeClr>
                </a:solidFill>
                <a:latin typeface="Franklin Gothic Book" pitchFamily="34" charset="0"/>
              </a:rPr>
              <a:t>.Б.</a:t>
            </a:r>
          </a:p>
          <a:p>
            <a:endParaRPr lang="en-US" sz="1900" dirty="0">
              <a:solidFill>
                <a:schemeClr val="tx2">
                  <a:lumMod val="75000"/>
                </a:schemeClr>
              </a:solidFill>
              <a:latin typeface="Franklin Gothic Book" pitchFamily="34" charset="0"/>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949280"/>
            <a:ext cx="8496944" cy="562074"/>
          </a:xfrm>
        </p:spPr>
        <p:txBody>
          <a:bodyPr>
            <a:noAutofit/>
          </a:bodyPr>
          <a:lstStyle/>
          <a:p>
            <a:r>
              <a:rPr lang="uk-UA" sz="1600" dirty="0" smtClean="0">
                <a:effectLst/>
              </a:rPr>
              <a:t>Інтелектуальна система для визначення та аналізу пасажиропотоку в муніципальному транспорті</a:t>
            </a:r>
            <a:endParaRPr lang="uk-UA" sz="1500" dirty="0"/>
          </a:p>
        </p:txBody>
      </p:sp>
      <p:sp>
        <p:nvSpPr>
          <p:cNvPr id="3" name="Содержимое 2"/>
          <p:cNvSpPr>
            <a:spLocks noGrp="1"/>
          </p:cNvSpPr>
          <p:nvPr>
            <p:ph idx="1"/>
          </p:nvPr>
        </p:nvSpPr>
        <p:spPr>
          <a:xfrm>
            <a:off x="467544" y="620688"/>
            <a:ext cx="7704856" cy="4104456"/>
          </a:xfrm>
        </p:spPr>
        <p:txBody>
          <a:bodyPr>
            <a:normAutofit/>
          </a:bodyPr>
          <a:lstStyle/>
          <a:p>
            <a:pPr marL="0"/>
            <a:r>
              <a:rPr lang="uk-UA" sz="2400" dirty="0">
                <a:solidFill>
                  <a:schemeClr val="accent5">
                    <a:lumMod val="50000"/>
                  </a:schemeClr>
                </a:solidFill>
              </a:rPr>
              <a:t>Роль міського пасажирського транспорту </a:t>
            </a:r>
            <a:r>
              <a:rPr lang="uk-UA" sz="2400" dirty="0" smtClean="0">
                <a:solidFill>
                  <a:schemeClr val="accent5">
                    <a:lumMod val="50000"/>
                  </a:schemeClr>
                </a:solidFill>
              </a:rPr>
              <a:t>в </a:t>
            </a:r>
            <a:r>
              <a:rPr lang="uk-UA" sz="2400" dirty="0">
                <a:solidFill>
                  <a:schemeClr val="accent5">
                    <a:lumMod val="50000"/>
                  </a:schemeClr>
                </a:solidFill>
              </a:rPr>
              <a:t>житті сучасного міста важко переоцінити, адже нормальна діяльність міських суб’єктів господарювання та комфортне життя населення неможливі без забезпечення якісними транспортними послугами. На сьогодні пасажирський транспорт функціонують не узгоджено як між собою і іншими підгалузями міського господарства, так і стосовно споживача – населення міста. </a:t>
            </a:r>
            <a:endParaRPr lang="uk-UA" sz="2600" dirty="0">
              <a:solidFill>
                <a:schemeClr val="accent5">
                  <a:lumMod val="50000"/>
                </a:schemeClr>
              </a:solidFill>
              <a:latin typeface="Franklin Gothic Book" pitchFamily="34" charset="0"/>
            </a:endParaRPr>
          </a:p>
        </p:txBody>
      </p:sp>
      <p:pic>
        <p:nvPicPr>
          <p:cNvPr id="1026" name="Picture 2" descr="https://encrypted-tbn3.gstatic.com/images?q=tbn:ANd9GcS5XUiRfIu8ojfib2NaK3py-fn_kVi_UxZ9eVs8Wdt-RPiFtaXo5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416896"/>
            <a:ext cx="5112568" cy="14677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2920" y="836712"/>
            <a:ext cx="8183880" cy="5112568"/>
          </a:xfrm>
        </p:spPr>
        <p:txBody>
          <a:bodyPr>
            <a:noAutofit/>
          </a:bodyPr>
          <a:lstStyle/>
          <a:p>
            <a:r>
              <a:rPr lang="uk-UA" sz="1900" b="1" dirty="0">
                <a:solidFill>
                  <a:schemeClr val="accent5">
                    <a:lumMod val="50000"/>
                  </a:schemeClr>
                </a:solidFill>
              </a:rPr>
              <a:t>Метою</a:t>
            </a:r>
            <a:r>
              <a:rPr lang="uk-UA" sz="1900" dirty="0">
                <a:solidFill>
                  <a:schemeClr val="accent5">
                    <a:lumMod val="50000"/>
                  </a:schemeClr>
                </a:solidFill>
              </a:rPr>
              <a:t> </a:t>
            </a:r>
            <a:r>
              <a:rPr lang="uk-UA" sz="2000" dirty="0" smtClean="0"/>
              <a:t>дипломної </a:t>
            </a:r>
            <a:r>
              <a:rPr lang="uk-UA" sz="2000" dirty="0"/>
              <a:t>роботи є підвищення точності підрахунку пасажирів в міському транспорті, зручності управління пасажиропотоком, а також якості планування пасажирських перевезень і управління ними на основі застосування засобів автоматизованого підрахунку </a:t>
            </a:r>
            <a:r>
              <a:rPr lang="uk-UA" sz="2000" dirty="0" smtClean="0"/>
              <a:t>пасажирів</a:t>
            </a:r>
          </a:p>
          <a:p>
            <a:endParaRPr lang="ru-RU" sz="1900" dirty="0">
              <a:solidFill>
                <a:schemeClr val="accent5">
                  <a:lumMod val="50000"/>
                </a:schemeClr>
              </a:solidFill>
            </a:endParaRPr>
          </a:p>
          <a:p>
            <a:r>
              <a:rPr lang="uk-UA" sz="2000" b="1" dirty="0"/>
              <a:t>Об’єктом</a:t>
            </a:r>
            <a:r>
              <a:rPr lang="uk-UA" sz="2000" dirty="0"/>
              <a:t> дослідження є процес визначення та аналізу пасажиропотоку в муніципальному </a:t>
            </a:r>
            <a:r>
              <a:rPr lang="uk-UA" sz="2000" dirty="0" smtClean="0"/>
              <a:t>транспорті</a:t>
            </a:r>
          </a:p>
          <a:p>
            <a:endParaRPr lang="ru-RU" sz="1900" dirty="0">
              <a:solidFill>
                <a:schemeClr val="accent5">
                  <a:lumMod val="50000"/>
                </a:schemeClr>
              </a:solidFill>
            </a:endParaRPr>
          </a:p>
          <a:p>
            <a:r>
              <a:rPr lang="uk-UA" sz="2000" b="1" dirty="0"/>
              <a:t>Предмет</a:t>
            </a:r>
            <a:r>
              <a:rPr lang="uk-UA" sz="2000" dirty="0"/>
              <a:t> дослідження – засоби  визначення та аналізу пасажиропотоку в муніципальному транспорті</a:t>
            </a:r>
            <a:endParaRPr lang="ru-RU" sz="1900" dirty="0">
              <a:solidFill>
                <a:schemeClr val="accent5">
                  <a:lumMod val="50000"/>
                </a:schemeClr>
              </a:solidFill>
            </a:endParaRPr>
          </a:p>
          <a:p>
            <a:endParaRPr lang="ru-RU" sz="1900" dirty="0">
              <a:solidFill>
                <a:schemeClr val="accent5">
                  <a:lumMod val="50000"/>
                </a:schemeClr>
              </a:solidFill>
            </a:endParaRPr>
          </a:p>
        </p:txBody>
      </p:sp>
      <p:sp>
        <p:nvSpPr>
          <p:cNvPr id="5" name="Заголовок 1"/>
          <p:cNvSpPr>
            <a:spLocks noGrp="1"/>
          </p:cNvSpPr>
          <p:nvPr>
            <p:ph type="title"/>
          </p:nvPr>
        </p:nvSpPr>
        <p:spPr>
          <a:xfrm>
            <a:off x="395536" y="5949280"/>
            <a:ext cx="8496944" cy="562074"/>
          </a:xfrm>
        </p:spPr>
        <p:txBody>
          <a:bodyPr>
            <a:noAutofit/>
          </a:bodyPr>
          <a:lstStyle/>
          <a:p>
            <a:r>
              <a:rPr lang="uk-UA" sz="1600" dirty="0" smtClean="0">
                <a:effectLst/>
              </a:rPr>
              <a:t>Інтелектуальна система для визначення та аналізу пасажиропотоку в муніципальному транспорті</a:t>
            </a:r>
            <a:endParaRPr lang="uk-UA" sz="1500" dirty="0"/>
          </a:p>
        </p:txBody>
      </p:sp>
    </p:spTree>
    <p:extLst>
      <p:ext uri="{BB962C8B-B14F-4D97-AF65-F5344CB8AC3E}">
        <p14:creationId xmlns:p14="http://schemas.microsoft.com/office/powerpoint/2010/main" val="1912818218"/>
      </p:ext>
    </p:ext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502920" y="764704"/>
            <a:ext cx="8183880" cy="3953600"/>
          </a:xfrm>
        </p:spPr>
        <p:txBody>
          <a:bodyPr>
            <a:noAutofit/>
          </a:bodyPr>
          <a:lstStyle/>
          <a:p>
            <a:pPr marL="0" indent="0">
              <a:buNone/>
            </a:pPr>
            <a:r>
              <a:rPr lang="uk-UA" sz="2000" b="1" dirty="0">
                <a:solidFill>
                  <a:schemeClr val="accent5">
                    <a:lumMod val="50000"/>
                  </a:schemeClr>
                </a:solidFill>
                <a:latin typeface="+mj-lt"/>
              </a:rPr>
              <a:t>Задачі дослідження</a:t>
            </a:r>
            <a:r>
              <a:rPr lang="uk-UA" sz="2000" dirty="0">
                <a:solidFill>
                  <a:schemeClr val="accent5">
                    <a:lumMod val="50000"/>
                  </a:schemeClr>
                </a:solidFill>
                <a:latin typeface="+mj-lt"/>
              </a:rPr>
              <a:t>:</a:t>
            </a:r>
            <a:endParaRPr lang="ru-RU" sz="2000" dirty="0">
              <a:solidFill>
                <a:schemeClr val="accent5">
                  <a:lumMod val="50000"/>
                </a:schemeClr>
              </a:solidFill>
              <a:latin typeface="+mj-lt"/>
            </a:endParaRPr>
          </a:p>
          <a:p>
            <a:pPr lvl="0"/>
            <a:r>
              <a:rPr lang="uk-UA" sz="2000" dirty="0"/>
              <a:t>Здійснити аналіз проблеми визначення пасажиропотоку в муніципальному транспорті міста.</a:t>
            </a:r>
          </a:p>
          <a:p>
            <a:pPr lvl="0"/>
            <a:r>
              <a:rPr lang="uk-UA" sz="2000" dirty="0"/>
              <a:t>Розглянути існуючі способи вирішення задачі визначення та аналізу пасажиропотоку в муніципальному транспорті.</a:t>
            </a:r>
          </a:p>
          <a:p>
            <a:pPr lvl="0"/>
            <a:r>
              <a:rPr lang="uk-UA" sz="2000" dirty="0"/>
              <a:t>Здійснити техніко-економічне обґрунтування розробки інтелектуальної системи для визначення та аналізу пасажиропотоку в муніципальному транспорті.</a:t>
            </a:r>
          </a:p>
          <a:p>
            <a:pPr lvl="0"/>
            <a:r>
              <a:rPr lang="uk-UA" sz="2000" dirty="0"/>
              <a:t>Розробити алгоритм роботи інтелектуальної системи для визначення та аналізу пасажиропотоку в муніципальному транспорті міста.</a:t>
            </a:r>
          </a:p>
          <a:p>
            <a:pPr lvl="0"/>
            <a:r>
              <a:rPr lang="uk-UA" sz="2000" dirty="0"/>
              <a:t> Розробити програмний засіб, що здійснює аналіз та визначення пасажиропотоку в муніципальному транспорті та проаналізувати його роботу.</a:t>
            </a:r>
          </a:p>
          <a:p>
            <a:pPr marL="0" lvl="0" indent="0">
              <a:buNone/>
            </a:pPr>
            <a:endParaRPr lang="ru-RU" sz="2000" dirty="0">
              <a:solidFill>
                <a:schemeClr val="accent5">
                  <a:lumMod val="50000"/>
                </a:schemeClr>
              </a:solidFill>
            </a:endParaRPr>
          </a:p>
        </p:txBody>
      </p:sp>
      <p:sp>
        <p:nvSpPr>
          <p:cNvPr id="4" name="Заголовок 1"/>
          <p:cNvSpPr>
            <a:spLocks noGrp="1"/>
          </p:cNvSpPr>
          <p:nvPr>
            <p:ph type="title"/>
          </p:nvPr>
        </p:nvSpPr>
        <p:spPr>
          <a:xfrm>
            <a:off x="395536" y="5949280"/>
            <a:ext cx="8496944" cy="562074"/>
          </a:xfrm>
        </p:spPr>
        <p:txBody>
          <a:bodyPr>
            <a:noAutofit/>
          </a:bodyPr>
          <a:lstStyle/>
          <a:p>
            <a:r>
              <a:rPr lang="uk-UA" sz="1600" dirty="0" smtClean="0">
                <a:effectLst/>
              </a:rPr>
              <a:t>Інтелектуальна система для визначення та аналізу пасажиропотоку в муніципальному транспорті</a:t>
            </a:r>
            <a:endParaRPr lang="uk-UA" sz="1500" dirty="0"/>
          </a:p>
        </p:txBody>
      </p:sp>
    </p:spTree>
    <p:extLst>
      <p:ext uri="{BB962C8B-B14F-4D97-AF65-F5344CB8AC3E}">
        <p14:creationId xmlns:p14="http://schemas.microsoft.com/office/powerpoint/2010/main" val="810513643"/>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548680"/>
            <a:ext cx="8146152" cy="5328592"/>
          </a:xfrm>
        </p:spPr>
        <p:txBody>
          <a:bodyPr>
            <a:normAutofit fontScale="70000" lnSpcReduction="20000"/>
          </a:bodyPr>
          <a:lstStyle/>
          <a:p>
            <a:pPr marL="0" indent="0">
              <a:buNone/>
            </a:pPr>
            <a:r>
              <a:rPr lang="uk-UA" sz="3200" dirty="0">
                <a:solidFill>
                  <a:schemeClr val="accent5">
                    <a:lumMod val="50000"/>
                  </a:schemeClr>
                </a:solidFill>
              </a:rPr>
              <a:t>Система підрахунку пасажирів дозволяє контролювати кількість пасажирів, що перевозяться в міському наземному транспорті та потрібна для того, щоб</a:t>
            </a:r>
            <a:r>
              <a:rPr lang="uk-UA" sz="3200" dirty="0" smtClean="0">
                <a:solidFill>
                  <a:schemeClr val="accent5">
                    <a:lumMod val="50000"/>
                  </a:schemeClr>
                </a:solidFill>
              </a:rPr>
              <a:t>:</a:t>
            </a:r>
          </a:p>
          <a:p>
            <a:endParaRPr lang="ru-RU" sz="3200" dirty="0">
              <a:solidFill>
                <a:schemeClr val="accent5">
                  <a:lumMod val="50000"/>
                </a:schemeClr>
              </a:solidFill>
            </a:endParaRPr>
          </a:p>
          <a:p>
            <a:pPr lvl="0">
              <a:buFont typeface="Wingdings" pitchFamily="2" charset="2"/>
              <a:buChar char="v"/>
            </a:pPr>
            <a:r>
              <a:rPr lang="uk-UA" sz="3200" dirty="0">
                <a:solidFill>
                  <a:schemeClr val="accent5">
                    <a:lumMod val="50000"/>
                  </a:schemeClr>
                </a:solidFill>
              </a:rPr>
              <a:t> водії пасажирського транспорту не приховували реальну кількість перевезених пасажирів, що тягне за собою недостачу коштів в міському бюджеті</a:t>
            </a:r>
            <a:r>
              <a:rPr lang="uk-UA" sz="3200" dirty="0" smtClean="0">
                <a:solidFill>
                  <a:schemeClr val="accent5">
                    <a:lumMod val="50000"/>
                  </a:schemeClr>
                </a:solidFill>
              </a:rPr>
              <a:t>;</a:t>
            </a:r>
          </a:p>
          <a:p>
            <a:pPr lvl="0">
              <a:buFont typeface="Wingdings" pitchFamily="2" charset="2"/>
              <a:buChar char="v"/>
            </a:pPr>
            <a:endParaRPr lang="ru-RU" sz="3200" dirty="0">
              <a:solidFill>
                <a:schemeClr val="accent5">
                  <a:lumMod val="50000"/>
                </a:schemeClr>
              </a:solidFill>
            </a:endParaRPr>
          </a:p>
          <a:p>
            <a:pPr lvl="0">
              <a:buFont typeface="Wingdings" pitchFamily="2" charset="2"/>
              <a:buChar char="v"/>
            </a:pPr>
            <a:r>
              <a:rPr lang="uk-UA" sz="3200" dirty="0">
                <a:solidFill>
                  <a:schemeClr val="accent5">
                    <a:lumMod val="50000"/>
                  </a:schemeClr>
                </a:solidFill>
              </a:rPr>
              <a:t>складати ефективні та зручні розклади руху транспортних засобів – без переповнення в час пік та відсутності транспорту у вечірній період</a:t>
            </a:r>
            <a:r>
              <a:rPr lang="uk-UA" sz="3200" dirty="0" smtClean="0">
                <a:solidFill>
                  <a:schemeClr val="accent5">
                    <a:lumMod val="50000"/>
                  </a:schemeClr>
                </a:solidFill>
              </a:rPr>
              <a:t>;</a:t>
            </a:r>
          </a:p>
          <a:p>
            <a:pPr lvl="0">
              <a:buFont typeface="Wingdings" pitchFamily="2" charset="2"/>
              <a:buChar char="v"/>
            </a:pPr>
            <a:endParaRPr lang="ru-RU" sz="3200" dirty="0">
              <a:solidFill>
                <a:schemeClr val="accent5">
                  <a:lumMod val="50000"/>
                </a:schemeClr>
              </a:solidFill>
            </a:endParaRPr>
          </a:p>
          <a:p>
            <a:pPr lvl="0">
              <a:buFont typeface="Wingdings" pitchFamily="2" charset="2"/>
              <a:buChar char="v"/>
            </a:pPr>
            <a:r>
              <a:rPr lang="uk-UA" sz="3200" dirty="0">
                <a:solidFill>
                  <a:schemeClr val="accent5">
                    <a:lumMod val="50000"/>
                  </a:schemeClr>
                </a:solidFill>
              </a:rPr>
              <a:t>формувати доцільні маршрути муніципальних транспортних засобів, які б влаштовували більше частину населення.</a:t>
            </a:r>
            <a:endParaRPr lang="ru-RU" sz="3200" dirty="0">
              <a:solidFill>
                <a:schemeClr val="accent5">
                  <a:lumMod val="50000"/>
                </a:schemeClr>
              </a:solidFill>
            </a:endParaRPr>
          </a:p>
          <a:p>
            <a:pPr algn="ctr">
              <a:spcBef>
                <a:spcPts val="0"/>
              </a:spcBef>
              <a:buNone/>
            </a:pPr>
            <a:endParaRPr lang="uk-UA" sz="3000" b="1" dirty="0" smtClean="0">
              <a:solidFill>
                <a:schemeClr val="accent5">
                  <a:lumMod val="50000"/>
                </a:schemeClr>
              </a:solidFill>
              <a:latin typeface="Franklin Gothic Book" pitchFamily="34" charset="0"/>
            </a:endParaRPr>
          </a:p>
          <a:p>
            <a:pPr>
              <a:spcBef>
                <a:spcPts val="0"/>
              </a:spcBef>
            </a:pPr>
            <a:endParaRPr lang="uk-UA" sz="2500" dirty="0" smtClean="0">
              <a:solidFill>
                <a:schemeClr val="accent5">
                  <a:lumMod val="50000"/>
                </a:schemeClr>
              </a:solidFill>
              <a:latin typeface="Franklin Gothic Book" pitchFamily="34" charset="0"/>
            </a:endParaRPr>
          </a:p>
          <a:p>
            <a:pPr>
              <a:spcBef>
                <a:spcPts val="0"/>
              </a:spcBef>
            </a:pPr>
            <a:endParaRPr lang="uk-UA" sz="2500" dirty="0">
              <a:solidFill>
                <a:schemeClr val="accent5">
                  <a:lumMod val="50000"/>
                </a:schemeClr>
              </a:solidFill>
              <a:latin typeface="Franklin Gothic Book" pitchFamily="34" charset="0"/>
            </a:endParaRPr>
          </a:p>
        </p:txBody>
      </p:sp>
      <p:sp>
        <p:nvSpPr>
          <p:cNvPr id="4" name="Заголовок 1"/>
          <p:cNvSpPr>
            <a:spLocks noGrp="1"/>
          </p:cNvSpPr>
          <p:nvPr>
            <p:ph type="title"/>
          </p:nvPr>
        </p:nvSpPr>
        <p:spPr>
          <a:xfrm>
            <a:off x="395536" y="5949280"/>
            <a:ext cx="8496944" cy="562074"/>
          </a:xfrm>
        </p:spPr>
        <p:txBody>
          <a:bodyPr>
            <a:noAutofit/>
          </a:bodyPr>
          <a:lstStyle/>
          <a:p>
            <a:r>
              <a:rPr lang="uk-UA" sz="1600" dirty="0" smtClean="0">
                <a:effectLst/>
              </a:rPr>
              <a:t>Інтелектуальна система для визначення та аналізу пасажиропотоку в муніципальному транспорті</a:t>
            </a:r>
            <a:endParaRPr lang="uk-UA" sz="1500" dirty="0"/>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a:xfrm>
            <a:off x="395536" y="530352"/>
            <a:ext cx="8640960" cy="4187952"/>
          </a:xfrm>
        </p:spPr>
        <p:txBody>
          <a:bodyPr>
            <a:normAutofit/>
          </a:bodyPr>
          <a:lstStyle/>
          <a:p>
            <a:pPr marL="0" indent="0" algn="ctr">
              <a:buNone/>
            </a:pPr>
            <a:r>
              <a:rPr lang="uk-UA" sz="2400" b="1" dirty="0" smtClean="0">
                <a:solidFill>
                  <a:schemeClr val="accent5">
                    <a:lumMod val="50000"/>
                  </a:schemeClr>
                </a:solidFill>
                <a:latin typeface="+mj-lt"/>
                <a:cs typeface="Times New Roman" pitchFamily="18" charset="0"/>
              </a:rPr>
              <a:t>Методи аналізу пасажиропотоку в муніципальному транспорті</a:t>
            </a:r>
            <a:endParaRPr lang="uk-UA" sz="2400" b="1" dirty="0">
              <a:solidFill>
                <a:schemeClr val="accent5">
                  <a:lumMod val="50000"/>
                </a:schemeClr>
              </a:solidFill>
              <a:latin typeface="+mj-lt"/>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764" y="1556792"/>
            <a:ext cx="7620000" cy="42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Заголовок 1"/>
          <p:cNvSpPr>
            <a:spLocks noGrp="1"/>
          </p:cNvSpPr>
          <p:nvPr>
            <p:ph type="title"/>
          </p:nvPr>
        </p:nvSpPr>
        <p:spPr>
          <a:xfrm>
            <a:off x="395536" y="5949280"/>
            <a:ext cx="8496944" cy="562074"/>
          </a:xfrm>
        </p:spPr>
        <p:txBody>
          <a:bodyPr>
            <a:noAutofit/>
          </a:bodyPr>
          <a:lstStyle/>
          <a:p>
            <a:r>
              <a:rPr lang="uk-UA" sz="1600" dirty="0" smtClean="0">
                <a:effectLst/>
              </a:rPr>
              <a:t>Інтелектуальна система для визначення та аналізу пасажиропотоку в муніципальному транспорті</a:t>
            </a:r>
            <a:endParaRPr lang="uk-UA" sz="1500" dirty="0"/>
          </a:p>
        </p:txBody>
      </p:sp>
    </p:spTree>
    <p:extLst>
      <p:ext uri="{BB962C8B-B14F-4D97-AF65-F5344CB8AC3E}">
        <p14:creationId xmlns:p14="http://schemas.microsoft.com/office/powerpoint/2010/main" val="973682854"/>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p:cNvSpPr>
            <a:spLocks noGrp="1"/>
          </p:cNvSpPr>
          <p:nvPr>
            <p:ph type="title"/>
          </p:nvPr>
        </p:nvSpPr>
        <p:spPr>
          <a:xfrm>
            <a:off x="395536" y="5949280"/>
            <a:ext cx="8496944" cy="562074"/>
          </a:xfrm>
        </p:spPr>
        <p:txBody>
          <a:bodyPr>
            <a:noAutofit/>
          </a:bodyPr>
          <a:lstStyle/>
          <a:p>
            <a:r>
              <a:rPr lang="uk-UA" sz="1600" dirty="0" smtClean="0">
                <a:effectLst/>
              </a:rPr>
              <a:t>Інтелектуальна система для визначення та аналізу пасажиропотоку в муніципальному транспорті</a:t>
            </a:r>
            <a:endParaRPr lang="uk-UA" sz="1500" dirty="0"/>
          </a:p>
        </p:txBody>
      </p:sp>
      <p:pic>
        <p:nvPicPr>
          <p:cNvPr id="11" name="Місце для вмісту 10"/>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1196752"/>
            <a:ext cx="5033697" cy="4554959"/>
          </a:xfrm>
          <a:prstGeom prst="rect">
            <a:avLst/>
          </a:prstGeom>
          <a:noFill/>
          <a:ln>
            <a:noFill/>
          </a:ln>
        </p:spPr>
      </p:pic>
      <p:sp>
        <p:nvSpPr>
          <p:cNvPr id="2" name="Прямокутник 1"/>
          <p:cNvSpPr/>
          <p:nvPr/>
        </p:nvSpPr>
        <p:spPr>
          <a:xfrm>
            <a:off x="611560" y="620688"/>
            <a:ext cx="7848872" cy="461665"/>
          </a:xfrm>
          <a:prstGeom prst="rect">
            <a:avLst/>
          </a:prstGeom>
        </p:spPr>
        <p:txBody>
          <a:bodyPr wrap="square">
            <a:spAutoFit/>
          </a:bodyPr>
          <a:lstStyle/>
          <a:p>
            <a:pPr algn="ctr"/>
            <a:r>
              <a:rPr lang="uk-UA" b="1" dirty="0">
                <a:solidFill>
                  <a:schemeClr val="accent5">
                    <a:lumMod val="50000"/>
                  </a:schemeClr>
                </a:solidFill>
                <a:latin typeface="+mj-lt"/>
              </a:rPr>
              <a:t>Структура інтелектуальної </a:t>
            </a:r>
            <a:r>
              <a:rPr lang="uk-UA" b="1" dirty="0" smtClean="0">
                <a:solidFill>
                  <a:schemeClr val="accent5">
                    <a:lumMod val="50000"/>
                  </a:schemeClr>
                </a:solidFill>
                <a:latin typeface="+mj-lt"/>
              </a:rPr>
              <a:t>системи</a:t>
            </a:r>
            <a:endParaRPr lang="uk-UA" b="1" dirty="0">
              <a:solidFill>
                <a:schemeClr val="accent5">
                  <a:lumMod val="50000"/>
                </a:schemeClr>
              </a:solidFill>
              <a:latin typeface="+mj-lt"/>
            </a:endParaRPr>
          </a:p>
        </p:txBody>
      </p:sp>
    </p:spTree>
    <p:extLst>
      <p:ext uri="{BB962C8B-B14F-4D97-AF65-F5344CB8AC3E}">
        <p14:creationId xmlns:p14="http://schemas.microsoft.com/office/powerpoint/2010/main" val="1985457730"/>
      </p:ext>
    </p:extLst>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085850"/>
            <a:ext cx="8064896" cy="457200"/>
          </a:xfrm>
        </p:spPr>
        <p:txBody>
          <a:bodyPr>
            <a:noAutofit/>
          </a:bodyPr>
          <a:lstStyle/>
          <a:p>
            <a:pPr algn="ctr"/>
            <a:r>
              <a:rPr lang="uk-UA" sz="2200" dirty="0">
                <a:solidFill>
                  <a:schemeClr val="accent5">
                    <a:lumMod val="50000"/>
                  </a:schemeClr>
                </a:solidFill>
                <a:effectLst/>
                <a:cs typeface="Times New Roman" pitchFamily="18" charset="0"/>
              </a:rPr>
              <a:t>Алгоритм роботи інтелектуальної системи для визначення та аналізу пасажиропотоку в муніципальному транспорті</a:t>
            </a:r>
            <a:endParaRPr lang="ru-RU" sz="2200" i="1" dirty="0">
              <a:solidFill>
                <a:schemeClr val="accent5">
                  <a:lumMod val="50000"/>
                </a:schemeClr>
              </a:solidFill>
              <a:effectLst/>
              <a:cs typeface="Times New Roman" pitchFamily="18" charset="0"/>
            </a:endParaRPr>
          </a:p>
        </p:txBody>
      </p:sp>
      <p:sp>
        <p:nvSpPr>
          <p:cNvPr id="5" name="Заголовок 1"/>
          <p:cNvSpPr txBox="1">
            <a:spLocks/>
          </p:cNvSpPr>
          <p:nvPr/>
        </p:nvSpPr>
        <p:spPr>
          <a:xfrm>
            <a:off x="395536" y="5949280"/>
            <a:ext cx="8496944" cy="562074"/>
          </a:xfrm>
          <a:prstGeom prst="rect">
            <a:avLst/>
          </a:prstGeom>
        </p:spPr>
        <p:txBody>
          <a:bodyPr vert="horz" anchor="b">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uk-UA" sz="1600" dirty="0" smtClean="0">
                <a:effectLst/>
              </a:rPr>
              <a:t>Інтелектуальна система для визначення та аналізу пасажиропотоку в муніципальному транспорті</a:t>
            </a:r>
            <a:endParaRPr lang="uk-UA" sz="15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612493"/>
            <a:ext cx="6048672" cy="4324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4574713"/>
      </p:ext>
    </p:extLst>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p:cNvSpPr>
            <a:spLocks noGrp="1"/>
          </p:cNvSpPr>
          <p:nvPr>
            <p:ph idx="1"/>
          </p:nvPr>
        </p:nvSpPr>
        <p:spPr/>
        <p:txBody>
          <a:bodyPr/>
          <a:lstStyle/>
          <a:p>
            <a:endParaRPr lang="uk-UA" dirty="0"/>
          </a:p>
        </p:txBody>
      </p:sp>
      <p:sp>
        <p:nvSpPr>
          <p:cNvPr id="4" name="Заголовок 1"/>
          <p:cNvSpPr txBox="1">
            <a:spLocks/>
          </p:cNvSpPr>
          <p:nvPr/>
        </p:nvSpPr>
        <p:spPr>
          <a:xfrm>
            <a:off x="395536" y="5949280"/>
            <a:ext cx="8496944" cy="562074"/>
          </a:xfrm>
          <a:prstGeom prst="rect">
            <a:avLst/>
          </a:prstGeom>
        </p:spPr>
        <p:txBody>
          <a:bodyPr vert="horz" anchor="b">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uk-UA" sz="1600" dirty="0" smtClean="0">
                <a:effectLst/>
              </a:rPr>
              <a:t>Інтелектуальна система для визначення та аналізу пасажиропотоку в муніципальному транспорті</a:t>
            </a:r>
            <a:endParaRPr lang="uk-UA" sz="1500" dirty="0"/>
          </a:p>
        </p:txBody>
      </p:sp>
      <p:pic>
        <p:nvPicPr>
          <p:cNvPr id="2050" name="Picture 2" descr="C:\Users\ччч\Desktop\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27951"/>
            <a:ext cx="1611560" cy="551959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ччч\Desktop\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467754"/>
            <a:ext cx="1584176" cy="542580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ччч\Desktop\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427951"/>
            <a:ext cx="1607419" cy="550541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ччч\Desktop\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248" y="443870"/>
            <a:ext cx="1631287" cy="5587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596997"/>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755576" y="524579"/>
            <a:ext cx="7920880" cy="553998"/>
          </a:xfrm>
          <a:prstGeom prst="rect">
            <a:avLst/>
          </a:prstGeom>
        </p:spPr>
        <p:txBody>
          <a:bodyPr wrap="square">
            <a:spAutoFit/>
          </a:bodyPr>
          <a:lstStyle/>
          <a:p>
            <a:pPr algn="ctr"/>
            <a:r>
              <a:rPr lang="uk-UA" sz="3000" b="1" dirty="0" smtClean="0">
                <a:solidFill>
                  <a:schemeClr val="accent5">
                    <a:lumMod val="50000"/>
                  </a:schemeClr>
                </a:solidFill>
                <a:latin typeface="+mj-lt"/>
              </a:rPr>
              <a:t>Результати роботи програми</a:t>
            </a:r>
            <a:endParaRPr lang="ru-RU" sz="3000" b="1" dirty="0">
              <a:solidFill>
                <a:schemeClr val="accent5">
                  <a:lumMod val="50000"/>
                </a:schemeClr>
              </a:solidFill>
              <a:latin typeface="+mj-lt"/>
            </a:endParaRPr>
          </a:p>
        </p:txBody>
      </p:sp>
      <p:sp>
        <p:nvSpPr>
          <p:cNvPr id="8" name="Заголовок 1"/>
          <p:cNvSpPr>
            <a:spLocks noGrp="1"/>
          </p:cNvSpPr>
          <p:nvPr>
            <p:ph type="title"/>
          </p:nvPr>
        </p:nvSpPr>
        <p:spPr>
          <a:xfrm>
            <a:off x="395536" y="5949280"/>
            <a:ext cx="8496944" cy="562074"/>
          </a:xfrm>
        </p:spPr>
        <p:txBody>
          <a:bodyPr>
            <a:noAutofit/>
          </a:bodyPr>
          <a:lstStyle/>
          <a:p>
            <a:r>
              <a:rPr lang="uk-UA" sz="1600" dirty="0" smtClean="0">
                <a:effectLst/>
              </a:rPr>
              <a:t>Інтелектуальна система для визначення та аналізу пасажиропотоку в муніципальному транспорті</a:t>
            </a:r>
            <a:endParaRPr lang="uk-UA" sz="1500" dirty="0"/>
          </a:p>
        </p:txBody>
      </p:sp>
      <p:pic>
        <p:nvPicPr>
          <p:cNvPr id="9" name="Рисунок 8"/>
          <p:cNvPicPr/>
          <p:nvPr/>
        </p:nvPicPr>
        <p:blipFill rotWithShape="1">
          <a:blip r:embed="rId2"/>
          <a:srcRect l="1" r="-3020" b="29417"/>
          <a:stretch/>
        </p:blipFill>
        <p:spPr>
          <a:xfrm>
            <a:off x="539552" y="1078577"/>
            <a:ext cx="6119813" cy="2046923"/>
          </a:xfrm>
          <a:prstGeom prst="rect">
            <a:avLst/>
          </a:prstGeom>
        </p:spPr>
      </p:pic>
      <p:pic>
        <p:nvPicPr>
          <p:cNvPr id="10" name="Рисунок 9"/>
          <p:cNvPicPr/>
          <p:nvPr/>
        </p:nvPicPr>
        <p:blipFill>
          <a:blip r:embed="rId3"/>
          <a:stretch>
            <a:fillRect/>
          </a:stretch>
        </p:blipFill>
        <p:spPr>
          <a:xfrm>
            <a:off x="2773496" y="3125500"/>
            <a:ext cx="5902960" cy="2778760"/>
          </a:xfrm>
          <a:prstGeom prst="rect">
            <a:avLst/>
          </a:prstGeom>
        </p:spPr>
      </p:pic>
    </p:spTree>
    <p:extLst>
      <p:ext uri="{BB962C8B-B14F-4D97-AF65-F5344CB8AC3E}">
        <p14:creationId xmlns:p14="http://schemas.microsoft.com/office/powerpoint/2010/main" val="694109617"/>
      </p:ext>
    </p:extLst>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548680"/>
            <a:ext cx="7498080" cy="504056"/>
          </a:xfrm>
        </p:spPr>
        <p:txBody>
          <a:bodyPr>
            <a:normAutofit fontScale="90000"/>
          </a:bodyPr>
          <a:lstStyle/>
          <a:p>
            <a:pPr algn="ctr"/>
            <a:r>
              <a:rPr lang="uk-UA" dirty="0" smtClean="0">
                <a:solidFill>
                  <a:schemeClr val="accent5">
                    <a:lumMod val="50000"/>
                  </a:schemeClr>
                </a:solidFill>
                <a:effectLst/>
              </a:rPr>
              <a:t>Висновки</a:t>
            </a:r>
            <a:endParaRPr lang="ru-RU" dirty="0">
              <a:solidFill>
                <a:schemeClr val="accent5">
                  <a:lumMod val="50000"/>
                </a:schemeClr>
              </a:solidFill>
              <a:effectLst/>
            </a:endParaRPr>
          </a:p>
        </p:txBody>
      </p:sp>
      <p:sp>
        <p:nvSpPr>
          <p:cNvPr id="3" name="Объект 2"/>
          <p:cNvSpPr>
            <a:spLocks noGrp="1"/>
          </p:cNvSpPr>
          <p:nvPr>
            <p:ph idx="1"/>
          </p:nvPr>
        </p:nvSpPr>
        <p:spPr>
          <a:xfrm>
            <a:off x="395536" y="908720"/>
            <a:ext cx="8280919" cy="4968552"/>
          </a:xfrm>
        </p:spPr>
        <p:txBody>
          <a:bodyPr>
            <a:noAutofit/>
          </a:bodyPr>
          <a:lstStyle/>
          <a:p>
            <a:pPr marL="0" indent="265176">
              <a:buFont typeface="Wingdings" pitchFamily="2" charset="2"/>
              <a:buChar char="v"/>
            </a:pPr>
            <a:r>
              <a:rPr lang="uk-UA" sz="1700" dirty="0"/>
              <a:t>Під час аналізу сучасного стану </a:t>
            </a:r>
            <a:r>
              <a:rPr lang="uk-UA" sz="1700" dirty="0" err="1"/>
              <a:t>пасажироперевезнь</a:t>
            </a:r>
            <a:r>
              <a:rPr lang="uk-UA" sz="1700" dirty="0"/>
              <a:t> в Україні визначено актуальність пов’язаних з нею розробок, проаналізовано існуючі засоби підрахунку пасажирів в міському транспорті, виділено їх основні недоліки та переваги. </a:t>
            </a:r>
          </a:p>
          <a:p>
            <a:pPr marL="0" indent="265176">
              <a:buFont typeface="Wingdings" pitchFamily="2" charset="2"/>
              <a:buChar char="v"/>
            </a:pPr>
            <a:endParaRPr lang="ru-RU" sz="1700" dirty="0"/>
          </a:p>
          <a:p>
            <a:pPr marL="0" indent="265176">
              <a:buFont typeface="Wingdings" pitchFamily="2" charset="2"/>
              <a:buChar char="v"/>
            </a:pPr>
            <a:r>
              <a:rPr lang="uk-UA" sz="1700" dirty="0"/>
              <a:t>Описано алгоритм роботи системи для визначення та аналізу пасажиропотоку,  розроблено узагальнений алгоритм підрахунку пасажирів в міському транспорті та оцінено рівень уразливості інтелектуальної системи для визначення та аналізу пасажиропотоку в муніципальному транспорті. </a:t>
            </a:r>
            <a:endParaRPr lang="uk-UA" sz="1700" dirty="0" smtClean="0"/>
          </a:p>
          <a:p>
            <a:pPr marL="0" indent="265176">
              <a:buFont typeface="Wingdings" pitchFamily="2" charset="2"/>
              <a:buChar char="v"/>
            </a:pPr>
            <a:endParaRPr lang="uk-UA" sz="1700" dirty="0" smtClean="0"/>
          </a:p>
          <a:p>
            <a:pPr marL="0" indent="265176">
              <a:buFont typeface="Wingdings" pitchFamily="2" charset="2"/>
              <a:buChar char="v"/>
            </a:pPr>
            <a:r>
              <a:rPr lang="uk-UA" sz="1700" dirty="0" smtClean="0"/>
              <a:t>Також </a:t>
            </a:r>
            <a:r>
              <a:rPr lang="uk-UA" sz="1700" dirty="0"/>
              <a:t>розроблено панель адміністрування системою та інструкцію користувача. Інтелектуальну систему для визначення та аналізу пасажиропотоку в муніципальному транспорті було про тестовано на реальних транспортних засобах.</a:t>
            </a:r>
          </a:p>
          <a:p>
            <a:pPr marL="0" indent="265176">
              <a:buFont typeface="Wingdings" pitchFamily="2" charset="2"/>
              <a:buChar char="v"/>
            </a:pPr>
            <a:endParaRPr lang="ru-RU" sz="1700" dirty="0"/>
          </a:p>
          <a:p>
            <a:pPr marL="0" indent="265176">
              <a:buFont typeface="Wingdings" pitchFamily="2" charset="2"/>
              <a:buChar char="v"/>
            </a:pPr>
            <a:r>
              <a:rPr lang="uk-UA" sz="1700" dirty="0" smtClean="0"/>
              <a:t>Даний </a:t>
            </a:r>
            <a:r>
              <a:rPr lang="uk-UA" sz="1700" dirty="0"/>
              <a:t>інтелектуальний модуль можна використовувати в галузі транспортного управління.</a:t>
            </a:r>
            <a:endParaRPr lang="ru-RU" sz="1700" dirty="0"/>
          </a:p>
          <a:p>
            <a:pPr marL="0" indent="265176"/>
            <a:endParaRPr lang="uk-UA" sz="1700" dirty="0">
              <a:solidFill>
                <a:schemeClr val="tx2">
                  <a:lumMod val="75000"/>
                </a:schemeClr>
              </a:solidFill>
              <a:latin typeface="Franklin Gothic Book" pitchFamily="34" charset="0"/>
            </a:endParaRPr>
          </a:p>
        </p:txBody>
      </p:sp>
      <p:sp>
        <p:nvSpPr>
          <p:cNvPr id="6" name="Заголовок 1"/>
          <p:cNvSpPr txBox="1">
            <a:spLocks/>
          </p:cNvSpPr>
          <p:nvPr/>
        </p:nvSpPr>
        <p:spPr>
          <a:xfrm>
            <a:off x="395536" y="5949280"/>
            <a:ext cx="8496944" cy="562074"/>
          </a:xfrm>
          <a:prstGeom prst="rect">
            <a:avLst/>
          </a:prstGeom>
        </p:spPr>
        <p:txBody>
          <a:bodyPr vert="horz" anchor="b">
            <a:noAutofit/>
          </a:bodyPr>
          <a:lst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a:lstStyle>
          <a:p>
            <a:r>
              <a:rPr lang="uk-UA" sz="1600" smtClean="0">
                <a:effectLst/>
              </a:rPr>
              <a:t>Інтелектуальна система для визначення та аналізу пасажиропотоку в муніципальному транспорті</a:t>
            </a:r>
            <a:endParaRPr lang="uk-UA" sz="1500" dirty="0"/>
          </a:p>
        </p:txBody>
      </p:sp>
    </p:spTree>
    <p:extLst>
      <p:ext uri="{BB962C8B-B14F-4D97-AF65-F5344CB8AC3E}">
        <p14:creationId xmlns:p14="http://schemas.microsoft.com/office/powerpoint/2010/main" val="2842751352"/>
      </p:ext>
    </p:extLst>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323528" y="2564904"/>
            <a:ext cx="9144000" cy="609600"/>
          </a:xfrm>
        </p:spPr>
        <p:txBody>
          <a:bodyPr>
            <a:noAutofit/>
          </a:bodyPr>
          <a:lstStyle/>
          <a:p>
            <a:pPr algn="ctr"/>
            <a:r>
              <a:rPr lang="uk-UA" sz="6000" i="1" dirty="0" smtClean="0">
                <a:solidFill>
                  <a:schemeClr val="accent5">
                    <a:lumMod val="50000"/>
                  </a:schemeClr>
                </a:solidFill>
                <a:latin typeface="Franklin Gothic Book" pitchFamily="34" charset="0"/>
              </a:rPr>
              <a:t>Дякую за увагу!</a:t>
            </a:r>
            <a:endParaRPr lang="en-US" sz="6000" i="1" dirty="0">
              <a:solidFill>
                <a:schemeClr val="accent5">
                  <a:lumMod val="50000"/>
                </a:schemeClr>
              </a:solidFill>
              <a:latin typeface="Franklin Gothic Book" pitchFamily="34" charset="0"/>
            </a:endParaRPr>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1022</TotalTime>
  <Words>509</Words>
  <Application>Microsoft Office PowerPoint</Application>
  <PresentationFormat>Екран (4:3)</PresentationFormat>
  <Paragraphs>50</Paragraphs>
  <Slides>12</Slides>
  <Notes>0</Notes>
  <HiddenSlides>0</HiddenSlides>
  <MMClips>0</MMClips>
  <ScaleCrop>false</ScaleCrop>
  <HeadingPairs>
    <vt:vector size="4" baseType="variant">
      <vt:variant>
        <vt:lpstr>Тема</vt:lpstr>
      </vt:variant>
      <vt:variant>
        <vt:i4>1</vt:i4>
      </vt:variant>
      <vt:variant>
        <vt:lpstr>Заголовки слайдів</vt:lpstr>
      </vt:variant>
      <vt:variant>
        <vt:i4>12</vt:i4>
      </vt:variant>
    </vt:vector>
  </HeadingPairs>
  <TitlesOfParts>
    <vt:vector size="13" baseType="lpstr">
      <vt:lpstr>Аспект</vt:lpstr>
      <vt:lpstr>  Дипломна робота  на тему: «ІНТЕЛЕКТУАЛЬНА СИСТЕМА ДЛЯ ВИЗНАЧЕННЯ ТА АНАЛІЗУ ПАСАЖИРОПОТОКУ В МУНІЦИПАЛЬНОМУ ТРАНСПОРТІ»</vt:lpstr>
      <vt:lpstr>Інтелектуальна система для визначення та аналізу пасажиропотоку в муніципальному транспорті</vt:lpstr>
      <vt:lpstr>Інтелектуальна система для визначення та аналізу пасажиропотоку в муніципальному транспорті</vt:lpstr>
      <vt:lpstr>Інтелектуальна система для визначення та аналізу пасажиропотоку в муніципальному транспорті</vt:lpstr>
      <vt:lpstr>Інтелектуальна система для визначення та аналізу пасажиропотоку в муніципальному транспорті</vt:lpstr>
      <vt:lpstr>Інтелектуальна система для визначення та аналізу пасажиропотоку в муніципальному транспорті</vt:lpstr>
      <vt:lpstr>Інтелектуальна система для визначення та аналізу пасажиропотоку в муніципальному транспорті</vt:lpstr>
      <vt:lpstr>Алгоритм роботи інтелектуальної системи для визначення та аналізу пасажиропотоку в муніципальному транспорті</vt:lpstr>
      <vt:lpstr>Презентація PowerPoint</vt:lpstr>
      <vt:lpstr>Інтелектуальна система для визначення та аналізу пасажиропотоку в муніципальному транспорті</vt:lpstr>
      <vt:lpstr>Висновки</vt:lpstr>
      <vt:lpstr>Дякую за увагу!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Technological Awakening</dc:title>
  <dc:creator>Лена</dc:creator>
  <cp:lastModifiedBy>Natalia</cp:lastModifiedBy>
  <cp:revision>102</cp:revision>
  <dcterms:created xsi:type="dcterms:W3CDTF">2014-03-11T08:41:38Z</dcterms:created>
  <dcterms:modified xsi:type="dcterms:W3CDTF">2015-06-17T17:18:48Z</dcterms:modified>
</cp:coreProperties>
</file>