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70" r:id="rId6"/>
    <p:sldId id="269" r:id="rId7"/>
    <p:sldId id="262" r:id="rId8"/>
    <p:sldId id="271" r:id="rId9"/>
    <p:sldId id="267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>
        <p:scale>
          <a:sx n="50" d="100"/>
          <a:sy n="50" d="100"/>
        </p:scale>
        <p:origin x="-1956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9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72E03-D1D5-40FD-9B82-83F33FFF9634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2805B-9E8A-4D44-BB58-520C297FAC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872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95C84-1ADA-4476-ABBD-A67E398277AF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9F666-24B9-474A-BE45-3D47550FB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46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824B8-1AB3-4C21-A288-C4ABA116F0E8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5AA76-BD3F-4D30-9BF4-2AB9A3947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8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A6F04-1E34-4285-9B47-87B40793872C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946B9-8D8D-456C-B803-7748634AEB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79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D7FCA-2706-4E6B-A2F2-6930499E69F7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967FA-CBD4-4073-B320-F41CBF342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93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FAF35-63A5-43EE-881C-CA4C76021AC2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B90D7-D7A2-4FAB-92C7-AB98CDC2A2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13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E93DA-1B4C-4E0B-B73F-592E1EC8C7C1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73F0A-8028-44A1-AAD3-34117E115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01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0CCE2-6725-490C-956B-C5AC14286801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4A77E-49DE-443E-8109-ACA41B61F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3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689F6-3D3D-4E24-83D5-01757B27BE66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AFA0C-8794-48BF-96AB-96B62F742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4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9E38A-A9D1-480F-A1C3-54E1C0F18D53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55C0A-9C4A-473F-9BC9-70CA77DF2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95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FC3F0-C275-4B5E-ADF1-0D7C60282965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36F7B-4A99-44D5-9C52-D7CC2F3CCD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43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  <a:endParaRPr lang="en-US" altLang="uk-U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E68BCC71-7C9E-4DE9-B949-F4E24BE54DC5}" type="datetimeFigureOut">
              <a:rPr lang="ru-RU"/>
              <a:pPr>
                <a:defRPr/>
              </a:pPr>
              <a:t>15.06.2015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68694B7-FCA2-4314-A52F-DE949415FC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7" r:id="rId2"/>
    <p:sldLayoutId id="2147483936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7" r:id="rId9"/>
    <p:sldLayoutId id="2147483933" r:id="rId10"/>
    <p:sldLayoutId id="214748393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21100" y="5084763"/>
            <a:ext cx="5126038" cy="1295400"/>
          </a:xfrm>
        </p:spPr>
        <p:txBody>
          <a:bodyPr rtlCol="0">
            <a:normAutofit fontScale="85000" lnSpcReduction="20000"/>
          </a:bodyPr>
          <a:lstStyle/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Розробив: 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групи МВТ-14сп Брик Т.В.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 керівник:</a:t>
            </a:r>
          </a:p>
          <a:p>
            <a:pPr algn="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викладач каф. МПА: </a:t>
            </a:r>
            <a:r>
              <a:rPr lang="uk-UA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Присяжнюк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В.В.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000" dirty="0"/>
          </a:p>
        </p:txBody>
      </p:sp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54038" y="260350"/>
            <a:ext cx="7772400" cy="1038225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182563" indent="0" algn="ctr">
              <a:buFont typeface="Georgia" pitchFamily="18" charset="0"/>
              <a:buNone/>
            </a:pPr>
            <a: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Міністерство освіти і науки України</a:t>
            </a:r>
            <a:b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Вінницький національний технічний університет </a:t>
            </a:r>
            <a:b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Факультет компютерних систем і автоматики </a:t>
            </a:r>
            <a:endParaRPr lang="ru-RU" altLang="uk-UA" sz="2400" b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1760538" y="2276475"/>
            <a:ext cx="586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uk-UA" sz="2400">
                <a:latin typeface="Times New Roman" pitchFamily="18" charset="0"/>
                <a:cs typeface="Times New Roman" pitchFamily="18" charset="0"/>
              </a:rPr>
              <a:t>Дипломний проект на тему:</a:t>
            </a:r>
            <a:endParaRPr lang="ru-RU" altLang="uk-UA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41338" y="2276475"/>
            <a:ext cx="8305800" cy="182880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uk-UA" sz="4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Автоматизована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система контролю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параметрів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вітрогенераторів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63575" y="990600"/>
            <a:ext cx="8229600" cy="4525963"/>
          </a:xfrm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Вітрова енергетика дозволяє впроваджувати екологічно чисті генератори струму, за допомогою яких можна забезпечити населення електроенергією, при цьому не забруднювати навколишнє середовище та не витрачати природні ресурси. </a:t>
            </a:r>
          </a:p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Саме тому розробка автоматизованої системи контролю є важливим етапом в галузі розвитку </a:t>
            </a:r>
            <a:r>
              <a:rPr lang="uk-UA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вітроегнергетики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теренах нашої держави використовуються системи для збору інформації та контролю параметрів вітрогенераторів розроблені іноземними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компаніями, вартість яких є високою. </a:t>
            </a:r>
          </a:p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актуальним розробка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 вітчизняної системи,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 меншою, але </a:t>
            </a: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 вона не поступатиметься іноземним аналогам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85763" y="1196975"/>
            <a:ext cx="8229600" cy="597693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структурна автоматизованої системи контролю параметрів вітрогенераторів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8640762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2438" y="765175"/>
            <a:ext cx="8229600" cy="6408738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функціональна </a:t>
            </a:r>
            <a:r>
              <a:rPr lang="uk-U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автоматизованої системи контролю параметрів вітрогенераторів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447675"/>
            <a:ext cx="7580313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6088" y="476250"/>
            <a:ext cx="8229600" cy="6408738"/>
          </a:xfrm>
        </p:spPr>
        <p:txBody>
          <a:bodyPr rtlCol="0">
            <a:normAutofit fontScale="70000" lnSpcReduction="20000"/>
          </a:bodyPr>
          <a:lstStyle/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33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uk-UA" sz="3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</a:t>
            </a:r>
            <a:r>
              <a:rPr lang="uk-UA" sz="3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принципова </a:t>
            </a:r>
            <a:r>
              <a:rPr lang="uk-UA" sz="3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автоматизованої системи контролю параметрів вітрогенераторів</a:t>
            </a:r>
            <a:endParaRPr lang="ru-RU" sz="3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136904" cy="5631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388" y="5949950"/>
            <a:ext cx="8229600" cy="561975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>
              <a:buFont typeface="Georgia" pitchFamily="18" charset="0"/>
              <a:buNone/>
            </a:pPr>
            <a:r>
              <a:rPr lang="uk-UA" altLang="uk-UA" sz="24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Схема підключення системи до вітропарку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333375"/>
            <a:ext cx="7416800" cy="539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1042988" y="0"/>
            <a:ext cx="7561262" cy="11430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algn="ctr">
              <a:buFont typeface="Georgia" pitchFamily="18" charset="0"/>
              <a:buNone/>
            </a:pPr>
            <a:r>
              <a:rPr lang="uk-UA" altLang="uk-UA" sz="3200" b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Алгоритм роботи</a:t>
            </a:r>
            <a:endParaRPr lang="ru-RU" altLang="uk-UA" sz="3200" b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40263" y="1052513"/>
            <a:ext cx="4495800" cy="5661025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uk-UA" sz="2000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marL="0" indent="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126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836613"/>
            <a:ext cx="8064500" cy="589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92596"/>
            <a:ext cx="7488832" cy="1624236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3200" b="0" dirty="0" smtClean="0">
                <a:effectLst/>
              </a:rPr>
              <a:t>Розрахунок похибки для кожного вимірювального каналу</a:t>
            </a:r>
            <a:endParaRPr lang="uk-UA" sz="3200" b="0" dirty="0">
              <a:effectLst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Объект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39552" y="1412776"/>
                <a:ext cx="3346704" cy="4536504"/>
              </a:xfrm>
            </p:spPr>
            <p:txBody>
              <a:bodyPr/>
              <a:lstStyle/>
              <a:p>
                <a:pPr marL="46037" indent="0" algn="just">
                  <a:buNone/>
                </a:pP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Розрахуємо 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абсолютну похибку датчика швидкості обертання. Оскільки відносна похибка датчика становить 0,5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endParaRPr lang="uk-UA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/>
                        <m:t>𝜀</m:t>
                      </m:r>
                      <m:r>
                        <a:rPr lang="en-US" sz="1800" i="1"/>
                        <m:t>=</m:t>
                      </m:r>
                      <m:f>
                        <m:fPr>
                          <m:ctrlPr>
                            <a:rPr lang="uk-UA" sz="1800" i="1"/>
                          </m:ctrlPr>
                        </m:fPr>
                        <m:num>
                          <m:r>
                            <a:rPr lang="en-US" sz="1800" i="1"/>
                            <m:t>∆</m:t>
                          </m:r>
                        </m:num>
                        <m:den>
                          <m:r>
                            <a:rPr lang="en-US" sz="1800" i="1"/>
                            <m:t>𝐻</m:t>
                          </m:r>
                        </m:den>
                      </m:f>
                      <m:r>
                        <a:rPr lang="en-US" sz="1800" i="1"/>
                        <m:t>∙100%</m:t>
                      </m:r>
                    </m:oMath>
                  </m:oMathPara>
                </a14:m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endPara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14:m>
                  <m:oMath xmlns:m="http://schemas.openxmlformats.org/officeDocument/2006/math">
                    <m:r>
                      <a:rPr lang="ru-RU" sz="1800" i="1"/>
                      <m:t>∆</m:t>
                    </m:r>
                  </m:oMath>
                </a14:m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абсолютна похибка;</a:t>
                </a:r>
              </a:p>
              <a:p>
                <a:pPr marL="46037" indent="0" algn="just">
                  <a:buNone/>
                </a:pP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 – максимальна межа вимірювання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endParaRPr lang="uk-UA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/>
                        <m:t>∆=</m:t>
                      </m:r>
                      <m:f>
                        <m:fPr>
                          <m:ctrlPr>
                            <a:rPr lang="uk-UA" sz="1600" i="1"/>
                          </m:ctrlPr>
                        </m:fPr>
                        <m:num>
                          <m:r>
                            <a:rPr lang="en-US" sz="1600" i="1"/>
                            <m:t>𝜀</m:t>
                          </m:r>
                          <m:r>
                            <a:rPr lang="en-US" sz="1600" i="1"/>
                            <m:t>∙</m:t>
                          </m:r>
                          <m:r>
                            <a:rPr lang="en-US" sz="1600" i="1"/>
                            <m:t>𝐻</m:t>
                          </m:r>
                        </m:num>
                        <m:den>
                          <m:r>
                            <a:rPr lang="en-US" sz="1600" i="1"/>
                            <m:t>100%</m:t>
                          </m:r>
                        </m:den>
                      </m:f>
                      <m:r>
                        <a:rPr lang="en-US" sz="1600" i="1"/>
                        <m:t>=</m:t>
                      </m:r>
                      <m:f>
                        <m:fPr>
                          <m:ctrlPr>
                            <a:rPr lang="uk-UA" sz="1600" i="1"/>
                          </m:ctrlPr>
                        </m:fPr>
                        <m:num>
                          <m:r>
                            <a:rPr lang="en-US" sz="1600" i="1"/>
                            <m:t>0,5∙1700</m:t>
                          </m:r>
                        </m:num>
                        <m:den>
                          <m:r>
                            <a:rPr lang="en-US" sz="1600" i="1"/>
                            <m:t>100%</m:t>
                          </m:r>
                        </m:den>
                      </m:f>
                      <m:r>
                        <a:rPr lang="en-US" sz="1600" i="1"/>
                        <m:t>=</m:t>
                      </m:r>
                      <m:r>
                        <a:rPr lang="en-US" sz="1600" i="0"/>
                        <m:t>8,5об/хв</m:t>
                      </m:r>
                    </m:oMath>
                  </m:oMathPara>
                </a14:m>
                <a:endParaRPr lang="uk-UA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uk-UA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39552" y="1412776"/>
                <a:ext cx="3346704" cy="4536504"/>
              </a:xfrm>
              <a:blipFill rotWithShape="1">
                <a:blip r:embed="rId2"/>
                <a:stretch>
                  <a:fillRect l="-182" t="-134" r="-1457" b="-188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Объект 6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644008" y="1484784"/>
                <a:ext cx="3346704" cy="4680520"/>
              </a:xfrm>
            </p:spPr>
            <p:txBody>
              <a:bodyPr/>
              <a:lstStyle/>
              <a:p>
                <a:pPr marL="46037" indent="0" algn="just">
                  <a:buNone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Розрахуємо 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абсолютну похибку датчика 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напруги. 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Оскільки відносна похибка датчика становить 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</a:t>
                </a: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uk-UA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uk-UA" sz="1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endParaRPr lang="uk-UA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𝜀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uk-UA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∆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𝐻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∙100%</m:t>
                      </m:r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endPara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 algn="just">
                  <a:buNone/>
                </a:pP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</a:t>
                </a:r>
                <a14:m>
                  <m:oMath xmlns:m="http://schemas.openxmlformats.org/officeDocument/2006/math">
                    <m:r>
                      <a:rPr lang="ru-RU" sz="1800" i="1">
                        <a:latin typeface="Cambria Math"/>
                      </a:rPr>
                      <m:t>∆</m:t>
                    </m:r>
                  </m:oMath>
                </a14:m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абсолютна похибка;</a:t>
                </a:r>
              </a:p>
              <a:p>
                <a:pPr marL="46037" indent="0" algn="just">
                  <a:buNone/>
                </a:pP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 – максимальна межа вимірювання</a:t>
                </a: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6037" indent="0">
                  <a:buNone/>
                </a:pPr>
                <a:r>
                  <a:rPr lang="uk-UA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marL="46037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∆=</m:t>
                      </m:r>
                      <m:f>
                        <m:fPr>
                          <m:ctrlPr>
                            <a:rPr lang="uk-UA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𝜀</m:t>
                          </m:r>
                          <m:r>
                            <a:rPr lang="en-US" sz="1600" i="1">
                              <a:latin typeface="Cambria Math"/>
                            </a:rPr>
                            <m:t>∙</m:t>
                          </m:r>
                          <m:r>
                            <a:rPr lang="en-US" sz="16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100%</m:t>
                          </m:r>
                        </m:den>
                      </m:f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/>
                        <m:t>=</m:t>
                      </m:r>
                      <m:f>
                        <m:fPr>
                          <m:ctrlPr>
                            <a:rPr lang="uk-UA" sz="1600" i="1"/>
                          </m:ctrlPr>
                        </m:fPr>
                        <m:num>
                          <m:r>
                            <a:rPr lang="en-US" sz="1600" i="1"/>
                            <m:t>0,2∙380</m:t>
                          </m:r>
                        </m:num>
                        <m:den>
                          <m:r>
                            <a:rPr lang="en-US" sz="1600" i="1"/>
                            <m:t>100%</m:t>
                          </m:r>
                        </m:den>
                      </m:f>
                      <m:r>
                        <a:rPr lang="en-US" sz="1600" i="1"/>
                        <m:t>=0,76В. </m:t>
                      </m:r>
                    </m:oMath>
                  </m:oMathPara>
                </a14:m>
                <a:endParaRPr lang="uk-UA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Объект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644008" y="1484784"/>
                <a:ext cx="3346704" cy="4680520"/>
              </a:xfrm>
              <a:blipFill rotWithShape="1">
                <a:blip r:embed="rId3"/>
                <a:stretch>
                  <a:fillRect l="-182" t="-652" r="-145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833" y="476672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48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4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Объект 2"/>
          <p:cNvSpPr>
            <a:spLocks noGrp="1"/>
          </p:cNvSpPr>
          <p:nvPr>
            <p:ph sz="quarter" idx="13"/>
          </p:nvPr>
        </p:nvSpPr>
        <p:spPr>
          <a:xfrm>
            <a:off x="755650" y="1773238"/>
            <a:ext cx="7704138" cy="4032250"/>
          </a:xfrm>
        </p:spPr>
        <p:txBody>
          <a:bodyPr/>
          <a:lstStyle/>
          <a:p>
            <a:pPr marL="136525" indent="0" algn="just">
              <a:buFont typeface="Wingdings 2" pitchFamily="18" charset="2"/>
              <a:buNone/>
            </a:pPr>
            <a:r>
              <a:rPr lang="uk-UA" altLang="uk-UA" sz="2800" smtClean="0">
                <a:latin typeface="Times New Roman" pitchFamily="18" charset="0"/>
                <a:cs typeface="Times New Roman" pitchFamily="18" charset="0"/>
              </a:rPr>
              <a:t>	В дипломному проекті було розроблено автоматизовану систему, яка дозволяє збирати, обробляти, зберігати та аналізувати інформацію для контролю параметрів та роботи вітрогенераторів. </a:t>
            </a:r>
          </a:p>
          <a:p>
            <a:pPr marL="136525" indent="0" algn="just">
              <a:buFont typeface="Wingdings 2" pitchFamily="18" charset="2"/>
              <a:buNone/>
            </a:pPr>
            <a:r>
              <a:rPr lang="uk-UA" altLang="uk-UA" sz="2800" smtClean="0">
                <a:latin typeface="Times New Roman" pitchFamily="18" charset="0"/>
                <a:cs typeface="Times New Roman" pitchFamily="18" charset="0"/>
              </a:rPr>
              <a:t>	Розроблена система може застосовуватись як на підприємствах середнього розміру, так і в приватних будинках.</a:t>
            </a:r>
            <a:endParaRPr lang="ru-RU" altLang="uk-UA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348880"/>
            <a:ext cx="7175351" cy="1793167"/>
          </a:xfrm>
        </p:spPr>
        <p:txBody>
          <a:bodyPr/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6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6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595</TotalTime>
  <Words>78</Words>
  <Application>Microsoft Office PowerPoint</Application>
  <PresentationFormat>Экран (4:3)</PresentationFormat>
  <Paragraphs>93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Міністерство освіти і науки України Вінницький національний технічний університет  Факультет компютерних систем і автоматики 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підключення системи до вітропарку</vt:lpstr>
      <vt:lpstr>Алгоритм роботи</vt:lpstr>
      <vt:lpstr>Розрахунок похибки для кожного вимірювального каналу</vt:lpstr>
      <vt:lpstr>Висновок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Міністерство освіти і науки України Вінницький національний технічний університет  Інститут автоматики, електроніки та комп'ютерних систем управління</dc:title>
  <dc:creator>tanya</dc:creator>
  <cp:lastModifiedBy>KnopkA</cp:lastModifiedBy>
  <cp:revision>30</cp:revision>
  <cp:lastPrinted>2014-06-23T19:20:33Z</cp:lastPrinted>
  <dcterms:created xsi:type="dcterms:W3CDTF">2014-06-22T05:56:32Z</dcterms:created>
  <dcterms:modified xsi:type="dcterms:W3CDTF">2015-06-15T18:02:48Z</dcterms:modified>
</cp:coreProperties>
</file>