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58" r:id="rId4"/>
    <p:sldId id="262" r:id="rId5"/>
    <p:sldId id="261" r:id="rId6"/>
    <p:sldId id="264" r:id="rId7"/>
    <p:sldId id="263" r:id="rId8"/>
    <p:sldId id="259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A8406-910B-42F7-9B25-6E4921727DE6}" type="datetimeFigureOut">
              <a:rPr lang="ru-RU" smtClean="0"/>
              <a:t>18.06.2015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DE01D-7BDC-45AB-B839-4EFB5030D58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A8406-910B-42F7-9B25-6E4921727DE6}" type="datetimeFigureOut">
              <a:rPr lang="ru-RU" smtClean="0"/>
              <a:t>18.06.2015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DE01D-7BDC-45AB-B839-4EFB5030D58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A8406-910B-42F7-9B25-6E4921727DE6}" type="datetimeFigureOut">
              <a:rPr lang="ru-RU" smtClean="0"/>
              <a:t>18.06.2015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DE01D-7BDC-45AB-B839-4EFB5030D58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A8406-910B-42F7-9B25-6E4921727DE6}" type="datetimeFigureOut">
              <a:rPr lang="ru-RU" smtClean="0"/>
              <a:t>18.06.2015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DE01D-7BDC-45AB-B839-4EFB5030D58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A8406-910B-42F7-9B25-6E4921727DE6}" type="datetimeFigureOut">
              <a:rPr lang="ru-RU" smtClean="0"/>
              <a:t>18.06.2015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DE01D-7BDC-45AB-B839-4EFB5030D58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A8406-910B-42F7-9B25-6E4921727DE6}" type="datetimeFigureOut">
              <a:rPr lang="ru-RU" smtClean="0"/>
              <a:t>18.06.2015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DE01D-7BDC-45AB-B839-4EFB5030D58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A8406-910B-42F7-9B25-6E4921727DE6}" type="datetimeFigureOut">
              <a:rPr lang="ru-RU" smtClean="0"/>
              <a:t>18.06.2015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DE01D-7BDC-45AB-B839-4EFB5030D58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A8406-910B-42F7-9B25-6E4921727DE6}" type="datetimeFigureOut">
              <a:rPr lang="ru-RU" smtClean="0"/>
              <a:t>18.06.2015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DE01D-7BDC-45AB-B839-4EFB5030D58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A8406-910B-42F7-9B25-6E4921727DE6}" type="datetimeFigureOut">
              <a:rPr lang="ru-RU" smtClean="0"/>
              <a:t>18.06.2015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DE01D-7BDC-45AB-B839-4EFB5030D58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A8406-910B-42F7-9B25-6E4921727DE6}" type="datetimeFigureOut">
              <a:rPr lang="ru-RU" smtClean="0"/>
              <a:t>18.06.2015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DE01D-7BDC-45AB-B839-4EFB5030D58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A8406-910B-42F7-9B25-6E4921727DE6}" type="datetimeFigureOut">
              <a:rPr lang="ru-RU" smtClean="0"/>
              <a:t>18.06.2015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DE01D-7BDC-45AB-B839-4EFB5030D58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2A8406-910B-42F7-9B25-6E4921727DE6}" type="datetimeFigureOut">
              <a:rPr lang="ru-RU" smtClean="0"/>
              <a:t>18.06.2015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CDE01D-7BDC-45AB-B839-4EFB5030D586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1071546"/>
            <a:ext cx="8229600" cy="4525963"/>
          </a:xfrm>
        </p:spPr>
        <p:txBody>
          <a:bodyPr>
            <a:normAutofit fontScale="55000" lnSpcReduction="20000"/>
          </a:bodyPr>
          <a:lstStyle/>
          <a:p>
            <a:pPr>
              <a:buNone/>
            </a:pPr>
            <a:r>
              <a:rPr lang="uk-UA" sz="5800" cap="all" dirty="0">
                <a:latin typeface="Times New Roman" pitchFamily="18" charset="0"/>
                <a:cs typeface="Times New Roman" pitchFamily="18" charset="0"/>
              </a:rPr>
              <a:t>«Розробка антикризової </a:t>
            </a:r>
            <a:endParaRPr lang="en-US" sz="5800" cap="all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uk-UA" sz="5800" cap="all" dirty="0" smtClean="0">
                <a:latin typeface="Times New Roman" pitchFamily="18" charset="0"/>
                <a:cs typeface="Times New Roman" pitchFamily="18" charset="0"/>
              </a:rPr>
              <a:t>стратегії</a:t>
            </a:r>
            <a:r>
              <a:rPr lang="en-US" sz="5800" cap="all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5800" cap="all" dirty="0" smtClean="0">
                <a:latin typeface="Times New Roman" pitchFamily="18" charset="0"/>
                <a:cs typeface="Times New Roman" pitchFamily="18" charset="0"/>
              </a:rPr>
              <a:t>підприємства </a:t>
            </a:r>
            <a:endParaRPr lang="en-US" sz="5800" cap="all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uk-UA" sz="5800" cap="all" dirty="0" smtClean="0">
                <a:latin typeface="Times New Roman" pitchFamily="18" charset="0"/>
                <a:cs typeface="Times New Roman" pitchFamily="18" charset="0"/>
              </a:rPr>
              <a:t>ПАТ</a:t>
            </a:r>
            <a:r>
              <a:rPr lang="en-US" sz="5800" cap="all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5800" cap="all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uk-UA" sz="5800" cap="all" dirty="0" err="1" smtClean="0">
                <a:latin typeface="Times New Roman" pitchFamily="18" charset="0"/>
                <a:cs typeface="Times New Roman" pitchFamily="18" charset="0"/>
              </a:rPr>
              <a:t>Хмільниксільмаш</a:t>
            </a:r>
            <a:r>
              <a:rPr lang="uk-UA" sz="5800" cap="all" dirty="0">
                <a:latin typeface="Times New Roman" pitchFamily="18" charset="0"/>
                <a:cs typeface="Times New Roman" pitchFamily="18" charset="0"/>
              </a:rPr>
              <a:t>»</a:t>
            </a:r>
            <a:endParaRPr lang="ru-RU" sz="5800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uk-UA" dirty="0">
                <a:latin typeface="Times New Roman" pitchFamily="18" charset="0"/>
                <a:cs typeface="Times New Roman" pitchFamily="18" charset="0"/>
              </a:rPr>
              <a:t> 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uk-UA" dirty="0">
                <a:latin typeface="Times New Roman" pitchFamily="18" charset="0"/>
                <a:cs typeface="Times New Roman" pitchFamily="18" charset="0"/>
              </a:rPr>
              <a:t> 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uk-UA" dirty="0">
                <a:latin typeface="Times New Roman" pitchFamily="18" charset="0"/>
                <a:cs typeface="Times New Roman" pitchFamily="18" charset="0"/>
              </a:rPr>
              <a:t> 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uk-UA" dirty="0">
                <a:latin typeface="Times New Roman" pitchFamily="18" charset="0"/>
                <a:cs typeface="Times New Roman" pitchFamily="18" charset="0"/>
              </a:rPr>
              <a:t> 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uk-UA" dirty="0">
                <a:latin typeface="Times New Roman" pitchFamily="18" charset="0"/>
                <a:cs typeface="Times New Roman" pitchFamily="18" charset="0"/>
              </a:rPr>
              <a:t> 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8">
              <a:buNone/>
            </a:pPr>
            <a:r>
              <a:rPr lang="uk-UA" dirty="0">
                <a:latin typeface="Times New Roman" pitchFamily="18" charset="0"/>
                <a:cs typeface="Times New Roman" pitchFamily="18" charset="0"/>
              </a:rPr>
              <a:t>Виконав: студент 1 курсу, групи МОп-14сп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8">
              <a:buNone/>
            </a:pPr>
            <a:r>
              <a:rPr lang="uk-UA" dirty="0" err="1">
                <a:latin typeface="Times New Roman" pitchFamily="18" charset="0"/>
                <a:cs typeface="Times New Roman" pitchFamily="18" charset="0"/>
              </a:rPr>
              <a:t>Спецiальностi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   7.03060101 Менеджмент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8">
              <a:buNone/>
            </a:pPr>
            <a:r>
              <a:rPr lang="uk-UA" dirty="0" err="1">
                <a:latin typeface="Times New Roman" pitchFamily="18" charset="0"/>
                <a:cs typeface="Times New Roman" pitchFamily="18" charset="0"/>
              </a:rPr>
              <a:t>органiзацiй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 i </a:t>
            </a:r>
            <a:r>
              <a:rPr lang="uk-UA" dirty="0" err="1">
                <a:latin typeface="Times New Roman" pitchFamily="18" charset="0"/>
                <a:cs typeface="Times New Roman" pitchFamily="18" charset="0"/>
              </a:rPr>
              <a:t>адмiнiстрування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8">
              <a:buNone/>
            </a:pPr>
            <a:r>
              <a:rPr lang="uk-UA" dirty="0">
                <a:latin typeface="Times New Roman" pitchFamily="18" charset="0"/>
                <a:cs typeface="Times New Roman" pitchFamily="18" charset="0"/>
              </a:rPr>
              <a:t> 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8">
              <a:buNone/>
            </a:pPr>
            <a:r>
              <a:rPr lang="uk-UA" dirty="0">
                <a:latin typeface="Times New Roman" pitchFamily="18" charset="0"/>
                <a:cs typeface="Times New Roman" pitchFamily="18" charset="0"/>
              </a:rPr>
              <a:t>Тимошенко Я.І.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8">
              <a:buNone/>
            </a:pPr>
            <a:r>
              <a:rPr lang="uk-UA" dirty="0">
                <a:latin typeface="Times New Roman" pitchFamily="18" charset="0"/>
                <a:cs typeface="Times New Roman" pitchFamily="18" charset="0"/>
              </a:rPr>
              <a:t> 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8">
              <a:buNone/>
            </a:pPr>
            <a:r>
              <a:rPr lang="uk-UA" dirty="0" err="1">
                <a:latin typeface="Times New Roman" pitchFamily="18" charset="0"/>
                <a:cs typeface="Times New Roman" pitchFamily="18" charset="0"/>
              </a:rPr>
              <a:t>Керiвник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uk-UA" dirty="0" err="1">
                <a:latin typeface="Times New Roman" pitchFamily="18" charset="0"/>
                <a:cs typeface="Times New Roman" pitchFamily="18" charset="0"/>
              </a:rPr>
              <a:t>к.е.н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., доцент </a:t>
            </a:r>
            <a:r>
              <a:rPr lang="uk-UA" dirty="0" err="1">
                <a:latin typeface="Times New Roman" pitchFamily="18" charset="0"/>
                <a:cs typeface="Times New Roman" pitchFamily="18" charset="0"/>
              </a:rPr>
              <a:t>Бальзан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  М.В.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8">
              <a:buNone/>
            </a:pPr>
            <a:r>
              <a:rPr lang="uk-UA" dirty="0">
                <a:latin typeface="Times New Roman" pitchFamily="18" charset="0"/>
                <a:cs typeface="Times New Roman" pitchFamily="18" charset="0"/>
              </a:rPr>
              <a:t>Рецензент: </a:t>
            </a:r>
            <a:r>
              <a:rPr lang="uk-UA" dirty="0" err="1">
                <a:latin typeface="Times New Roman" pitchFamily="18" charset="0"/>
                <a:cs typeface="Times New Roman" pitchFamily="18" charset="0"/>
              </a:rPr>
              <a:t>к.е.н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, доцент Єпіфанова І.Ю.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4653" y="1428736"/>
            <a:ext cx="6123537" cy="41434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71604" y="1142984"/>
            <a:ext cx="5991225" cy="4657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357166"/>
            <a:ext cx="3895725" cy="280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6314" y="2357430"/>
            <a:ext cx="4181470" cy="41814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1452" y="664915"/>
            <a:ext cx="8533952" cy="56930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1505" name="Рисунок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85918" y="214290"/>
            <a:ext cx="5214974" cy="5719649"/>
          </a:xfrm>
          <a:prstGeom prst="rect">
            <a:avLst/>
          </a:prstGeom>
          <a:noFill/>
        </p:spPr>
      </p:pic>
      <p:sp>
        <p:nvSpPr>
          <p:cNvPr id="21507" name="Rectangle 3"/>
          <p:cNvSpPr>
            <a:spLocks noChangeArrowheads="1"/>
          </p:cNvSpPr>
          <p:nvPr/>
        </p:nvSpPr>
        <p:spPr bwMode="auto">
          <a:xfrm>
            <a:off x="0" y="6500834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Рисунок 5 </a:t>
            </a:r>
            <a:r>
              <a:rPr kumimoji="0" lang="uk-UA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uk-UA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Організаційна структура управління ПАТ </a:t>
            </a:r>
            <a:r>
              <a:rPr kumimoji="0" lang="uk-UA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«</a:t>
            </a:r>
            <a:r>
              <a:rPr kumimoji="0" lang="uk-UA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Хмільниксільмаш</a:t>
            </a:r>
            <a:r>
              <a:rPr kumimoji="0" lang="uk-UA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»</a:t>
            </a:r>
            <a:endParaRPr kumimoji="0" lang="uk-UA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357158" y="857232"/>
          <a:ext cx="8143932" cy="4988256"/>
        </p:xfrm>
        <a:graphic>
          <a:graphicData uri="http://schemas.openxmlformats.org/drawingml/2006/table">
            <a:tbl>
              <a:tblPr/>
              <a:tblGrid>
                <a:gridCol w="4071575"/>
                <a:gridCol w="4072357"/>
              </a:tblGrid>
              <a:tr h="328841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latin typeface="Times New Roman"/>
                          <a:ea typeface="Calibri"/>
                          <a:cs typeface="Times New Roman"/>
                        </a:rPr>
                        <a:t>Поле СіМ (сильні сторони та можливості)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102" marR="3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latin typeface="Times New Roman"/>
                          <a:ea typeface="Calibri"/>
                          <a:cs typeface="Times New Roman"/>
                        </a:rPr>
                        <a:t>Поле СіЗ (сильні сторони та загрози)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102" marR="3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73043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latin typeface="Times New Roman"/>
                          <a:ea typeface="Calibri"/>
                          <a:cs typeface="Times New Roman"/>
                        </a:rPr>
                        <a:t>1. За рахунок наявної у підприємства широкої мережі збуту збільшити частку українського ринку; 2 Існує можливість виходу на міжнародні ринки; 3. Отримання додаткових фінансових ресурсів; 4. Партнерство з постійними постачальниками; 5. Розробка нової продукції; 6. Залучення до роботи кваліфікованого персоналу може стати конкурентною перевагою підприємства; 7. Зростання частки ринку за рахунок гарної репутації.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102" marR="3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latin typeface="Times New Roman"/>
                          <a:ea typeface="Calibri"/>
                          <a:cs typeface="Times New Roman"/>
                        </a:rPr>
                        <a:t>1. За рахунок розмаїття торгових марок, брендів </a:t>
                      </a:r>
                      <a:r>
                        <a:rPr lang="uk-UA" sz="1200" dirty="0" err="1">
                          <a:latin typeface="Times New Roman"/>
                          <a:ea typeface="Calibri"/>
                          <a:cs typeface="Times New Roman"/>
                        </a:rPr>
                        <a:t>уникнутии</a:t>
                      </a:r>
                      <a:r>
                        <a:rPr lang="uk-UA" sz="1200" dirty="0">
                          <a:latin typeface="Times New Roman"/>
                          <a:ea typeface="Calibri"/>
                          <a:cs typeface="Times New Roman"/>
                        </a:rPr>
                        <a:t> зменшення цільової аудиторії; 2. За допомогою великого асортименту продукції зменшити кількість конкурентів на ринку; 3. Нижчі витрати порівняно з конкурентами 4. Розвиток підприємства за допомогою інвесторів , дана компанія отримала великі інвестиції для свого розвитку.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102" marR="3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8841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latin typeface="Times New Roman"/>
                          <a:ea typeface="Calibri"/>
                          <a:cs typeface="Times New Roman"/>
                        </a:rPr>
                        <a:t>Поле </a:t>
                      </a:r>
                      <a:r>
                        <a:rPr lang="uk-UA" sz="1200" dirty="0" err="1">
                          <a:latin typeface="Times New Roman"/>
                          <a:ea typeface="Calibri"/>
                          <a:cs typeface="Times New Roman"/>
                        </a:rPr>
                        <a:t>СлМ</a:t>
                      </a:r>
                      <a:r>
                        <a:rPr lang="uk-UA" sz="1200" dirty="0">
                          <a:latin typeface="Times New Roman"/>
                          <a:ea typeface="Calibri"/>
                          <a:cs typeface="Times New Roman"/>
                        </a:rPr>
                        <a:t> (слабкі сторони та можливості)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102" marR="3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latin typeface="Times New Roman"/>
                          <a:ea typeface="Calibri"/>
                          <a:cs typeface="Times New Roman"/>
                        </a:rPr>
                        <a:t>Поле </a:t>
                      </a:r>
                      <a:r>
                        <a:rPr lang="uk-UA" sz="1200" dirty="0" err="1">
                          <a:latin typeface="Times New Roman"/>
                          <a:ea typeface="Calibri"/>
                          <a:cs typeface="Times New Roman"/>
                        </a:rPr>
                        <a:t>СлЗ</a:t>
                      </a:r>
                      <a:r>
                        <a:rPr lang="uk-UA" sz="1200" dirty="0">
                          <a:latin typeface="Times New Roman"/>
                          <a:ea typeface="Calibri"/>
                          <a:cs typeface="Times New Roman"/>
                        </a:rPr>
                        <a:t> (слабкі сторони та загрози)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102" marR="3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73043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latin typeface="Times New Roman"/>
                          <a:ea typeface="Calibri"/>
                          <a:cs typeface="Times New Roman"/>
                        </a:rPr>
                        <a:t>1. За рахунок впровадження нової маркетингової політики та політики стимулювання збуту зменшити наслідки невикористання елементів по стимулюванню збуту кінцевим споживачам ; 2. Впровадження нової маркетингової політики з включенням до неї системи знижок; 3. За рахунок розробки нової продукції; . 4. За рахунок зменшення терміну погашення дебіторської заборгованості скоротити наявний касовий розрив;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102" marR="3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latin typeface="Times New Roman"/>
                          <a:ea typeface="Calibri"/>
                          <a:cs typeface="Times New Roman"/>
                        </a:rPr>
                        <a:t>1. Агресивна і продумана маркетингова політика конкурентів може посунути підприємство з лідируючих позицій. 2. Використання нових методів маркетингу; 3. Інфляційні процеси в Україні в подальшому можуть відлякувати іноземних інвесторів від інвестицій в дане підприємство; 4. Високий рівень витрат 5. Поліпшення умов співпраці з постачальниками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102" marR="3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145" name="Rectangle 1"/>
          <p:cNvSpPr>
            <a:spLocks noChangeArrowheads="1"/>
          </p:cNvSpPr>
          <p:nvPr/>
        </p:nvSpPr>
        <p:spPr bwMode="auto">
          <a:xfrm>
            <a:off x="1591954" y="43934"/>
            <a:ext cx="596009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Матриця SWOT підприємства ПАТ «</a:t>
            </a:r>
            <a:r>
              <a:rPr kumimoji="0" lang="uk-UA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Хмільниксільмаш</a:t>
            </a: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»</a:t>
            </a:r>
            <a:endParaRPr kumimoji="0" lang="uk-UA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0100" y="846471"/>
            <a:ext cx="7000924" cy="5272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285</Words>
  <Application>Microsoft Office PowerPoint</Application>
  <PresentationFormat>Экран (4:3)</PresentationFormat>
  <Paragraphs>26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Marina</dc:creator>
  <cp:lastModifiedBy>Marina</cp:lastModifiedBy>
  <cp:revision>2</cp:revision>
  <dcterms:created xsi:type="dcterms:W3CDTF">2015-06-18T06:57:17Z</dcterms:created>
  <dcterms:modified xsi:type="dcterms:W3CDTF">2015-06-18T07:12:13Z</dcterms:modified>
</cp:coreProperties>
</file>