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75" d="100"/>
          <a:sy n="75" d="100"/>
        </p:scale>
        <p:origin x="-1236" y="-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19" name="Нижний колонтитул 18"/>
          <p:cNvSpPr>
            <a:spLocks noGrp="1"/>
          </p:cNvSpPr>
          <p:nvPr>
            <p:ph type="ftr" sz="quarter" idx="11"/>
          </p:nvPr>
        </p:nvSpPr>
        <p:spPr/>
        <p:txBody>
          <a:bodyPr/>
          <a:lstStyle/>
          <a:p>
            <a:endParaRPr lang="ru-RU" dirty="0"/>
          </a:p>
        </p:txBody>
      </p:sp>
      <p:sp>
        <p:nvSpPr>
          <p:cNvPr id="27" name="Номер слайда 26"/>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8077200" y="6356350"/>
            <a:ext cx="609600" cy="365125"/>
          </a:xfrm>
        </p:spPr>
        <p:txBody>
          <a:bodyPr/>
          <a:lstStyle/>
          <a:p>
            <a:fld id="{1E426708-3305-4383-8BCE-161A62CCCFA4}" type="slidenum">
              <a:rPr lang="ru-RU" smtClean="0"/>
              <a:pPr/>
              <a:t>‹#›</a:t>
            </a:fld>
            <a:endParaRPr lang="ru-RU" dirty="0"/>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dirty="0"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43F05EE-9C0B-4B40-8765-A3D58459F218}" type="datetimeFigureOut">
              <a:rPr lang="ru-RU" smtClean="0"/>
              <a:pPr/>
              <a:t>17.06.2015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1E426708-3305-4383-8BCE-161A62CCCFA4}"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43F05EE-9C0B-4B40-8765-A3D58459F218}" type="datetimeFigureOut">
              <a:rPr lang="ru-RU" smtClean="0"/>
              <a:pPr/>
              <a:t>17.06.2015</a:t>
            </a:fld>
            <a:endParaRPr lang="ru-RU" dirty="0"/>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dirty="0"/>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E426708-3305-4383-8BCE-161A62CCCFA4}" type="slidenum">
              <a:rPr lang="ru-RU" smtClean="0"/>
              <a:pPr/>
              <a:t>‹#›</a:t>
            </a:fld>
            <a:endParaRPr lang="ru-RU" dirty="0"/>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642918"/>
            <a:ext cx="7772400" cy="2071702"/>
          </a:xfrm>
        </p:spPr>
        <p:txBody>
          <a:bodyPr>
            <a:normAutofit fontScale="90000"/>
          </a:bodyPr>
          <a:lstStyle/>
          <a:p>
            <a:r>
              <a:rPr lang="uk-UA" dirty="0" smtClean="0"/>
              <a:t>Система імітації та анонімізація користувача на Інтернет ресурсах</a:t>
            </a:r>
            <a:endParaRPr lang="ru-RU" dirty="0"/>
          </a:p>
        </p:txBody>
      </p:sp>
      <p:sp>
        <p:nvSpPr>
          <p:cNvPr id="3" name="Подзаголовок 2"/>
          <p:cNvSpPr>
            <a:spLocks noGrp="1"/>
          </p:cNvSpPr>
          <p:nvPr>
            <p:ph type="subTitle" idx="1"/>
          </p:nvPr>
        </p:nvSpPr>
        <p:spPr>
          <a:xfrm>
            <a:off x="1785918" y="4714884"/>
            <a:ext cx="7186618" cy="1966914"/>
          </a:xfrm>
        </p:spPr>
        <p:txBody>
          <a:bodyPr>
            <a:normAutofit fontScale="92500"/>
          </a:bodyPr>
          <a:lstStyle/>
          <a:p>
            <a:r>
              <a:rPr lang="uk-UA" dirty="0" smtClean="0"/>
              <a:t>   Керівник : к.т.н. доц. кафедри АІВТ </a:t>
            </a:r>
            <a:r>
              <a:rPr lang="uk-UA" dirty="0" err="1" smtClean="0"/>
              <a:t>Богач</a:t>
            </a:r>
            <a:r>
              <a:rPr lang="uk-UA" dirty="0" smtClean="0"/>
              <a:t> І.В.</a:t>
            </a:r>
          </a:p>
          <a:p>
            <a:r>
              <a:rPr lang="uk-UA" dirty="0" smtClean="0"/>
              <a:t>Консультант: к.т.н. доц. кафедри АІВТ  Бойко О.Р.</a:t>
            </a:r>
          </a:p>
          <a:p>
            <a:r>
              <a:rPr lang="uk-UA" dirty="0" smtClean="0"/>
              <a:t>Розробив: ст. гр. 1КСУА-14сп</a:t>
            </a:r>
          </a:p>
          <a:p>
            <a:r>
              <a:rPr lang="uk-UA" dirty="0" smtClean="0"/>
              <a:t>Білоус В.В.</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785794"/>
            <a:ext cx="8286808" cy="5857916"/>
          </a:xfrm>
        </p:spPr>
        <p:txBody>
          <a:bodyPr>
            <a:noAutofit/>
          </a:bodyPr>
          <a:lstStyle/>
          <a:p>
            <a:r>
              <a:rPr lang="en-US" sz="1200" dirty="0" smtClean="0">
                <a:solidFill>
                  <a:schemeClr val="accent1">
                    <a:lumMod val="75000"/>
                  </a:schemeClr>
                </a:solidFill>
                <a:latin typeface="Times New Roman" pitchFamily="18" charset="0"/>
                <a:cs typeface="Times New Roman" pitchFamily="18" charset="0"/>
              </a:rPr>
              <a:t/>
            </a:r>
            <a:br>
              <a:rPr lang="en-US" sz="1200" dirty="0" smtClean="0">
                <a:solidFill>
                  <a:schemeClr val="accent1">
                    <a:lumMod val="75000"/>
                  </a:schemeClr>
                </a:solidFill>
                <a:latin typeface="Times New Roman" pitchFamily="18" charset="0"/>
                <a:cs typeface="Times New Roman" pitchFamily="18" charset="0"/>
              </a:rPr>
            </a:br>
            <a:r>
              <a:rPr lang="uk-UA" sz="1200" dirty="0" smtClean="0">
                <a:solidFill>
                  <a:schemeClr val="accent1">
                    <a:lumMod val="75000"/>
                  </a:schemeClr>
                </a:solidFill>
                <a:latin typeface="Times New Roman" pitchFamily="18" charset="0"/>
                <a:cs typeface="Times New Roman" pitchFamily="18" charset="0"/>
              </a:rPr>
              <a:t>	</a:t>
            </a:r>
            <a:r>
              <a:rPr lang="uk-UA" sz="2400" dirty="0" smtClean="0">
                <a:solidFill>
                  <a:schemeClr val="accent1">
                    <a:lumMod val="75000"/>
                  </a:schemeClr>
                </a:solidFill>
                <a:latin typeface="Times New Roman" pitchFamily="18" charset="0"/>
                <a:cs typeface="Times New Roman" pitchFamily="18" charset="0"/>
              </a:rPr>
              <a:t>Імітація користувача та його анонімізація на Інтернет ресурсах в сучасних політичних та соціальних умовах, що склались в нашій державі, стає на сьогодні просто необхідним. Потрібно забезпечити інструмент, за допомоги якого можна буде протидіяти тим шкідливим  інформаційним впливам не порушуючи прав громадян, наданими їм конституцією.</a:t>
            </a:r>
            <a:br>
              <a:rPr lang="uk-UA" sz="2400" dirty="0" smtClean="0">
                <a:solidFill>
                  <a:schemeClr val="accent1">
                    <a:lumMod val="75000"/>
                  </a:schemeClr>
                </a:solidFill>
                <a:latin typeface="Times New Roman" pitchFamily="18" charset="0"/>
                <a:cs typeface="Times New Roman" pitchFamily="18" charset="0"/>
              </a:rPr>
            </a:br>
            <a:r>
              <a:rPr lang="uk-UA" sz="2400" dirty="0" smtClean="0">
                <a:solidFill>
                  <a:schemeClr val="accent1">
                    <a:lumMod val="75000"/>
                  </a:schemeClr>
                </a:solidFill>
                <a:latin typeface="Times New Roman" pitchFamily="18" charset="0"/>
                <a:cs typeface="Times New Roman" pitchFamily="18" charset="0"/>
              </a:rPr>
              <a:t>За допомогою системи можна забезпечити  швидке  та проникаюче поширення інформації серед населення, що користується цільовими ресурсами в мережі. </a:t>
            </a:r>
            <a:br>
              <a:rPr lang="uk-UA" sz="2400" dirty="0" smtClean="0">
                <a:solidFill>
                  <a:schemeClr val="accent1">
                    <a:lumMod val="75000"/>
                  </a:schemeClr>
                </a:solidFill>
                <a:latin typeface="Times New Roman" pitchFamily="18" charset="0"/>
                <a:cs typeface="Times New Roman" pitchFamily="18" charset="0"/>
              </a:rPr>
            </a:br>
            <a:r>
              <a:rPr lang="uk-UA" sz="2400" dirty="0" smtClean="0">
                <a:solidFill>
                  <a:schemeClr val="accent1">
                    <a:lumMod val="75000"/>
                  </a:schemeClr>
                </a:solidFill>
                <a:latin typeface="Times New Roman" pitchFamily="18" charset="0"/>
                <a:cs typeface="Times New Roman" pitchFamily="18" charset="0"/>
              </a:rPr>
              <a:t/>
            </a:r>
            <a:br>
              <a:rPr lang="uk-UA" sz="2400" dirty="0" smtClean="0">
                <a:solidFill>
                  <a:schemeClr val="accent1">
                    <a:lumMod val="75000"/>
                  </a:schemeClr>
                </a:solidFill>
                <a:latin typeface="Times New Roman" pitchFamily="18" charset="0"/>
                <a:cs typeface="Times New Roman" pitchFamily="18" charset="0"/>
              </a:rPr>
            </a:br>
            <a:r>
              <a:rPr lang="uk-UA" sz="2400" dirty="0" smtClean="0">
                <a:solidFill>
                  <a:schemeClr val="accent1">
                    <a:lumMod val="75000"/>
                  </a:schemeClr>
                </a:solidFill>
                <a:latin typeface="Times New Roman" pitchFamily="18" charset="0"/>
                <a:cs typeface="Times New Roman" pitchFamily="18" charset="0"/>
              </a:rPr>
              <a:t>         </a:t>
            </a:r>
            <a:r>
              <a:rPr lang="uk-UA" sz="2400" dirty="0" smtClean="0">
                <a:latin typeface="Times New Roman" pitchFamily="18" charset="0"/>
                <a:cs typeface="Times New Roman" pitchFamily="18" charset="0"/>
              </a:rPr>
              <a:t>Метою роботи є розробка системи, що здійснюватиме імітацію дій користувача, можливості налаштувань поведінки</a:t>
            </a:r>
            <a:br>
              <a:rPr lang="uk-UA" sz="2400" dirty="0" smtClean="0">
                <a:latin typeface="Times New Roman" pitchFamily="18" charset="0"/>
                <a:cs typeface="Times New Roman" pitchFamily="18" charset="0"/>
              </a:rPr>
            </a:br>
            <a:r>
              <a:rPr lang="uk-UA" sz="2400" dirty="0" smtClean="0">
                <a:latin typeface="Times New Roman" pitchFamily="18" charset="0"/>
                <a:cs typeface="Times New Roman" pitchFamily="18" charset="0"/>
              </a:rPr>
              <a:t>та забезпечить їх масовість.</a:t>
            </a:r>
            <a:r>
              <a:rPr lang="uk-UA" sz="2400" dirty="0" smtClean="0">
                <a:solidFill>
                  <a:schemeClr val="accent1">
                    <a:lumMod val="75000"/>
                  </a:schemeClr>
                </a:solidFill>
                <a:latin typeface="Times New Roman" pitchFamily="18" charset="0"/>
                <a:cs typeface="Times New Roman" pitchFamily="18" charset="0"/>
              </a:rPr>
              <a:t/>
            </a:r>
            <a:br>
              <a:rPr lang="uk-UA" sz="2400" dirty="0" smtClean="0">
                <a:solidFill>
                  <a:schemeClr val="accent1">
                    <a:lumMod val="75000"/>
                  </a:schemeClr>
                </a:solidFill>
                <a:latin typeface="Times New Roman" pitchFamily="18" charset="0"/>
                <a:cs typeface="Times New Roman" pitchFamily="18" charset="0"/>
              </a:rPr>
            </a:br>
            <a:r>
              <a:rPr lang="ru-RU" sz="2400" dirty="0" smtClean="0">
                <a:solidFill>
                  <a:schemeClr val="accent1">
                    <a:lumMod val="75000"/>
                  </a:schemeClr>
                </a:solidFill>
                <a:latin typeface="Times New Roman" pitchFamily="18" charset="0"/>
                <a:cs typeface="Times New Roman" pitchFamily="18" charset="0"/>
              </a:rPr>
              <a:t/>
            </a:r>
            <a:br>
              <a:rPr lang="ru-RU" sz="2400" dirty="0" smtClean="0">
                <a:solidFill>
                  <a:schemeClr val="accent1">
                    <a:lumMod val="75000"/>
                  </a:schemeClr>
                </a:solidFill>
                <a:latin typeface="Times New Roman" pitchFamily="18" charset="0"/>
                <a:cs typeface="Times New Roman" pitchFamily="18" charset="0"/>
              </a:rPr>
            </a:br>
            <a:r>
              <a:rPr lang="ru-RU" sz="2000" dirty="0" smtClean="0">
                <a:solidFill>
                  <a:schemeClr val="accent1">
                    <a:lumMod val="75000"/>
                  </a:schemeClr>
                </a:solidFill>
                <a:latin typeface="Times New Roman" pitchFamily="18" charset="0"/>
                <a:cs typeface="Times New Roman" pitchFamily="18" charset="0"/>
              </a:rPr>
              <a:t/>
            </a:r>
            <a:br>
              <a:rPr lang="ru-RU" sz="2000" dirty="0" smtClean="0">
                <a:solidFill>
                  <a:schemeClr val="accent1">
                    <a:lumMod val="75000"/>
                  </a:schemeClr>
                </a:solidFill>
                <a:latin typeface="Times New Roman" pitchFamily="18" charset="0"/>
                <a:cs typeface="Times New Roman" pitchFamily="18" charset="0"/>
              </a:rPr>
            </a:br>
            <a:r>
              <a:rPr lang="ru-RU" sz="2000" dirty="0" smtClean="0">
                <a:latin typeface="Times New Roman" pitchFamily="18" charset="0"/>
                <a:cs typeface="Times New Roman" pitchFamily="18" charset="0"/>
              </a:rPr>
              <a:t/>
            </a:r>
            <a:br>
              <a:rPr lang="ru-RU" sz="2000" dirty="0" smtClean="0">
                <a:latin typeface="Times New Roman" pitchFamily="18" charset="0"/>
                <a:cs typeface="Times New Roman" pitchFamily="18" charset="0"/>
              </a:rPr>
            </a:br>
            <a:endParaRPr lang="ru-RU"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071546"/>
            <a:ext cx="8258204" cy="1285884"/>
          </a:xfrm>
        </p:spPr>
        <p:txBody>
          <a:bodyPr>
            <a:noAutofit/>
          </a:bodyPr>
          <a:lstStyle/>
          <a:p>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dirty="0" smtClean="0">
                <a:solidFill>
                  <a:schemeClr val="tx1"/>
                </a:solidFill>
                <a:latin typeface="Times New Roman" pitchFamily="18" charset="0"/>
                <a:cs typeface="Times New Roman" pitchFamily="18" charset="0"/>
              </a:rPr>
              <a:t/>
            </a:r>
            <a:br>
              <a:rPr lang="uk-UA" sz="2400" dirty="0" smtClean="0">
                <a:solidFill>
                  <a:schemeClr val="tx1"/>
                </a:solidFill>
                <a:latin typeface="Times New Roman" pitchFamily="18" charset="0"/>
                <a:cs typeface="Times New Roman" pitchFamily="18" charset="0"/>
              </a:rPr>
            </a:br>
            <a:r>
              <a:rPr lang="uk-UA" sz="2400" u="sng" dirty="0" smtClean="0">
                <a:solidFill>
                  <a:schemeClr val="tx1"/>
                </a:solidFill>
                <a:latin typeface="Times New Roman" pitchFamily="18" charset="0"/>
                <a:cs typeface="Times New Roman" pitchFamily="18" charset="0"/>
              </a:rPr>
              <a:t>Для досягнення поставленої мети розв’язано наступні задачі:</a:t>
            </a:r>
            <a:r>
              <a:rPr lang="ru-RU" sz="2400" u="sng" dirty="0" smtClean="0">
                <a:latin typeface="Times New Roman" pitchFamily="18" charset="0"/>
                <a:cs typeface="Times New Roman" pitchFamily="18" charset="0"/>
              </a:rPr>
              <a:t/>
            </a:r>
            <a:br>
              <a:rPr lang="ru-RU" sz="2400" u="sng" dirty="0" smtClean="0">
                <a:latin typeface="Times New Roman" pitchFamily="18" charset="0"/>
                <a:cs typeface="Times New Roman" pitchFamily="18" charset="0"/>
              </a:rPr>
            </a:br>
            <a:r>
              <a:rPr lang="ru-RU" sz="2400" dirty="0" smtClean="0">
                <a:solidFill>
                  <a:schemeClr val="tx1"/>
                </a:solidFill>
                <a:latin typeface="Times New Roman" pitchFamily="18" charset="0"/>
                <a:cs typeface="Times New Roman" pitchFamily="18" charset="0"/>
              </a:rPr>
              <a:t/>
            </a:r>
            <a:br>
              <a:rPr lang="ru-RU" sz="2400" dirty="0" smtClean="0">
                <a:solidFill>
                  <a:schemeClr val="tx1"/>
                </a:solidFill>
                <a:latin typeface="Times New Roman" pitchFamily="18" charset="0"/>
                <a:cs typeface="Times New Roman" pitchFamily="18" charset="0"/>
              </a:rPr>
            </a:br>
            <a:endParaRPr lang="ru-RU" sz="24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457200" y="1857364"/>
            <a:ext cx="8229600" cy="4467236"/>
          </a:xfrm>
        </p:spPr>
        <p:txBody>
          <a:bodyPr>
            <a:normAutofit/>
          </a:bodyPr>
          <a:lstStyle/>
          <a:p>
            <a:r>
              <a:rPr lang="uk-UA" sz="2000" dirty="0" smtClean="0"/>
              <a:t>пошук способів та інструментів для відтворення дії користувача на Інтернет ресурсі;</a:t>
            </a:r>
            <a:endParaRPr lang="ru-RU" sz="2000" dirty="0" smtClean="0"/>
          </a:p>
          <a:p>
            <a:r>
              <a:rPr lang="uk-UA" sz="2000" dirty="0" smtClean="0"/>
              <a:t>проектування та розробка інструменту автоматичного складання списку дій користувача;</a:t>
            </a:r>
            <a:endParaRPr lang="ru-RU" sz="2000" dirty="0" smtClean="0"/>
          </a:p>
          <a:p>
            <a:r>
              <a:rPr lang="uk-UA" sz="2000" dirty="0" smtClean="0"/>
              <a:t>розробка модулю автоматизації виконання заданих дій для користувача;</a:t>
            </a:r>
            <a:endParaRPr lang="ru-RU" sz="2000" dirty="0" smtClean="0"/>
          </a:p>
          <a:p>
            <a:r>
              <a:rPr lang="uk-UA" sz="2000" dirty="0" smtClean="0"/>
              <a:t>розробка модулю зміни користувача та їх кількості;</a:t>
            </a:r>
            <a:endParaRPr lang="ru-RU" sz="2000" dirty="0" smtClean="0"/>
          </a:p>
          <a:p>
            <a:r>
              <a:rPr lang="uk-UA" sz="2000" dirty="0" smtClean="0"/>
              <a:t>пошук методів анонімізації в мережі та розробка модулю на їх основі.</a:t>
            </a:r>
            <a:endParaRPr lang="ru-RU"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571480"/>
            <a:ext cx="4000528" cy="3357586"/>
          </a:xfrm>
        </p:spPr>
        <p:txBody>
          <a:bodyPr>
            <a:noAutofit/>
          </a:bodyPr>
          <a:lstStyle/>
          <a:p>
            <a:r>
              <a:rPr lang="uk-UA" sz="2000" dirty="0" smtClean="0">
                <a:latin typeface="Times New Roman" pitchFamily="18" charset="0"/>
                <a:cs typeface="Times New Roman" pitchFamily="18" charset="0"/>
              </a:rPr>
              <a:t>     Схема роботи системи</a:t>
            </a:r>
            <a:br>
              <a:rPr lang="uk-UA" sz="2000" dirty="0" smtClean="0">
                <a:latin typeface="Times New Roman" pitchFamily="18" charset="0"/>
                <a:cs typeface="Times New Roman" pitchFamily="18" charset="0"/>
              </a:rPr>
            </a:br>
            <a:r>
              <a:rPr lang="uk-UA" sz="1400" dirty="0" smtClean="0">
                <a:solidFill>
                  <a:schemeClr val="tx1"/>
                </a:solidFill>
                <a:latin typeface="Times New Roman" pitchFamily="18" charset="0"/>
                <a:cs typeface="Times New Roman" pitchFamily="18" charset="0"/>
              </a:rPr>
              <a:t/>
            </a:r>
            <a:br>
              <a:rPr lang="uk-UA" sz="1400" dirty="0" smtClean="0">
                <a:solidFill>
                  <a:schemeClr val="tx1"/>
                </a:solidFill>
                <a:latin typeface="Times New Roman" pitchFamily="18" charset="0"/>
                <a:cs typeface="Times New Roman" pitchFamily="18" charset="0"/>
              </a:rPr>
            </a:br>
            <a:r>
              <a:rPr lang="uk-UA" sz="1400" dirty="0" smtClean="0">
                <a:solidFill>
                  <a:schemeClr val="tx1"/>
                </a:solidFill>
                <a:latin typeface="Times New Roman" pitchFamily="18" charset="0"/>
                <a:cs typeface="Times New Roman" pitchFamily="18" charset="0"/>
              </a:rPr>
              <a:t>       </a:t>
            </a:r>
            <a:r>
              <a:rPr lang="uk-UA" sz="1400" dirty="0" smtClean="0">
                <a:latin typeface="Times New Roman" pitchFamily="18" charset="0"/>
                <a:cs typeface="Times New Roman" pitchFamily="18" charset="0"/>
              </a:rPr>
              <a:t>Схема роботи системи відображає управління операціями і потоками даних в системі.</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При запуску системи  сервер очікує на  дані у вигляді сценарію. Тут відбувається їх обробка, запис в базу даних та постановку в чергу. Підготовлюються </a:t>
            </a:r>
            <a:r>
              <a:rPr lang="uk-UA" sz="1400" dirty="0" err="1" smtClean="0">
                <a:latin typeface="Times New Roman" pitchFamily="18" charset="0"/>
                <a:cs typeface="Times New Roman" pitchFamily="18" charset="0"/>
              </a:rPr>
              <a:t>анонімізаційні</a:t>
            </a:r>
            <a:r>
              <a:rPr lang="uk-UA" sz="1400" dirty="0" smtClean="0">
                <a:latin typeface="Times New Roman" pitchFamily="18" charset="0"/>
                <a:cs typeface="Times New Roman" pitchFamily="18" charset="0"/>
              </a:rPr>
              <a:t> дані та  все це передається для запуску </a:t>
            </a:r>
            <a:r>
              <a:rPr lang="uk-UA" sz="1400" dirty="0" err="1" smtClean="0">
                <a:latin typeface="Times New Roman" pitchFamily="18" charset="0"/>
                <a:cs typeface="Times New Roman" pitchFamily="18" charset="0"/>
              </a:rPr>
              <a:t>імітацї</a:t>
            </a:r>
            <a:r>
              <a:rPr lang="uk-UA" sz="1400" dirty="0" smtClean="0">
                <a:latin typeface="Times New Roman" pitchFamily="18" charset="0"/>
                <a:cs typeface="Times New Roman" pitchFamily="18" charset="0"/>
              </a:rPr>
              <a:t> користувача. Імітація відбувається згідно діям сценарію та по завершенню звітність заноситься  базу даних.</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Зупинка системи здійснюється через термінал консолі</a:t>
            </a:r>
            <a:r>
              <a:rPr lang="ru-RU" sz="1600" dirty="0" smtClean="0"/>
              <a:t/>
            </a:r>
            <a:br>
              <a:rPr lang="ru-RU" sz="1600" dirty="0" smtClean="0"/>
            </a:br>
            <a:r>
              <a:rPr lang="ru-RU" sz="1400" dirty="0" smtClean="0"/>
              <a:t/>
            </a:r>
            <a:br>
              <a:rPr lang="ru-RU" sz="1400" dirty="0" smtClean="0"/>
            </a:br>
            <a:endParaRPr lang="ru-RU" sz="1400" dirty="0">
              <a:latin typeface="Times New Roman" pitchFamily="18" charset="0"/>
              <a:cs typeface="Times New Roman" pitchFamily="18" charset="0"/>
            </a:endParaRPr>
          </a:p>
        </p:txBody>
      </p:sp>
      <p:pic>
        <p:nvPicPr>
          <p:cNvPr id="1028" name="Picture 4"/>
          <p:cNvPicPr>
            <a:picLocks noGrp="1" noChangeAspect="1" noChangeArrowheads="1"/>
          </p:cNvPicPr>
          <p:nvPr>
            <p:ph idx="1"/>
          </p:nvPr>
        </p:nvPicPr>
        <p:blipFill>
          <a:blip r:embed="rId2" cstate="print"/>
          <a:srcRect/>
          <a:stretch>
            <a:fillRect/>
          </a:stretch>
        </p:blipFill>
        <p:spPr bwMode="auto">
          <a:xfrm>
            <a:off x="6072198" y="0"/>
            <a:ext cx="3071802" cy="669149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0"/>
            <a:ext cx="4429156" cy="4500570"/>
          </a:xfrm>
        </p:spPr>
        <p:txBody>
          <a:bodyPr>
            <a:noAutofit/>
          </a:bodyPr>
          <a:lstStyle/>
          <a:p>
            <a:r>
              <a:rPr lang="uk-UA" sz="1400" dirty="0" smtClean="0">
                <a:latin typeface="Times New Roman" pitchFamily="18" charset="0"/>
                <a:cs typeface="Times New Roman" pitchFamily="18" charset="0"/>
              </a:rPr>
              <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a:r>
            <a:br>
              <a:rPr lang="uk-UA" sz="14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a:r>
            <a:br>
              <a:rPr lang="uk-UA" sz="2000" dirty="0" smtClean="0">
                <a:latin typeface="Times New Roman" pitchFamily="18" charset="0"/>
                <a:cs typeface="Times New Roman" pitchFamily="18" charset="0"/>
              </a:rPr>
            </a:br>
            <a:r>
              <a:rPr lang="uk-UA" sz="2000" dirty="0" smtClean="0">
                <a:latin typeface="Times New Roman" pitchFamily="18" charset="0"/>
                <a:cs typeface="Times New Roman" pitchFamily="18" charset="0"/>
              </a:rPr>
              <a:t>      Схема даних</a:t>
            </a:r>
            <a:br>
              <a:rPr lang="uk-UA" sz="20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Схема даних зображує шлях руху даних під час роботи програми, етапи роботи та носії даних, які приймають участь у роботі.</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t>
            </a:r>
            <a:r>
              <a:rPr lang="uk-UA" sz="1400" dirty="0" smtClean="0">
                <a:latin typeface="Times New Roman" pitchFamily="18" charset="0"/>
                <a:cs typeface="Times New Roman" pitchFamily="18" charset="0"/>
              </a:rPr>
              <a:t>Користувачем формуються дані сценарію та здійснюється їх відправка.</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На сервері відбувається прийом, розбирання та запис даних у потрібному вигляді. Ці дані в наступному кроці використовуються для виконання дій. У випадку наявності </a:t>
            </a:r>
            <a:r>
              <a:rPr lang="uk-UA" sz="1400" dirty="0" err="1" smtClean="0">
                <a:latin typeface="Times New Roman" pitchFamily="18" charset="0"/>
                <a:cs typeface="Times New Roman" pitchFamily="18" charset="0"/>
              </a:rPr>
              <a:t>капчі</a:t>
            </a:r>
            <a:r>
              <a:rPr lang="uk-UA" sz="1400" dirty="0" smtClean="0">
                <a:latin typeface="Times New Roman" pitchFamily="18" charset="0"/>
                <a:cs typeface="Times New Roman" pitchFamily="18" charset="0"/>
              </a:rPr>
              <a:t> здійснюється її обробка.</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Звітність про наявні помилки чи інші події заносяться до файлу </a:t>
            </a:r>
            <a:r>
              <a:rPr lang="uk-UA" sz="1400" dirty="0" err="1" smtClean="0">
                <a:latin typeface="Times New Roman" pitchFamily="18" charset="0"/>
                <a:cs typeface="Times New Roman" pitchFamily="18" charset="0"/>
              </a:rPr>
              <a:t>логування</a:t>
            </a:r>
            <a:r>
              <a:rPr lang="uk-UA" sz="1400" dirty="0" smtClean="0">
                <a:latin typeface="Times New Roman" pitchFamily="18" charset="0"/>
                <a:cs typeface="Times New Roman" pitchFamily="18" charset="0"/>
              </a:rPr>
              <a:t>.</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pic>
        <p:nvPicPr>
          <p:cNvPr id="2051" name="Picture 3"/>
          <p:cNvPicPr>
            <a:picLocks noGrp="1" noChangeAspect="1" noChangeArrowheads="1"/>
          </p:cNvPicPr>
          <p:nvPr>
            <p:ph idx="1"/>
          </p:nvPr>
        </p:nvPicPr>
        <p:blipFill>
          <a:blip r:embed="rId2" cstate="print"/>
          <a:srcRect/>
          <a:stretch>
            <a:fillRect/>
          </a:stretch>
        </p:blipFill>
        <p:spPr bwMode="auto">
          <a:xfrm>
            <a:off x="4643439" y="571480"/>
            <a:ext cx="4214841" cy="5286412"/>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0"/>
            <a:ext cx="4257676" cy="3643314"/>
          </a:xfrm>
        </p:spPr>
        <p:txBody>
          <a:bodyPr>
            <a:normAutofit/>
          </a:bodyPr>
          <a:lstStyle/>
          <a:p>
            <a:r>
              <a:rPr lang="uk-UA" sz="2000" dirty="0" smtClean="0">
                <a:latin typeface="Times New Roman" pitchFamily="18" charset="0"/>
                <a:cs typeface="Times New Roman" pitchFamily="18" charset="0"/>
              </a:rPr>
              <a:t>       Схема ресурсів системи</a:t>
            </a:r>
            <a:br>
              <a:rPr lang="uk-UA" sz="2000" dirty="0" smtClean="0">
                <a:latin typeface="Times New Roman" pitchFamily="18" charset="0"/>
                <a:cs typeface="Times New Roman" pitchFamily="18" charset="0"/>
              </a:rPr>
            </a:br>
            <a:r>
              <a:rPr lang="uk-UA" sz="1600" dirty="0" smtClean="0">
                <a:latin typeface="Times New Roman" pitchFamily="18" charset="0"/>
                <a:cs typeface="Times New Roman" pitchFamily="18" charset="0"/>
              </a:rPr>
              <a:t/>
            </a:r>
            <a:br>
              <a:rPr lang="uk-UA" sz="1600" dirty="0" smtClean="0">
                <a:latin typeface="Times New Roman" pitchFamily="18" charset="0"/>
                <a:cs typeface="Times New Roman" pitchFamily="18" charset="0"/>
              </a:rPr>
            </a:br>
            <a:r>
              <a:rPr lang="uk-UA" sz="1600" dirty="0" smtClean="0">
                <a:latin typeface="Times New Roman" pitchFamily="18" charset="0"/>
                <a:cs typeface="Times New Roman" pitchFamily="18" charset="0"/>
              </a:rPr>
              <a:t>        </a:t>
            </a:r>
            <a:r>
              <a:rPr lang="uk-UA" sz="1400" dirty="0" smtClean="0">
                <a:latin typeface="Times New Roman" pitchFamily="18" charset="0"/>
                <a:cs typeface="Times New Roman" pitchFamily="18" charset="0"/>
              </a:rPr>
              <a:t>Схема ресурсів відображає основні фізичні ресурси, які використовує програма під час роботи. </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Запуск системи здійснюється через консоль. В ході роботи система використовує ресурси оперативної </a:t>
            </a:r>
            <a:r>
              <a:rPr lang="uk-UA" sz="1400" dirty="0" err="1" smtClean="0">
                <a:latin typeface="Times New Roman" pitchFamily="18" charset="0"/>
                <a:cs typeface="Times New Roman" pitchFamily="18" charset="0"/>
              </a:rPr>
              <a:t>мапяті</a:t>
            </a:r>
            <a:r>
              <a:rPr lang="uk-UA" sz="1400" dirty="0" smtClean="0">
                <a:latin typeface="Times New Roman" pitchFamily="18" charset="0"/>
                <a:cs typeface="Times New Roman" pitchFamily="18" charset="0"/>
              </a:rPr>
              <a:t> найактивніше, внаслідок використання бази </a:t>
            </a:r>
            <a:r>
              <a:rPr lang="en-US" sz="1400" dirty="0" err="1" smtClean="0">
                <a:latin typeface="Times New Roman" pitchFamily="18" charset="0"/>
                <a:cs typeface="Times New Roman" pitchFamily="18" charset="0"/>
              </a:rPr>
              <a:t>Redis</a:t>
            </a:r>
            <a:r>
              <a:rPr lang="uk-UA" sz="1400" dirty="0" smtClean="0">
                <a:latin typeface="Times New Roman" pitchFamily="18" charset="0"/>
                <a:cs typeface="Times New Roman" pitchFamily="18" charset="0"/>
              </a:rPr>
              <a:t>. Клавіатура та монітор застосовуються для запуску, зупинки та контролю роботи системи</a:t>
            </a:r>
            <a:r>
              <a:rPr lang="ru-RU" sz="1400" b="1"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pic>
        <p:nvPicPr>
          <p:cNvPr id="3074" name="Picture 2"/>
          <p:cNvPicPr>
            <a:picLocks noGrp="1" noChangeAspect="1" noChangeArrowheads="1"/>
          </p:cNvPicPr>
          <p:nvPr>
            <p:ph idx="1"/>
          </p:nvPr>
        </p:nvPicPr>
        <p:blipFill>
          <a:blip r:embed="rId2" cstate="print"/>
          <a:srcRect/>
          <a:stretch>
            <a:fillRect/>
          </a:stretch>
        </p:blipFill>
        <p:spPr bwMode="auto">
          <a:xfrm>
            <a:off x="4645025" y="1153576"/>
            <a:ext cx="4498975" cy="4693722"/>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14290"/>
            <a:ext cx="4929222" cy="3857652"/>
          </a:xfrm>
        </p:spPr>
        <p:txBody>
          <a:bodyPr>
            <a:noAutofit/>
          </a:bodyPr>
          <a:lstStyle/>
          <a:p>
            <a:r>
              <a:rPr lang="uk-UA" sz="2000" dirty="0" smtClean="0">
                <a:latin typeface="Times New Roman" pitchFamily="18" charset="0"/>
                <a:cs typeface="Times New Roman" pitchFamily="18" charset="0"/>
              </a:rPr>
              <a:t>       Схема програми</a:t>
            </a:r>
            <a:br>
              <a:rPr lang="uk-UA" sz="2000" dirty="0" smtClean="0">
                <a:latin typeface="Times New Roman" pitchFamily="18" charset="0"/>
                <a:cs typeface="Times New Roman" pitchFamily="18" charset="0"/>
              </a:rPr>
            </a:br>
            <a:r>
              <a:rPr lang="uk-UA" sz="1000" dirty="0" smtClean="0">
                <a:latin typeface="Times New Roman" pitchFamily="18" charset="0"/>
                <a:cs typeface="Times New Roman" pitchFamily="18" charset="0"/>
              </a:rPr>
              <a:t/>
            </a:r>
            <a:br>
              <a:rPr lang="uk-UA" sz="1000" dirty="0" smtClean="0">
                <a:latin typeface="Times New Roman" pitchFamily="18" charset="0"/>
                <a:cs typeface="Times New Roman" pitchFamily="18" charset="0"/>
              </a:rPr>
            </a:br>
            <a:r>
              <a:rPr lang="uk-UA" sz="1000" dirty="0" smtClean="0">
                <a:latin typeface="Times New Roman" pitchFamily="18" charset="0"/>
                <a:cs typeface="Times New Roman" pitchFamily="18" charset="0"/>
              </a:rPr>
              <a:t/>
            </a:r>
            <a:br>
              <a:rPr lang="uk-UA" sz="1000" dirty="0" smtClean="0">
                <a:latin typeface="Times New Roman" pitchFamily="18" charset="0"/>
                <a:cs typeface="Times New Roman" pitchFamily="18" charset="0"/>
              </a:rPr>
            </a:br>
            <a:r>
              <a:rPr lang="uk-UA" sz="1000" dirty="0" smtClean="0">
                <a:latin typeface="Times New Roman" pitchFamily="18" charset="0"/>
                <a:cs typeface="Times New Roman" pitchFamily="18" charset="0"/>
              </a:rPr>
              <a:t>              </a:t>
            </a:r>
            <a:r>
              <a:rPr lang="uk-UA" sz="1400" dirty="0" smtClean="0">
                <a:latin typeface="Times New Roman" pitchFamily="18" charset="0"/>
                <a:cs typeface="Times New Roman" pitchFamily="18" charset="0"/>
              </a:rPr>
              <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Програма написана на мові </a:t>
            </a:r>
            <a:r>
              <a:rPr lang="en-US" sz="1400" dirty="0" smtClean="0">
                <a:latin typeface="Times New Roman" pitchFamily="18" charset="0"/>
                <a:cs typeface="Times New Roman" pitchFamily="18" charset="0"/>
              </a:rPr>
              <a:t>JavaScript </a:t>
            </a:r>
            <a:r>
              <a:rPr lang="uk-UA" sz="1400" dirty="0" smtClean="0">
                <a:latin typeface="Times New Roman" pitchFamily="18" charset="0"/>
                <a:cs typeface="Times New Roman" pitchFamily="18" charset="0"/>
              </a:rPr>
              <a:t>із застосування платформи </a:t>
            </a:r>
            <a:r>
              <a:rPr lang="en-US" sz="1400" dirty="0" err="1" smtClean="0">
                <a:latin typeface="Times New Roman" pitchFamily="18" charset="0"/>
                <a:cs typeface="Times New Roman" pitchFamily="18" charset="0"/>
              </a:rPr>
              <a:t>NodeJS</a:t>
            </a:r>
            <a:r>
              <a:rPr lang="en-US" sz="1400" dirty="0" smtClean="0">
                <a:latin typeface="Times New Roman" pitchFamily="18" charset="0"/>
                <a:cs typeface="Times New Roman" pitchFamily="18" charset="0"/>
              </a:rPr>
              <a:t> </a:t>
            </a:r>
            <a:r>
              <a:rPr lang="uk-UA" sz="1400" dirty="0" smtClean="0">
                <a:latin typeface="Times New Roman" pitchFamily="18" charset="0"/>
                <a:cs typeface="Times New Roman" pitchFamily="18" charset="0"/>
              </a:rPr>
              <a:t>та з використанням численних модулів. Зважаючи на розмір проекту, на схемі зображено ключові блоки.</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Формування користувача передбачає створення даних з</a:t>
            </a:r>
            <a:r>
              <a:rPr lang="en-US" sz="1400" dirty="0" smtClean="0">
                <a:latin typeface="Times New Roman" pitchFamily="18" charset="0"/>
                <a:cs typeface="Times New Roman" pitchFamily="18" charset="0"/>
              </a:rPr>
              <a:t>’</a:t>
            </a:r>
            <a:r>
              <a:rPr lang="uk-UA" sz="1400" dirty="0" smtClean="0">
                <a:latin typeface="Times New Roman" pitchFamily="18" charset="0"/>
                <a:cs typeface="Times New Roman" pitchFamily="18" charset="0"/>
              </a:rPr>
              <a:t>єднання </a:t>
            </a:r>
            <a:r>
              <a:rPr lang="en-US" sz="1400" dirty="0" smtClean="0">
                <a:latin typeface="Times New Roman" pitchFamily="18" charset="0"/>
                <a:cs typeface="Times New Roman" pitchFamily="18" charset="0"/>
              </a:rPr>
              <a:t>Tor </a:t>
            </a:r>
            <a:r>
              <a:rPr lang="uk-UA" sz="1400" dirty="0" smtClean="0">
                <a:latin typeface="Times New Roman" pitchFamily="18" charset="0"/>
                <a:cs typeface="Times New Roman" pitchFamily="18" charset="0"/>
              </a:rPr>
              <a:t>чи </a:t>
            </a:r>
            <a:r>
              <a:rPr lang="uk-UA" sz="1400" dirty="0" err="1" smtClean="0">
                <a:latin typeface="Times New Roman" pitchFamily="18" charset="0"/>
                <a:cs typeface="Times New Roman" pitchFamily="18" charset="0"/>
              </a:rPr>
              <a:t>проксі-серверів</a:t>
            </a:r>
            <a:r>
              <a:rPr lang="uk-UA" sz="1400" dirty="0" smtClean="0">
                <a:latin typeface="Times New Roman" pitchFamily="18" charset="0"/>
                <a:cs typeface="Times New Roman" pitchFamily="18" charset="0"/>
              </a:rPr>
              <a:t>, тат даних для </a:t>
            </a:r>
            <a:r>
              <a:rPr lang="uk-UA" sz="1400" dirty="0" err="1" smtClean="0">
                <a:latin typeface="Times New Roman" pitchFamily="18" charset="0"/>
                <a:cs typeface="Times New Roman" pitchFamily="18" charset="0"/>
              </a:rPr>
              <a:t>програмнго</a:t>
            </a:r>
            <a:r>
              <a:rPr lang="uk-UA" sz="1400" dirty="0" smtClean="0">
                <a:latin typeface="Times New Roman" pitchFamily="18" charset="0"/>
                <a:cs typeface="Times New Roman" pitchFamily="18" charset="0"/>
              </a:rPr>
              <a:t> браузера. Після запиту сторінки та додавання до неї допоміжного коду відбувається імітація дій користувача згідно сценарію. У випадку наявності </a:t>
            </a:r>
            <a:r>
              <a:rPr lang="uk-UA" sz="1400" dirty="0" err="1" smtClean="0">
                <a:latin typeface="Times New Roman" pitchFamily="18" charset="0"/>
                <a:cs typeface="Times New Roman" pitchFamily="18" charset="0"/>
              </a:rPr>
              <a:t>капчі</a:t>
            </a:r>
            <a:r>
              <a:rPr lang="uk-UA" sz="1400" dirty="0" smtClean="0">
                <a:latin typeface="Times New Roman" pitchFamily="18" charset="0"/>
                <a:cs typeface="Times New Roman" pitchFamily="18" charset="0"/>
              </a:rPr>
              <a:t> вона обробляється і робота продовжується. В ході виконання дій ведеться статистика. </a:t>
            </a:r>
            <a:br>
              <a:rPr lang="uk-UA" sz="1400" dirty="0" smtClean="0">
                <a:latin typeface="Times New Roman" pitchFamily="18" charset="0"/>
                <a:cs typeface="Times New Roman" pitchFamily="18" charset="0"/>
              </a:rPr>
            </a:br>
            <a:r>
              <a:rPr lang="uk-UA" sz="1400" dirty="0" smtClean="0">
                <a:latin typeface="Times New Roman" pitchFamily="18" charset="0"/>
                <a:cs typeface="Times New Roman" pitchFamily="18" charset="0"/>
              </a:rPr>
              <a:t>        При завершені процесу дані заносяться в </a:t>
            </a:r>
            <a:r>
              <a:rPr lang="uk-UA" sz="1400" dirty="0" err="1" smtClean="0">
                <a:latin typeface="Times New Roman" pitchFamily="18" charset="0"/>
                <a:cs typeface="Times New Roman" pitchFamily="18" charset="0"/>
              </a:rPr>
              <a:t>лог</a:t>
            </a:r>
            <a:r>
              <a:rPr lang="uk-UA" sz="1400" dirty="0" smtClean="0">
                <a:latin typeface="Times New Roman" pitchFamily="18" charset="0"/>
                <a:cs typeface="Times New Roman" pitchFamily="18" charset="0"/>
              </a:rPr>
              <a:t> для перевірки наявності можливих збоїв </a:t>
            </a:r>
            <a:r>
              <a:rPr lang="ru-RU" sz="800" dirty="0" smtClean="0">
                <a:latin typeface="Times New Roman" pitchFamily="18" charset="0"/>
                <a:cs typeface="Times New Roman" pitchFamily="18" charset="0"/>
              </a:rPr>
              <a:t/>
            </a:r>
            <a:br>
              <a:rPr lang="ru-RU" sz="800" dirty="0" smtClean="0">
                <a:latin typeface="Times New Roman" pitchFamily="18" charset="0"/>
                <a:cs typeface="Times New Roman" pitchFamily="18" charset="0"/>
              </a:rPr>
            </a:br>
            <a:r>
              <a:rPr lang="uk-UA" sz="800" dirty="0" smtClean="0">
                <a:latin typeface="Times New Roman" pitchFamily="18" charset="0"/>
                <a:cs typeface="Times New Roman" pitchFamily="18" charset="0"/>
              </a:rPr>
              <a:t> </a:t>
            </a:r>
            <a:r>
              <a:rPr lang="ru-RU" sz="800" dirty="0" smtClean="0">
                <a:latin typeface="Times New Roman" pitchFamily="18" charset="0"/>
                <a:cs typeface="Times New Roman" pitchFamily="18" charset="0"/>
              </a:rPr>
              <a:t/>
            </a:r>
            <a:br>
              <a:rPr lang="ru-RU" sz="800" dirty="0" smtClean="0">
                <a:latin typeface="Times New Roman" pitchFamily="18" charset="0"/>
                <a:cs typeface="Times New Roman" pitchFamily="18" charset="0"/>
              </a:rPr>
            </a:br>
            <a:endParaRPr lang="ru-RU" sz="800" dirty="0">
              <a:latin typeface="Times New Roman" pitchFamily="18" charset="0"/>
              <a:cs typeface="Times New Roman" pitchFamily="18" charset="0"/>
            </a:endParaRPr>
          </a:p>
        </p:txBody>
      </p:sp>
      <p:pic>
        <p:nvPicPr>
          <p:cNvPr id="4102" name="Picture 6"/>
          <p:cNvPicPr>
            <a:picLocks noGrp="1" noChangeAspect="1" noChangeArrowheads="1"/>
          </p:cNvPicPr>
          <p:nvPr>
            <p:ph idx="1"/>
          </p:nvPr>
        </p:nvPicPr>
        <p:blipFill>
          <a:blip r:embed="rId2" cstate="print"/>
          <a:srcRect/>
          <a:stretch>
            <a:fillRect/>
          </a:stretch>
        </p:blipFill>
        <p:spPr bwMode="auto">
          <a:xfrm>
            <a:off x="6120629" y="214313"/>
            <a:ext cx="2760617" cy="6357937"/>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428604"/>
            <a:ext cx="8786874" cy="1571636"/>
          </a:xfrm>
        </p:spPr>
        <p:txBody>
          <a:bodyPr>
            <a:normAutofit/>
          </a:bodyPr>
          <a:lstStyle/>
          <a:p>
            <a:pPr algn="ctr"/>
            <a:r>
              <a:rPr lang="uk-UA" sz="3100" dirty="0" smtClean="0">
                <a:latin typeface="Times New Roman" pitchFamily="18" charset="0"/>
                <a:cs typeface="Times New Roman" pitchFamily="18" charset="0"/>
              </a:rPr>
              <a:t>Загальна схема роботи системи</a:t>
            </a:r>
            <a:r>
              <a:rPr lang="uk-UA" sz="2800" dirty="0" smtClean="0"/>
              <a:t/>
            </a:r>
            <a:br>
              <a:rPr lang="uk-UA" sz="2800" dirty="0" smtClean="0"/>
            </a:br>
            <a:r>
              <a:rPr lang="uk-UA" sz="2800" dirty="0" smtClean="0">
                <a:latin typeface="Times New Roman" pitchFamily="18" charset="0"/>
                <a:cs typeface="Times New Roman" pitchFamily="18" charset="0"/>
              </a:rPr>
              <a:t/>
            </a:r>
            <a:br>
              <a:rPr lang="uk-UA" sz="2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pic>
        <p:nvPicPr>
          <p:cNvPr id="5124" name="Picture 4"/>
          <p:cNvPicPr>
            <a:picLocks noGrp="1" noChangeAspect="1" noChangeArrowheads="1"/>
          </p:cNvPicPr>
          <p:nvPr>
            <p:ph sz="half" idx="2"/>
          </p:nvPr>
        </p:nvPicPr>
        <p:blipFill>
          <a:blip r:embed="rId2" cstate="print"/>
          <a:srcRect/>
          <a:stretch>
            <a:fillRect/>
          </a:stretch>
        </p:blipFill>
        <p:spPr bwMode="auto">
          <a:xfrm>
            <a:off x="1000100" y="1671713"/>
            <a:ext cx="7215238" cy="4894861"/>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7158" y="0"/>
            <a:ext cx="8229600" cy="642918"/>
          </a:xfrm>
        </p:spPr>
        <p:txBody>
          <a:bodyPr>
            <a:normAutofit/>
          </a:bodyPr>
          <a:lstStyle/>
          <a:p>
            <a:pPr algn="ctr"/>
            <a:r>
              <a:rPr lang="uk-UA" sz="2800" dirty="0" smtClean="0">
                <a:latin typeface="Times New Roman" pitchFamily="18" charset="0"/>
                <a:cs typeface="Times New Roman" pitchFamily="18" charset="0"/>
              </a:rPr>
              <a:t>Процес складання сценарію</a:t>
            </a:r>
          </a:p>
        </p:txBody>
      </p:sp>
      <p:sp>
        <p:nvSpPr>
          <p:cNvPr id="3" name="Содержимое 2"/>
          <p:cNvSpPr>
            <a:spLocks noGrp="1"/>
          </p:cNvSpPr>
          <p:nvPr>
            <p:ph sz="half" idx="1"/>
          </p:nvPr>
        </p:nvSpPr>
        <p:spPr>
          <a:xfrm>
            <a:off x="857224" y="2143116"/>
            <a:ext cx="1357322" cy="1857388"/>
          </a:xfrm>
        </p:spPr>
        <p:txBody>
          <a:bodyPr/>
          <a:lstStyle/>
          <a:p>
            <a:endParaRPr lang="ru-RU" dirty="0"/>
          </a:p>
        </p:txBody>
      </p:sp>
      <p:sp>
        <p:nvSpPr>
          <p:cNvPr id="4" name="Содержимое 3"/>
          <p:cNvSpPr>
            <a:spLocks noGrp="1"/>
          </p:cNvSpPr>
          <p:nvPr>
            <p:ph sz="half" idx="2"/>
          </p:nvPr>
        </p:nvSpPr>
        <p:spPr>
          <a:xfrm>
            <a:off x="6286512" y="2285993"/>
            <a:ext cx="1828784" cy="1571636"/>
          </a:xfrm>
        </p:spPr>
        <p:txBody>
          <a:bodyPr/>
          <a:lstStyle/>
          <a:p>
            <a:endParaRPr lang="ru-RU" dirty="0"/>
          </a:p>
        </p:txBody>
      </p:sp>
      <p:pic>
        <p:nvPicPr>
          <p:cNvPr id="6148" name="Picture 4"/>
          <p:cNvPicPr>
            <a:picLocks noChangeAspect="1" noChangeArrowheads="1"/>
          </p:cNvPicPr>
          <p:nvPr/>
        </p:nvPicPr>
        <p:blipFill>
          <a:blip r:embed="rId2" cstate="print"/>
          <a:srcRect/>
          <a:stretch>
            <a:fillRect/>
          </a:stretch>
        </p:blipFill>
        <p:spPr bwMode="auto">
          <a:xfrm>
            <a:off x="71406" y="1857365"/>
            <a:ext cx="4294768" cy="2571768"/>
          </a:xfrm>
          <a:prstGeom prst="rect">
            <a:avLst/>
          </a:prstGeom>
          <a:noFill/>
          <a:ln w="9525">
            <a:noFill/>
            <a:miter lim="800000"/>
            <a:headEnd/>
            <a:tailEnd/>
          </a:ln>
        </p:spPr>
      </p:pic>
      <p:pic>
        <p:nvPicPr>
          <p:cNvPr id="6149" name="Picture 5"/>
          <p:cNvPicPr>
            <a:picLocks noChangeAspect="1" noChangeArrowheads="1"/>
          </p:cNvPicPr>
          <p:nvPr/>
        </p:nvPicPr>
        <p:blipFill>
          <a:blip r:embed="rId3" cstate="print"/>
          <a:srcRect/>
          <a:stretch>
            <a:fillRect/>
          </a:stretch>
        </p:blipFill>
        <p:spPr bwMode="auto">
          <a:xfrm>
            <a:off x="4593575" y="1857364"/>
            <a:ext cx="4479019" cy="2571768"/>
          </a:xfrm>
          <a:prstGeom prst="rect">
            <a:avLst/>
          </a:prstGeom>
          <a:noFill/>
          <a:ln w="9525">
            <a:noFill/>
            <a:miter lim="800000"/>
            <a:headEnd/>
            <a:tailEnd/>
          </a:ln>
        </p:spPr>
      </p:pic>
      <p:sp>
        <p:nvSpPr>
          <p:cNvPr id="10" name="TextBox 9"/>
          <p:cNvSpPr txBox="1"/>
          <p:nvPr/>
        </p:nvSpPr>
        <p:spPr>
          <a:xfrm>
            <a:off x="571472" y="1142984"/>
            <a:ext cx="3643338" cy="646331"/>
          </a:xfrm>
          <a:prstGeom prst="rect">
            <a:avLst/>
          </a:prstGeom>
          <a:noFill/>
        </p:spPr>
        <p:txBody>
          <a:bodyPr wrap="square" rtlCol="0">
            <a:spAutoFit/>
          </a:bodyPr>
          <a:lstStyle/>
          <a:p>
            <a:pPr algn="ctr"/>
            <a:r>
              <a:rPr lang="uk-UA" dirty="0" smtClean="0">
                <a:solidFill>
                  <a:schemeClr val="accent1">
                    <a:lumMod val="50000"/>
                  </a:schemeClr>
                </a:solidFill>
                <a:latin typeface="Times New Roman" pitchFamily="18" charset="0"/>
                <a:cs typeface="Times New Roman" pitchFamily="18" charset="0"/>
              </a:rPr>
              <a:t>Звичайний режим складання сценарію </a:t>
            </a:r>
          </a:p>
        </p:txBody>
      </p:sp>
      <p:sp>
        <p:nvSpPr>
          <p:cNvPr id="11" name="TextBox 10"/>
          <p:cNvSpPr txBox="1"/>
          <p:nvPr/>
        </p:nvSpPr>
        <p:spPr>
          <a:xfrm>
            <a:off x="5500694" y="1142984"/>
            <a:ext cx="3071834" cy="646331"/>
          </a:xfrm>
          <a:prstGeom prst="rect">
            <a:avLst/>
          </a:prstGeom>
          <a:noFill/>
        </p:spPr>
        <p:txBody>
          <a:bodyPr wrap="square" rtlCol="0">
            <a:spAutoFit/>
          </a:bodyPr>
          <a:lstStyle/>
          <a:p>
            <a:pPr algn="ctr"/>
            <a:r>
              <a:rPr lang="ru-RU" dirty="0" err="1" smtClean="0">
                <a:solidFill>
                  <a:schemeClr val="accent1">
                    <a:lumMod val="50000"/>
                  </a:schemeClr>
                </a:solidFill>
                <a:latin typeface="Times New Roman" pitchFamily="18" charset="0"/>
                <a:cs typeface="Times New Roman" pitchFamily="18" charset="0"/>
              </a:rPr>
              <a:t>Демонстрація</a:t>
            </a:r>
            <a:r>
              <a:rPr lang="ru-RU" dirty="0" smtClean="0">
                <a:solidFill>
                  <a:schemeClr val="accent1">
                    <a:lumMod val="50000"/>
                  </a:schemeClr>
                </a:solidFill>
                <a:latin typeface="Times New Roman" pitchFamily="18" charset="0"/>
                <a:cs typeface="Times New Roman" pitchFamily="18" charset="0"/>
              </a:rPr>
              <a:t> </a:t>
            </a:r>
            <a:r>
              <a:rPr lang="ru-RU" dirty="0" err="1" smtClean="0">
                <a:solidFill>
                  <a:schemeClr val="accent1">
                    <a:lumMod val="50000"/>
                  </a:schemeClr>
                </a:solidFill>
                <a:latin typeface="Times New Roman" pitchFamily="18" charset="0"/>
                <a:cs typeface="Times New Roman" pitchFamily="18" charset="0"/>
              </a:rPr>
              <a:t>складання</a:t>
            </a:r>
            <a:r>
              <a:rPr lang="ru-RU" dirty="0" smtClean="0">
                <a:solidFill>
                  <a:schemeClr val="accent1">
                    <a:lumMod val="50000"/>
                  </a:schemeClr>
                </a:solidFill>
                <a:latin typeface="Times New Roman" pitchFamily="18" charset="0"/>
                <a:cs typeface="Times New Roman" pitchFamily="18" charset="0"/>
              </a:rPr>
              <a:t> </a:t>
            </a:r>
            <a:r>
              <a:rPr lang="ru-RU" dirty="0" err="1" smtClean="0">
                <a:solidFill>
                  <a:schemeClr val="accent1">
                    <a:lumMod val="50000"/>
                  </a:schemeClr>
                </a:solidFill>
                <a:latin typeface="Times New Roman" pitchFamily="18" charset="0"/>
                <a:cs typeface="Times New Roman" pitchFamily="18" charset="0"/>
              </a:rPr>
              <a:t>сценарію</a:t>
            </a:r>
            <a:r>
              <a:rPr lang="ru-RU" dirty="0" smtClean="0">
                <a:solidFill>
                  <a:schemeClr val="accent1">
                    <a:lumMod val="50000"/>
                  </a:schemeClr>
                </a:solidFill>
                <a:latin typeface="Times New Roman" pitchFamily="18" charset="0"/>
                <a:cs typeface="Times New Roman" pitchFamily="18" charset="0"/>
              </a:rPr>
              <a:t> </a:t>
            </a:r>
            <a:r>
              <a:rPr lang="ru-RU" dirty="0" err="1" smtClean="0">
                <a:solidFill>
                  <a:schemeClr val="accent1">
                    <a:lumMod val="50000"/>
                  </a:schemeClr>
                </a:solidFill>
                <a:latin typeface="Times New Roman" pitchFamily="18" charset="0"/>
                <a:cs typeface="Times New Roman" pitchFamily="18" charset="0"/>
              </a:rPr>
              <a:t>з</a:t>
            </a:r>
            <a:r>
              <a:rPr lang="ru-RU" dirty="0" smtClean="0">
                <a:solidFill>
                  <a:schemeClr val="accent1">
                    <a:lumMod val="50000"/>
                  </a:schemeClr>
                </a:solidFill>
                <a:latin typeface="Times New Roman" pitchFamily="18" charset="0"/>
                <a:cs typeface="Times New Roman" pitchFamily="18" charset="0"/>
              </a:rPr>
              <a:t> </a:t>
            </a:r>
            <a:r>
              <a:rPr lang="ru-RU" dirty="0" err="1" smtClean="0">
                <a:solidFill>
                  <a:schemeClr val="accent1">
                    <a:lumMod val="50000"/>
                  </a:schemeClr>
                </a:solidFill>
                <a:latin typeface="Times New Roman" pitchFamily="18" charset="0"/>
                <a:cs typeface="Times New Roman" pitchFamily="18" charset="0"/>
              </a:rPr>
              <a:t>наявністю</a:t>
            </a:r>
            <a:r>
              <a:rPr lang="ru-RU" dirty="0" smtClean="0">
                <a:solidFill>
                  <a:schemeClr val="accent1">
                    <a:lumMod val="50000"/>
                  </a:schemeClr>
                </a:solidFill>
                <a:latin typeface="Times New Roman" pitchFamily="18" charset="0"/>
                <a:cs typeface="Times New Roman" pitchFamily="18" charset="0"/>
              </a:rPr>
              <a:t> </a:t>
            </a:r>
            <a:r>
              <a:rPr lang="ru-RU" dirty="0" err="1" smtClean="0">
                <a:solidFill>
                  <a:schemeClr val="accent1">
                    <a:lumMod val="50000"/>
                  </a:schemeClr>
                </a:solidFill>
                <a:latin typeface="Times New Roman" pitchFamily="18" charset="0"/>
                <a:cs typeface="Times New Roman" pitchFamily="18" charset="0"/>
              </a:rPr>
              <a:t>капчі</a:t>
            </a:r>
            <a:endParaRPr lang="ru-RU" dirty="0" smtClean="0">
              <a:solidFill>
                <a:schemeClr val="accent1">
                  <a:lumMod val="50000"/>
                </a:schemeClr>
              </a:solidFill>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357166"/>
            <a:ext cx="7772400" cy="1000132"/>
          </a:xfrm>
        </p:spPr>
        <p:txBody>
          <a:bodyPr/>
          <a:lstStyle/>
          <a:p>
            <a:r>
              <a:rPr lang="uk-UA" dirty="0" smtClean="0"/>
              <a:t>Висновки</a:t>
            </a:r>
            <a:endParaRPr lang="ru-RU" dirty="0"/>
          </a:p>
        </p:txBody>
      </p:sp>
      <p:sp>
        <p:nvSpPr>
          <p:cNvPr id="3" name="Текст 2"/>
          <p:cNvSpPr>
            <a:spLocks noGrp="1"/>
          </p:cNvSpPr>
          <p:nvPr>
            <p:ph type="body" idx="1"/>
          </p:nvPr>
        </p:nvSpPr>
        <p:spPr>
          <a:xfrm>
            <a:off x="428596" y="1428736"/>
            <a:ext cx="8143932" cy="4071966"/>
          </a:xfrm>
        </p:spPr>
        <p:txBody>
          <a:bodyPr>
            <a:normAutofit/>
          </a:bodyPr>
          <a:lstStyle/>
          <a:p>
            <a:r>
              <a:rPr lang="uk-UA" dirty="0" smtClean="0"/>
              <a:t>В ході виконання дипломного проекту було досягнуто поставленої мети, а саме розроблено систему імітації та анонімізації користувача  на Інтернет ресурсах.  </a:t>
            </a:r>
          </a:p>
          <a:p>
            <a:r>
              <a:rPr lang="uk-UA" dirty="0" smtClean="0"/>
              <a:t>Для вирішення  проблеми імітації було прийнято рішення розробити модуль на основі використання </a:t>
            </a:r>
            <a:r>
              <a:rPr lang="uk-UA" dirty="0" err="1" smtClean="0"/>
              <a:t>симулятора</a:t>
            </a:r>
            <a:r>
              <a:rPr lang="uk-UA" dirty="0" smtClean="0"/>
              <a:t> </a:t>
            </a:r>
            <a:r>
              <a:rPr lang="uk-UA" dirty="0" err="1" smtClean="0"/>
              <a:t>веб-браузера</a:t>
            </a:r>
            <a:r>
              <a:rPr lang="uk-UA" dirty="0" smtClean="0"/>
              <a:t> та виконання ним сценарію користувача.</a:t>
            </a:r>
          </a:p>
          <a:p>
            <a:r>
              <a:rPr lang="uk-UA" dirty="0" smtClean="0"/>
              <a:t>Для здійснення анонімізації використовувались мережі </a:t>
            </a:r>
            <a:r>
              <a:rPr lang="en-US" dirty="0" smtClean="0"/>
              <a:t>Tor </a:t>
            </a:r>
            <a:r>
              <a:rPr lang="uk-UA" dirty="0" smtClean="0"/>
              <a:t>та </a:t>
            </a:r>
            <a:r>
              <a:rPr lang="uk-UA" dirty="0" err="1" smtClean="0"/>
              <a:t>проксі-сервери</a:t>
            </a:r>
            <a:r>
              <a:rPr lang="uk-UA" dirty="0" smtClean="0"/>
              <a:t> за підміною </a:t>
            </a:r>
            <a:r>
              <a:rPr lang="en-US" dirty="0" smtClean="0"/>
              <a:t>HTTP </a:t>
            </a:r>
            <a:r>
              <a:rPr lang="uk-UA" dirty="0" smtClean="0"/>
              <a:t>заголовків</a:t>
            </a:r>
          </a:p>
          <a:p>
            <a:r>
              <a:rPr lang="uk-UA" dirty="0" smtClean="0"/>
              <a:t>Затрати на розробку становлять - 104953 грн. </a:t>
            </a:r>
          </a:p>
          <a:p>
            <a:r>
              <a:rPr lang="uk-UA" dirty="0" smtClean="0"/>
              <a:t>Термін розробки - 6 міс.</a:t>
            </a:r>
          </a:p>
          <a:p>
            <a:endParaRPr lang="ru-RU" dirty="0" smtClean="0"/>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2112264"/>
          </a:xfrm>
        </p:spPr>
        <p:txBody>
          <a:bodyPr/>
          <a:lstStyle/>
          <a:p>
            <a:pPr algn="ctr"/>
            <a:r>
              <a:rPr lang="uk-UA" dirty="0" smtClean="0"/>
              <a:t/>
            </a:r>
            <a:br>
              <a:rPr lang="uk-UA" dirty="0" smtClean="0"/>
            </a:br>
            <a:r>
              <a:rPr lang="uk-UA" dirty="0" smtClean="0"/>
              <a:t/>
            </a:r>
            <a:br>
              <a:rPr lang="uk-UA" dirty="0" smtClean="0"/>
            </a:br>
            <a:r>
              <a:rPr lang="uk-UA" dirty="0" smtClean="0"/>
              <a:t/>
            </a:r>
            <a:br>
              <a:rPr lang="uk-UA" dirty="0" smtClean="0"/>
            </a:br>
            <a:r>
              <a:rPr lang="uk-UA" dirty="0" smtClean="0"/>
              <a:t/>
            </a:r>
            <a:br>
              <a:rPr lang="uk-UA" dirty="0" smtClean="0"/>
            </a:br>
            <a:r>
              <a:rPr lang="uk-UA" dirty="0" smtClean="0"/>
              <a:t>Дякую за увагу!</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804</TotalTime>
  <Words>189</Words>
  <Application>Microsoft Office PowerPoint</Application>
  <PresentationFormat>Экран (4:3)</PresentationFormat>
  <Paragraphs>27</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Поток</vt:lpstr>
      <vt:lpstr>Система імітації та анонімізація користувача на Інтернет ресурсах</vt:lpstr>
      <vt:lpstr>  Імітація користувача та його анонімізація на Інтернет ресурсах в сучасних політичних та соціальних умовах, що склались в нашій державі, стає на сьогодні просто необхідним. Потрібно забезпечити інструмент, за допомоги якого можна буде протидіяти тим шкідливим  інформаційним впливам не порушуючи прав громадян, наданими їм конституцією. За допомогою системи можна забезпечити  швидке  та проникаюче поширення інформації серед населення, що користується цільовими ресурсами в мережі.            Метою роботи є розробка системи, що здійснюватиме імітацію дій користувача, можливості налаштувань поведінки та забезпечить їх масовість.    </vt:lpstr>
      <vt:lpstr>                                       Для досягнення поставленої мети розв’язано наступні задачі:  </vt:lpstr>
      <vt:lpstr>     Схема роботи системи         Схема роботи системи відображає управління операціями і потоками даних в системі.       При запуску системи  сервер очікує на  дані у вигляді сценарію. Тут відбувається їх обробка, запис в базу даних та постановку в чергу. Підготовлюються анонімізаційні дані та  все це передається для запуску імітацї користувача. Імітація відбувається згідно діям сценарію та по завершенню звітність заноситься  базу даних.     Зупинка системи здійснюється через термінал консолі  </vt:lpstr>
      <vt:lpstr>         Схема даних           Схема даних зображує шлях руху даних під час роботи програми, етапи роботи та носії даних, які приймають участь у роботі.        Користувачем формуються дані сценарію та здійснюється їх відправка.       На сервері відбувається прийом, розбирання та запис даних у потрібному вигляді. Ці дані в наступному кроці використовуються для виконання дій. У випадку наявності капчі здійснюється її обробка.       Звітність про наявні помилки чи інші події заносяться до файлу логування.             </vt:lpstr>
      <vt:lpstr>       Схема ресурсів системи          Схема ресурсів відображає основні фізичні ресурси, які використовує програма під час роботи.  Запуск системи здійснюється через консоль. В ході роботи система використовує ресурси оперативної мапяті найактивніше, внаслідок використання бази Redis. Клавіатура та монітор застосовуються для запуску, зупинки та контролю роботи системи   </vt:lpstr>
      <vt:lpstr>       Схема програми                           Програма написана на мові JavaScript із застосування платформи NodeJS та з використанням численних модулів. Зважаючи на розмір проекту, на схемі зображено ключові блоки.        Формування користувача передбачає створення даних з’єднання Tor чи проксі-серверів, тат даних для програмнго браузера. Після запиту сторінки та додавання до неї допоміжного коду відбувається імітація дій користувача згідно сценарію. У випадку наявності капчі вона обробляється і робота продовжується. В ході виконання дій ведеться статистика.          При завершені процесу дані заносяться в лог для перевірки наявності можливих збоїв    </vt:lpstr>
      <vt:lpstr>Загальна схема роботи системи  </vt:lpstr>
      <vt:lpstr>Процес складання сценарію</vt:lpstr>
      <vt:lpstr>Висновки</vt:lpstr>
      <vt:lpstr>    Дякую за увагу!</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санчо</dc:creator>
  <cp:lastModifiedBy>Пользователь Windows</cp:lastModifiedBy>
  <cp:revision>57</cp:revision>
  <dcterms:created xsi:type="dcterms:W3CDTF">2014-06-13T13:10:24Z</dcterms:created>
  <dcterms:modified xsi:type="dcterms:W3CDTF">2015-06-17T16:44:44Z</dcterms:modified>
</cp:coreProperties>
</file>