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2580" y="-7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65D4F-E9A4-4AA9-AF4C-F363D2E0E18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65D4F-E9A4-4AA9-AF4C-F363D2E0E18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FC58B-6434-4F83-A1AA-6EE916192A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071678"/>
            <a:ext cx="7772400" cy="1470025"/>
          </a:xfrm>
        </p:spPr>
        <p:txBody>
          <a:bodyPr>
            <a:normAutofit/>
          </a:bodyPr>
          <a:lstStyle/>
          <a:p>
            <a:r>
              <a:rPr lang="uk-UA" b="1" dirty="0" smtClean="0"/>
              <a:t>Модернізація електропривода екскаватора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5715016"/>
            <a:ext cx="8329626" cy="495288"/>
          </a:xfrm>
        </p:spPr>
        <p:txBody>
          <a:bodyPr>
            <a:noAutofit/>
          </a:bodyPr>
          <a:lstStyle/>
          <a:p>
            <a:pPr algn="r"/>
            <a:r>
              <a:rPr lang="uk-UA" sz="2400" dirty="0">
                <a:solidFill>
                  <a:schemeClr val="tx1"/>
                </a:solidFill>
              </a:rPr>
              <a:t>Виконав: </a:t>
            </a:r>
            <a:r>
              <a:rPr lang="uk-UA" sz="2400" dirty="0" smtClean="0">
                <a:solidFill>
                  <a:schemeClr val="tx1"/>
                </a:solidFill>
              </a:rPr>
              <a:t>студент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групи </a:t>
            </a:r>
            <a:r>
              <a:rPr lang="uk-UA" sz="2400" dirty="0">
                <a:solidFill>
                  <a:schemeClr val="tx1"/>
                </a:solidFill>
              </a:rPr>
              <a:t> </a:t>
            </a:r>
            <a:r>
              <a:rPr lang="uk-UA" sz="2400" dirty="0" smtClean="0">
                <a:solidFill>
                  <a:schemeClr val="tx1"/>
                </a:solidFill>
              </a:rPr>
              <a:t>ЕПА-14сп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Власов В.К.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04322"/>
            <a:ext cx="8684229" cy="595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285852" y="-24"/>
          <a:ext cx="6572297" cy="6755394"/>
        </p:xfrm>
        <a:graphic>
          <a:graphicData uri="http://schemas.openxmlformats.org/drawingml/2006/table">
            <a:tbl>
              <a:tblPr/>
              <a:tblGrid>
                <a:gridCol w="3112703"/>
                <a:gridCol w="879611"/>
                <a:gridCol w="904387"/>
                <a:gridCol w="904387"/>
                <a:gridCol w="771209"/>
              </a:tblGrid>
              <a:tr h="238228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Техніко-економічне порівняння варіантів систем</a:t>
                      </a:r>
                    </a:p>
                  </a:txBody>
                  <a:tcPr marL="4333" marR="4333" marT="43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8363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4333" marR="4333" marT="43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4333" marR="4333" marT="43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4333" marR="4333" marT="43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4333" marR="4333" marT="43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4333" marR="4333" marT="43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Показники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Тип системи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7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ТП-ДПС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ТРН-АД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ПЧ-АД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Г-Д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Потужність двигуна Рн, кВт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68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168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Вартість двигуна (Д), грн.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87351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81259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81259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87351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68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Вартість системи керування (СК), грн.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158357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148963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196238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212154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68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Капіталовкладення К=Д+СК, грн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245708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230222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277497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299505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18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Е</a:t>
                      </a:r>
                      <a:r>
                        <a:rPr lang="ru-RU" sz="1200" b="0" i="0" u="none" strike="noStrike" baseline="-25000">
                          <a:latin typeface="Times New Roman"/>
                        </a:rPr>
                        <a:t>а</a:t>
                      </a:r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033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Амортизаційні відрахування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Са = ЕаК, грн.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24570,8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23022,2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27749,7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29950,5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Ео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0,015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033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Витрати на обслуговування і ремонт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 = ЕоК, грн.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3685,62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3453,33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4162,455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4492,575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33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Вартість електроенергії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mo, грн/кВт год 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1,59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168">
                <a:tc>
                  <a:txBody>
                    <a:bodyPr/>
                    <a:lstStyle/>
                    <a:p>
                      <a:pPr algn="just" fontAlgn="b"/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K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оефіцієнт завантаження </a:t>
                      </a: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k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0,7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181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Річний час роботи Т</a:t>
                      </a:r>
                      <a:r>
                        <a:rPr lang="ru-RU" sz="1200" b="0" i="0" u="none" strike="noStrike" baseline="-25000">
                          <a:solidFill>
                            <a:srgbClr val="000000"/>
                          </a:solidFill>
                          <a:latin typeface="Times New Roman"/>
                        </a:rPr>
                        <a:t>р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, год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2480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187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ККД  </a:t>
                      </a: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latin typeface="Symbol"/>
                        </a:rPr>
                        <a:t>h</a:t>
                      </a:r>
                      <a:r>
                        <a:rPr lang="ru-RU" sz="1200" b="0" i="0" u="none" strike="noStrike" baseline="-25000">
                          <a:solidFill>
                            <a:srgbClr val="000000"/>
                          </a:solidFill>
                          <a:latin typeface="Arial"/>
                        </a:rPr>
                        <a:t>д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Symbol"/>
                        </a:rPr>
                        <a:t>, 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0,95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3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Втрати потужності</a:t>
                      </a:r>
                      <a:br>
                        <a:rPr lang="ru-RU" sz="1200" b="0" i="0" u="none" strike="noStrike">
                          <a:latin typeface="Times New Roman"/>
                        </a:rPr>
                      </a:br>
                      <a:r>
                        <a:rPr lang="en-AU" sz="1200" b="0" i="0" u="none" strike="noStrike">
                          <a:latin typeface="Symbol"/>
                        </a:rPr>
                        <a:t>D</a:t>
                      </a:r>
                      <a:r>
                        <a:rPr lang="ru-RU" sz="1200" b="0" i="0" u="none" strike="noStrike">
                          <a:latin typeface="Times New Roman"/>
                        </a:rPr>
                        <a:t>Р=</a:t>
                      </a:r>
                      <a:r>
                        <a:rPr lang="en-AU" sz="1200" b="0" i="0" u="none" strike="noStrike">
                          <a:latin typeface="Times New Roman"/>
                        </a:rPr>
                        <a:t>k</a:t>
                      </a:r>
                      <a:r>
                        <a:rPr lang="ru-RU" sz="1200" b="0" i="0" u="none" strike="noStrike">
                          <a:latin typeface="Times New Roman"/>
                        </a:rPr>
                        <a:t>зРн(1-</a:t>
                      </a:r>
                      <a:r>
                        <a:rPr lang="en-AU" sz="1200" b="0" i="0" u="none" strike="noStrike">
                          <a:latin typeface="Symbol"/>
                        </a:rPr>
                        <a:t>h</a:t>
                      </a:r>
                      <a:r>
                        <a:rPr lang="ru-RU" sz="1200" b="0" i="0" u="none" strike="noStrike" baseline="-25000">
                          <a:latin typeface="Arial"/>
                        </a:rPr>
                        <a:t>д</a:t>
                      </a:r>
                      <a:r>
                        <a:rPr lang="ru-RU" sz="1200" b="0" i="0" u="none" strike="noStrike">
                          <a:latin typeface="Times New Roman"/>
                        </a:rPr>
                        <a:t>/</a:t>
                      </a:r>
                      <a:r>
                        <a:rPr lang="en-AU" sz="1200" b="0" i="0" u="none" strike="noStrike">
                          <a:latin typeface="Symbol"/>
                        </a:rPr>
                        <a:t>h</a:t>
                      </a:r>
                      <a:r>
                        <a:rPr lang="ru-RU" sz="1200" b="0" i="0" u="none" strike="noStrike" baseline="-25000">
                          <a:latin typeface="Arial"/>
                        </a:rPr>
                        <a:t>д</a:t>
                      </a:r>
                      <a:r>
                        <a:rPr lang="ru-RU" sz="1200" b="0" i="0" u="none" strike="noStrike">
                          <a:latin typeface="Times New Roman"/>
                        </a:rPr>
                        <a:t>), кВт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2,51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2,51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2,51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2,51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3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Коефіцєнт, що враховує діапазон регулювання кутової швидкості </a:t>
                      </a:r>
                      <a:r>
                        <a:rPr lang="en-AU" sz="1200" b="0" i="0" u="none" strike="noStrike">
                          <a:latin typeface="Times New Roman"/>
                        </a:rPr>
                        <a:t>k</a:t>
                      </a:r>
                      <a:r>
                        <a:rPr lang="en-AU" sz="1200" b="0" i="0" u="none" strike="noStrike" baseline="-25000">
                          <a:latin typeface="Symbol"/>
                        </a:rPr>
                        <a:t>w</a:t>
                      </a:r>
                      <a:endParaRPr lang="en-AU" sz="1200" b="0" i="0" u="none" strike="noStrike">
                        <a:latin typeface="Times New Roman"/>
                      </a:endParaRP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0,42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0,34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0,67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0,81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3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Кількість втраченої електроенергії за рік </a:t>
                      </a: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latin typeface="Symbol"/>
                        </a:rPr>
                        <a:t>D</a:t>
                      </a: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W=</a:t>
                      </a: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latin typeface="Symbol"/>
                        </a:rPr>
                        <a:t>D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РТ</a:t>
                      </a:r>
                      <a:r>
                        <a:rPr lang="ru-RU" sz="1200" b="0" i="0" u="none" strike="noStrike" baseline="-25000">
                          <a:solidFill>
                            <a:srgbClr val="000000"/>
                          </a:solidFill>
                          <a:latin typeface="Times New Roman"/>
                        </a:rPr>
                        <a:t>р</a:t>
                      </a: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k</a:t>
                      </a:r>
                      <a:r>
                        <a:rPr lang="en-AU" sz="1200" b="0" i="0" u="none" strike="noStrike" baseline="-25000">
                          <a:solidFill>
                            <a:srgbClr val="000000"/>
                          </a:solidFill>
                          <a:latin typeface="Symbol"/>
                        </a:rPr>
                        <a:t>w</a:t>
                      </a: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кВт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2609,48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2112,44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4162,75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5032,57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35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Витрати на електроенергію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</a:t>
                      </a:r>
                      <a:r>
                        <a:rPr lang="ru-RU" sz="1200" b="0" i="0" u="none" strike="noStrike" baseline="-25000">
                          <a:solidFill>
                            <a:srgbClr val="000000"/>
                          </a:solidFill>
                          <a:latin typeface="Symbol"/>
                        </a:rPr>
                        <a:t>D</a:t>
                      </a:r>
                      <a:r>
                        <a:rPr lang="ru-RU" sz="1200" b="0" i="0" u="none" strike="noStrike" baseline="-25000">
                          <a:solidFill>
                            <a:srgbClr val="000000"/>
                          </a:solidFill>
                          <a:latin typeface="Times New Roman"/>
                        </a:rPr>
                        <a:t>W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= mo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Symbol"/>
                        </a:rPr>
                        <a:t>D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W, грн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4149,08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3358,78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6618,76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8001,79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355"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Собіварітсть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 = Са  + Со  + С</a:t>
                      </a:r>
                      <a:r>
                        <a:rPr lang="ru-RU" sz="1200" b="0" i="0" u="none" strike="noStrike" baseline="-25000">
                          <a:solidFill>
                            <a:srgbClr val="000000"/>
                          </a:solidFill>
                          <a:latin typeface="Symbol"/>
                        </a:rPr>
                        <a:t>D</a:t>
                      </a:r>
                      <a:r>
                        <a:rPr lang="ru-RU" sz="1200" b="0" i="0" u="none" strike="noStrike" baseline="-25000">
                          <a:solidFill>
                            <a:srgbClr val="000000"/>
                          </a:solidFill>
                          <a:latin typeface="Times New Roman"/>
                        </a:rPr>
                        <a:t>W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, грн.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32405,50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29834,31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38530,92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42444,87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33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Нормативний коефіцієнт економічної ефективності Ен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0,12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033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Зведені витрати</a:t>
                      </a:r>
                      <a:b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 = ЕнК + С, грн.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61890,46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57460,95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71830,56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78385,47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1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Термін окупності Т = К/З, р.</a:t>
                      </a:r>
                    </a:p>
                  </a:txBody>
                  <a:tcPr marL="4333" marR="4333" marT="433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3,97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4,01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3,86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3,82</a:t>
                      </a:r>
                    </a:p>
                  </a:txBody>
                  <a:tcPr marL="4333" marR="4333" marT="43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530" y="428604"/>
            <a:ext cx="8546750" cy="6051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6695" y="362008"/>
            <a:ext cx="8561585" cy="606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71234"/>
            <a:ext cx="8572560" cy="605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289" y="500042"/>
            <a:ext cx="8408991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3220" y="464722"/>
            <a:ext cx="8443622" cy="5607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429684" cy="6074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00042"/>
            <a:ext cx="8501122" cy="5723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915" y="357166"/>
            <a:ext cx="8196175" cy="5879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96" y="375122"/>
            <a:ext cx="8643884" cy="612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57166"/>
            <a:ext cx="2928958" cy="612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5" y="642918"/>
            <a:ext cx="8396731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5918" y="2285992"/>
            <a:ext cx="500027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i="1" dirty="0" smtClean="0"/>
              <a:t>Дякую за увагу!</a:t>
            </a:r>
          </a:p>
          <a:p>
            <a:pPr algn="ctr"/>
            <a:endParaRPr lang="uk-UA" sz="4000" b="1" i="1" dirty="0" smtClean="0"/>
          </a:p>
          <a:p>
            <a:pPr algn="ctr"/>
            <a:r>
              <a:rPr lang="uk-UA" sz="4000" b="1" i="1" dirty="0" smtClean="0"/>
              <a:t>Доповідь завершено.</a:t>
            </a:r>
            <a:endParaRPr lang="ru-RU" sz="4000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172</Words>
  <Application>Microsoft Office PowerPoint</Application>
  <PresentationFormat>Экран (4:3)</PresentationFormat>
  <Paragraphs>88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Модернізація електропривода екскаватора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vntu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Розробка системи електропривода насосної станції нафтопереробного заводу</dc:title>
  <dc:creator>rmp</dc:creator>
  <cp:lastModifiedBy>rmp</cp:lastModifiedBy>
  <cp:revision>6</cp:revision>
  <dcterms:created xsi:type="dcterms:W3CDTF">2015-06-15T09:38:16Z</dcterms:created>
  <dcterms:modified xsi:type="dcterms:W3CDTF">2015-06-16T14:39:39Z</dcterms:modified>
</cp:coreProperties>
</file>