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4"/>
  </p:notesMasterIdLst>
  <p:handoutMasterIdLst>
    <p:handoutMasterId r:id="rId15"/>
  </p:handoutMasterIdLst>
  <p:sldIdLst>
    <p:sldId id="258" r:id="rId3"/>
    <p:sldId id="259" r:id="rId4"/>
    <p:sldId id="260" r:id="rId5"/>
    <p:sldId id="270" r:id="rId6"/>
    <p:sldId id="271" r:id="rId7"/>
    <p:sldId id="272" r:id="rId8"/>
    <p:sldId id="273" r:id="rId9"/>
    <p:sldId id="274" r:id="rId10"/>
    <p:sldId id="275" r:id="rId11"/>
    <p:sldId id="263" r:id="rId12"/>
    <p:sldId id="27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75" d="100"/>
          <a:sy n="75" d="100"/>
        </p:scale>
        <p:origin x="113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177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5-11-23T17:50:53.858" idx="1">
    <p:pos x="10" y="10"/>
    <p:text>Доброго дня, шановний голове та члени комісії. Дозвольте представити вам ...</p:text>
    <p:extLst>
      <p:ext uri="{C676402C-5697-4E1C-873F-D02D1690AC5C}">
        <p15:threadingInfo xmlns:p15="http://schemas.microsoft.com/office/powerpoint/2012/main" timeZoneBias="-1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1ECB5-9450-48C1-BC8B-02C838CDE6B9}" type="datetimeFigureOut">
              <a:rPr lang="en-US"/>
              <a:t>23-Nov-15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2BE9C-E2E4-43F3-8D67-E9DB812BB9B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7579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E0964-1A1C-492A-8ABB-97C526CFCDFB}" type="datetimeFigureOut">
              <a:rPr lang="en-US"/>
              <a:t>23-Nov-15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6ED93-11B9-488C-8E71-3FBEB8F36D4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4635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1905000" y="1464287"/>
            <a:ext cx="8382000" cy="2729554"/>
          </a:xfrm>
        </p:spPr>
        <p:txBody>
          <a:bodyPr tIns="0" bIns="0"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193840"/>
            <a:ext cx="8382000" cy="1108883"/>
          </a:xfrm>
        </p:spPr>
        <p:txBody>
          <a:bodyPr t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0162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1200">
          <p15:clr>
            <a:srgbClr val="5ACBF0"/>
          </p15:clr>
        </p15:guide>
        <p15:guide id="2" pos="6480">
          <p15:clr>
            <a:srgbClr val="5ACBF0"/>
          </p15:clr>
        </p15:guide>
        <p15:guide id="3" orient="horz" pos="2160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13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609724" y="1686073"/>
            <a:ext cx="8982076" cy="2081276"/>
          </a:xfrm>
        </p:spPr>
        <p:txBody>
          <a:bodyPr tIns="0" bIns="0" anchor="b">
            <a:normAutofit/>
          </a:bodyPr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9724" y="3767351"/>
            <a:ext cx="8982076" cy="1080448"/>
          </a:xfrm>
        </p:spPr>
        <p:txBody>
          <a:bodyPr tIns="0" bIns="0"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916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724" y="1686073"/>
            <a:ext cx="8982076" cy="2081276"/>
          </a:xfrm>
        </p:spPr>
        <p:txBody>
          <a:bodyPr tIns="0" bIns="0"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1609724" y="3767351"/>
            <a:ext cx="8982076" cy="1080448"/>
          </a:xfrm>
        </p:spPr>
        <p:txBody>
          <a:bodyPr tIns="0" bIns="0"/>
          <a:lstStyle>
            <a:lvl1pPr marL="0" indent="0">
              <a:buNone/>
              <a:defRPr sz="24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283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2171699"/>
            <a:ext cx="4419600" cy="40052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71699"/>
            <a:ext cx="4419600" cy="40052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670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9723" y="1681163"/>
            <a:ext cx="441655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9723" y="2505075"/>
            <a:ext cx="441655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419600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41960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34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596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7DAC9ED-883A-4295-875C-D653C1FCD32D}" type="datetimeFigureOut">
              <a:rPr lang="en-US"/>
              <a:pPr/>
              <a:t>23-Nov-15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29927BEA-0E01-4643-B2DE-F82012A02F2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697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171700"/>
            <a:ext cx="5707038" cy="40005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09895" y="2171700"/>
            <a:ext cx="3081905" cy="40005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515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00200" y="2171700"/>
            <a:ext cx="5707039" cy="4000500"/>
          </a:xfrm>
          <a:solidFill>
            <a:schemeClr val="bg1">
              <a:lumMod val="75000"/>
            </a:schemeClr>
          </a:solidFill>
          <a:ln w="63500">
            <a:solidFill>
              <a:schemeClr val="tx1">
                <a:lumMod val="50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09895" y="2171700"/>
            <a:ext cx="3081905" cy="40005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937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91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591800" y="685799"/>
            <a:ext cx="1409700" cy="5491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85799"/>
            <a:ext cx="9038544" cy="549116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24627" y="6511119"/>
            <a:ext cx="2651162" cy="275839"/>
          </a:xfrm>
        </p:spPr>
        <p:txBody>
          <a:bodyPr/>
          <a:lstStyle/>
          <a:p>
            <a:fld id="{17DAC9ED-883A-4295-875C-D653C1FCD32D}" type="datetimeFigureOut">
              <a:rPr lang="en-US"/>
              <a:t>23-Nov-15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511119"/>
            <a:ext cx="5157725" cy="275839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490" y="6511119"/>
            <a:ext cx="1115786" cy="275839"/>
          </a:xfrm>
        </p:spPr>
        <p:txBody>
          <a:bodyPr/>
          <a:lstStyle/>
          <a:p>
            <a:fld id="{29927BEA-0E01-4643-B2DE-F82012A02F2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18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1600200" y="295562"/>
            <a:ext cx="8991600" cy="100824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9725" y="2171700"/>
            <a:ext cx="8991600" cy="40005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6151" y="6511119"/>
            <a:ext cx="2651162" cy="275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7DAC9ED-883A-4295-875C-D653C1FCD32D}" type="datetimeFigureOut">
              <a:rPr lang="en-US"/>
              <a:pPr/>
              <a:t>23-Nov-15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9724" y="6511119"/>
            <a:ext cx="5157725" cy="275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6014" y="6511119"/>
            <a:ext cx="1115786" cy="275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9927BEA-0E01-4643-B2DE-F82012A02F2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522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100000"/>
        </a:lnSpc>
        <a:spcBef>
          <a:spcPts val="1200"/>
        </a:spcBef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67512" indent="-155448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24712" indent="-155448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581912" indent="-155448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39112" indent="-155448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496312" indent="-155448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53512" indent="-155448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10712" indent="-155448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67912" indent="-155448" algn="l" defTabSz="914400" rtl="0" eaLnBrk="1" latinLnBrk="0" hangingPunct="1">
        <a:lnSpc>
          <a:spcPct val="10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pos="6672">
          <p15:clr>
            <a:srgbClr val="F26B43"/>
          </p15:clr>
        </p15:guide>
        <p15:guide id="3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021" y="1464287"/>
            <a:ext cx="9154510" cy="272955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dirty="0" smtClean="0"/>
              <a:t>Презентація магістерської</a:t>
            </a:r>
            <a:br>
              <a:rPr lang="uk-UA" sz="4000" dirty="0" smtClean="0"/>
            </a:br>
            <a:r>
              <a:rPr lang="uk-UA" sz="4000" dirty="0" smtClean="0"/>
              <a:t>кваліфікаційної роботи на тему:</a:t>
            </a:r>
            <a:br>
              <a:rPr lang="uk-UA" sz="4000" dirty="0" smtClean="0"/>
            </a:br>
            <a:r>
              <a:rPr lang="uk-UA" sz="4000" dirty="0" smtClean="0"/>
              <a:t>«Вдосконалення методу приховування інформації анімованих зображеннях шляхом розширення палітри кольорів систем безпеки»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20310" y="4782420"/>
            <a:ext cx="8382000" cy="756532"/>
          </a:xfrm>
        </p:spPr>
        <p:txBody>
          <a:bodyPr/>
          <a:lstStyle/>
          <a:p>
            <a:pPr algn="r"/>
            <a:r>
              <a:rPr lang="uk-UA" dirty="0"/>
              <a:t>с</a:t>
            </a:r>
            <a:r>
              <a:rPr lang="uk-UA" dirty="0" smtClean="0"/>
              <a:t>тудента групи УБ-14м</a:t>
            </a:r>
          </a:p>
          <a:p>
            <a:pPr algn="r"/>
            <a:r>
              <a:rPr lang="uk-UA" dirty="0" smtClean="0"/>
              <a:t>Янковського Владислава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Постановка задач: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609725" y="2171700"/>
            <a:ext cx="8991600" cy="2628900"/>
          </a:xfrm>
        </p:spPr>
        <p:txBody>
          <a:bodyPr>
            <a:noAutofit/>
          </a:bodyPr>
          <a:lstStyle/>
          <a:p>
            <a:r>
              <a:rPr lang="uk-UA" sz="2400" dirty="0" smtClean="0"/>
              <a:t>Метою дослідження є вирішення питання приховування великого об’єму інформації в анімованих зображеннях.</a:t>
            </a:r>
          </a:p>
          <a:p>
            <a:r>
              <a:rPr lang="uk-UA" sz="2400" dirty="0" smtClean="0"/>
              <a:t>Об’єктом дослідження є вдосконалений</a:t>
            </a:r>
            <a:r>
              <a:rPr lang="ru-RU" sz="2400" dirty="0" smtClean="0"/>
              <a:t> </a:t>
            </a:r>
            <a:r>
              <a:rPr lang="ru-RU" sz="2400" dirty="0"/>
              <a:t>метод </a:t>
            </a:r>
            <a:r>
              <a:rPr lang="uk-UA" sz="2400" dirty="0" smtClean="0"/>
              <a:t>приховування</a:t>
            </a:r>
            <a:r>
              <a:rPr lang="ru-RU" sz="2400" dirty="0" smtClean="0"/>
              <a:t> </a:t>
            </a:r>
            <a:r>
              <a:rPr lang="uk-UA" sz="2400" dirty="0" smtClean="0"/>
              <a:t>інформації</a:t>
            </a:r>
            <a:r>
              <a:rPr lang="ru-RU" sz="2400" dirty="0" smtClean="0"/>
              <a:t> </a:t>
            </a:r>
            <a:r>
              <a:rPr lang="ru-RU" sz="2400" dirty="0"/>
              <a:t>в анімованих </a:t>
            </a:r>
            <a:r>
              <a:rPr lang="uk-UA" sz="2400" dirty="0" smtClean="0"/>
              <a:t>зображеннях</a:t>
            </a:r>
            <a:r>
              <a:rPr lang="ru-RU" sz="2400" dirty="0" smtClean="0"/>
              <a:t> </a:t>
            </a:r>
            <a:r>
              <a:rPr lang="ru-RU" sz="2400" dirty="0"/>
              <a:t>шляхом </a:t>
            </a:r>
            <a:r>
              <a:rPr lang="uk-UA" sz="2400" dirty="0" smtClean="0"/>
              <a:t>розширення</a:t>
            </a:r>
            <a:r>
              <a:rPr lang="ru-RU" sz="2400" dirty="0" smtClean="0"/>
              <a:t> </a:t>
            </a:r>
            <a:r>
              <a:rPr lang="uk-UA" sz="2400" dirty="0" smtClean="0"/>
              <a:t>палітри</a:t>
            </a:r>
            <a:r>
              <a:rPr lang="ru-RU" sz="2400" dirty="0" smtClean="0"/>
              <a:t> </a:t>
            </a:r>
            <a:r>
              <a:rPr lang="uk-UA" sz="2400" dirty="0" smtClean="0"/>
              <a:t>кольорів</a:t>
            </a:r>
            <a:r>
              <a:rPr lang="ru-RU" sz="2400" dirty="0" smtClean="0"/>
              <a:t> у системах </a:t>
            </a:r>
            <a:r>
              <a:rPr lang="uk-UA" sz="2400" dirty="0" smtClean="0"/>
              <a:t>безпеки</a:t>
            </a:r>
            <a:r>
              <a:rPr lang="ru-RU" sz="2400" dirty="0" smtClean="0"/>
              <a:t>.</a:t>
            </a:r>
            <a:endParaRPr sz="2400" dirty="0"/>
          </a:p>
          <a:p>
            <a:r>
              <a:rPr lang="uk-UA" sz="2400" dirty="0" smtClean="0"/>
              <a:t>Предметом дослідження є методи та засоби приховування інформації у зображеннях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38543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Існуючі методи приховування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110" y="3566809"/>
            <a:ext cx="8991600" cy="43434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Приховування інформації у звукових файлах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392" y="3276772"/>
            <a:ext cx="1014413" cy="1014413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303020" y="5052954"/>
            <a:ext cx="8991600" cy="43434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10312" indent="-210312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67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24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81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391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4963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53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10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67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Приховування інформації у відео-файлах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392" y="4791731"/>
            <a:ext cx="1116807" cy="1116807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303020" y="2166130"/>
            <a:ext cx="8991600" cy="43434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10312" indent="-210312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67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24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81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391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4963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53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10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67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Приховування інформації у зображеннях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827" y="1969409"/>
            <a:ext cx="1014413" cy="95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3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Існуючі методи приховування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303020" y="2166130"/>
            <a:ext cx="8991600" cy="43434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10312" indent="-210312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67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24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81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391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4963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53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10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67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/>
              <a:t>Приховування інформації у зображеннях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827" y="1969409"/>
            <a:ext cx="1014413" cy="95969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52525" y="3462791"/>
            <a:ext cx="8991600" cy="434839"/>
          </a:xfrm>
        </p:spPr>
        <p:txBody>
          <a:bodyPr/>
          <a:lstStyle/>
          <a:p>
            <a:r>
              <a:rPr lang="uk-UA" dirty="0" smtClean="0"/>
              <a:t>Ті, що вимагають вихідне зображення для вилучення інформації</a:t>
            </a:r>
            <a:endParaRPr lang="en-US" dirty="0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1152525" y="4325112"/>
            <a:ext cx="8991600" cy="43483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10312" indent="-210312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67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24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81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391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4963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53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10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67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Ті, що вимагають знання секретного ключа для вилучення інформації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2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00200" y="295562"/>
            <a:ext cx="9958388" cy="1008247"/>
          </a:xfrm>
        </p:spPr>
        <p:txBody>
          <a:bodyPr/>
          <a:lstStyle/>
          <a:p>
            <a:r>
              <a:rPr lang="uk-UA" dirty="0" smtClean="0"/>
              <a:t>Характеристики методів приховування інформації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600200" y="3357563"/>
            <a:ext cx="8991600" cy="600075"/>
          </a:xfrm>
        </p:spPr>
        <p:txBody>
          <a:bodyPr>
            <a:noAutofit/>
          </a:bodyPr>
          <a:lstStyle/>
          <a:p>
            <a:r>
              <a:rPr lang="uk-UA" sz="3200" dirty="0" smtClean="0"/>
              <a:t>Спотворення вихідного зображення</a:t>
            </a:r>
          </a:p>
        </p:txBody>
      </p:sp>
      <p:sp>
        <p:nvSpPr>
          <p:cNvPr id="4" name="Content Placeholder 13"/>
          <p:cNvSpPr txBox="1">
            <a:spLocks/>
          </p:cNvSpPr>
          <p:nvPr/>
        </p:nvSpPr>
        <p:spPr>
          <a:xfrm>
            <a:off x="1600200" y="3957638"/>
            <a:ext cx="8991600" cy="60007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10312" indent="-210312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67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24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81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391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4963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535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107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67912" indent="-15544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dirty="0" smtClean="0"/>
              <a:t>Об’єм повідомлення</a:t>
            </a:r>
          </a:p>
        </p:txBody>
      </p:sp>
    </p:spTree>
    <p:extLst>
      <p:ext uri="{BB962C8B-B14F-4D97-AF65-F5344CB8AC3E}">
        <p14:creationId xmlns:p14="http://schemas.microsoft.com/office/powerpoint/2010/main" val="357853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00200" y="295562"/>
            <a:ext cx="9958388" cy="1008247"/>
          </a:xfrm>
        </p:spPr>
        <p:txBody>
          <a:bodyPr/>
          <a:lstStyle/>
          <a:p>
            <a:r>
              <a:rPr lang="uk-UA" dirty="0" smtClean="0"/>
              <a:t>Структура файлів формату </a:t>
            </a:r>
            <a:r>
              <a:rPr lang="en-US" dirty="0" smtClean="0"/>
              <a:t>GIF</a:t>
            </a:r>
            <a:endParaRPr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8506533"/>
              </p:ext>
            </p:extLst>
          </p:nvPr>
        </p:nvGraphicFramePr>
        <p:xfrm>
          <a:off x="284163" y="2613024"/>
          <a:ext cx="11531599" cy="2727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Visio" r:id="rId3" imgW="12963575" imgH="3066961" progId="Visio.Drawing.15">
                  <p:embed/>
                </p:oleObj>
              </mc:Choice>
              <mc:Fallback>
                <p:oleObj name="Visio" r:id="rId3" imgW="12963575" imgH="3066961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163" y="2613024"/>
                        <a:ext cx="11531599" cy="27274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976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00200" y="295562"/>
            <a:ext cx="9958388" cy="1008247"/>
          </a:xfrm>
        </p:spPr>
        <p:txBody>
          <a:bodyPr/>
          <a:lstStyle/>
          <a:p>
            <a:r>
              <a:rPr lang="ru-RU" dirty="0" smtClean="0"/>
              <a:t>Метод </a:t>
            </a:r>
            <a:r>
              <a:rPr lang="uk-UA" dirty="0" smtClean="0"/>
              <a:t>розширення палітри кольорів</a:t>
            </a:r>
            <a:endParaRPr dirty="0"/>
          </a:p>
        </p:txBody>
      </p:sp>
      <p:sp>
        <p:nvSpPr>
          <p:cNvPr id="3" name="Content Placeholder 13"/>
          <p:cNvSpPr>
            <a:spLocks noGrp="1"/>
          </p:cNvSpPr>
          <p:nvPr>
            <p:ph idx="1"/>
          </p:nvPr>
        </p:nvSpPr>
        <p:spPr>
          <a:xfrm>
            <a:off x="1600200" y="2863577"/>
            <a:ext cx="8991600" cy="2139347"/>
          </a:xfrm>
        </p:spPr>
        <p:txBody>
          <a:bodyPr>
            <a:noAutofit/>
          </a:bodyPr>
          <a:lstStyle/>
          <a:p>
            <a:r>
              <a:rPr lang="uk-UA" sz="3200" dirty="0" smtClean="0"/>
              <a:t>Аналіз вихідного зображення</a:t>
            </a:r>
          </a:p>
          <a:p>
            <a:r>
              <a:rPr lang="uk-UA" sz="3200" dirty="0" smtClean="0"/>
              <a:t>Додавання до локальної палітри блакитних та зелених відтінків</a:t>
            </a:r>
          </a:p>
          <a:p>
            <a:r>
              <a:rPr lang="uk-UA" sz="3200" dirty="0" smtClean="0"/>
              <a:t>Запис інформації у частину розширеної палітри</a:t>
            </a:r>
          </a:p>
          <a:p>
            <a:endParaRPr 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34890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600200" y="295562"/>
            <a:ext cx="9958388" cy="1008247"/>
          </a:xfrm>
        </p:spPr>
        <p:txBody>
          <a:bodyPr/>
          <a:lstStyle/>
          <a:p>
            <a:r>
              <a:rPr lang="uk-UA" dirty="0" smtClean="0"/>
              <a:t>Вигляд</a:t>
            </a:r>
            <a:r>
              <a:rPr lang="ru-RU" dirty="0" smtClean="0"/>
              <a:t> </a:t>
            </a:r>
            <a:r>
              <a:rPr lang="uk-UA" dirty="0" smtClean="0"/>
              <a:t>головного</a:t>
            </a:r>
            <a:r>
              <a:rPr lang="ru-RU" dirty="0" smtClean="0"/>
              <a:t> </a:t>
            </a:r>
            <a:r>
              <a:rPr lang="uk-UA" dirty="0" smtClean="0"/>
              <a:t>вікна</a:t>
            </a:r>
            <a:r>
              <a:rPr lang="ru-RU" dirty="0" smtClean="0"/>
              <a:t> </a:t>
            </a:r>
            <a:r>
              <a:rPr lang="uk-UA" dirty="0" smtClean="0"/>
              <a:t>програми</a:t>
            </a:r>
            <a:endParaRPr lang="uk-U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513" y="1870841"/>
            <a:ext cx="7169390" cy="485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5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88883" y="264031"/>
            <a:ext cx="11382703" cy="1008247"/>
          </a:xfrm>
        </p:spPr>
        <p:txBody>
          <a:bodyPr/>
          <a:lstStyle/>
          <a:p>
            <a:r>
              <a:rPr lang="uk-UA" dirty="0" smtClean="0"/>
              <a:t>Порівняння </a:t>
            </a:r>
            <a:r>
              <a:rPr lang="uk-UA" b="1" dirty="0" smtClean="0"/>
              <a:t>вихідного зображення </a:t>
            </a:r>
            <a:r>
              <a:rPr lang="uk-UA" dirty="0" smtClean="0"/>
              <a:t>та </a:t>
            </a:r>
            <a:r>
              <a:rPr lang="uk-UA" i="1" dirty="0" smtClean="0"/>
              <a:t>стегоконтейнера</a:t>
            </a:r>
            <a:endParaRPr lang="uk-UA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21" y="3127197"/>
            <a:ext cx="4916379" cy="35641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893" y="3127197"/>
            <a:ext cx="4916379" cy="35641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407" y="1893613"/>
            <a:ext cx="117404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. </a:t>
            </a:r>
            <a:r>
              <a:rPr lang="en-US" sz="2000" dirty="0" err="1"/>
              <a:t>Praesent</a:t>
            </a:r>
            <a:r>
              <a:rPr lang="en-US" sz="2000" dirty="0"/>
              <a:t> </a:t>
            </a:r>
            <a:r>
              <a:rPr lang="en-US" sz="2000" dirty="0" err="1"/>
              <a:t>malesuada</a:t>
            </a:r>
            <a:r>
              <a:rPr lang="en-US" sz="2000" dirty="0"/>
              <a:t> </a:t>
            </a:r>
            <a:r>
              <a:rPr lang="en-US" sz="2000" dirty="0" err="1"/>
              <a:t>condimentum</a:t>
            </a:r>
            <a:r>
              <a:rPr lang="en-US" sz="2000" dirty="0"/>
              <a:t> </a:t>
            </a:r>
            <a:r>
              <a:rPr lang="en-US" sz="2000" dirty="0" err="1"/>
              <a:t>varius</a:t>
            </a:r>
            <a:r>
              <a:rPr lang="en-US" sz="2000" dirty="0"/>
              <a:t>. </a:t>
            </a:r>
            <a:r>
              <a:rPr lang="en-US" sz="2000" dirty="0" err="1"/>
              <a:t>Duis</a:t>
            </a:r>
            <a:r>
              <a:rPr lang="en-US" sz="2000" dirty="0"/>
              <a:t> </a:t>
            </a:r>
            <a:r>
              <a:rPr lang="en-US" sz="2000" dirty="0" err="1"/>
              <a:t>vulputate</a:t>
            </a:r>
            <a:r>
              <a:rPr lang="en-US" sz="2000" dirty="0"/>
              <a:t> </a:t>
            </a:r>
            <a:r>
              <a:rPr lang="en-US" sz="2000" dirty="0" err="1"/>
              <a:t>feugiat</a:t>
            </a:r>
            <a:r>
              <a:rPr lang="en-US" sz="2000" dirty="0"/>
              <a:t> </a:t>
            </a:r>
            <a:r>
              <a:rPr lang="en-US" sz="2000" dirty="0" err="1"/>
              <a:t>lectus</a:t>
            </a:r>
            <a:r>
              <a:rPr lang="en-US" sz="2000" dirty="0"/>
              <a:t>, </a:t>
            </a:r>
            <a:r>
              <a:rPr lang="en-US" sz="2000" dirty="0" err="1"/>
              <a:t>nec</a:t>
            </a:r>
            <a:r>
              <a:rPr lang="en-US" sz="2000" dirty="0"/>
              <a:t> </a:t>
            </a:r>
            <a:r>
              <a:rPr lang="en-US" sz="2000" dirty="0" err="1"/>
              <a:t>volutpat</a:t>
            </a:r>
            <a:r>
              <a:rPr lang="en-US" sz="2000" dirty="0"/>
              <a:t> magna. Nunc tempus </a:t>
            </a:r>
            <a:r>
              <a:rPr lang="en-US" sz="2000" dirty="0" err="1"/>
              <a:t>lectus</a:t>
            </a:r>
            <a:r>
              <a:rPr lang="en-US" sz="2000" dirty="0"/>
              <a:t> in </a:t>
            </a:r>
            <a:r>
              <a:rPr lang="en-US" sz="2000" dirty="0" err="1"/>
              <a:t>nibh</a:t>
            </a:r>
            <a:r>
              <a:rPr lang="en-US" sz="2000" dirty="0"/>
              <a:t> </a:t>
            </a:r>
            <a:r>
              <a:rPr lang="en-US" sz="2000" dirty="0" err="1"/>
              <a:t>lobortis</a:t>
            </a:r>
            <a:r>
              <a:rPr lang="en-US" sz="2000" dirty="0"/>
              <a:t>, </a:t>
            </a:r>
            <a:r>
              <a:rPr lang="en-US" sz="2000" dirty="0" err="1"/>
              <a:t>vel</a:t>
            </a:r>
            <a:r>
              <a:rPr lang="en-US" sz="2000" dirty="0"/>
              <a:t> </a:t>
            </a:r>
            <a:r>
              <a:rPr lang="en-US" sz="2000" dirty="0" err="1"/>
              <a:t>molestie</a:t>
            </a:r>
            <a:r>
              <a:rPr lang="en-US" sz="2000" dirty="0"/>
              <a:t> </a:t>
            </a:r>
            <a:r>
              <a:rPr lang="en-US" sz="2000" dirty="0" err="1"/>
              <a:t>lectus</a:t>
            </a:r>
            <a:r>
              <a:rPr lang="en-US" sz="2000" dirty="0"/>
              <a:t> dictum. </a:t>
            </a:r>
            <a:r>
              <a:rPr lang="en-US" sz="2000" dirty="0" err="1"/>
              <a:t>Sed</a:t>
            </a:r>
            <a:r>
              <a:rPr lang="en-US" sz="2000" dirty="0"/>
              <a:t> </a:t>
            </a:r>
            <a:r>
              <a:rPr lang="en-US" sz="2000" dirty="0" err="1"/>
              <a:t>lacinia</a:t>
            </a:r>
            <a:r>
              <a:rPr lang="en-US" sz="2000" dirty="0"/>
              <a:t> </a:t>
            </a:r>
            <a:r>
              <a:rPr lang="en-US" sz="2000" dirty="0" err="1" smtClean="0"/>
              <a:t>metus</a:t>
            </a:r>
            <a:r>
              <a:rPr lang="uk-UA" sz="2000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1163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/>
          <p:cNvSpPr txBox="1">
            <a:spLocks/>
          </p:cNvSpPr>
          <p:nvPr/>
        </p:nvSpPr>
        <p:spPr bwMode="black">
          <a:xfrm>
            <a:off x="956442" y="2506140"/>
            <a:ext cx="10625958" cy="14562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9600" b="0" dirty="0" smtClean="0">
                <a:solidFill>
                  <a:schemeClr val="tx2">
                    <a:lumMod val="50000"/>
                  </a:schemeClr>
                </a:solidFill>
              </a:rPr>
              <a:t>Питання/відповідь</a:t>
            </a:r>
            <a:endParaRPr lang="uk-UA" sz="9600" b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12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/>
          <p:cNvSpPr txBox="1">
            <a:spLocks/>
          </p:cNvSpPr>
          <p:nvPr/>
        </p:nvSpPr>
        <p:spPr bwMode="black">
          <a:xfrm>
            <a:off x="1229702" y="2506140"/>
            <a:ext cx="10625958" cy="14562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9600" b="0" dirty="0" smtClean="0">
                <a:solidFill>
                  <a:schemeClr val="tx2">
                    <a:lumMod val="50000"/>
                  </a:schemeClr>
                </a:solidFill>
              </a:rPr>
              <a:t>Дякую за увагу </a:t>
            </a:r>
            <a:r>
              <a:rPr lang="uk-UA" sz="9600" b="0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  <a:endParaRPr lang="uk-UA" sz="9600" b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75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itched Border 16x9">
  <a:themeElements>
    <a:clrScheme name="Stitched Border">
      <a:dk1>
        <a:srgbClr val="000000"/>
      </a:dk1>
      <a:lt1>
        <a:srgbClr val="FFFFFF"/>
      </a:lt1>
      <a:dk2>
        <a:srgbClr val="115981"/>
      </a:dk2>
      <a:lt2>
        <a:srgbClr val="E4DAC9"/>
      </a:lt2>
      <a:accent1>
        <a:srgbClr val="115981"/>
      </a:accent1>
      <a:accent2>
        <a:srgbClr val="4D5E31"/>
      </a:accent2>
      <a:accent3>
        <a:srgbClr val="B96934"/>
      </a:accent3>
      <a:accent4>
        <a:srgbClr val="458192"/>
      </a:accent4>
      <a:accent5>
        <a:srgbClr val="8D1120"/>
      </a:accent5>
      <a:accent6>
        <a:srgbClr val="AF9F8B"/>
      </a:accent6>
      <a:hlink>
        <a:srgbClr val="B96934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Stitched Border">
      <a:dk1>
        <a:srgbClr val="000000"/>
      </a:dk1>
      <a:lt1>
        <a:srgbClr val="FFFFFF"/>
      </a:lt1>
      <a:dk2>
        <a:srgbClr val="115981"/>
      </a:dk2>
      <a:lt2>
        <a:srgbClr val="E4DAC9"/>
      </a:lt2>
      <a:accent1>
        <a:srgbClr val="115981"/>
      </a:accent1>
      <a:accent2>
        <a:srgbClr val="4D5E31"/>
      </a:accent2>
      <a:accent3>
        <a:srgbClr val="B96934"/>
      </a:accent3>
      <a:accent4>
        <a:srgbClr val="458192"/>
      </a:accent4>
      <a:accent5>
        <a:srgbClr val="8D1120"/>
      </a:accent5>
      <a:accent6>
        <a:srgbClr val="AF9F8B"/>
      </a:accent6>
      <a:hlink>
        <a:srgbClr val="B96934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titched Border">
      <a:dk1>
        <a:srgbClr val="000000"/>
      </a:dk1>
      <a:lt1>
        <a:srgbClr val="FFFFFF"/>
      </a:lt1>
      <a:dk2>
        <a:srgbClr val="115981"/>
      </a:dk2>
      <a:lt2>
        <a:srgbClr val="E4DAC9"/>
      </a:lt2>
      <a:accent1>
        <a:srgbClr val="115981"/>
      </a:accent1>
      <a:accent2>
        <a:srgbClr val="4D5E31"/>
      </a:accent2>
      <a:accent3>
        <a:srgbClr val="B96934"/>
      </a:accent3>
      <a:accent4>
        <a:srgbClr val="458192"/>
      </a:accent4>
      <a:accent5>
        <a:srgbClr val="8D1120"/>
      </a:accent5>
      <a:accent6>
        <a:srgbClr val="AF9F8B"/>
      </a:accent6>
      <a:hlink>
        <a:srgbClr val="B96934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4DB5B3F-8133-4C47-A120-6F3ACAE5D1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Stitched denim borders presentation (widescreen)</Template>
  <TotalTime>0</TotalTime>
  <Words>181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Wingdings</vt:lpstr>
      <vt:lpstr>Stitched Border 16x9</vt:lpstr>
      <vt:lpstr>Visio</vt:lpstr>
      <vt:lpstr>Презентація магістерської кваліфікаційної роботи на тему: «Вдосконалення методу приховування інформації анімованих зображеннях шляхом розширення палітри кольорів систем безпеки»</vt:lpstr>
      <vt:lpstr>Постановка задач:</vt:lpstr>
      <vt:lpstr>Існуючі методи приховування</vt:lpstr>
      <vt:lpstr>Існуючі методи приховування</vt:lpstr>
      <vt:lpstr>Характеристики методів приховування інформації</vt:lpstr>
      <vt:lpstr>Структура файлів формату GIF</vt:lpstr>
      <vt:lpstr>Метод розширення палітри кольорів</vt:lpstr>
      <vt:lpstr>Вигляд головного вікна програми</vt:lpstr>
      <vt:lpstr>Порівняння вихідного зображення та стегоконтейнера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2015-11-23T15:17:52Z</dcterms:created>
  <dcterms:modified xsi:type="dcterms:W3CDTF">2015-11-23T21:20:37Z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TC034313719991</vt:lpwstr>
  </property>
</Properties>
</file>