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3" r:id="rId4"/>
    <p:sldId id="258" r:id="rId5"/>
    <p:sldId id="272" r:id="rId6"/>
    <p:sldId id="259" r:id="rId7"/>
    <p:sldId id="260" r:id="rId8"/>
    <p:sldId id="267" r:id="rId9"/>
    <p:sldId id="269" r:id="rId10"/>
    <p:sldId id="268" r:id="rId11"/>
    <p:sldId id="266" r:id="rId12"/>
    <p:sldId id="264" r:id="rId13"/>
    <p:sldId id="262" r:id="rId14"/>
    <p:sldId id="265" r:id="rId15"/>
    <p:sldId id="271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915" autoAdjust="0"/>
  </p:normalViewPr>
  <p:slideViewPr>
    <p:cSldViewPr>
      <p:cViewPr varScale="1">
        <p:scale>
          <a:sx n="84" d="100"/>
          <a:sy n="84" d="100"/>
        </p:scale>
        <p:origin x="-1402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wmf"/><Relationship Id="rId1" Type="http://schemas.openxmlformats.org/officeDocument/2006/relationships/image" Target="../media/image10.e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image" Target="../media/image14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8CB7F-8402-448C-BE47-4CF244F67E3C}" type="datetimeFigureOut">
              <a:rPr lang="ru-RU" smtClean="0"/>
              <a:pPr/>
              <a:t>23.03.2015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C50B7-6EAF-4635-8238-B1C363A895A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8CB7F-8402-448C-BE47-4CF244F67E3C}" type="datetimeFigureOut">
              <a:rPr lang="ru-RU" smtClean="0"/>
              <a:pPr/>
              <a:t>23.03.2015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C50B7-6EAF-4635-8238-B1C363A895A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8CB7F-8402-448C-BE47-4CF244F67E3C}" type="datetimeFigureOut">
              <a:rPr lang="ru-RU" smtClean="0"/>
              <a:pPr/>
              <a:t>23.03.2015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C50B7-6EAF-4635-8238-B1C363A895A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8CB7F-8402-448C-BE47-4CF244F67E3C}" type="datetimeFigureOut">
              <a:rPr lang="ru-RU" smtClean="0"/>
              <a:pPr/>
              <a:t>23.03.2015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C50B7-6EAF-4635-8238-B1C363A895A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8CB7F-8402-448C-BE47-4CF244F67E3C}" type="datetimeFigureOut">
              <a:rPr lang="ru-RU" smtClean="0"/>
              <a:pPr/>
              <a:t>23.03.2015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C50B7-6EAF-4635-8238-B1C363A895A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8CB7F-8402-448C-BE47-4CF244F67E3C}" type="datetimeFigureOut">
              <a:rPr lang="ru-RU" smtClean="0"/>
              <a:pPr/>
              <a:t>23.03.2015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C50B7-6EAF-4635-8238-B1C363A895A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8CB7F-8402-448C-BE47-4CF244F67E3C}" type="datetimeFigureOut">
              <a:rPr lang="ru-RU" smtClean="0"/>
              <a:pPr/>
              <a:t>23.03.2015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C50B7-6EAF-4635-8238-B1C363A895A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8CB7F-8402-448C-BE47-4CF244F67E3C}" type="datetimeFigureOut">
              <a:rPr lang="ru-RU" smtClean="0"/>
              <a:pPr/>
              <a:t>23.03.2015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C50B7-6EAF-4635-8238-B1C363A895A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8CB7F-8402-448C-BE47-4CF244F67E3C}" type="datetimeFigureOut">
              <a:rPr lang="ru-RU" smtClean="0"/>
              <a:pPr/>
              <a:t>23.03.2015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C50B7-6EAF-4635-8238-B1C363A895A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8CB7F-8402-448C-BE47-4CF244F67E3C}" type="datetimeFigureOut">
              <a:rPr lang="ru-RU" smtClean="0"/>
              <a:pPr/>
              <a:t>23.03.2015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C50B7-6EAF-4635-8238-B1C363A895A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8CB7F-8402-448C-BE47-4CF244F67E3C}" type="datetimeFigureOut">
              <a:rPr lang="ru-RU" smtClean="0"/>
              <a:pPr/>
              <a:t>23.03.2015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C50B7-6EAF-4635-8238-B1C363A895A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18CB7F-8402-448C-BE47-4CF244F67E3C}" type="datetimeFigureOut">
              <a:rPr lang="ru-RU" smtClean="0"/>
              <a:pPr/>
              <a:t>23.03.2015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EC50B7-6EAF-4635-8238-B1C363A895A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10.bin"/><Relationship Id="rId5" Type="http://schemas.openxmlformats.org/officeDocument/2006/relationships/oleObject" Target="../embeddings/oleObject9.bin"/><Relationship Id="rId4" Type="http://schemas.openxmlformats.org/officeDocument/2006/relationships/oleObject" Target="../embeddings/oleObject8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12.bin"/><Relationship Id="rId5" Type="http://schemas.openxmlformats.org/officeDocument/2006/relationships/oleObject" Target="../embeddings/oleObject11.bin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85720" y="1714488"/>
            <a:ext cx="835821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i="1" dirty="0" err="1" smtClean="0"/>
              <a:t>Електропривод</a:t>
            </a:r>
            <a:r>
              <a:rPr lang="ru-RU" sz="4000" i="1" dirty="0" smtClean="0"/>
              <a:t> </a:t>
            </a:r>
            <a:r>
              <a:rPr lang="uk-UA" sz="4000" i="1" dirty="0" smtClean="0"/>
              <a:t>контуру</a:t>
            </a:r>
            <a:r>
              <a:rPr lang="ru-RU" sz="4000" i="1" dirty="0" smtClean="0"/>
              <a:t> </a:t>
            </a:r>
            <a:r>
              <a:rPr lang="ru-RU" sz="4000" i="1" dirty="0" err="1" smtClean="0"/>
              <a:t>охолодження</a:t>
            </a:r>
            <a:r>
              <a:rPr lang="ru-RU" sz="4000" i="1" dirty="0" smtClean="0"/>
              <a:t> трансформатора АТ1 на ПС-330кВ "</a:t>
            </a:r>
            <a:r>
              <a:rPr lang="ru-RU" sz="4000" i="1" dirty="0" err="1" smtClean="0"/>
              <a:t>Хмельницька</a:t>
            </a:r>
            <a:r>
              <a:rPr lang="ru-RU" sz="4000" i="1" dirty="0" smtClean="0"/>
              <a:t>"</a:t>
            </a:r>
            <a:endParaRPr lang="ru-RU" sz="4000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500562" y="5000636"/>
            <a:ext cx="457203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i="1" dirty="0" smtClean="0">
                <a:latin typeface="Arial" pitchFamily="34" charset="0"/>
                <a:cs typeface="Arial" pitchFamily="34" charset="0"/>
              </a:rPr>
              <a:t>Виконав: ст. </a:t>
            </a:r>
            <a:r>
              <a:rPr lang="en-US" i="1" dirty="0" smtClean="0">
                <a:latin typeface="Arial" pitchFamily="34" charset="0"/>
                <a:cs typeface="Arial" pitchFamily="34" charset="0"/>
              </a:rPr>
              <a:t>7</a:t>
            </a:r>
            <a:r>
              <a:rPr lang="uk-UA" i="1" dirty="0" smtClean="0">
                <a:latin typeface="Arial" pitchFamily="34" charset="0"/>
                <a:cs typeface="Arial" pitchFamily="34" charset="0"/>
              </a:rPr>
              <a:t>ЕП-</a:t>
            </a:r>
            <a:r>
              <a:rPr lang="en-US" i="1" dirty="0" smtClean="0">
                <a:latin typeface="Arial" pitchFamily="34" charset="0"/>
                <a:cs typeface="Arial" pitchFamily="34" charset="0"/>
              </a:rPr>
              <a:t>13</a:t>
            </a:r>
            <a:r>
              <a:rPr lang="uk-UA" i="1" dirty="0" smtClean="0">
                <a:latin typeface="Arial" pitchFamily="34" charset="0"/>
                <a:cs typeface="Arial" pitchFamily="34" charset="0"/>
              </a:rPr>
              <a:t> Дехтяр А.Л.</a:t>
            </a:r>
            <a:endParaRPr lang="ru-RU" i="1" dirty="0" smtClean="0">
              <a:latin typeface="Arial" pitchFamily="34" charset="0"/>
              <a:cs typeface="Arial" pitchFamily="34" charset="0"/>
            </a:endParaRPr>
          </a:p>
          <a:p>
            <a:endParaRPr lang="uk-UA" i="1" dirty="0" smtClean="0">
              <a:latin typeface="Arial" pitchFamily="34" charset="0"/>
              <a:cs typeface="Arial" pitchFamily="34" charset="0"/>
            </a:endParaRPr>
          </a:p>
          <a:p>
            <a:r>
              <a:rPr lang="uk-UA" i="1" dirty="0" smtClean="0">
                <a:latin typeface="Arial" pitchFamily="34" charset="0"/>
                <a:cs typeface="Arial" pitchFamily="34" charset="0"/>
              </a:rPr>
              <a:t>Керівник</a:t>
            </a:r>
            <a:r>
              <a:rPr lang="en-US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uk-UA" i="1" dirty="0" smtClean="0">
                <a:latin typeface="Arial" pitchFamily="34" charset="0"/>
                <a:cs typeface="Arial" pitchFamily="34" charset="0"/>
              </a:rPr>
              <a:t>роботи:   </a:t>
            </a:r>
            <a:r>
              <a:rPr lang="uk-UA" i="1" dirty="0" smtClean="0">
                <a:latin typeface="Arial" pitchFamily="34" charset="0"/>
                <a:cs typeface="Arial" pitchFamily="34" charset="0"/>
              </a:rPr>
              <a:t>Шевчук </a:t>
            </a:r>
            <a:r>
              <a:rPr lang="uk-UA" i="1" dirty="0" smtClean="0">
                <a:latin typeface="Arial" pitchFamily="34" charset="0"/>
                <a:cs typeface="Arial" pitchFamily="34" charset="0"/>
              </a:rPr>
              <a:t>Ю.В.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785786" y="1071546"/>
            <a:ext cx="7786742" cy="558614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457200"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uk-UA" sz="1400" b="1" u="sng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</a:t>
            </a:r>
            <a:r>
              <a:rPr kumimoji="0" lang="uk-UA" sz="1400" b="1" i="0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етою</a:t>
            </a:r>
            <a:r>
              <a:rPr lang="uk-UA" sz="14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дипломного проекту є вирішення задачі підвищення ефективності використання ресурсу </a:t>
            </a:r>
            <a:r>
              <a:rPr lang="uk-UA" sz="14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електропривода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циркуляційного насосу та вентилятора охолодження в умовах підстанції </a:t>
            </a:r>
            <a:r>
              <a:rPr lang="uk-UA" sz="1400" dirty="0" err="1" smtClean="0">
                <a:latin typeface="Times New Roman" pitchFamily="18" charset="0"/>
                <a:cs typeface="Times New Roman" pitchFamily="18" charset="0"/>
              </a:rPr>
              <a:t>підстанції</a:t>
            </a:r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 ПС-330кВ "Хмельницька</a:t>
            </a:r>
            <a:r>
              <a:rPr lang="uk-UA" sz="1400" dirty="0" smtClean="0"/>
              <a:t>"</a:t>
            </a: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зменшення витрат електроенергії на його роботу за рахунок автоматизації режимів роботи.</a:t>
            </a:r>
          </a:p>
          <a:p>
            <a:pPr marL="0" marR="0" lvl="0" indent="45085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процесі реалізації мети роботи необхідно виконати ряд проміжних </a:t>
            </a:r>
            <a:r>
              <a:rPr kumimoji="0" lang="uk-UA" sz="1400" b="1" i="0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задач</a:t>
            </a: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а саме: </a:t>
            </a:r>
          </a:p>
          <a:p>
            <a:pPr marL="0" marR="0" lvl="0" indent="45085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проаналізувати технічні</a:t>
            </a: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характеристики та режими роботи системи охолодження трансформатора;</a:t>
            </a:r>
          </a:p>
          <a:p>
            <a:pPr marL="0" marR="0" lvl="0" indent="45085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uk-UA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здійснити попередній розрахунок потужності електродвигуна;</a:t>
            </a:r>
            <a:endParaRPr kumimoji="0" lang="uk-UA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здійснити техніко-економічне обґрунтування вибору системи електропривода; </a:t>
            </a:r>
          </a:p>
          <a:p>
            <a:pPr marL="0" marR="0" lvl="0" indent="45085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вибрати електродвигун для електропривода та здійснити його перевірку;</a:t>
            </a:r>
          </a:p>
          <a:p>
            <a:pPr marL="0" marR="0" lvl="0" indent="45085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здійснити розрахунок, вибір та побудову електричної структурної функціональної та принципової системи </a:t>
            </a: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електропривод</a:t>
            </a:r>
            <a:r>
              <a:rPr lang="uk-UA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</a:t>
            </a: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  <a:endParaRPr kumimoji="0" lang="uk-UA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для вибраної системи електроприводу виконати моделювання перехідних процесів та розрахунок динаміки електропривода;</a:t>
            </a:r>
          </a:p>
          <a:p>
            <a:pPr lvl="0" indent="450850"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розробити схему електричну монтажну системи електропривода;</a:t>
            </a:r>
          </a:p>
          <a:p>
            <a:pPr lvl="0" indent="450850"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дійснити</a:t>
            </a:r>
            <a:r>
              <a:rPr kumimoji="0" lang="uk-UA" sz="1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оцінку економічної ефективності запропонованої системи;</a:t>
            </a:r>
          </a:p>
          <a:p>
            <a:pPr lvl="0" indent="450850"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проаналізувати комплекс заходів по о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хороні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праці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безпеці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надзвичайних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ситуаціях</a:t>
            </a:r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71472" y="500042"/>
            <a:ext cx="835821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Мета та </a:t>
            </a:r>
            <a:r>
              <a:rPr lang="ru-RU" sz="2400" b="1" i="1" dirty="0" err="1" smtClean="0">
                <a:latin typeface="Times New Roman" pitchFamily="18" charset="0"/>
                <a:cs typeface="Times New Roman" pitchFamily="18" charset="0"/>
              </a:rPr>
              <a:t>задачі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 проекту</a:t>
            </a: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71472" y="357166"/>
            <a:ext cx="821537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b="1" i="1" dirty="0" smtClean="0">
                <a:latin typeface="Times New Roman" pitchFamily="18" charset="0"/>
                <a:cs typeface="Times New Roman" pitchFamily="18" charset="0"/>
              </a:rPr>
              <a:t>Характеристика </a:t>
            </a:r>
            <a:r>
              <a:rPr lang="uk-UA" b="1" i="1" dirty="0" smtClean="0">
                <a:latin typeface="Times New Roman" pitchFamily="18" charset="0"/>
                <a:cs typeface="Times New Roman" pitchFamily="18" charset="0"/>
              </a:rPr>
              <a:t>трансформатора АТДЦТН-125000/330/110-У1  </a:t>
            </a:r>
            <a:r>
              <a:rPr lang="uk-UA" b="1" i="1" dirty="0" smtClean="0">
                <a:latin typeface="Times New Roman" pitchFamily="18" charset="0"/>
                <a:cs typeface="Times New Roman" pitchFamily="18" charset="0"/>
              </a:rPr>
              <a:t>ПС-330кВ "Хмельницька"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4643439" y="1928802"/>
          <a:ext cx="4143404" cy="3890078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2881600"/>
                <a:gridCol w="1261804"/>
              </a:tblGrid>
              <a:tr h="203200">
                <a:tc>
                  <a:txBody>
                    <a:bodyPr/>
                    <a:lstStyle/>
                    <a:p>
                      <a:pPr indent="0"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uk-UA" sz="1200" b="1" dirty="0"/>
                        <a:t>Найменування параметра</a:t>
                      </a:r>
                      <a:endParaRPr lang="uk-UA" sz="12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9377" marR="59377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uk-UA" sz="1200" b="1" dirty="0"/>
                        <a:t>Значення</a:t>
                      </a:r>
                      <a:endParaRPr lang="uk-UA" sz="12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9377" marR="59377" marT="0" marB="0"/>
                </a:tc>
              </a:tr>
              <a:tr h="203200">
                <a:tc>
                  <a:txBody>
                    <a:bodyPr/>
                    <a:lstStyle/>
                    <a:p>
                      <a:pPr indent="0"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uk-UA" sz="1200"/>
                        <a:t>Номінальна потужність, МВА </a:t>
                      </a:r>
                      <a:endParaRPr lang="uk-UA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9377" marR="59377" marT="0" marB="0"/>
                </a:tc>
                <a:tc>
                  <a:txBody>
                    <a:bodyPr/>
                    <a:lstStyle/>
                    <a:p>
                      <a:pPr indent="0"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uk-UA" sz="1200"/>
                        <a:t>125</a:t>
                      </a:r>
                      <a:endParaRPr lang="uk-UA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9377" marR="59377" marT="0" marB="0"/>
                </a:tc>
              </a:tr>
              <a:tr h="406400">
                <a:tc rowSpan="3">
                  <a:txBody>
                    <a:bodyPr/>
                    <a:lstStyle/>
                    <a:p>
                      <a:pPr indent="0"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/>
                        <a:t>Номінальна напруга, кВ</a:t>
                      </a:r>
                    </a:p>
                    <a:p>
                      <a:pPr indent="0"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/>
                        <a:t>сторони ВН</a:t>
                      </a:r>
                    </a:p>
                    <a:p>
                      <a:pPr indent="0"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/>
                        <a:t>сторони СН</a:t>
                      </a:r>
                    </a:p>
                    <a:p>
                      <a:pPr indent="0"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/>
                        <a:t>сторони НН</a:t>
                      </a:r>
                      <a:endParaRPr lang="uk-UA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9377" marR="59377" marT="0" marB="0"/>
                </a:tc>
                <a:tc>
                  <a:txBody>
                    <a:bodyPr/>
                    <a:lstStyle/>
                    <a:p>
                      <a:pPr indent="0"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endParaRPr lang="uk-UA" sz="1200"/>
                    </a:p>
                    <a:p>
                      <a:pPr indent="0"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uk-UA" sz="1200"/>
                        <a:t>330</a:t>
                      </a:r>
                      <a:endParaRPr lang="uk-UA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9377" marR="59377" marT="0" marB="0"/>
                </a:tc>
              </a:tr>
              <a:tr h="203200"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0"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uk-UA" sz="1200"/>
                        <a:t>115</a:t>
                      </a:r>
                      <a:endParaRPr lang="uk-UA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9377" marR="59377" marT="0" marB="0"/>
                </a:tc>
              </a:tr>
              <a:tr h="203200"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0"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uk-UA" sz="1200"/>
                        <a:t>10,5</a:t>
                      </a:r>
                      <a:endParaRPr lang="uk-UA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9377" marR="59377" marT="0" marB="0"/>
                </a:tc>
              </a:tr>
              <a:tr h="241296">
                <a:tc>
                  <a:txBody>
                    <a:bodyPr/>
                    <a:lstStyle/>
                    <a:p>
                      <a:pPr indent="0"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uk-UA" sz="1200"/>
                        <a:t>Найбільший допустимий струм в спільній обмотці, А</a:t>
                      </a:r>
                      <a:endParaRPr lang="uk-UA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9377" marR="59377" marT="0" marB="0"/>
                </a:tc>
                <a:tc>
                  <a:txBody>
                    <a:bodyPr/>
                    <a:lstStyle/>
                    <a:p>
                      <a:pPr indent="0"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uk-UA" sz="1200"/>
                        <a:t>365</a:t>
                      </a:r>
                      <a:endParaRPr lang="uk-UA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9377" marR="59377" marT="0" marB="0"/>
                </a:tc>
              </a:tr>
              <a:tr h="203200">
                <a:tc>
                  <a:txBody>
                    <a:bodyPr/>
                    <a:lstStyle/>
                    <a:p>
                      <a:pPr indent="0"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uk-UA" sz="1200"/>
                        <a:t>Номінальна частота, Гц</a:t>
                      </a:r>
                      <a:endParaRPr lang="uk-UA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9377" marR="59377" marT="0" marB="0"/>
                </a:tc>
                <a:tc>
                  <a:txBody>
                    <a:bodyPr/>
                    <a:lstStyle/>
                    <a:p>
                      <a:pPr indent="0"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uk-UA" sz="1200"/>
                        <a:t>50</a:t>
                      </a:r>
                      <a:endParaRPr lang="uk-UA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9377" marR="59377" marT="0" marB="0"/>
                </a:tc>
              </a:tr>
              <a:tr h="439742">
                <a:tc>
                  <a:txBody>
                    <a:bodyPr/>
                    <a:lstStyle/>
                    <a:p>
                      <a:pPr indent="0"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uk-UA" sz="1200"/>
                        <a:t>Регулювання напруги</a:t>
                      </a:r>
                      <a:endParaRPr lang="uk-UA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9377" marR="59377" marT="0" marB="0"/>
                </a:tc>
                <a:tc>
                  <a:txBody>
                    <a:bodyPr/>
                    <a:lstStyle/>
                    <a:p>
                      <a:pPr indent="0"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/>
                        <a:t>РПН в лінії СН ±12%, ±6 ступенів</a:t>
                      </a:r>
                      <a:endParaRPr lang="uk-UA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9377" marR="59377" marT="0" marB="0"/>
                </a:tc>
              </a:tr>
              <a:tr h="406400">
                <a:tc rowSpan="3">
                  <a:txBody>
                    <a:bodyPr/>
                    <a:lstStyle/>
                    <a:p>
                      <a:pPr indent="0"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uk-UA" sz="1200"/>
                        <a:t>Напруга КЗ пар обмоток, %</a:t>
                      </a:r>
                    </a:p>
                    <a:p>
                      <a:pPr indent="0"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uk-UA" sz="1200"/>
                        <a:t>ВН-СН</a:t>
                      </a:r>
                    </a:p>
                    <a:p>
                      <a:pPr indent="0"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uk-UA" sz="1200"/>
                        <a:t>ВН-НН</a:t>
                      </a:r>
                    </a:p>
                    <a:p>
                      <a:pPr indent="0"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uk-UA" sz="1200"/>
                        <a:t>СН-НН</a:t>
                      </a:r>
                      <a:endParaRPr lang="uk-UA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9377" marR="59377" marT="0" marB="0"/>
                </a:tc>
                <a:tc>
                  <a:txBody>
                    <a:bodyPr/>
                    <a:lstStyle/>
                    <a:p>
                      <a:pPr indent="0"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endParaRPr lang="uk-UA" sz="1200"/>
                    </a:p>
                    <a:p>
                      <a:pPr indent="0"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uk-UA" sz="1200"/>
                        <a:t>11,0</a:t>
                      </a:r>
                      <a:endParaRPr lang="uk-UA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9377" marR="59377" marT="0" marB="0"/>
                </a:tc>
              </a:tr>
              <a:tr h="203200"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0"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uk-UA" sz="1200"/>
                        <a:t>45,0</a:t>
                      </a:r>
                      <a:endParaRPr lang="uk-UA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9377" marR="59377" marT="0" marB="0"/>
                </a:tc>
              </a:tr>
              <a:tr h="203200"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0"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uk-UA" sz="1200"/>
                        <a:t>28,0</a:t>
                      </a:r>
                      <a:endParaRPr lang="uk-UA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9377" marR="59377" marT="0" marB="0"/>
                </a:tc>
              </a:tr>
              <a:tr h="609600">
                <a:tc>
                  <a:txBody>
                    <a:bodyPr/>
                    <a:lstStyle/>
                    <a:p>
                      <a:pPr indent="0"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uk-UA" sz="1200"/>
                        <a:t>Маса, кг</a:t>
                      </a:r>
                    </a:p>
                    <a:p>
                      <a:pPr indent="0"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uk-UA" sz="1200"/>
                        <a:t>Повна/Транспортна/Масла</a:t>
                      </a:r>
                      <a:endParaRPr lang="uk-UA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9377" marR="59377" marT="0" marB="0"/>
                </a:tc>
                <a:tc>
                  <a:txBody>
                    <a:bodyPr/>
                    <a:lstStyle/>
                    <a:p>
                      <a:pPr indent="0"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endParaRPr lang="uk-UA" sz="1200"/>
                    </a:p>
                    <a:p>
                      <a:pPr indent="0"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uk-UA" sz="1200"/>
                        <a:t>156000/133000/47000</a:t>
                      </a:r>
                      <a:endParaRPr lang="uk-UA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9377" marR="59377" marT="0" marB="0"/>
                </a:tc>
              </a:tr>
              <a:tr h="203200">
                <a:tc>
                  <a:txBody>
                    <a:bodyPr/>
                    <a:lstStyle/>
                    <a:p>
                      <a:pPr indent="0"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uk-UA" sz="1200"/>
                        <a:t>Кількість охолоджувачів</a:t>
                      </a:r>
                      <a:endParaRPr lang="uk-UA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9377" marR="59377" marT="0" marB="0"/>
                </a:tc>
                <a:tc>
                  <a:txBody>
                    <a:bodyPr/>
                    <a:lstStyle/>
                    <a:p>
                      <a:pPr indent="0"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/>
                        <a:t>4</a:t>
                      </a:r>
                      <a:endParaRPr lang="uk-UA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9377" marR="59377" marT="0" marB="0"/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4071934" y="1142984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Технічні характеристики силового трансформатора </a:t>
            </a:r>
            <a:br>
              <a:rPr lang="uk-UA" sz="1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АТДЦТН-125000/330/110-У1</a:t>
            </a:r>
            <a:endParaRPr lang="uk-UA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 descr="http://www.ztr.com.ua/img/galery/gi-11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1428736"/>
            <a:ext cx="4214842" cy="35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214282" y="5072074"/>
            <a:ext cx="450056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Зовнішній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вигляд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АТДЦТН-125000/330/110-У1</a:t>
            </a:r>
            <a:endParaRPr lang="uk-UA" sz="1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71472" y="292222"/>
            <a:ext cx="835821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b="1" i="1" dirty="0" smtClean="0">
                <a:latin typeface="Times New Roman" pitchFamily="18" charset="0"/>
                <a:cs typeface="Times New Roman" pitchFamily="18" charset="0"/>
              </a:rPr>
              <a:t>Характеристика електромеханічних вузлів системи  охолодження трансформатора</a:t>
            </a: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Object 1"/>
          <p:cNvGraphicFramePr>
            <a:graphicFrameLocks noChangeAspect="1"/>
          </p:cNvGraphicFramePr>
          <p:nvPr/>
        </p:nvGraphicFramePr>
        <p:xfrm>
          <a:off x="570248" y="1349700"/>
          <a:ext cx="4716131" cy="3722374"/>
        </p:xfrm>
        <a:graphic>
          <a:graphicData uri="http://schemas.openxmlformats.org/presentationml/2006/ole">
            <p:oleObj spid="_x0000_s15362" name="Visio" r:id="rId3" imgW="5337866" imgH="4208227" progId="Visio.Drawing.11">
              <p:embed/>
            </p:oleObj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500034" y="5143512"/>
            <a:ext cx="4572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Схема повітряно-масляного охолодження (система ДЦ)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5643570" y="4429132"/>
          <a:ext cx="3286148" cy="1643074"/>
        </p:xfrm>
        <a:graphic>
          <a:graphicData uri="http://schemas.openxmlformats.org/drawingml/2006/table">
            <a:tbl>
              <a:tblPr>
                <a:tableStyleId>{35758FB7-9AC5-4552-8A53-C91805E547FA}</a:tableStyleId>
              </a:tblPr>
              <a:tblGrid>
                <a:gridCol w="2286016"/>
                <a:gridCol w="1000132"/>
              </a:tblGrid>
              <a:tr h="297394">
                <a:tc>
                  <a:txBody>
                    <a:bodyPr/>
                    <a:lstStyle/>
                    <a:p>
                      <a:pPr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latin typeface="Times New Roman" pitchFamily="18" charset="0"/>
                          <a:cs typeface="Times New Roman" pitchFamily="18" charset="0"/>
                        </a:rPr>
                        <a:t>Подача насоса, м</a:t>
                      </a:r>
                      <a:r>
                        <a:rPr lang="uk-UA" sz="1200" baseline="30000" dirty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lang="uk-UA" sz="1200" dirty="0"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uk-UA" sz="1200" dirty="0" err="1"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63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02672">
                <a:tc>
                  <a:txBody>
                    <a:bodyPr/>
                    <a:lstStyle/>
                    <a:p>
                      <a:pPr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latin typeface="Times New Roman" pitchFamily="18" charset="0"/>
                          <a:cs typeface="Times New Roman" pitchFamily="18" charset="0"/>
                        </a:rPr>
                        <a:t>Потужність двигуна, кВт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latin typeface="Times New Roman" pitchFamily="18" charset="0"/>
                          <a:cs typeface="Times New Roman" pitchFamily="18" charset="0"/>
                        </a:rPr>
                        <a:t>2,2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14314">
                <a:tc>
                  <a:txBody>
                    <a:bodyPr/>
                    <a:lstStyle/>
                    <a:p>
                      <a:pPr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latin typeface="Times New Roman" pitchFamily="18" charset="0"/>
                          <a:cs typeface="Times New Roman" pitchFamily="18" charset="0"/>
                        </a:rPr>
                        <a:t>Напір, м </a:t>
                      </a:r>
                      <a:r>
                        <a:rPr lang="uk-UA" sz="1200" dirty="0" err="1">
                          <a:latin typeface="Times New Roman" pitchFamily="18" charset="0"/>
                          <a:cs typeface="Times New Roman" pitchFamily="18" charset="0"/>
                        </a:rPr>
                        <a:t>в.ст</a:t>
                      </a:r>
                      <a:r>
                        <a:rPr lang="uk-UA" sz="1200" dirty="0"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465140">
                <a:tc>
                  <a:txBody>
                    <a:bodyPr/>
                    <a:lstStyle/>
                    <a:p>
                      <a:pPr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latin typeface="Times New Roman" pitchFamily="18" charset="0"/>
                          <a:cs typeface="Times New Roman" pitchFamily="18" charset="0"/>
                        </a:rPr>
                        <a:t>Номінальні оберти робочого колеса, об/</a:t>
                      </a:r>
                      <a:r>
                        <a:rPr lang="uk-UA" sz="1200" dirty="0" err="1">
                          <a:latin typeface="Times New Roman" pitchFamily="18" charset="0"/>
                          <a:cs typeface="Times New Roman" pitchFamily="18" charset="0"/>
                        </a:rPr>
                        <a:t>хв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latin typeface="Times New Roman" pitchFamily="18" charset="0"/>
                          <a:cs typeface="Times New Roman" pitchFamily="18" charset="0"/>
                        </a:rPr>
                        <a:t>1450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177802">
                <a:tc>
                  <a:txBody>
                    <a:bodyPr/>
                    <a:lstStyle/>
                    <a:p>
                      <a:pPr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latin typeface="Times New Roman" pitchFamily="18" charset="0"/>
                          <a:cs typeface="Times New Roman" pitchFamily="18" charset="0"/>
                        </a:rPr>
                        <a:t>Маса, кг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latin typeface="Times New Roman" pitchFamily="18" charset="0"/>
                          <a:cs typeface="Times New Roman" pitchFamily="18" charset="0"/>
                        </a:rPr>
                        <a:t>90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80674">
                <a:tc>
                  <a:txBody>
                    <a:bodyPr/>
                    <a:lstStyle/>
                    <a:p>
                      <a:pPr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latin typeface="Times New Roman" pitchFamily="18" charset="0"/>
                          <a:cs typeface="Times New Roman" pitchFamily="18" charset="0"/>
                        </a:rPr>
                        <a:t>Габаритні розміри, мм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latin typeface="Times New Roman" pitchFamily="18" charset="0"/>
                          <a:cs typeface="Times New Roman" pitchFamily="18" charset="0"/>
                        </a:rPr>
                        <a:t>464х360х450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5429224" y="3643314"/>
            <a:ext cx="321474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Технічні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характеристики масляного </a:t>
            </a:r>
            <a:r>
              <a:rPr lang="uk-UA" sz="1200" dirty="0" smtClean="0">
                <a:latin typeface="Times New Roman" pitchFamily="18" charset="0"/>
                <a:cs typeface="Times New Roman" pitchFamily="18" charset="0"/>
              </a:rPr>
              <a:t>насоса охолодження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ЭЦТ 63-10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Рисунок 9" descr="Бессальниковый электронасос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643570" y="1285860"/>
            <a:ext cx="3000396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graphicFrame>
        <p:nvGraphicFramePr>
          <p:cNvPr id="41985" name="Object 1"/>
          <p:cNvGraphicFramePr>
            <a:graphicFrameLocks noChangeAspect="1"/>
          </p:cNvGraphicFramePr>
          <p:nvPr/>
        </p:nvGraphicFramePr>
        <p:xfrm>
          <a:off x="383167" y="642918"/>
          <a:ext cx="8617989" cy="6072230"/>
        </p:xfrm>
        <a:graphic>
          <a:graphicData uri="http://schemas.openxmlformats.org/presentationml/2006/ole">
            <p:oleObj spid="_x0000_s41985" name="Visio" r:id="rId3" imgW="29007956" imgH="20415456" progId="Visio.Drawing.11">
              <p:embed/>
            </p:oleObj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357290" y="642918"/>
            <a:ext cx="71438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Техніко-економічне обгрунтування </a:t>
            </a:r>
            <a:r>
              <a:rPr lang="ru-RU" sz="2000" b="1" i="1" dirty="0" err="1">
                <a:latin typeface="Times New Roman" pitchFamily="18" charset="0"/>
                <a:cs typeface="Times New Roman" pitchFamily="18" charset="0"/>
              </a:rPr>
              <a:t>вибору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latin typeface="Times New Roman" pitchFamily="18" charset="0"/>
                <a:cs typeface="Times New Roman" pitchFamily="18" charset="0"/>
              </a:rPr>
              <a:t>системи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latin typeface="Times New Roman" pitchFamily="18" charset="0"/>
                <a:cs typeface="Times New Roman" pitchFamily="18" charset="0"/>
              </a:rPr>
              <a:t>електропривода</a:t>
            </a:r>
            <a:endParaRPr lang="ru-RU" sz="2000" b="1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571472" y="1571612"/>
          <a:ext cx="8143932" cy="4780719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3096154"/>
                <a:gridCol w="1202174"/>
                <a:gridCol w="1202174"/>
                <a:gridCol w="1321715"/>
                <a:gridCol w="1321715"/>
              </a:tblGrid>
              <a:tr h="176696">
                <a:tc rowSpan="2"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 pitchFamily="18" charset="0"/>
                          <a:cs typeface="Times New Roman" pitchFamily="18" charset="0"/>
                        </a:rPr>
                        <a:t>Показник</a:t>
                      </a:r>
                      <a:endParaRPr lang="uk-UA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7863" marR="37863" marT="0" marB="0" anchor="ctr"/>
                </a:tc>
                <a:tc gridSpan="4"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 pitchFamily="18" charset="0"/>
                          <a:cs typeface="Times New Roman" pitchFamily="18" charset="0"/>
                        </a:rPr>
                        <a:t>Система електричного привода</a:t>
                      </a:r>
                      <a:endParaRPr lang="uk-UA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7863" marR="37863" marT="0" marB="0" anchor="ctr"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</a:tr>
              <a:tr h="353391"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 pitchFamily="18" charset="0"/>
                          <a:cs typeface="Times New Roman" pitchFamily="18" charset="0"/>
                        </a:rPr>
                        <a:t>SoftStart</a:t>
                      </a:r>
                      <a:endParaRPr lang="uk-UA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7863" marR="37863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 pitchFamily="18" charset="0"/>
                          <a:cs typeface="Times New Roman" pitchFamily="18" charset="0"/>
                        </a:rPr>
                        <a:t>РКС-АД</a:t>
                      </a:r>
                      <a:endParaRPr lang="uk-UA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7863" marR="37863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 pitchFamily="18" charset="0"/>
                          <a:cs typeface="Times New Roman" pitchFamily="18" charset="0"/>
                        </a:rPr>
                        <a:t>ПЧ-АД</a:t>
                      </a:r>
                      <a:endParaRPr lang="uk-UA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7863" marR="37863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 pitchFamily="18" charset="0"/>
                          <a:cs typeface="Times New Roman" pitchFamily="18" charset="0"/>
                        </a:rPr>
                        <a:t>РКС-АД з ФР</a:t>
                      </a:r>
                      <a:endParaRPr lang="uk-UA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7863" marR="37863" marT="0" marB="0" anchor="ctr"/>
                </a:tc>
              </a:tr>
              <a:tr h="353391">
                <a:tc>
                  <a:txBody>
                    <a:bodyPr/>
                    <a:lstStyle/>
                    <a:p>
                      <a:pPr indent="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 pitchFamily="18" charset="0"/>
                          <a:cs typeface="Times New Roman" pitchFamily="18" charset="0"/>
                        </a:rPr>
                        <a:t>Вартість двигуна Д, грн.</a:t>
                      </a:r>
                      <a:endParaRPr lang="uk-UA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7863" marR="37863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3200</a:t>
                      </a:r>
                      <a:endParaRPr lang="uk-UA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7863" marR="37863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3200</a:t>
                      </a:r>
                      <a:endParaRPr lang="uk-UA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7863" marR="37863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3200</a:t>
                      </a:r>
                      <a:endParaRPr lang="uk-UA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7863" marR="37863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6800</a:t>
                      </a:r>
                      <a:endParaRPr lang="uk-UA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7863" marR="37863" marT="0" marB="0" anchor="ctr"/>
                </a:tc>
              </a:tr>
              <a:tr h="353391">
                <a:tc>
                  <a:txBody>
                    <a:bodyPr/>
                    <a:lstStyle/>
                    <a:p>
                      <a:pPr indent="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 pitchFamily="18" charset="0"/>
                          <a:cs typeface="Times New Roman" pitchFamily="18" charset="0"/>
                        </a:rPr>
                        <a:t>Вартість системи керування СК, грн.</a:t>
                      </a:r>
                      <a:endParaRPr lang="uk-UA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7863" marR="37863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2300</a:t>
                      </a:r>
                      <a:endParaRPr lang="uk-UA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7863" marR="37863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1500</a:t>
                      </a:r>
                      <a:endParaRPr lang="uk-UA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7863" marR="37863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21000</a:t>
                      </a:r>
                      <a:endParaRPr lang="uk-UA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7863" marR="37863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2200</a:t>
                      </a:r>
                      <a:endParaRPr lang="uk-UA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7863" marR="37863" marT="0" marB="0" anchor="ctr"/>
                </a:tc>
              </a:tr>
              <a:tr h="353391">
                <a:tc>
                  <a:txBody>
                    <a:bodyPr/>
                    <a:lstStyle/>
                    <a:p>
                      <a:pPr indent="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 pitchFamily="18" charset="0"/>
                          <a:cs typeface="Times New Roman" pitchFamily="18" charset="0"/>
                        </a:rPr>
                        <a:t>Капітальні затрати К, грн.</a:t>
                      </a:r>
                      <a:endParaRPr lang="uk-UA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7863" marR="37863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5500</a:t>
                      </a:r>
                      <a:endParaRPr lang="uk-UA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7863" marR="37863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4700</a:t>
                      </a:r>
                      <a:endParaRPr lang="uk-UA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7863" marR="37863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24200</a:t>
                      </a:r>
                      <a:endParaRPr lang="uk-UA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7863" marR="37863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9000</a:t>
                      </a:r>
                      <a:endParaRPr lang="uk-UA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7863" marR="37863" marT="0" marB="0" anchor="ctr"/>
                </a:tc>
              </a:tr>
              <a:tr h="353391">
                <a:tc>
                  <a:txBody>
                    <a:bodyPr/>
                    <a:lstStyle/>
                    <a:p>
                      <a:pPr indent="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 pitchFamily="18" charset="0"/>
                          <a:cs typeface="Times New Roman" pitchFamily="18" charset="0"/>
                        </a:rPr>
                        <a:t>Річні капітальні затрати К</a:t>
                      </a:r>
                      <a:r>
                        <a:rPr lang="uk-UA" sz="1400" baseline="-25000">
                          <a:latin typeface="Times New Roman" pitchFamily="18" charset="0"/>
                          <a:cs typeface="Times New Roman" pitchFamily="18" charset="0"/>
                        </a:rPr>
                        <a:t>річн</a:t>
                      </a:r>
                      <a:r>
                        <a:rPr lang="uk-UA" sz="1400">
                          <a:latin typeface="Times New Roman" pitchFamily="18" charset="0"/>
                          <a:cs typeface="Times New Roman" pitchFamily="18" charset="0"/>
                        </a:rPr>
                        <a:t>, грн./рік</a:t>
                      </a:r>
                      <a:endParaRPr lang="uk-UA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7863" marR="37863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935</a:t>
                      </a:r>
                      <a:endParaRPr lang="uk-UA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7863" marR="37863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799</a:t>
                      </a:r>
                      <a:endParaRPr lang="uk-UA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7863" marR="37863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4114</a:t>
                      </a:r>
                      <a:endParaRPr lang="uk-UA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7863" marR="37863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1530</a:t>
                      </a:r>
                      <a:endParaRPr lang="uk-UA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7863" marR="37863" marT="0" marB="0" anchor="ctr"/>
                </a:tc>
              </a:tr>
              <a:tr h="353391">
                <a:tc>
                  <a:txBody>
                    <a:bodyPr/>
                    <a:lstStyle/>
                    <a:p>
                      <a:pPr indent="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 pitchFamily="18" charset="0"/>
                          <a:cs typeface="Times New Roman" pitchFamily="18" charset="0"/>
                        </a:rPr>
                        <a:t>Амортизаційні відрахування С</a:t>
                      </a:r>
                      <a:r>
                        <a:rPr lang="uk-UA" sz="1400" baseline="-25000"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r>
                        <a:rPr lang="uk-UA" sz="1400">
                          <a:latin typeface="Times New Roman" pitchFamily="18" charset="0"/>
                          <a:cs typeface="Times New Roman" pitchFamily="18" charset="0"/>
                        </a:rPr>
                        <a:t>, грн./рік</a:t>
                      </a:r>
                      <a:endParaRPr lang="uk-UA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7863" marR="37863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550</a:t>
                      </a:r>
                      <a:endParaRPr lang="uk-UA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7863" marR="37863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470</a:t>
                      </a:r>
                      <a:endParaRPr lang="uk-UA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7863" marR="37863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2420</a:t>
                      </a:r>
                      <a:endParaRPr lang="uk-UA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7863" marR="37863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900</a:t>
                      </a:r>
                      <a:endParaRPr lang="uk-UA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7863" marR="37863" marT="0" marB="0" anchor="ctr"/>
                </a:tc>
              </a:tr>
              <a:tr h="353391">
                <a:tc>
                  <a:txBody>
                    <a:bodyPr/>
                    <a:lstStyle/>
                    <a:p>
                      <a:pPr indent="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 pitchFamily="18" charset="0"/>
                          <a:cs typeface="Times New Roman" pitchFamily="18" charset="0"/>
                        </a:rPr>
                        <a:t>Відрахування на ремонт С</a:t>
                      </a:r>
                      <a:r>
                        <a:rPr lang="uk-UA" sz="1400" baseline="-25000">
                          <a:latin typeface="Times New Roman" pitchFamily="18" charset="0"/>
                          <a:cs typeface="Times New Roman" pitchFamily="18" charset="0"/>
                        </a:rPr>
                        <a:t>Р</a:t>
                      </a:r>
                      <a:r>
                        <a:rPr lang="uk-UA" sz="1400">
                          <a:latin typeface="Times New Roman" pitchFamily="18" charset="0"/>
                          <a:cs typeface="Times New Roman" pitchFamily="18" charset="0"/>
                        </a:rPr>
                        <a:t>, грн./рік</a:t>
                      </a:r>
                      <a:endParaRPr lang="uk-UA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7863" marR="37863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110</a:t>
                      </a:r>
                      <a:endParaRPr lang="uk-UA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7863" marR="37863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94</a:t>
                      </a:r>
                      <a:endParaRPr lang="uk-UA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7863" marR="37863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484</a:t>
                      </a:r>
                      <a:endParaRPr lang="uk-UA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7863" marR="37863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180</a:t>
                      </a:r>
                      <a:endParaRPr lang="uk-UA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7863" marR="37863" marT="0" marB="0" anchor="ctr"/>
                </a:tc>
              </a:tr>
              <a:tr h="353391">
                <a:tc>
                  <a:txBody>
                    <a:bodyPr/>
                    <a:lstStyle/>
                    <a:p>
                      <a:pPr indent="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 pitchFamily="18" charset="0"/>
                          <a:cs typeface="Times New Roman" pitchFamily="18" charset="0"/>
                        </a:rPr>
                        <a:t>Додаткові відрахування С</a:t>
                      </a:r>
                      <a:r>
                        <a:rPr lang="uk-UA" sz="1400" baseline="-25000">
                          <a:latin typeface="Times New Roman" pitchFamily="18" charset="0"/>
                          <a:cs typeface="Times New Roman" pitchFamily="18" charset="0"/>
                        </a:rPr>
                        <a:t>Д</a:t>
                      </a:r>
                      <a:r>
                        <a:rPr lang="uk-UA" sz="1400">
                          <a:latin typeface="Times New Roman" pitchFamily="18" charset="0"/>
                          <a:cs typeface="Times New Roman" pitchFamily="18" charset="0"/>
                        </a:rPr>
                        <a:t>, грн./рік</a:t>
                      </a:r>
                      <a:endParaRPr lang="uk-UA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7863" marR="37863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5638</a:t>
                      </a:r>
                      <a:endParaRPr lang="uk-UA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7863" marR="37863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798</a:t>
                      </a:r>
                      <a:r>
                        <a:rPr lang="uk-UA" sz="1400"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uk-UA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7863" marR="37863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3550</a:t>
                      </a:r>
                      <a:endParaRPr lang="uk-UA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7863" marR="37863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798</a:t>
                      </a:r>
                      <a:r>
                        <a:rPr lang="uk-UA" sz="1400"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uk-UA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7863" marR="37863" marT="0" marB="0" anchor="ctr"/>
                </a:tc>
              </a:tr>
              <a:tr h="353391">
                <a:tc>
                  <a:txBody>
                    <a:bodyPr/>
                    <a:lstStyle/>
                    <a:p>
                      <a:pPr indent="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 pitchFamily="18" charset="0"/>
                          <a:cs typeface="Times New Roman" pitchFamily="18" charset="0"/>
                        </a:rPr>
                        <a:t>Відрахування на обслуговування С</a:t>
                      </a:r>
                      <a:r>
                        <a:rPr lang="uk-UA" sz="1400" baseline="-25000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lang="uk-UA" sz="1400">
                          <a:latin typeface="Times New Roman" pitchFamily="18" charset="0"/>
                          <a:cs typeface="Times New Roman" pitchFamily="18" charset="0"/>
                        </a:rPr>
                        <a:t>, грн./рік</a:t>
                      </a:r>
                      <a:endParaRPr lang="uk-UA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7863" marR="37863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31</a:t>
                      </a:r>
                      <a:r>
                        <a:rPr lang="uk-UA" sz="140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uk-UA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7863" marR="37863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42</a:t>
                      </a:r>
                      <a:r>
                        <a:rPr lang="uk-UA" sz="1400"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uk-UA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7863" marR="37863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32</a:t>
                      </a:r>
                      <a:r>
                        <a:rPr lang="uk-UA" sz="140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uk-UA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7863" marR="37863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453</a:t>
                      </a:r>
                      <a:endParaRPr lang="uk-UA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7863" marR="37863" marT="0" marB="0" anchor="ctr"/>
                </a:tc>
              </a:tr>
              <a:tr h="353391">
                <a:tc>
                  <a:txBody>
                    <a:bodyPr/>
                    <a:lstStyle/>
                    <a:p>
                      <a:pPr indent="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 pitchFamily="18" charset="0"/>
                          <a:cs typeface="Times New Roman" pitchFamily="18" charset="0"/>
                        </a:rPr>
                        <a:t>Загальні відрахування С, грн./рік</a:t>
                      </a:r>
                      <a:endParaRPr lang="uk-UA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7863" marR="37863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6613</a:t>
                      </a:r>
                      <a:endParaRPr lang="uk-UA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7863" marR="37863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89</a:t>
                      </a:r>
                      <a:r>
                        <a:rPr lang="uk-UA" sz="1400">
                          <a:latin typeface="Times New Roman" pitchFamily="18" charset="0"/>
                          <a:cs typeface="Times New Roman" pitchFamily="18" charset="0"/>
                        </a:rPr>
                        <a:t>80</a:t>
                      </a:r>
                      <a:endParaRPr lang="uk-UA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7863" marR="37863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677</a:t>
                      </a:r>
                      <a:r>
                        <a:rPr lang="uk-UA" sz="1400"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uk-UA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7863" marR="37863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9521</a:t>
                      </a:r>
                      <a:endParaRPr lang="uk-UA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7863" marR="37863" marT="0" marB="0" anchor="ctr"/>
                </a:tc>
              </a:tr>
              <a:tr h="353391">
                <a:tc>
                  <a:txBody>
                    <a:bodyPr/>
                    <a:lstStyle/>
                    <a:p>
                      <a:pPr indent="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 pitchFamily="18" charset="0"/>
                          <a:cs typeface="Times New Roman" pitchFamily="18" charset="0"/>
                        </a:rPr>
                        <a:t>Приведені затрати З, грн./рік</a:t>
                      </a:r>
                      <a:endParaRPr lang="uk-UA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7863" marR="37863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7548</a:t>
                      </a:r>
                      <a:endParaRPr lang="uk-UA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7863" marR="37863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977</a:t>
                      </a:r>
                      <a:r>
                        <a:rPr lang="uk-UA" sz="1400"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uk-UA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7863" marR="37863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1089</a:t>
                      </a:r>
                      <a:r>
                        <a:rPr lang="uk-UA" sz="140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uk-UA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7863" marR="37863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11051</a:t>
                      </a:r>
                      <a:endParaRPr lang="uk-UA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7863" marR="37863" marT="0" marB="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6385" name="Object 1"/>
          <p:cNvGraphicFramePr>
            <a:graphicFrameLocks noChangeAspect="1"/>
          </p:cNvGraphicFramePr>
          <p:nvPr/>
        </p:nvGraphicFramePr>
        <p:xfrm>
          <a:off x="285720" y="586761"/>
          <a:ext cx="8704046" cy="6128387"/>
        </p:xfrm>
        <a:graphic>
          <a:graphicData uri="http://schemas.openxmlformats.org/presentationml/2006/ole">
            <p:oleObj spid="_x0000_s16385" name="Visio" r:id="rId3" imgW="29834562" imgH="21010968" progId="Visio.Drawing.11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9458" name="Object 2"/>
          <p:cNvGraphicFramePr>
            <a:graphicFrameLocks noChangeAspect="1"/>
          </p:cNvGraphicFramePr>
          <p:nvPr/>
        </p:nvGraphicFramePr>
        <p:xfrm>
          <a:off x="142844" y="428604"/>
          <a:ext cx="8824275" cy="6219843"/>
        </p:xfrm>
        <a:graphic>
          <a:graphicData uri="http://schemas.openxmlformats.org/presentationml/2006/ole">
            <p:oleObj spid="_x0000_s19458" name="Visio" r:id="rId3" imgW="29829808" imgH="21013992" progId="Visio.Drawing.11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6625" name="Object 1"/>
          <p:cNvGraphicFramePr>
            <a:graphicFrameLocks noChangeAspect="1"/>
          </p:cNvGraphicFramePr>
          <p:nvPr/>
        </p:nvGraphicFramePr>
        <p:xfrm>
          <a:off x="119064" y="1142984"/>
          <a:ext cx="8810654" cy="5504388"/>
        </p:xfrm>
        <a:graphic>
          <a:graphicData uri="http://schemas.openxmlformats.org/presentationml/2006/ole">
            <p:oleObj spid="_x0000_s26625" name="Visio" r:id="rId3" imgW="23399931" imgH="14617700" progId="Visio.Drawing.11">
              <p:embed/>
            </p:oleObj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2143108" y="649412"/>
            <a:ext cx="657229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000" b="1" i="1" dirty="0" smtClean="0">
                <a:latin typeface="Times New Roman" pitchFamily="18" charset="0"/>
                <a:cs typeface="Times New Roman" pitchFamily="18" charset="0"/>
              </a:rPr>
              <a:t>Алгоритм роботи СІФК трифазним </a:t>
            </a:r>
            <a:r>
              <a:rPr lang="uk-UA" sz="2000" b="1" i="1" dirty="0" err="1" smtClean="0">
                <a:latin typeface="Times New Roman" pitchFamily="18" charset="0"/>
                <a:cs typeface="Times New Roman" pitchFamily="18" charset="0"/>
              </a:rPr>
              <a:t>симисторним</a:t>
            </a:r>
            <a:r>
              <a:rPr lang="uk-UA" sz="2000" b="1" i="1" dirty="0" smtClean="0">
                <a:latin typeface="Times New Roman" pitchFamily="18" charset="0"/>
                <a:cs typeface="Times New Roman" pitchFamily="18" charset="0"/>
              </a:rPr>
              <a:t> перетворювачем на базі </a:t>
            </a:r>
            <a:r>
              <a:rPr lang="uk-UA" sz="2000" b="1" i="1" dirty="0" err="1" smtClean="0">
                <a:latin typeface="Times New Roman" pitchFamily="18" charset="0"/>
                <a:cs typeface="Times New Roman" pitchFamily="18" charset="0"/>
              </a:rPr>
              <a:t>мікроконтролера</a:t>
            </a:r>
            <a:endParaRPr lang="ru-RU" sz="20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8433" name="Object 1"/>
          <p:cNvGraphicFramePr>
            <a:graphicFrameLocks noChangeAspect="1"/>
          </p:cNvGraphicFramePr>
          <p:nvPr/>
        </p:nvGraphicFramePr>
        <p:xfrm>
          <a:off x="142844" y="428604"/>
          <a:ext cx="8875737" cy="6250008"/>
        </p:xfrm>
        <a:graphic>
          <a:graphicData uri="http://schemas.openxmlformats.org/presentationml/2006/ole">
            <p:oleObj spid="_x0000_s18433" name="Visio" r:id="rId3" imgW="29834562" imgH="21010968" progId="Visio.Drawing.11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0" y="-1"/>
            <a:ext cx="826105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0483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graphicFrame>
        <p:nvGraphicFramePr>
          <p:cNvPr id="2" name="Object 2"/>
          <p:cNvGraphicFramePr>
            <a:graphicFrameLocks noChangeAspect="1"/>
          </p:cNvGraphicFramePr>
          <p:nvPr/>
        </p:nvGraphicFramePr>
        <p:xfrm>
          <a:off x="142844" y="500042"/>
          <a:ext cx="8858280" cy="6236506"/>
        </p:xfrm>
        <a:graphic>
          <a:graphicData uri="http://schemas.openxmlformats.org/presentationml/2006/ole">
            <p:oleObj spid="_x0000_s20482" name="Visio" r:id="rId3" imgW="29008604" imgH="20415456" progId="Visio.Drawing.11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29190" y="1571612"/>
            <a:ext cx="3238519" cy="23122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1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2530" name="Object 2"/>
          <p:cNvGraphicFramePr>
            <a:graphicFrameLocks noChangeAspect="1"/>
          </p:cNvGraphicFramePr>
          <p:nvPr/>
        </p:nvGraphicFramePr>
        <p:xfrm>
          <a:off x="214281" y="2786058"/>
          <a:ext cx="4438559" cy="2834261"/>
        </p:xfrm>
        <a:graphic>
          <a:graphicData uri="http://schemas.openxmlformats.org/presentationml/2006/ole">
            <p:oleObj spid="_x0000_s22530" name="Visio" r:id="rId4" imgW="5529890" imgH="3518408" progId="Visio.Drawing.11">
              <p:embed/>
            </p:oleObj>
          </a:graphicData>
        </a:graphic>
      </p:graphicFrame>
      <p:sp>
        <p:nvSpPr>
          <p:cNvPr id="22533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2532" name="Object 4"/>
          <p:cNvGraphicFramePr>
            <a:graphicFrameLocks noChangeAspect="1"/>
          </p:cNvGraphicFramePr>
          <p:nvPr/>
        </p:nvGraphicFramePr>
        <p:xfrm>
          <a:off x="328610" y="1571612"/>
          <a:ext cx="3886200" cy="1028700"/>
        </p:xfrm>
        <a:graphic>
          <a:graphicData uri="http://schemas.openxmlformats.org/presentationml/2006/ole">
            <p:oleObj spid="_x0000_s22532" r:id="rId5" imgW="4292600" imgH="1168400" progId="Equation.DSMT4">
              <p:embed/>
            </p:oleObj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285720" y="5643578"/>
            <a:ext cx="4572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400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Механічні</a:t>
            </a:r>
            <a:r>
              <a:rPr lang="ru-RU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характеристики </a:t>
            </a:r>
            <a:r>
              <a:rPr lang="ru-RU" sz="1400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двигуна</a:t>
            </a:r>
            <a:r>
              <a:rPr lang="ru-RU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при </a:t>
            </a:r>
            <a:r>
              <a:rPr lang="ru-RU" sz="1400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зміні</a:t>
            </a:r>
            <a:r>
              <a:rPr lang="ru-RU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напруги</a:t>
            </a:r>
            <a:r>
              <a:rPr lang="ru-RU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22534" name="Rectangle 6"/>
          <p:cNvSpPr>
            <a:spLocks noChangeArrowheads="1"/>
          </p:cNvSpPr>
          <p:nvPr/>
        </p:nvSpPr>
        <p:spPr bwMode="auto">
          <a:xfrm>
            <a:off x="5143504" y="3857628"/>
            <a:ext cx="2711576" cy="30777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uk-UA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QH характеристики насосу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785918" y="435098"/>
            <a:ext cx="600076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 err="1" smtClean="0">
                <a:latin typeface="Times New Roman" pitchFamily="18" charset="0"/>
                <a:cs typeface="Times New Roman" pitchFamily="18" charset="0"/>
              </a:rPr>
              <a:t>Статичні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 характеристики </a:t>
            </a:r>
            <a:r>
              <a:rPr lang="ru-RU" sz="2000" b="1" i="1" dirty="0" err="1" smtClean="0">
                <a:latin typeface="Times New Roman" pitchFamily="18" charset="0"/>
                <a:cs typeface="Times New Roman" pitchFamily="18" charset="0"/>
              </a:rPr>
              <a:t>системи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latin typeface="Times New Roman" pitchFamily="18" charset="0"/>
                <a:cs typeface="Times New Roman" pitchFamily="18" charset="0"/>
              </a:rPr>
              <a:t>електропривода</a:t>
            </a:r>
            <a:endParaRPr lang="ru-RU" sz="2000" b="1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Object 5"/>
          <p:cNvGraphicFramePr>
            <a:graphicFrameLocks noChangeAspect="1"/>
          </p:cNvGraphicFramePr>
          <p:nvPr/>
        </p:nvGraphicFramePr>
        <p:xfrm>
          <a:off x="4714876" y="4214818"/>
          <a:ext cx="3947208" cy="1755335"/>
        </p:xfrm>
        <a:graphic>
          <a:graphicData uri="http://schemas.openxmlformats.org/presentationml/2006/ole">
            <p:oleObj spid="_x0000_s22533" name="Visio" r:id="rId6" imgW="5950857" imgH="2650309" progId="Visio.Drawing.11">
              <p:embed/>
            </p:oleObj>
          </a:graphicData>
        </a:graphic>
      </p:graphicFrame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4214810" y="6000768"/>
            <a:ext cx="500066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Побудова пускової діаграми та визначення часу пуску електропривода насоса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85918" y="500042"/>
            <a:ext cx="600076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 err="1"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ru-RU" sz="2000" b="1" i="1" dirty="0" err="1" smtClean="0">
                <a:latin typeface="Times New Roman" pitchFamily="18" charset="0"/>
                <a:cs typeface="Times New Roman" pitchFamily="18" charset="0"/>
              </a:rPr>
              <a:t>оделювання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latin typeface="Times New Roman" pitchFamily="18" charset="0"/>
                <a:cs typeface="Times New Roman" pitchFamily="18" charset="0"/>
              </a:rPr>
              <a:t>системи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latin typeface="Times New Roman" pitchFamily="18" charset="0"/>
                <a:cs typeface="Times New Roman" pitchFamily="18" charset="0"/>
              </a:rPr>
              <a:t>електропривода</a:t>
            </a:r>
            <a:endParaRPr lang="ru-RU" sz="2000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15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1643050"/>
            <a:ext cx="4071934" cy="13902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57752" y="1500174"/>
            <a:ext cx="3901671" cy="1636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785786" y="1142984"/>
            <a:ext cx="2928958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500" b="1" i="1" dirty="0" err="1" smtClean="0">
                <a:latin typeface="Times New Roman" pitchFamily="18" charset="0"/>
                <a:cs typeface="Times New Roman" pitchFamily="18" charset="0"/>
              </a:rPr>
              <a:t>Прямий</a:t>
            </a:r>
            <a:r>
              <a:rPr lang="ru-RU" sz="1500" b="1" i="1" dirty="0" smtClean="0">
                <a:latin typeface="Times New Roman" pitchFamily="18" charset="0"/>
                <a:cs typeface="Times New Roman" pitchFamily="18" charset="0"/>
              </a:rPr>
              <a:t> пуск</a:t>
            </a:r>
            <a:endParaRPr lang="ru-RU" sz="15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572132" y="1071546"/>
            <a:ext cx="2928958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500" b="1" i="1" dirty="0" smtClean="0">
                <a:latin typeface="Times New Roman" pitchFamily="18" charset="0"/>
                <a:cs typeface="Times New Roman" pitchFamily="18" charset="0"/>
              </a:rPr>
              <a:t>Soft Start</a:t>
            </a:r>
            <a:endParaRPr lang="ru-RU" sz="15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4578" name="Object 2"/>
          <p:cNvGraphicFramePr>
            <a:graphicFrameLocks noChangeAspect="1"/>
          </p:cNvGraphicFramePr>
          <p:nvPr/>
        </p:nvGraphicFramePr>
        <p:xfrm>
          <a:off x="4722423" y="3000372"/>
          <a:ext cx="4350171" cy="3714752"/>
        </p:xfrm>
        <a:graphic>
          <a:graphicData uri="http://schemas.openxmlformats.org/presentationml/2006/ole">
            <p:oleObj spid="_x0000_s24578" name="Visio" r:id="rId5" imgW="4233091" imgH="3604986" progId="Visio.Drawing.11">
              <p:embed/>
            </p:oleObj>
          </a:graphicData>
        </a:graphic>
      </p:graphicFrame>
      <p:sp>
        <p:nvSpPr>
          <p:cNvPr id="24581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4580" name="Object 4"/>
          <p:cNvGraphicFramePr>
            <a:graphicFrameLocks noChangeAspect="1"/>
          </p:cNvGraphicFramePr>
          <p:nvPr/>
        </p:nvGraphicFramePr>
        <p:xfrm>
          <a:off x="390527" y="3024040"/>
          <a:ext cx="4181473" cy="3691108"/>
        </p:xfrm>
        <a:graphic>
          <a:graphicData uri="http://schemas.openxmlformats.org/presentationml/2006/ole">
            <p:oleObj spid="_x0000_s24580" name="Visio" r:id="rId6" imgW="4134394" imgH="3643086" progId="Visio.Drawing.11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1505" name="Object 1"/>
          <p:cNvGraphicFramePr>
            <a:graphicFrameLocks noChangeAspect="1"/>
          </p:cNvGraphicFramePr>
          <p:nvPr/>
        </p:nvGraphicFramePr>
        <p:xfrm>
          <a:off x="504284" y="142852"/>
          <a:ext cx="8353996" cy="6513527"/>
        </p:xfrm>
        <a:graphic>
          <a:graphicData uri="http://schemas.openxmlformats.org/presentationml/2006/ole">
            <p:oleObj spid="_x0000_s21505" name="Visio" r:id="rId3" imgW="29839749" imgH="23281344" progId="Visio.Drawing.11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00034" y="1928802"/>
            <a:ext cx="807246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000" b="1" i="1" dirty="0" smtClean="0">
                <a:latin typeface="Times New Roman" pitchFamily="18" charset="0"/>
                <a:cs typeface="Times New Roman" pitchFamily="18" charset="0"/>
              </a:rPr>
              <a:t>ДЯКУЮ ЗА УВАГУ</a:t>
            </a:r>
            <a:endParaRPr lang="ru-RU" sz="100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976</TotalTime>
  <Words>474</Words>
  <Application>Microsoft Office PowerPoint</Application>
  <PresentationFormat>Экран (4:3)</PresentationFormat>
  <Paragraphs>132</Paragraphs>
  <Slides>15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3</vt:i4>
      </vt:variant>
      <vt:variant>
        <vt:lpstr>Заголовки слайдов</vt:lpstr>
      </vt:variant>
      <vt:variant>
        <vt:i4>15</vt:i4>
      </vt:variant>
    </vt:vector>
  </HeadingPairs>
  <TitlesOfParts>
    <vt:vector size="19" baseType="lpstr">
      <vt:lpstr>Тема Office</vt:lpstr>
      <vt:lpstr>Visio</vt:lpstr>
      <vt:lpstr>Документ Microsoft Office Visio</vt:lpstr>
      <vt:lpstr>MathType 6.0 Equation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Admin</cp:lastModifiedBy>
  <cp:revision>43</cp:revision>
  <dcterms:created xsi:type="dcterms:W3CDTF">2013-06-06T13:29:09Z</dcterms:created>
  <dcterms:modified xsi:type="dcterms:W3CDTF">2015-03-22T23:39:35Z</dcterms:modified>
</cp:coreProperties>
</file>