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59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A1E1F36-FBDF-4A99-BBE6-BEF752D1BFA2}">
          <p14:sldIdLst>
            <p14:sldId id="256"/>
          </p14:sldIdLst>
        </p14:section>
        <p14:section name="Раздел без заголовка" id="{01688768-68D1-4A0E-9A69-6F4C0F52635A}">
          <p14:sldIdLst>
            <p14:sldId id="257"/>
            <p14:sldId id="260"/>
            <p14:sldId id="261"/>
            <p14:sldId id="258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2057400"/>
            <a:ext cx="7239000" cy="7620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743200"/>
            <a:ext cx="6553200" cy="5334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9DDF803-C542-40AE-B2ED-51C11EB006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A21D2-198C-47EB-9622-BE45884061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2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35A8-6A6A-47CB-9056-9778E1FFCD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1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953FF-7476-4A96-B9EB-CE2E2A6560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8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656A7-49BB-4EC6-9F14-7A1E36C1D8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2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91265-10D3-42BE-9D30-DB100D366A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91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1CBB4-C0CC-49B9-9467-B3D90020AD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9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A3DC5-3727-4FB9-983F-6FED52BF49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3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A1117-CBB5-4AA6-8847-DB4E35DA55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51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E18F4-69D3-4F41-B42F-FCE685C8F6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3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630285-07B9-4026-AE25-2120B9D13D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5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51EF35-C4B7-4E17-9CF0-638E90B305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981200"/>
            <a:ext cx="7673280" cy="762000"/>
          </a:xfrm>
        </p:spPr>
        <p:txBody>
          <a:bodyPr anchor="t"/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Розробка корпоративної мережі для «Прозорого офісу»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35608" y="3573016"/>
            <a:ext cx="6553200" cy="533400"/>
          </a:xfrm>
        </p:spPr>
        <p:txBody>
          <a:bodyPr/>
          <a:lstStyle/>
          <a:p>
            <a:pPr algn="r"/>
            <a:r>
              <a:rPr lang="uk-UA" dirty="0">
                <a:solidFill>
                  <a:srgbClr val="FFFF00"/>
                </a:solidFill>
              </a:rPr>
              <a:t>Гальчак Олександр 3К-14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 теоретичній частині розглянуто: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Локальні мережі, їх основні різновиди та характеристики;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/>
              <a:t>Топології локальних мереж;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/>
              <a:t>Розглянута технологія </a:t>
            </a:r>
            <a:r>
              <a:rPr lang="en-US" dirty="0" err="1"/>
              <a:t>Ethern</a:t>
            </a:r>
            <a:r>
              <a:rPr lang="uk-UA" dirty="0"/>
              <a:t>е</a:t>
            </a:r>
            <a:r>
              <a:rPr lang="en-US" dirty="0"/>
              <a:t>t </a:t>
            </a:r>
            <a:r>
              <a:rPr lang="uk-UA" dirty="0"/>
              <a:t>та її різновиди;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 теоретичній частині розглянуто</a:t>
            </a:r>
            <a:r>
              <a:rPr lang="uk-UA" dirty="0"/>
              <a:t>: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Технологія </a:t>
            </a:r>
            <a:r>
              <a:rPr lang="uk-UA" dirty="0" err="1"/>
              <a:t>Power</a:t>
            </a:r>
            <a:r>
              <a:rPr lang="uk-UA" dirty="0"/>
              <a:t> </a:t>
            </a:r>
            <a:r>
              <a:rPr lang="uk-UA" dirty="0" err="1"/>
              <a:t>over</a:t>
            </a:r>
            <a:r>
              <a:rPr lang="uk-UA" dirty="0"/>
              <a:t> </a:t>
            </a:r>
            <a:r>
              <a:rPr lang="uk-UA" dirty="0" err="1"/>
              <a:t>Ethernet</a:t>
            </a:r>
            <a:r>
              <a:rPr lang="uk-UA" dirty="0"/>
              <a:t> (</a:t>
            </a:r>
            <a:r>
              <a:rPr lang="uk-UA" dirty="0" err="1"/>
              <a:t>РоЕ</a:t>
            </a:r>
            <a:r>
              <a:rPr lang="uk-UA" dirty="0"/>
              <a:t>);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/>
              <a:t>Був проведений аналіз стандартів в технологіях передачі даних;</a:t>
            </a:r>
          </a:p>
          <a:p>
            <a:pPr marL="0" indent="0">
              <a:buNone/>
            </a:pPr>
            <a:endParaRPr lang="uk-UA" dirty="0"/>
          </a:p>
          <a:p>
            <a:r>
              <a:rPr lang="uk-UA" dirty="0"/>
              <a:t>Розглянута загальна трирівнева ієрархічна модель мережі.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466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 практичній частині роботи</a:t>
            </a:r>
            <a:r>
              <a:rPr lang="uk-UA" dirty="0" smtClean="0">
                <a:solidFill>
                  <a:srgbClr val="FFFF00"/>
                </a:solidFill>
              </a:rPr>
              <a:t>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r>
              <a:rPr lang="uk-UA" dirty="0" smtClean="0"/>
              <a:t>На </a:t>
            </a:r>
            <a:r>
              <a:rPr lang="uk-UA" dirty="0"/>
              <a:t>основі схем управління була розроблена фізична структура комп’ютерної мережі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33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0" y="1374183"/>
            <a:ext cx="8172400" cy="4727597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856984" cy="540296"/>
          </a:xfrm>
        </p:spPr>
        <p:txBody>
          <a:bodyPr/>
          <a:lstStyle/>
          <a:p>
            <a:r>
              <a:rPr lang="uk-UA" sz="3000" dirty="0" smtClean="0">
                <a:solidFill>
                  <a:srgbClr val="FFFF00"/>
                </a:solidFill>
              </a:rPr>
              <a:t>Схеми управління </a:t>
            </a:r>
            <a:r>
              <a:rPr lang="uk-UA" sz="3000" dirty="0">
                <a:solidFill>
                  <a:srgbClr val="FFFF00"/>
                </a:solidFill>
              </a:rPr>
              <a:t>з робочими місцями працівників</a:t>
            </a: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endParaRPr lang="uk-UA" dirty="0" smtClean="0">
              <a:solidFill>
                <a:schemeClr val="tx1"/>
              </a:solidFill>
            </a:endParaRPr>
          </a:p>
          <a:p>
            <a:endParaRPr lang="uk-UA" dirty="0">
              <a:solidFill>
                <a:schemeClr val="tx1"/>
              </a:solidFill>
            </a:endParaRPr>
          </a:p>
          <a:p>
            <a:pPr marL="525463" indent="0">
              <a:buNone/>
            </a:pPr>
            <a:r>
              <a:rPr lang="uk-UA" dirty="0" smtClean="0">
                <a:solidFill>
                  <a:schemeClr val="tx1"/>
                </a:solidFill>
              </a:rPr>
              <a:t>    Схема </a:t>
            </a:r>
          </a:p>
          <a:p>
            <a:pPr marL="982663" indent="-457200">
              <a:buNone/>
            </a:pPr>
            <a:r>
              <a:rPr lang="uk-UA" dirty="0" smtClean="0">
                <a:solidFill>
                  <a:schemeClr val="tx1"/>
                </a:solidFill>
              </a:rPr>
              <a:t>13 поверху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0994" y="1963737"/>
            <a:ext cx="90681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t="2157" r="1553" b="2756"/>
          <a:stretch/>
        </p:blipFill>
        <p:spPr>
          <a:xfrm>
            <a:off x="323528" y="1364826"/>
            <a:ext cx="7931224" cy="4800478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856984" cy="540296"/>
          </a:xfrm>
        </p:spPr>
        <p:txBody>
          <a:bodyPr/>
          <a:lstStyle/>
          <a:p>
            <a:r>
              <a:rPr lang="uk-UA" sz="3000" dirty="0" smtClean="0">
                <a:solidFill>
                  <a:srgbClr val="FFFF00"/>
                </a:solidFill>
              </a:rPr>
              <a:t>Схеми управління </a:t>
            </a:r>
            <a:r>
              <a:rPr lang="uk-UA" sz="3000" dirty="0">
                <a:solidFill>
                  <a:srgbClr val="FFFF00"/>
                </a:solidFill>
              </a:rPr>
              <a:t>з робочими місцями працівників</a:t>
            </a: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5372100" indent="0">
              <a:buNone/>
            </a:pPr>
            <a:endParaRPr lang="uk-UA" dirty="0">
              <a:solidFill>
                <a:schemeClr val="tx1"/>
              </a:solidFill>
            </a:endParaRPr>
          </a:p>
          <a:p>
            <a:pPr marL="5372100" indent="0">
              <a:buNone/>
            </a:pPr>
            <a:r>
              <a:rPr lang="uk-UA" dirty="0" smtClean="0">
                <a:solidFill>
                  <a:schemeClr val="tx1"/>
                </a:solidFill>
              </a:rPr>
              <a:t>	      Схема </a:t>
            </a:r>
          </a:p>
          <a:p>
            <a:pPr marL="4389438" indent="-3863975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	              «Прозорого                          	  офісу №1»</a:t>
            </a:r>
          </a:p>
          <a:p>
            <a:pPr marL="4389438" indent="-3863975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                                                  Космонавтів 30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0994" y="1963737"/>
            <a:ext cx="90681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38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/>
          <a:stretch/>
        </p:blipFill>
        <p:spPr>
          <a:xfrm>
            <a:off x="2411760" y="1268760"/>
            <a:ext cx="6408712" cy="4823521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856984" cy="540296"/>
          </a:xfrm>
        </p:spPr>
        <p:txBody>
          <a:bodyPr/>
          <a:lstStyle/>
          <a:p>
            <a:r>
              <a:rPr lang="uk-UA" sz="3000" dirty="0" smtClean="0">
                <a:solidFill>
                  <a:srgbClr val="FFFF00"/>
                </a:solidFill>
              </a:rPr>
              <a:t>Схеми управління </a:t>
            </a:r>
            <a:r>
              <a:rPr lang="uk-UA" sz="3000" dirty="0">
                <a:solidFill>
                  <a:srgbClr val="FFFF00"/>
                </a:solidFill>
              </a:rPr>
              <a:t>з робочими місцями працівників</a:t>
            </a: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4389438" indent="-3863975">
              <a:buNone/>
            </a:pPr>
            <a:r>
              <a:rPr lang="uk-UA" dirty="0" smtClean="0">
                <a:solidFill>
                  <a:schemeClr val="tx1"/>
                </a:solidFill>
              </a:rPr>
              <a:t>  </a:t>
            </a:r>
          </a:p>
          <a:p>
            <a:pPr marL="536575" indent="0" defTabSz="179388">
              <a:buNone/>
            </a:pPr>
            <a:r>
              <a:rPr lang="uk-UA" dirty="0" smtClean="0">
                <a:solidFill>
                  <a:schemeClr val="tx1"/>
                </a:solidFill>
              </a:rPr>
              <a:t>Схема </a:t>
            </a:r>
          </a:p>
          <a:p>
            <a:pPr marL="536575" indent="0" defTabSz="179388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третього поверху</a:t>
            </a:r>
          </a:p>
          <a:p>
            <a:pPr marL="536575" indent="0" defTabSz="179388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Космонавтів 30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0994" y="1963737"/>
            <a:ext cx="90681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20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"/>
          <a:stretch/>
        </p:blipFill>
        <p:spPr>
          <a:xfrm>
            <a:off x="2123728" y="1340768"/>
            <a:ext cx="6696744" cy="4752528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856984" cy="540296"/>
          </a:xfrm>
        </p:spPr>
        <p:txBody>
          <a:bodyPr/>
          <a:lstStyle/>
          <a:p>
            <a:r>
              <a:rPr lang="uk-UA" sz="3000" dirty="0" smtClean="0">
                <a:solidFill>
                  <a:srgbClr val="FFFF00"/>
                </a:solidFill>
              </a:rPr>
              <a:t>Схеми управління </a:t>
            </a:r>
            <a:r>
              <a:rPr lang="uk-UA" sz="3000" dirty="0">
                <a:solidFill>
                  <a:srgbClr val="FFFF00"/>
                </a:solidFill>
              </a:rPr>
              <a:t>з робочими місцями працівників</a:t>
            </a: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4389438" indent="-3863975">
              <a:buNone/>
            </a:pPr>
            <a:r>
              <a:rPr lang="uk-UA" dirty="0" smtClean="0">
                <a:solidFill>
                  <a:schemeClr val="tx1"/>
                </a:solidFill>
              </a:rPr>
              <a:t>  </a:t>
            </a:r>
          </a:p>
          <a:p>
            <a:pPr marL="536575" indent="0" defTabSz="179388">
              <a:buNone/>
            </a:pPr>
            <a:r>
              <a:rPr lang="uk-UA" dirty="0" smtClean="0">
                <a:solidFill>
                  <a:schemeClr val="tx1"/>
                </a:solidFill>
              </a:rPr>
              <a:t>Схема </a:t>
            </a:r>
          </a:p>
          <a:p>
            <a:pPr marL="536575" indent="0" defTabSz="179388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четвертого поверху</a:t>
            </a:r>
          </a:p>
          <a:p>
            <a:pPr marL="536575" indent="0" defTabSz="179388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Космонавтів 30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0994" y="1963737"/>
            <a:ext cx="90681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93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025"/>
            <a:ext cx="7200800" cy="4825279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0994" y="213575"/>
            <a:ext cx="8856984" cy="540296"/>
          </a:xfrm>
        </p:spPr>
        <p:txBody>
          <a:bodyPr/>
          <a:lstStyle/>
          <a:p>
            <a:r>
              <a:rPr lang="uk-UA" sz="3000" dirty="0" smtClean="0">
                <a:solidFill>
                  <a:srgbClr val="FFFF00"/>
                </a:solidFill>
              </a:rPr>
              <a:t>Схеми управління </a:t>
            </a:r>
            <a:r>
              <a:rPr lang="uk-UA" sz="3000" dirty="0">
                <a:solidFill>
                  <a:srgbClr val="FFFF00"/>
                </a:solidFill>
              </a:rPr>
              <a:t>з робочими місцями працівникі</a:t>
            </a:r>
            <a:r>
              <a:rPr lang="uk-UA" sz="3000" dirty="0"/>
              <a:t>в</a:t>
            </a:r>
            <a:endParaRPr lang="en-US" sz="3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4693882"/>
          </a:xfrm>
        </p:spPr>
        <p:txBody>
          <a:bodyPr/>
          <a:lstStyle/>
          <a:p>
            <a:pPr marL="5372100" indent="0">
              <a:buNone/>
            </a:pPr>
            <a:endParaRPr lang="uk-UA" dirty="0">
              <a:solidFill>
                <a:schemeClr val="tx1"/>
              </a:solidFill>
            </a:endParaRPr>
          </a:p>
          <a:p>
            <a:pPr marL="5372100" indent="0">
              <a:buNone/>
            </a:pPr>
            <a:r>
              <a:rPr lang="uk-UA" dirty="0" smtClean="0">
                <a:solidFill>
                  <a:schemeClr val="tx1"/>
                </a:solidFill>
              </a:rPr>
              <a:t>	   Схема </a:t>
            </a:r>
          </a:p>
          <a:p>
            <a:pPr marL="4389438" indent="-3863975">
              <a:buNone/>
              <a:tabLst>
                <a:tab pos="4937125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	          «Прозорого                          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      </a:t>
            </a:r>
            <a:r>
              <a:rPr lang="uk-UA" dirty="0" smtClean="0">
                <a:solidFill>
                  <a:schemeClr val="tx1"/>
                </a:solidFill>
              </a:rPr>
              <a:t>               	       офісу №2» </a:t>
            </a:r>
          </a:p>
          <a:p>
            <a:pPr marL="4389438" indent="-3863975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	      </a:t>
            </a:r>
            <a:r>
              <a:rPr lang="uk-UA" sz="2500" dirty="0" smtClean="0">
                <a:solidFill>
                  <a:schemeClr val="tx1"/>
                </a:solidFill>
              </a:rPr>
              <a:t>50-річчя </a:t>
            </a:r>
            <a:r>
              <a:rPr lang="uk-UA" sz="2500" dirty="0">
                <a:solidFill>
                  <a:schemeClr val="tx1"/>
                </a:solidFill>
              </a:rPr>
              <a:t>Перемоги 7</a:t>
            </a:r>
            <a:endParaRPr lang="en-US" sz="2500" dirty="0">
              <a:solidFill>
                <a:schemeClr val="tx1"/>
              </a:solidFill>
            </a:endParaRPr>
          </a:p>
          <a:p>
            <a:pPr marL="4389438" indent="-3863975">
              <a:buNone/>
              <a:tabLst>
                <a:tab pos="5646738" algn="l"/>
              </a:tabLst>
            </a:pPr>
            <a:endParaRPr lang="uk-UA" dirty="0" smtClean="0">
              <a:solidFill>
                <a:schemeClr val="tx1"/>
              </a:solidFill>
            </a:endParaRPr>
          </a:p>
          <a:p>
            <a:pPr marL="4389438" indent="-3863975">
              <a:buNone/>
              <a:tabLst>
                <a:tab pos="5646738" algn="l"/>
              </a:tabLst>
            </a:pPr>
            <a:r>
              <a:rPr lang="uk-UA" dirty="0">
                <a:solidFill>
                  <a:schemeClr val="tx1"/>
                </a:solidFill>
              </a:rPr>
              <a:t>	</a:t>
            </a:r>
            <a:r>
              <a:rPr lang="uk-UA" dirty="0" smtClean="0">
                <a:solidFill>
                  <a:schemeClr val="tx1"/>
                </a:solidFill>
              </a:rPr>
              <a:t>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0994" y="1963737"/>
            <a:ext cx="90681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09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23151" r="31488" b="18290"/>
          <a:stretch/>
        </p:blipFill>
        <p:spPr>
          <a:xfrm>
            <a:off x="1331640" y="1340740"/>
            <a:ext cx="7272808" cy="4680548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856984" cy="540296"/>
          </a:xfrm>
        </p:spPr>
        <p:txBody>
          <a:bodyPr/>
          <a:lstStyle/>
          <a:p>
            <a:r>
              <a:rPr lang="uk-UA" sz="3000" dirty="0" smtClean="0">
                <a:solidFill>
                  <a:srgbClr val="FFFF00"/>
                </a:solidFill>
              </a:rPr>
              <a:t>Схеми управління </a:t>
            </a:r>
            <a:r>
              <a:rPr lang="uk-UA" sz="3000" dirty="0">
                <a:solidFill>
                  <a:srgbClr val="FFFF00"/>
                </a:solidFill>
              </a:rPr>
              <a:t>з робочими місцями працівників</a:t>
            </a: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4389438" indent="-3863975">
              <a:buNone/>
            </a:pPr>
            <a:r>
              <a:rPr lang="uk-UA" dirty="0" smtClean="0">
                <a:solidFill>
                  <a:schemeClr val="tx1"/>
                </a:solidFill>
              </a:rPr>
              <a:t>  </a:t>
            </a:r>
          </a:p>
          <a:p>
            <a:pPr marL="536575" indent="0" defTabSz="179388">
              <a:buNone/>
            </a:pPr>
            <a:r>
              <a:rPr lang="uk-UA" dirty="0" smtClean="0">
                <a:solidFill>
                  <a:schemeClr val="tx1"/>
                </a:solidFill>
              </a:rPr>
              <a:t>Схема </a:t>
            </a:r>
          </a:p>
          <a:p>
            <a:pPr marL="536575" indent="0" defTabSz="179388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другого поверху</a:t>
            </a:r>
          </a:p>
          <a:p>
            <a:pPr marL="536575" indent="0" defTabSz="179388">
              <a:buNone/>
              <a:tabLst>
                <a:tab pos="5646738" algn="l"/>
              </a:tabLst>
            </a:pPr>
            <a:r>
              <a:rPr lang="uk-UA" dirty="0" smtClean="0">
                <a:solidFill>
                  <a:schemeClr val="tx1"/>
                </a:solidFill>
              </a:rPr>
              <a:t>50-річчя Перемоги 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0994" y="1963737"/>
            <a:ext cx="90681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453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 практичній частині роботи</a:t>
            </a:r>
            <a:r>
              <a:rPr lang="uk-UA" dirty="0" smtClean="0">
                <a:solidFill>
                  <a:srgbClr val="FFFF00"/>
                </a:solidFill>
              </a:rPr>
              <a:t>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r>
              <a:rPr lang="uk-UA" dirty="0"/>
              <a:t>Підібране мережеве обладнання для мережі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462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Мережеве</a:t>
            </a:r>
            <a:r>
              <a:rPr lang="uk-UA" dirty="0"/>
              <a:t> </a:t>
            </a:r>
            <a:r>
              <a:rPr lang="uk-UA" dirty="0">
                <a:solidFill>
                  <a:srgbClr val="FFFF00"/>
                </a:solidFill>
              </a:rPr>
              <a:t>обладнання: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r>
              <a:rPr lang="uk-UA" dirty="0"/>
              <a:t>Комутатори - </a:t>
            </a:r>
            <a:r>
              <a:rPr lang="uk-UA" dirty="0" err="1"/>
              <a:t>Cisco</a:t>
            </a:r>
            <a:r>
              <a:rPr lang="uk-UA" dirty="0"/>
              <a:t> </a:t>
            </a:r>
            <a:r>
              <a:rPr lang="uk-UA" dirty="0" smtClean="0"/>
              <a:t>SG200-24</a:t>
            </a:r>
          </a:p>
          <a:p>
            <a:r>
              <a:rPr lang="uk-UA" dirty="0"/>
              <a:t>Головний маршрутизатор </a:t>
            </a:r>
            <a:r>
              <a:rPr lang="uk-UA" dirty="0" smtClean="0"/>
              <a:t>- </a:t>
            </a:r>
            <a:r>
              <a:rPr lang="uk-UA" dirty="0" err="1" smtClean="0"/>
              <a:t>Cisco</a:t>
            </a:r>
            <a:r>
              <a:rPr lang="uk-UA" dirty="0" smtClean="0"/>
              <a:t> CISCO881-K9</a:t>
            </a:r>
          </a:p>
          <a:p>
            <a:r>
              <a:rPr lang="en-US" dirty="0" smtClean="0"/>
              <a:t>UPS</a:t>
            </a:r>
            <a:r>
              <a:rPr lang="uk-UA" dirty="0" smtClean="0"/>
              <a:t> - APC </a:t>
            </a:r>
            <a:r>
              <a:rPr lang="uk-UA" dirty="0" err="1"/>
              <a:t>Smart</a:t>
            </a:r>
            <a:r>
              <a:rPr lang="uk-UA" dirty="0"/>
              <a:t>-UPS C 2000VA 2U RM </a:t>
            </a:r>
            <a:r>
              <a:rPr lang="uk-UA" dirty="0" smtClean="0"/>
              <a:t>230V</a:t>
            </a:r>
          </a:p>
          <a:p>
            <a:r>
              <a:rPr lang="uk-UA" dirty="0" err="1"/>
              <a:t>Шкаф</a:t>
            </a:r>
            <a:r>
              <a:rPr lang="uk-UA" dirty="0"/>
              <a:t> 19" </a:t>
            </a:r>
            <a:r>
              <a:rPr lang="uk-UA" dirty="0" err="1"/>
              <a:t>напольний</a:t>
            </a:r>
            <a:r>
              <a:rPr lang="uk-UA" dirty="0"/>
              <a:t> 18U, UA-MGSE1868MB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589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 smtClean="0">
                <a:solidFill>
                  <a:srgbClr val="FFFF00"/>
                </a:solidFill>
              </a:rPr>
              <a:t>Комутатор </a:t>
            </a:r>
            <a:r>
              <a:rPr lang="uk-UA" dirty="0">
                <a:solidFill>
                  <a:srgbClr val="FFFF00"/>
                </a:solidFill>
              </a:rPr>
              <a:t>- </a:t>
            </a:r>
            <a:r>
              <a:rPr lang="uk-UA" dirty="0" err="1">
                <a:solidFill>
                  <a:srgbClr val="FFFF00"/>
                </a:solidFill>
              </a:rPr>
              <a:t>Cisco</a:t>
            </a:r>
            <a:r>
              <a:rPr lang="uk-UA" dirty="0">
                <a:solidFill>
                  <a:srgbClr val="FFFF00"/>
                </a:solidFill>
              </a:rPr>
              <a:t> SG200-24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2058617"/>
            <a:ext cx="8316416" cy="237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0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Головний маршрутизатор - </a:t>
            </a:r>
            <a:r>
              <a:rPr lang="uk-UA" sz="4000" dirty="0" err="1">
                <a:solidFill>
                  <a:srgbClr val="FFFF00"/>
                </a:solidFill>
              </a:rPr>
              <a:t>Cisco</a:t>
            </a:r>
            <a:r>
              <a:rPr lang="uk-UA" sz="4000" dirty="0">
                <a:solidFill>
                  <a:srgbClr val="FFFF00"/>
                </a:solidFill>
              </a:rPr>
              <a:t> CISCO881-K</a:t>
            </a:r>
            <a:r>
              <a:rPr lang="uk-UA" dirty="0">
                <a:solidFill>
                  <a:srgbClr val="FFFF00"/>
                </a:solidFill>
              </a:rPr>
              <a:t>9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76872"/>
            <a:ext cx="810725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50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UPS</a:t>
            </a:r>
            <a:r>
              <a:rPr lang="uk-UA" dirty="0">
                <a:solidFill>
                  <a:srgbClr val="FFFF00"/>
                </a:solidFill>
              </a:rPr>
              <a:t> - APC </a:t>
            </a:r>
            <a:r>
              <a:rPr lang="uk-UA" dirty="0" err="1">
                <a:solidFill>
                  <a:srgbClr val="FFFF00"/>
                </a:solidFill>
              </a:rPr>
              <a:t>Smart</a:t>
            </a:r>
            <a:r>
              <a:rPr lang="uk-UA" dirty="0">
                <a:solidFill>
                  <a:srgbClr val="FFFF00"/>
                </a:solidFill>
              </a:rPr>
              <a:t>-UPS C 2000VA 2U RM 230V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58" y="2633662"/>
            <a:ext cx="6831894" cy="18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41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 практичній частині роботи: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Мережа </a:t>
            </a:r>
            <a:r>
              <a:rPr lang="uk-UA" dirty="0"/>
              <a:t>змодельована в середовищі </a:t>
            </a:r>
            <a:r>
              <a:rPr lang="en-US" dirty="0"/>
              <a:t>Packet Tracer</a:t>
            </a:r>
            <a:endParaRPr lang="ru-RU" dirty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4236854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Модель мережі в середовищі </a:t>
            </a:r>
            <a:r>
              <a:rPr lang="en-US" dirty="0">
                <a:solidFill>
                  <a:srgbClr val="FFFF00"/>
                </a:solidFill>
              </a:rPr>
              <a:t>Packet Tracer</a:t>
            </a:r>
            <a:endParaRPr lang="uk-UA" dirty="0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8854646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84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07288" cy="838200"/>
          </a:xfrm>
        </p:spPr>
        <p:txBody>
          <a:bodyPr/>
          <a:lstStyle/>
          <a:p>
            <a:r>
              <a:rPr lang="uk-UA" dirty="0">
                <a:solidFill>
                  <a:srgbClr val="FFFF00"/>
                </a:solidFill>
              </a:rPr>
              <a:t>Висновки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endParaRPr lang="uk-UA" dirty="0" smtClean="0"/>
          </a:p>
          <a:p>
            <a:r>
              <a:rPr lang="uk-UA" dirty="0"/>
              <a:t>В процесі виконання </a:t>
            </a:r>
            <a:r>
              <a:rPr lang="uk-UA" dirty="0" smtClean="0"/>
              <a:t>дипломного проекту </a:t>
            </a:r>
            <a:r>
              <a:rPr lang="uk-UA" dirty="0"/>
              <a:t>було розглянуто найпопулярніші мережеві технології сьогодення;</a:t>
            </a:r>
          </a:p>
          <a:p>
            <a:r>
              <a:rPr lang="uk-UA" dirty="0"/>
              <a:t>За поставленим завданням розроблено </a:t>
            </a:r>
            <a:r>
              <a:rPr lang="uk-UA" dirty="0" smtClean="0"/>
              <a:t>корпоративну </a:t>
            </a:r>
            <a:r>
              <a:rPr lang="uk-UA" dirty="0"/>
              <a:t>мережу на основі технології</a:t>
            </a:r>
            <a:r>
              <a:rPr lang="en-US" dirty="0"/>
              <a:t> Ethernet</a:t>
            </a:r>
            <a:r>
              <a:rPr lang="uk-UA" dirty="0"/>
              <a:t>  для </a:t>
            </a:r>
            <a:r>
              <a:rPr lang="uk-UA" dirty="0" smtClean="0"/>
              <a:t>«Прозорого офісу»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err="1"/>
              <a:t>Розроблена</a:t>
            </a:r>
            <a:r>
              <a:rPr lang="ru-RU" dirty="0"/>
              <a:t> мережа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цілком</a:t>
            </a:r>
            <a:r>
              <a:rPr lang="ru-RU" dirty="0"/>
              <a:t> </a:t>
            </a:r>
            <a:r>
              <a:rPr lang="ru-RU" dirty="0" err="1"/>
              <a:t>успішно</a:t>
            </a:r>
            <a:r>
              <a:rPr lang="ru-RU" dirty="0"/>
              <a:t> </a:t>
            </a:r>
            <a:r>
              <a:rPr lang="ru-RU" dirty="0" err="1"/>
              <a:t>впроваджена</a:t>
            </a:r>
            <a:r>
              <a:rPr lang="ru-RU" dirty="0"/>
              <a:t> в </a:t>
            </a:r>
            <a:r>
              <a:rPr lang="ru-RU" dirty="0" err="1"/>
              <a:t>користування</a:t>
            </a:r>
            <a:r>
              <a:rPr lang="ru-RU" dirty="0"/>
              <a:t> і 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функціонує</a:t>
            </a:r>
            <a:r>
              <a:rPr lang="ru-RU" dirty="0"/>
              <a:t> на </a:t>
            </a:r>
            <a:r>
              <a:rPr lang="ru-RU" dirty="0" err="1"/>
              <a:t>сьо</a:t>
            </a:r>
            <a:r>
              <a:rPr lang="uk-UA" dirty="0"/>
              <a:t>г</a:t>
            </a:r>
            <a:r>
              <a:rPr lang="ru-RU" dirty="0" err="1"/>
              <a:t>однішній</a:t>
            </a:r>
            <a:r>
              <a:rPr lang="ru-RU" dirty="0"/>
              <a:t> день </a:t>
            </a:r>
          </a:p>
          <a:p>
            <a:endParaRPr lang="uk-UA" dirty="0" smtClean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357305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44008" y="4725144"/>
            <a:ext cx="7239000" cy="762000"/>
          </a:xfrm>
        </p:spPr>
        <p:txBody>
          <a:bodyPr/>
          <a:lstStyle/>
          <a:p>
            <a:r>
              <a:rPr lang="uk-UA" sz="4800" dirty="0">
                <a:solidFill>
                  <a:srgbClr val="FFFF00"/>
                </a:solidFill>
              </a:rPr>
              <a:t>Дякую за увагу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stglobal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postglobal</Template>
  <TotalTime>68</TotalTime>
  <Words>262</Words>
  <Application>Microsoft Office PowerPoint</Application>
  <PresentationFormat>Экран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Times New Roman</vt:lpstr>
      <vt:lpstr>postglobal</vt:lpstr>
      <vt:lpstr>Розробка корпоративної мережі для «Прозорого офісу»</vt:lpstr>
      <vt:lpstr>В теоретичній частині розглянуто:</vt:lpstr>
      <vt:lpstr>В теоретичній частині розглянуто:</vt:lpstr>
      <vt:lpstr>В практичній частині роботи:</vt:lpstr>
      <vt:lpstr>Схеми управління з робочими місцями працівників</vt:lpstr>
      <vt:lpstr>Схеми управління з робочими місцями працівників</vt:lpstr>
      <vt:lpstr>Схеми управління з робочими місцями працівників</vt:lpstr>
      <vt:lpstr>Схеми управління з робочими місцями працівників</vt:lpstr>
      <vt:lpstr>Схеми управління з робочими місцями працівників</vt:lpstr>
      <vt:lpstr>Схеми управління з робочими місцями працівників</vt:lpstr>
      <vt:lpstr>В практичній частині роботи:</vt:lpstr>
      <vt:lpstr>Мережеве обладнання:</vt:lpstr>
      <vt:lpstr>Комутатор - Cisco SG200-24</vt:lpstr>
      <vt:lpstr>Головний маршрутизатор - Cisco CISCO881-K9</vt:lpstr>
      <vt:lpstr>UPS - APC Smart-UPS C 2000VA 2U RM 230V</vt:lpstr>
      <vt:lpstr>В практичній частині роботи:</vt:lpstr>
      <vt:lpstr>Модель мережі в середовищі Packet Tracer</vt:lpstr>
      <vt:lpstr>Висновки</vt:lpstr>
      <vt:lpstr>Дякую за увагу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maniak79</dc:creator>
  <cp:lastModifiedBy>Гальчак Олександр Сергійович</cp:lastModifiedBy>
  <cp:revision>9</cp:revision>
  <dcterms:created xsi:type="dcterms:W3CDTF">2013-03-05T14:48:12Z</dcterms:created>
  <dcterms:modified xsi:type="dcterms:W3CDTF">2016-03-28T15:20:37Z</dcterms:modified>
</cp:coreProperties>
</file>