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1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t>19.11.2015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4374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t>19.11.2015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99947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t>19.11.2015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001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t>19.11.2015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77053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t>19.11.2015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9286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t>19.11.2015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37784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t>19.11.2015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5972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t>19.11.2015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236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t>19.11.2015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8242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t>19.11.2015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3056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t>19.11.2015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1481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F67DC-7B6D-4788-9B22-BFA051A83A69}" type="datetimeFigureOut">
              <a:rPr lang="uk-UA" smtClean="0"/>
              <a:t>19.11.2015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53845-BDA5-4AF8-9AC3-B59F87BB7A9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9021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9828" y="604911"/>
            <a:ext cx="11437034" cy="589436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Вінницький національний технічний університет</a:t>
            </a:r>
          </a:p>
          <a:p>
            <a:pPr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машинобудування і транспорту</a:t>
            </a:r>
          </a:p>
          <a:p>
            <a:pPr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автомобілів та транспортного менеджменту</a:t>
            </a:r>
          </a:p>
          <a:p>
            <a:pPr>
              <a:lnSpc>
                <a:spcPct val="100000"/>
              </a:lnSpc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ГРАФІЧНІ МАТЕРІАЛИ ДО МАГІСТЕРСЬКОЇ КВАЛІФІКАЦІЙНОЇ РОБОТИ</a:t>
            </a:r>
          </a:p>
          <a:p>
            <a:pPr>
              <a:lnSpc>
                <a:spcPct val="100000"/>
              </a:lnSpc>
            </a:pPr>
            <a:endParaRPr 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 спеціальності 8.07010601 – Автомобілі та автомобільне господарство</a:t>
            </a:r>
          </a:p>
          <a:p>
            <a:pPr>
              <a:lnSpc>
                <a:spcPct val="100000"/>
              </a:lnSpc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 ОРГАНІЗАЦІЇ МІСЬКИХ ПЕРЕВЕЗЕНЬ ПАСАЖИРІВ АВТОБУСАМИ</a:t>
            </a:r>
          </a:p>
          <a:p>
            <a:pPr>
              <a:lnSpc>
                <a:spcPct val="100000"/>
              </a:lnSpc>
            </a:pPr>
            <a:endParaRPr 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Керівник роботи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д.т.н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професор                                     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Біліченко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В.В. </a:t>
            </a:r>
          </a:p>
          <a:p>
            <a:pPr algn="l"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Розробив студент гр. 1АТ-14м                                           Іщенко А.П.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 ВНТУ 2015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03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Мета і </a:t>
            </a:r>
            <a:r>
              <a:rPr lang="ru-RU" b="1" dirty="0" err="1"/>
              <a:t>задачі</a:t>
            </a:r>
            <a:r>
              <a:rPr lang="ru-RU" b="1" dirty="0"/>
              <a:t> </a:t>
            </a:r>
            <a:r>
              <a:rPr lang="ru-RU" b="1" dirty="0" err="1"/>
              <a:t>дослідження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	Мета </a:t>
            </a:r>
            <a:r>
              <a:rPr lang="ru-RU" dirty="0" err="1"/>
              <a:t>даної</a:t>
            </a:r>
            <a:r>
              <a:rPr lang="ru-RU" dirty="0"/>
              <a:t> </a:t>
            </a:r>
            <a:r>
              <a:rPr lang="ru-RU" dirty="0" err="1"/>
              <a:t>роботи</a:t>
            </a:r>
            <a:r>
              <a:rPr lang="ru-RU" dirty="0"/>
              <a:t> </a:t>
            </a:r>
            <a:r>
              <a:rPr lang="ru-RU" dirty="0" err="1"/>
              <a:t>полягає</a:t>
            </a:r>
            <a:r>
              <a:rPr lang="ru-RU" dirty="0"/>
              <a:t> в </a:t>
            </a:r>
            <a:r>
              <a:rPr lang="ru-RU" dirty="0" err="1"/>
              <a:t>удосконаленні</a:t>
            </a:r>
            <a:r>
              <a:rPr lang="ru-RU" dirty="0"/>
              <a:t> </a:t>
            </a:r>
            <a:r>
              <a:rPr lang="ru-RU" dirty="0" err="1"/>
              <a:t>функціонування</a:t>
            </a:r>
            <a:r>
              <a:rPr lang="ru-RU" dirty="0"/>
              <a:t> </a:t>
            </a:r>
            <a:r>
              <a:rPr lang="ru-RU" dirty="0" err="1"/>
              <a:t>пасажирського</a:t>
            </a:r>
            <a:r>
              <a:rPr lang="ru-RU" dirty="0"/>
              <a:t> </a:t>
            </a:r>
            <a:r>
              <a:rPr lang="ru-RU" dirty="0" err="1"/>
              <a:t>автомобільного</a:t>
            </a:r>
            <a:r>
              <a:rPr lang="ru-RU" dirty="0"/>
              <a:t> транспорту шляхом </a:t>
            </a:r>
            <a:r>
              <a:rPr lang="ru-RU" dirty="0" err="1"/>
              <a:t>раціональної</a:t>
            </a:r>
            <a:r>
              <a:rPr lang="ru-RU" dirty="0"/>
              <a:t> </a:t>
            </a:r>
            <a:r>
              <a:rPr lang="ru-RU" dirty="0" err="1"/>
              <a:t>організації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режимів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</a:t>
            </a:r>
            <a:r>
              <a:rPr lang="ru-RU" dirty="0" err="1"/>
              <a:t>автобусів</a:t>
            </a:r>
            <a:r>
              <a:rPr lang="ru-RU" dirty="0"/>
              <a:t> </a:t>
            </a:r>
            <a:r>
              <a:rPr lang="ru-RU" dirty="0" err="1"/>
              <a:t>різної</a:t>
            </a:r>
            <a:r>
              <a:rPr lang="ru-RU" dirty="0"/>
              <a:t> </a:t>
            </a:r>
            <a:r>
              <a:rPr lang="ru-RU" dirty="0" err="1"/>
              <a:t>пасажиромісткості</a:t>
            </a:r>
            <a:r>
              <a:rPr lang="ru-RU" dirty="0"/>
              <a:t> на </a:t>
            </a:r>
            <a:r>
              <a:rPr lang="ru-RU" dirty="0" smtClean="0"/>
              <a:t>маршрутах.</a:t>
            </a:r>
            <a:endParaRPr lang="uk-UA" dirty="0" smtClean="0"/>
          </a:p>
          <a:p>
            <a:pPr marL="0" indent="0">
              <a:buNone/>
            </a:pPr>
            <a:r>
              <a:rPr lang="uk-UA" dirty="0"/>
              <a:t>	</a:t>
            </a:r>
            <a:r>
              <a:rPr lang="ru-RU" dirty="0" smtClean="0"/>
              <a:t>Для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цієї</a:t>
            </a:r>
            <a:r>
              <a:rPr lang="ru-RU" dirty="0"/>
              <a:t> мети </a:t>
            </a:r>
            <a:r>
              <a:rPr lang="ru-RU" dirty="0" err="1"/>
              <a:t>були</a:t>
            </a:r>
            <a:r>
              <a:rPr lang="ru-RU" dirty="0"/>
              <a:t> </a:t>
            </a:r>
            <a:r>
              <a:rPr lang="ru-RU" dirty="0" err="1"/>
              <a:t>поставлені</a:t>
            </a:r>
            <a:r>
              <a:rPr lang="ru-RU" dirty="0"/>
              <a:t> </a:t>
            </a:r>
            <a:r>
              <a:rPr lang="ru-RU" dirty="0" err="1"/>
              <a:t>наступні</a:t>
            </a:r>
            <a:r>
              <a:rPr lang="ru-RU" dirty="0"/>
              <a:t> </a:t>
            </a:r>
            <a:r>
              <a:rPr lang="ru-RU" dirty="0" err="1"/>
              <a:t>задачі</a:t>
            </a:r>
            <a:r>
              <a:rPr lang="ru-RU" dirty="0"/>
              <a:t>:</a:t>
            </a:r>
            <a:endParaRPr lang="uk-UA" dirty="0"/>
          </a:p>
          <a:p>
            <a:pPr lvl="0"/>
            <a:r>
              <a:rPr lang="ru-RU" dirty="0"/>
              <a:t>Провести </a:t>
            </a:r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сучасного</a:t>
            </a:r>
            <a:r>
              <a:rPr lang="ru-RU" dirty="0"/>
              <a:t> стану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міських</a:t>
            </a:r>
            <a:r>
              <a:rPr lang="ru-RU" dirty="0"/>
              <a:t> </a:t>
            </a:r>
            <a:r>
              <a:rPr lang="ru-RU" dirty="0" err="1"/>
              <a:t>автобусних</a:t>
            </a:r>
            <a:r>
              <a:rPr lang="ru-RU" dirty="0"/>
              <a:t> </a:t>
            </a:r>
            <a:r>
              <a:rPr lang="ru-RU" dirty="0" err="1"/>
              <a:t>перевезень</a:t>
            </a:r>
            <a:r>
              <a:rPr lang="ru-RU" dirty="0"/>
              <a:t>.</a:t>
            </a:r>
            <a:endParaRPr lang="uk-UA" dirty="0"/>
          </a:p>
          <a:p>
            <a:pPr lvl="0"/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</a:t>
            </a:r>
            <a:r>
              <a:rPr lang="ru-RU" dirty="0" err="1"/>
              <a:t>міським</a:t>
            </a:r>
            <a:r>
              <a:rPr lang="ru-RU" dirty="0"/>
              <a:t> </a:t>
            </a:r>
            <a:r>
              <a:rPr lang="ru-RU" dirty="0" err="1"/>
              <a:t>пасажирським</a:t>
            </a:r>
            <a:r>
              <a:rPr lang="ru-RU" dirty="0"/>
              <a:t> транспортом.</a:t>
            </a:r>
            <a:endParaRPr lang="uk-UA" dirty="0"/>
          </a:p>
          <a:p>
            <a:pPr lvl="0"/>
            <a:r>
              <a:rPr lang="ru-RU" dirty="0" err="1"/>
              <a:t>Розробити</a:t>
            </a:r>
            <a:r>
              <a:rPr lang="ru-RU" dirty="0"/>
              <a:t> алгоритм </a:t>
            </a:r>
            <a:r>
              <a:rPr lang="ru-RU" dirty="0" err="1"/>
              <a:t>моделювання</a:t>
            </a:r>
            <a:r>
              <a:rPr lang="ru-RU" dirty="0"/>
              <a:t>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раціонального</a:t>
            </a:r>
            <a:r>
              <a:rPr lang="ru-RU" dirty="0"/>
              <a:t> </a:t>
            </a:r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режимів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.</a:t>
            </a:r>
            <a:endParaRPr lang="uk-UA" dirty="0"/>
          </a:p>
          <a:p>
            <a:pPr lvl="0"/>
            <a:r>
              <a:rPr lang="ru-RU" dirty="0" err="1"/>
              <a:t>Розробити</a:t>
            </a:r>
            <a:r>
              <a:rPr lang="ru-RU" dirty="0"/>
              <a:t> методику </a:t>
            </a:r>
            <a:r>
              <a:rPr lang="ru-RU" dirty="0" err="1"/>
              <a:t>вдосконалення</a:t>
            </a:r>
            <a:r>
              <a:rPr lang="ru-RU" dirty="0"/>
              <a:t> </a:t>
            </a:r>
            <a:r>
              <a:rPr lang="ru-RU" dirty="0" err="1"/>
              <a:t>функціонування</a:t>
            </a:r>
            <a:r>
              <a:rPr lang="ru-RU" dirty="0"/>
              <a:t> </a:t>
            </a:r>
            <a:r>
              <a:rPr lang="ru-RU" dirty="0" err="1"/>
              <a:t>маршрутної</a:t>
            </a:r>
            <a:r>
              <a:rPr lang="ru-RU" dirty="0"/>
              <a:t> </a:t>
            </a:r>
            <a:r>
              <a:rPr lang="ru-RU" dirty="0" err="1"/>
              <a:t>мережі</a:t>
            </a:r>
            <a:r>
              <a:rPr lang="ru-RU" dirty="0"/>
              <a:t> шляхом </a:t>
            </a:r>
            <a:r>
              <a:rPr lang="ru-RU" dirty="0" err="1"/>
              <a:t>вибору</a:t>
            </a:r>
            <a:r>
              <a:rPr lang="ru-RU" dirty="0"/>
              <a:t> </a:t>
            </a:r>
            <a:r>
              <a:rPr lang="ru-RU" dirty="0" err="1"/>
              <a:t>раціонального</a:t>
            </a:r>
            <a:r>
              <a:rPr lang="ru-RU" dirty="0"/>
              <a:t> </a:t>
            </a:r>
            <a:r>
              <a:rPr lang="ru-RU" dirty="0" err="1"/>
              <a:t>співвідношення</a:t>
            </a:r>
            <a:r>
              <a:rPr lang="ru-RU" dirty="0"/>
              <a:t> </a:t>
            </a:r>
            <a:r>
              <a:rPr lang="ru-RU" dirty="0" err="1"/>
              <a:t>різних</a:t>
            </a:r>
            <a:r>
              <a:rPr lang="ru-RU" dirty="0"/>
              <a:t> </a:t>
            </a:r>
            <a:r>
              <a:rPr lang="ru-RU" dirty="0" err="1"/>
              <a:t>режимів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.</a:t>
            </a:r>
            <a:endParaRPr lang="uk-UA" dirty="0"/>
          </a:p>
          <a:p>
            <a:pPr lvl="0"/>
            <a:r>
              <a:rPr lang="ru-RU" dirty="0"/>
              <a:t>Провести </a:t>
            </a:r>
            <a:r>
              <a:rPr lang="ru-RU" dirty="0" err="1"/>
              <a:t>експериментальну</a:t>
            </a:r>
            <a:r>
              <a:rPr lang="ru-RU" dirty="0"/>
              <a:t> </a:t>
            </a:r>
            <a:r>
              <a:rPr lang="ru-RU" dirty="0" err="1"/>
              <a:t>перевірку</a:t>
            </a:r>
            <a:r>
              <a:rPr lang="ru-RU" dirty="0"/>
              <a:t> </a:t>
            </a:r>
            <a:r>
              <a:rPr lang="ru-RU" dirty="0" err="1"/>
              <a:t>розробленої</a:t>
            </a:r>
            <a:r>
              <a:rPr lang="ru-RU" dirty="0"/>
              <a:t> методики на </a:t>
            </a:r>
            <a:r>
              <a:rPr lang="ru-RU" dirty="0" err="1"/>
              <a:t>вибраному</a:t>
            </a:r>
            <a:r>
              <a:rPr lang="ru-RU" dirty="0"/>
              <a:t> </a:t>
            </a:r>
            <a:r>
              <a:rPr lang="ru-RU" dirty="0" err="1"/>
              <a:t>об’єкті</a:t>
            </a:r>
            <a:r>
              <a:rPr lang="ru-RU" dirty="0"/>
              <a:t> </a:t>
            </a:r>
            <a:r>
              <a:rPr lang="ru-RU" dirty="0" err="1" smtClean="0"/>
              <a:t>дослідження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3791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dirty="0"/>
              <a:t>Взаємозв’язок елементів системи міського </a:t>
            </a:r>
            <a:r>
              <a:rPr lang="uk-UA" dirty="0" smtClean="0"/>
              <a:t>пасажирського </a:t>
            </a:r>
            <a:r>
              <a:rPr lang="uk-UA" dirty="0"/>
              <a:t>транспорту</a:t>
            </a: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505243" y="2057400"/>
            <a:ext cx="8820443" cy="3935437"/>
            <a:chOff x="2430" y="-748"/>
            <a:chExt cx="7071" cy="3049"/>
          </a:xfrm>
        </p:grpSpPr>
        <p:sp>
          <p:nvSpPr>
            <p:cNvPr id="5" name="Rectangle 67"/>
            <p:cNvSpPr>
              <a:spLocks noChangeArrowheads="1"/>
            </p:cNvSpPr>
            <p:nvPr/>
          </p:nvSpPr>
          <p:spPr bwMode="auto">
            <a:xfrm>
              <a:off x="2430" y="-240"/>
              <a:ext cx="1285" cy="5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технічне </a:t>
              </a:r>
            </a:p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забезпечення</a:t>
              </a:r>
            </a:p>
          </p:txBody>
        </p:sp>
        <p:sp>
          <p:nvSpPr>
            <p:cNvPr id="6" name="Rectangle 68"/>
            <p:cNvSpPr>
              <a:spLocks noChangeArrowheads="1"/>
            </p:cNvSpPr>
            <p:nvPr/>
          </p:nvSpPr>
          <p:spPr bwMode="auto">
            <a:xfrm>
              <a:off x="4358" y="-240"/>
              <a:ext cx="1285" cy="5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технологічне забезпечення</a:t>
              </a:r>
            </a:p>
          </p:txBody>
        </p:sp>
        <p:sp>
          <p:nvSpPr>
            <p:cNvPr id="7" name="Rectangle 69"/>
            <p:cNvSpPr>
              <a:spLocks noChangeArrowheads="1"/>
            </p:cNvSpPr>
            <p:nvPr/>
          </p:nvSpPr>
          <p:spPr bwMode="auto">
            <a:xfrm>
              <a:off x="6287" y="-240"/>
              <a:ext cx="1285" cy="5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фінансове </a:t>
              </a:r>
            </a:p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забезпечення</a:t>
              </a:r>
            </a:p>
          </p:txBody>
        </p:sp>
        <p:sp>
          <p:nvSpPr>
            <p:cNvPr id="8" name="Rectangle 70"/>
            <p:cNvSpPr>
              <a:spLocks noChangeArrowheads="1"/>
            </p:cNvSpPr>
            <p:nvPr/>
          </p:nvSpPr>
          <p:spPr bwMode="auto">
            <a:xfrm>
              <a:off x="8215" y="-240"/>
              <a:ext cx="1285" cy="5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правове </a:t>
              </a:r>
            </a:p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забезпечення</a:t>
              </a:r>
            </a:p>
          </p:txBody>
        </p:sp>
        <p:sp>
          <p:nvSpPr>
            <p:cNvPr id="9" name="Rectangle 71"/>
            <p:cNvSpPr>
              <a:spLocks noChangeArrowheads="1"/>
            </p:cNvSpPr>
            <p:nvPr/>
          </p:nvSpPr>
          <p:spPr bwMode="auto">
            <a:xfrm>
              <a:off x="2430" y="522"/>
              <a:ext cx="7070" cy="38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транспортний процес</a:t>
              </a:r>
            </a:p>
          </p:txBody>
        </p:sp>
        <p:sp>
          <p:nvSpPr>
            <p:cNvPr id="10" name="Rectangle 72"/>
            <p:cNvSpPr>
              <a:spLocks noChangeArrowheads="1"/>
            </p:cNvSpPr>
            <p:nvPr/>
          </p:nvSpPr>
          <p:spPr bwMode="auto">
            <a:xfrm>
              <a:off x="5001" y="1158"/>
              <a:ext cx="1929" cy="50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населення</a:t>
              </a:r>
            </a:p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попит на перевезення</a:t>
              </a:r>
            </a:p>
          </p:txBody>
        </p:sp>
        <p:sp>
          <p:nvSpPr>
            <p:cNvPr id="12" name="Rectangle 74"/>
            <p:cNvSpPr>
              <a:spLocks noChangeArrowheads="1"/>
            </p:cNvSpPr>
            <p:nvPr/>
          </p:nvSpPr>
          <p:spPr bwMode="auto">
            <a:xfrm>
              <a:off x="2430" y="1158"/>
              <a:ext cx="2055" cy="3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навколишнє середовище</a:t>
              </a:r>
            </a:p>
          </p:txBody>
        </p:sp>
        <p:sp>
          <p:nvSpPr>
            <p:cNvPr id="13" name="Rectangle 75"/>
            <p:cNvSpPr>
              <a:spLocks noChangeArrowheads="1"/>
            </p:cNvSpPr>
            <p:nvPr/>
          </p:nvSpPr>
          <p:spPr bwMode="auto">
            <a:xfrm>
              <a:off x="7444" y="1158"/>
              <a:ext cx="2057" cy="3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безпека</a:t>
              </a:r>
            </a:p>
          </p:txBody>
        </p:sp>
        <p:sp>
          <p:nvSpPr>
            <p:cNvPr id="14" name="Rectangle 76"/>
            <p:cNvSpPr>
              <a:spLocks noChangeArrowheads="1"/>
            </p:cNvSpPr>
            <p:nvPr/>
          </p:nvSpPr>
          <p:spPr bwMode="auto">
            <a:xfrm>
              <a:off x="4615" y="1920"/>
              <a:ext cx="2700" cy="3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міська інфраструктура</a:t>
              </a:r>
            </a:p>
          </p:txBody>
        </p:sp>
        <p:sp>
          <p:nvSpPr>
            <p:cNvPr id="15" name="Rectangle 77"/>
            <p:cNvSpPr>
              <a:spLocks noChangeArrowheads="1"/>
            </p:cNvSpPr>
            <p:nvPr/>
          </p:nvSpPr>
          <p:spPr bwMode="auto">
            <a:xfrm>
              <a:off x="2430" y="1920"/>
              <a:ext cx="1800" cy="3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виробництво</a:t>
              </a:r>
            </a:p>
          </p:txBody>
        </p:sp>
        <p:sp>
          <p:nvSpPr>
            <p:cNvPr id="16" name="Rectangle 78"/>
            <p:cNvSpPr>
              <a:spLocks noChangeArrowheads="1"/>
            </p:cNvSpPr>
            <p:nvPr/>
          </p:nvSpPr>
          <p:spPr bwMode="auto">
            <a:xfrm>
              <a:off x="7701" y="1920"/>
              <a:ext cx="1800" cy="3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uk-UA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споживання</a:t>
              </a:r>
            </a:p>
          </p:txBody>
        </p:sp>
        <p:cxnSp>
          <p:nvCxnSpPr>
            <p:cNvPr id="17" name="Line 79"/>
            <p:cNvCxnSpPr>
              <a:cxnSpLocks noChangeShapeType="1"/>
            </p:cNvCxnSpPr>
            <p:nvPr/>
          </p:nvCxnSpPr>
          <p:spPr bwMode="auto">
            <a:xfrm>
              <a:off x="2944" y="-748"/>
              <a:ext cx="604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Line 80"/>
            <p:cNvCxnSpPr>
              <a:cxnSpLocks noChangeShapeType="1"/>
            </p:cNvCxnSpPr>
            <p:nvPr/>
          </p:nvCxnSpPr>
          <p:spPr bwMode="auto">
            <a:xfrm>
              <a:off x="2944" y="-748"/>
              <a:ext cx="0" cy="5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Line 81"/>
            <p:cNvCxnSpPr>
              <a:cxnSpLocks noChangeShapeType="1"/>
            </p:cNvCxnSpPr>
            <p:nvPr/>
          </p:nvCxnSpPr>
          <p:spPr bwMode="auto">
            <a:xfrm>
              <a:off x="8987" y="-748"/>
              <a:ext cx="0" cy="5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Line 82"/>
            <p:cNvCxnSpPr>
              <a:cxnSpLocks noChangeShapeType="1"/>
            </p:cNvCxnSpPr>
            <p:nvPr/>
          </p:nvCxnSpPr>
          <p:spPr bwMode="auto">
            <a:xfrm>
              <a:off x="3330" y="-494"/>
              <a:ext cx="360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Line 83"/>
            <p:cNvCxnSpPr>
              <a:cxnSpLocks noChangeShapeType="1"/>
            </p:cNvCxnSpPr>
            <p:nvPr/>
          </p:nvCxnSpPr>
          <p:spPr bwMode="auto">
            <a:xfrm>
              <a:off x="3330" y="-494"/>
              <a:ext cx="0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Line 84"/>
            <p:cNvCxnSpPr>
              <a:cxnSpLocks noChangeShapeType="1"/>
            </p:cNvCxnSpPr>
            <p:nvPr/>
          </p:nvCxnSpPr>
          <p:spPr bwMode="auto">
            <a:xfrm>
              <a:off x="6930" y="-494"/>
              <a:ext cx="0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Line 85"/>
            <p:cNvCxnSpPr>
              <a:cxnSpLocks noChangeShapeType="1"/>
            </p:cNvCxnSpPr>
            <p:nvPr/>
          </p:nvCxnSpPr>
          <p:spPr bwMode="auto">
            <a:xfrm>
              <a:off x="5001" y="-367"/>
              <a:ext cx="36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Line 86"/>
            <p:cNvCxnSpPr>
              <a:cxnSpLocks noChangeShapeType="1"/>
            </p:cNvCxnSpPr>
            <p:nvPr/>
          </p:nvCxnSpPr>
          <p:spPr bwMode="auto">
            <a:xfrm>
              <a:off x="5001" y="-367"/>
              <a:ext cx="0" cy="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Line 87"/>
            <p:cNvCxnSpPr>
              <a:cxnSpLocks noChangeShapeType="1"/>
            </p:cNvCxnSpPr>
            <p:nvPr/>
          </p:nvCxnSpPr>
          <p:spPr bwMode="auto">
            <a:xfrm>
              <a:off x="8601" y="-367"/>
              <a:ext cx="0" cy="1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Line 88"/>
            <p:cNvCxnSpPr>
              <a:cxnSpLocks noChangeShapeType="1"/>
            </p:cNvCxnSpPr>
            <p:nvPr/>
          </p:nvCxnSpPr>
          <p:spPr bwMode="auto">
            <a:xfrm>
              <a:off x="3072" y="268"/>
              <a:ext cx="0" cy="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Line 89"/>
            <p:cNvCxnSpPr>
              <a:cxnSpLocks noChangeShapeType="1"/>
            </p:cNvCxnSpPr>
            <p:nvPr/>
          </p:nvCxnSpPr>
          <p:spPr bwMode="auto">
            <a:xfrm>
              <a:off x="5001" y="268"/>
              <a:ext cx="0" cy="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Line 90"/>
            <p:cNvCxnSpPr>
              <a:cxnSpLocks noChangeShapeType="1"/>
            </p:cNvCxnSpPr>
            <p:nvPr/>
          </p:nvCxnSpPr>
          <p:spPr bwMode="auto">
            <a:xfrm>
              <a:off x="6930" y="268"/>
              <a:ext cx="0" cy="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Line 91"/>
            <p:cNvCxnSpPr>
              <a:cxnSpLocks noChangeShapeType="1"/>
            </p:cNvCxnSpPr>
            <p:nvPr/>
          </p:nvCxnSpPr>
          <p:spPr bwMode="auto">
            <a:xfrm>
              <a:off x="8858" y="268"/>
              <a:ext cx="0" cy="2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Line 92"/>
            <p:cNvCxnSpPr>
              <a:cxnSpLocks noChangeShapeType="1"/>
            </p:cNvCxnSpPr>
            <p:nvPr/>
          </p:nvCxnSpPr>
          <p:spPr bwMode="auto">
            <a:xfrm flipV="1">
              <a:off x="5901" y="904"/>
              <a:ext cx="0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Line 93"/>
            <p:cNvCxnSpPr>
              <a:cxnSpLocks noChangeShapeType="1"/>
            </p:cNvCxnSpPr>
            <p:nvPr/>
          </p:nvCxnSpPr>
          <p:spPr bwMode="auto">
            <a:xfrm>
              <a:off x="3330" y="904"/>
              <a:ext cx="0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Line 94"/>
            <p:cNvCxnSpPr>
              <a:cxnSpLocks noChangeShapeType="1"/>
            </p:cNvCxnSpPr>
            <p:nvPr/>
          </p:nvCxnSpPr>
          <p:spPr bwMode="auto">
            <a:xfrm>
              <a:off x="8344" y="904"/>
              <a:ext cx="0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Line 95"/>
            <p:cNvCxnSpPr>
              <a:cxnSpLocks noChangeShapeType="1"/>
            </p:cNvCxnSpPr>
            <p:nvPr/>
          </p:nvCxnSpPr>
          <p:spPr bwMode="auto">
            <a:xfrm>
              <a:off x="4487" y="1285"/>
              <a:ext cx="5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Line 96"/>
            <p:cNvCxnSpPr>
              <a:cxnSpLocks noChangeShapeType="1"/>
            </p:cNvCxnSpPr>
            <p:nvPr/>
          </p:nvCxnSpPr>
          <p:spPr bwMode="auto">
            <a:xfrm>
              <a:off x="6930" y="1285"/>
              <a:ext cx="51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Line 97"/>
            <p:cNvCxnSpPr>
              <a:cxnSpLocks noChangeShapeType="1"/>
            </p:cNvCxnSpPr>
            <p:nvPr/>
          </p:nvCxnSpPr>
          <p:spPr bwMode="auto">
            <a:xfrm>
              <a:off x="3715" y="14"/>
              <a:ext cx="6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Line 98"/>
            <p:cNvCxnSpPr>
              <a:cxnSpLocks noChangeShapeType="1"/>
            </p:cNvCxnSpPr>
            <p:nvPr/>
          </p:nvCxnSpPr>
          <p:spPr bwMode="auto">
            <a:xfrm>
              <a:off x="5644" y="14"/>
              <a:ext cx="6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Line 99"/>
            <p:cNvCxnSpPr>
              <a:cxnSpLocks noChangeShapeType="1"/>
            </p:cNvCxnSpPr>
            <p:nvPr/>
          </p:nvCxnSpPr>
          <p:spPr bwMode="auto">
            <a:xfrm>
              <a:off x="7572" y="14"/>
              <a:ext cx="64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Line 100"/>
            <p:cNvCxnSpPr>
              <a:cxnSpLocks noChangeShapeType="1"/>
            </p:cNvCxnSpPr>
            <p:nvPr/>
          </p:nvCxnSpPr>
          <p:spPr bwMode="auto">
            <a:xfrm>
              <a:off x="5901" y="1666"/>
              <a:ext cx="0" cy="25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Line 101"/>
            <p:cNvCxnSpPr>
              <a:cxnSpLocks noChangeShapeType="1"/>
            </p:cNvCxnSpPr>
            <p:nvPr/>
          </p:nvCxnSpPr>
          <p:spPr bwMode="auto">
            <a:xfrm flipH="1">
              <a:off x="4230" y="1285"/>
              <a:ext cx="771" cy="7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Line 102"/>
            <p:cNvCxnSpPr>
              <a:cxnSpLocks noChangeShapeType="1"/>
            </p:cNvCxnSpPr>
            <p:nvPr/>
          </p:nvCxnSpPr>
          <p:spPr bwMode="auto">
            <a:xfrm>
              <a:off x="6930" y="1285"/>
              <a:ext cx="771" cy="76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90747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1647" y="182246"/>
            <a:ext cx="10515600" cy="605546"/>
          </a:xfrm>
        </p:spPr>
        <p:txBody>
          <a:bodyPr>
            <a:normAutofit/>
          </a:bodyPr>
          <a:lstStyle/>
          <a:p>
            <a:r>
              <a:rPr lang="uk-UA" sz="3200" dirty="0"/>
              <a:t>Заходи з удосконалення організації транспортного процесу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295436"/>
              </p:ext>
            </p:extLst>
          </p:nvPr>
        </p:nvGraphicFramePr>
        <p:xfrm>
          <a:off x="1026943" y="970672"/>
          <a:ext cx="10185008" cy="52759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36867"/>
                <a:gridCol w="2036867"/>
                <a:gridCol w="2036867"/>
                <a:gridCol w="2036867"/>
                <a:gridCol w="2037540"/>
              </a:tblGrid>
              <a:tr h="27331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Маршрутна мережа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254" marR="5725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chemeClr val="tx1"/>
                          </a:solidFill>
                          <a:effectLst/>
                        </a:rPr>
                        <a:t>Рухомий склад</a:t>
                      </a:r>
                      <a:endParaRPr lang="uk-UA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254" marR="5725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chemeClr val="tx1"/>
                          </a:solidFill>
                          <a:effectLst/>
                        </a:rPr>
                        <a:t>Організація руху</a:t>
                      </a:r>
                      <a:endParaRPr lang="uk-UA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254" marR="5725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chemeClr val="tx1"/>
                          </a:solidFill>
                          <a:effectLst/>
                        </a:rPr>
                        <a:t>Управління рухом</a:t>
                      </a:r>
                      <a:endParaRPr lang="uk-UA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254" marR="5725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chemeClr val="tx1"/>
                          </a:solidFill>
                          <a:effectLst/>
                        </a:rPr>
                        <a:t>Умови руху</a:t>
                      </a:r>
                      <a:endParaRPr lang="uk-UA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254" marR="5725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00165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</a:rPr>
                        <a:t>1.Обстеження </a:t>
                      </a: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пасажиропотоків (повне і часткове);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</a:rPr>
                        <a:t>2.Упровадження </a:t>
                      </a: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раціональної схеми автобусних маршрутів;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3. Введення експресних маршрутів;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4. Організація спеціальних маршрутів;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5. Підвищення щільності автобусної мережі;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6. Організація маршрутів, що обслуговуються мікроавтобусами;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7. Введення укорочених маршрутів;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8. Організація дитячих маршрутів.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254" marR="572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1. Насичення маршрутів автобусами і скорочення інтервалів руху;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</a:rPr>
                        <a:t>2.Раціональне </a:t>
                      </a: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використання автобусів різної місткості залежно від пасажиропотоків на маршрутах;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3. Створення резерву автобусів.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254" marR="572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1. Нормування швидкості руху;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2. Розосередження часу початку роботи підприємств і організацій;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3. Введення експресних і укорочених рейсів;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4. Організація спареної роботи автобусів, переключення автобусів з одного маршруту на інший;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5. Упровадження системи диспетчерського управління і контролю на лінії;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6. Диспетчерський контроль за повним і своєчасним випуском автобусів;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7. Підключення замовлених і приміських автобусів для роботи в години «пік» на міських маршрутах;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8. Координація руху усіх видів міського транспорту.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254" marR="572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1. Підвищення регулярності руху на всьому протязі маршруту;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</a:rPr>
                        <a:t>2.Оперативне </a:t>
                      </a: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переключення автобусів з маршруту на маршрут;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</a:rPr>
                        <a:t>3.Раціональне </a:t>
                      </a: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використання резерву автобусів;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 smtClean="0">
                          <a:solidFill>
                            <a:schemeClr val="tx1"/>
                          </a:solidFill>
                          <a:effectLst/>
                        </a:rPr>
                        <a:t>4.Раціональне </a:t>
                      </a: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розташування зупинок на маршруті.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254" marR="572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1. Удосконалення системи регулювання вуличного руху;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2. Організація відособлених смуг руху автобусів у години «пік»;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3. Виділення спеціальних смуг для руху автобусів, будівництво швидкісних магістралей;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4. Скорочення і заборона руху вантажних автомобілів на ділянках доріг з інтенсивним рухом у години «пік».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7254" marR="572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07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Заголовок 7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Режими руху автобусів на маршруті</a:t>
            </a: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818" y="2377439"/>
            <a:ext cx="7288542" cy="2588455"/>
          </a:xfrm>
          <a:prstGeom prst="rect">
            <a:avLst/>
          </a:prstGeom>
        </p:spPr>
      </p:pic>
      <p:sp>
        <p:nvSpPr>
          <p:cNvPr id="76" name="Объект 7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 smtClean="0"/>
              <a:t>а) автобус, який працює у звичайному режимі руху;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б) експресний автобус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r>
              <a:rPr lang="uk-UA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93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68253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Основними етапами технології моделювання є:</a:t>
            </a:r>
            <a:br>
              <a:rPr lang="uk-UA" dirty="0" smtClean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uk-UA" dirty="0" smtClean="0"/>
              <a:t>постановка </a:t>
            </a:r>
            <a:r>
              <a:rPr lang="uk-UA" dirty="0"/>
              <a:t>мети моделювання;</a:t>
            </a:r>
          </a:p>
          <a:p>
            <a:pPr lvl="0"/>
            <a:r>
              <a:rPr lang="uk-UA" dirty="0"/>
              <a:t>розробка концептуальної моделі;</a:t>
            </a:r>
          </a:p>
          <a:p>
            <a:pPr lvl="0"/>
            <a:r>
              <a:rPr lang="uk-UA" dirty="0"/>
              <a:t>підготовка вхідних даних;</a:t>
            </a:r>
          </a:p>
          <a:p>
            <a:pPr lvl="0"/>
            <a:r>
              <a:rPr lang="uk-UA" dirty="0"/>
              <a:t>розробка математичної моделі;</a:t>
            </a:r>
          </a:p>
          <a:p>
            <a:pPr lvl="0"/>
            <a:r>
              <a:rPr lang="uk-UA" dirty="0"/>
              <a:t>вибір типу моделювання;</a:t>
            </a:r>
          </a:p>
          <a:p>
            <a:pPr lvl="0"/>
            <a:r>
              <a:rPr lang="uk-UA" dirty="0"/>
              <a:t>перевірка адекватності і корегування моделі;</a:t>
            </a:r>
          </a:p>
          <a:p>
            <a:pPr lvl="0"/>
            <a:r>
              <a:rPr lang="uk-UA" dirty="0"/>
              <a:t>планування експериментів з моделлю;</a:t>
            </a:r>
          </a:p>
          <a:p>
            <a:r>
              <a:rPr lang="uk-UA" dirty="0"/>
              <a:t>аналіз результатів моделювання.</a:t>
            </a:r>
          </a:p>
        </p:txBody>
      </p:sp>
    </p:spTree>
    <p:extLst>
      <p:ext uri="{BB962C8B-B14F-4D97-AF65-F5344CB8AC3E}">
        <p14:creationId xmlns:p14="http://schemas.microsoft.com/office/powerpoint/2010/main" val="118552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Алгоритм оптимізації кількості </a:t>
            </a:r>
            <a:r>
              <a:rPr lang="uk-UA" dirty="0" smtClean="0"/>
              <a:t>автобусів та вибору режиму руху</a:t>
            </a:r>
            <a:endParaRPr lang="uk-UA" dirty="0"/>
          </a:p>
        </p:txBody>
      </p:sp>
      <p:pic>
        <p:nvPicPr>
          <p:cNvPr id="6" name="Рисунок 5" descr="D:\учоба\1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843833"/>
            <a:ext cx="4451252" cy="4739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D:\учоба\13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175" y="1843833"/>
            <a:ext cx="4628271" cy="47398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301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Діалогове вікно вихідних та допоміжних параметрів</a:t>
            </a:r>
            <a:endParaRPr lang="uk-UA" dirty="0"/>
          </a:p>
        </p:txBody>
      </p:sp>
      <p:pic>
        <p:nvPicPr>
          <p:cNvPr id="5" name="Рисунок 4" descr="D:\учоба\13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19080"/>
            <a:ext cx="4901418" cy="4044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D:\учоба\13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216" y="2019079"/>
            <a:ext cx="5187584" cy="40440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077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uk-UA" dirty="0"/>
              <a:t>Діаграма завантаження перегонів в обох напрямках за добу </a:t>
            </a:r>
            <a:r>
              <a:rPr lang="uk-UA" dirty="0" smtClean="0"/>
              <a:t>на маршруті </a:t>
            </a:r>
            <a:r>
              <a:rPr lang="uk-UA" dirty="0"/>
              <a:t>№25 </a:t>
            </a:r>
            <a:r>
              <a:rPr lang="uk-UA" dirty="0" smtClean="0"/>
              <a:t>«Вишенька </a:t>
            </a:r>
            <a:r>
              <a:rPr lang="uk-UA" dirty="0"/>
              <a:t>– Залізничний </a:t>
            </a:r>
            <a:r>
              <a:rPr lang="uk-UA" dirty="0" smtClean="0"/>
              <a:t>вокзал»</a:t>
            </a:r>
            <a:endParaRPr lang="uk-UA" dirty="0"/>
          </a:p>
        </p:txBody>
      </p:sp>
      <p:grpSp>
        <p:nvGrpSpPr>
          <p:cNvPr id="4" name="Полотно 254"/>
          <p:cNvGrpSpPr/>
          <p:nvPr/>
        </p:nvGrpSpPr>
        <p:grpSpPr>
          <a:xfrm>
            <a:off x="2922440" y="2042991"/>
            <a:ext cx="5756275" cy="4657090"/>
            <a:chOff x="0" y="0"/>
            <a:chExt cx="5756275" cy="4657090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0" y="0"/>
              <a:ext cx="5756275" cy="465709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6" name="Rectangle 139"/>
            <p:cNvSpPr>
              <a:spLocks noChangeArrowheads="1"/>
            </p:cNvSpPr>
            <p:nvPr/>
          </p:nvSpPr>
          <p:spPr bwMode="auto">
            <a:xfrm>
              <a:off x="127000" y="0"/>
              <a:ext cx="5629275" cy="4505325"/>
            </a:xfrm>
            <a:prstGeom prst="rect">
              <a:avLst/>
            </a:prstGeom>
            <a:solidFill>
              <a:srgbClr val="FFFFFF"/>
            </a:solidFill>
            <a:ln w="0">
              <a:solidFill>
                <a:srgbClr val="FFFFFF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7" name="Rectangle 140"/>
            <p:cNvSpPr>
              <a:spLocks noChangeArrowheads="1"/>
            </p:cNvSpPr>
            <p:nvPr/>
          </p:nvSpPr>
          <p:spPr bwMode="auto">
            <a:xfrm>
              <a:off x="828675" y="247650"/>
              <a:ext cx="4762500" cy="3676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cxnSp>
          <p:nvCxnSpPr>
            <p:cNvPr id="8" name="Line 141"/>
            <p:cNvCxnSpPr>
              <a:cxnSpLocks noChangeShapeType="1"/>
            </p:cNvCxnSpPr>
            <p:nvPr/>
          </p:nvCxnSpPr>
          <p:spPr bwMode="auto">
            <a:xfrm>
              <a:off x="828675" y="3619500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Line 142"/>
            <p:cNvCxnSpPr>
              <a:cxnSpLocks noChangeShapeType="1"/>
            </p:cNvCxnSpPr>
            <p:nvPr/>
          </p:nvCxnSpPr>
          <p:spPr bwMode="auto">
            <a:xfrm>
              <a:off x="828675" y="3314700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Line 143"/>
            <p:cNvCxnSpPr>
              <a:cxnSpLocks noChangeShapeType="1"/>
            </p:cNvCxnSpPr>
            <p:nvPr/>
          </p:nvCxnSpPr>
          <p:spPr bwMode="auto">
            <a:xfrm>
              <a:off x="828675" y="3009900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Line 144"/>
            <p:cNvCxnSpPr>
              <a:cxnSpLocks noChangeShapeType="1"/>
            </p:cNvCxnSpPr>
            <p:nvPr/>
          </p:nvCxnSpPr>
          <p:spPr bwMode="auto">
            <a:xfrm>
              <a:off x="828675" y="2695575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Line 145"/>
            <p:cNvCxnSpPr>
              <a:cxnSpLocks noChangeShapeType="1"/>
            </p:cNvCxnSpPr>
            <p:nvPr/>
          </p:nvCxnSpPr>
          <p:spPr bwMode="auto">
            <a:xfrm>
              <a:off x="828675" y="2390775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Line 146"/>
            <p:cNvCxnSpPr>
              <a:cxnSpLocks noChangeShapeType="1"/>
            </p:cNvCxnSpPr>
            <p:nvPr/>
          </p:nvCxnSpPr>
          <p:spPr bwMode="auto">
            <a:xfrm>
              <a:off x="828675" y="2085975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Line 147"/>
            <p:cNvCxnSpPr>
              <a:cxnSpLocks noChangeShapeType="1"/>
            </p:cNvCxnSpPr>
            <p:nvPr/>
          </p:nvCxnSpPr>
          <p:spPr bwMode="auto">
            <a:xfrm>
              <a:off x="828675" y="1781175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148"/>
            <p:cNvCxnSpPr>
              <a:cxnSpLocks noChangeShapeType="1"/>
            </p:cNvCxnSpPr>
            <p:nvPr/>
          </p:nvCxnSpPr>
          <p:spPr bwMode="auto">
            <a:xfrm>
              <a:off x="828675" y="1476375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Line 149"/>
            <p:cNvCxnSpPr>
              <a:cxnSpLocks noChangeShapeType="1"/>
            </p:cNvCxnSpPr>
            <p:nvPr/>
          </p:nvCxnSpPr>
          <p:spPr bwMode="auto">
            <a:xfrm>
              <a:off x="828675" y="1171575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Line 150"/>
            <p:cNvCxnSpPr>
              <a:cxnSpLocks noChangeShapeType="1"/>
            </p:cNvCxnSpPr>
            <p:nvPr/>
          </p:nvCxnSpPr>
          <p:spPr bwMode="auto">
            <a:xfrm>
              <a:off x="828675" y="857250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Line 151"/>
            <p:cNvCxnSpPr>
              <a:cxnSpLocks noChangeShapeType="1"/>
            </p:cNvCxnSpPr>
            <p:nvPr/>
          </p:nvCxnSpPr>
          <p:spPr bwMode="auto">
            <a:xfrm>
              <a:off x="828675" y="552450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Line 152"/>
            <p:cNvCxnSpPr>
              <a:cxnSpLocks noChangeShapeType="1"/>
            </p:cNvCxnSpPr>
            <p:nvPr/>
          </p:nvCxnSpPr>
          <p:spPr bwMode="auto">
            <a:xfrm>
              <a:off x="828675" y="247650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Rectangle 153"/>
            <p:cNvSpPr>
              <a:spLocks noChangeArrowheads="1"/>
            </p:cNvSpPr>
            <p:nvPr/>
          </p:nvSpPr>
          <p:spPr bwMode="auto">
            <a:xfrm>
              <a:off x="828675" y="247650"/>
              <a:ext cx="4762500" cy="3676650"/>
            </a:xfrm>
            <a:prstGeom prst="rect">
              <a:avLst/>
            </a:prstGeom>
            <a:noFill/>
            <a:ln w="9525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21" name="Rectangle 154"/>
            <p:cNvSpPr>
              <a:spLocks noChangeArrowheads="1"/>
            </p:cNvSpPr>
            <p:nvPr/>
          </p:nvSpPr>
          <p:spPr bwMode="auto">
            <a:xfrm>
              <a:off x="847725" y="3657600"/>
              <a:ext cx="180975" cy="266700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22" name="Rectangle 155"/>
            <p:cNvSpPr>
              <a:spLocks noChangeArrowheads="1"/>
            </p:cNvSpPr>
            <p:nvPr/>
          </p:nvSpPr>
          <p:spPr bwMode="auto">
            <a:xfrm>
              <a:off x="1076325" y="2743200"/>
              <a:ext cx="180975" cy="1181100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23" name="Rectangle 156"/>
            <p:cNvSpPr>
              <a:spLocks noChangeArrowheads="1"/>
            </p:cNvSpPr>
            <p:nvPr/>
          </p:nvSpPr>
          <p:spPr bwMode="auto">
            <a:xfrm>
              <a:off x="1304925" y="2124075"/>
              <a:ext cx="171450" cy="1800225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24" name="Rectangle 157"/>
            <p:cNvSpPr>
              <a:spLocks noChangeArrowheads="1"/>
            </p:cNvSpPr>
            <p:nvPr/>
          </p:nvSpPr>
          <p:spPr bwMode="auto">
            <a:xfrm>
              <a:off x="1524000" y="1724025"/>
              <a:ext cx="180975" cy="2200275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25" name="Rectangle 158"/>
            <p:cNvSpPr>
              <a:spLocks noChangeArrowheads="1"/>
            </p:cNvSpPr>
            <p:nvPr/>
          </p:nvSpPr>
          <p:spPr bwMode="auto">
            <a:xfrm>
              <a:off x="1752600" y="1114425"/>
              <a:ext cx="180975" cy="2809875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26" name="Rectangle 159"/>
            <p:cNvSpPr>
              <a:spLocks noChangeArrowheads="1"/>
            </p:cNvSpPr>
            <p:nvPr/>
          </p:nvSpPr>
          <p:spPr bwMode="auto">
            <a:xfrm>
              <a:off x="1981200" y="752475"/>
              <a:ext cx="180975" cy="3171825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27" name="Rectangle 160"/>
            <p:cNvSpPr>
              <a:spLocks noChangeArrowheads="1"/>
            </p:cNvSpPr>
            <p:nvPr/>
          </p:nvSpPr>
          <p:spPr bwMode="auto">
            <a:xfrm>
              <a:off x="2209800" y="590550"/>
              <a:ext cx="180975" cy="3333750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28" name="Rectangle 161"/>
            <p:cNvSpPr>
              <a:spLocks noChangeArrowheads="1"/>
            </p:cNvSpPr>
            <p:nvPr/>
          </p:nvSpPr>
          <p:spPr bwMode="auto">
            <a:xfrm>
              <a:off x="2438400" y="514350"/>
              <a:ext cx="171450" cy="3409950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29" name="Rectangle 162"/>
            <p:cNvSpPr>
              <a:spLocks noChangeArrowheads="1"/>
            </p:cNvSpPr>
            <p:nvPr/>
          </p:nvSpPr>
          <p:spPr bwMode="auto">
            <a:xfrm>
              <a:off x="2657475" y="514350"/>
              <a:ext cx="180975" cy="3409950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30" name="Rectangle 163"/>
            <p:cNvSpPr>
              <a:spLocks noChangeArrowheads="1"/>
            </p:cNvSpPr>
            <p:nvPr/>
          </p:nvSpPr>
          <p:spPr bwMode="auto">
            <a:xfrm>
              <a:off x="2886075" y="495300"/>
              <a:ext cx="180975" cy="3429000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31" name="Rectangle 164"/>
            <p:cNvSpPr>
              <a:spLocks noChangeArrowheads="1"/>
            </p:cNvSpPr>
            <p:nvPr/>
          </p:nvSpPr>
          <p:spPr bwMode="auto">
            <a:xfrm>
              <a:off x="3114675" y="523875"/>
              <a:ext cx="180975" cy="3400425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32" name="Rectangle 165"/>
            <p:cNvSpPr>
              <a:spLocks noChangeArrowheads="1"/>
            </p:cNvSpPr>
            <p:nvPr/>
          </p:nvSpPr>
          <p:spPr bwMode="auto">
            <a:xfrm>
              <a:off x="3343275" y="514350"/>
              <a:ext cx="180975" cy="3409950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33" name="Rectangle 166"/>
            <p:cNvSpPr>
              <a:spLocks noChangeArrowheads="1"/>
            </p:cNvSpPr>
            <p:nvPr/>
          </p:nvSpPr>
          <p:spPr bwMode="auto">
            <a:xfrm>
              <a:off x="3571875" y="552450"/>
              <a:ext cx="180975" cy="3371850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34" name="Rectangle 167"/>
            <p:cNvSpPr>
              <a:spLocks noChangeArrowheads="1"/>
            </p:cNvSpPr>
            <p:nvPr/>
          </p:nvSpPr>
          <p:spPr bwMode="auto">
            <a:xfrm>
              <a:off x="3800475" y="581025"/>
              <a:ext cx="171450" cy="3343275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35" name="Rectangle 168"/>
            <p:cNvSpPr>
              <a:spLocks noChangeArrowheads="1"/>
            </p:cNvSpPr>
            <p:nvPr/>
          </p:nvSpPr>
          <p:spPr bwMode="auto">
            <a:xfrm>
              <a:off x="4019550" y="666750"/>
              <a:ext cx="180975" cy="3257550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36" name="Rectangle 169"/>
            <p:cNvSpPr>
              <a:spLocks noChangeArrowheads="1"/>
            </p:cNvSpPr>
            <p:nvPr/>
          </p:nvSpPr>
          <p:spPr bwMode="auto">
            <a:xfrm>
              <a:off x="4248150" y="762000"/>
              <a:ext cx="180975" cy="3162300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37" name="Rectangle 170"/>
            <p:cNvSpPr>
              <a:spLocks noChangeArrowheads="1"/>
            </p:cNvSpPr>
            <p:nvPr/>
          </p:nvSpPr>
          <p:spPr bwMode="auto">
            <a:xfrm>
              <a:off x="4476750" y="1219200"/>
              <a:ext cx="180975" cy="2705100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38" name="Rectangle 171"/>
            <p:cNvSpPr>
              <a:spLocks noChangeArrowheads="1"/>
            </p:cNvSpPr>
            <p:nvPr/>
          </p:nvSpPr>
          <p:spPr bwMode="auto">
            <a:xfrm>
              <a:off x="4705350" y="1343025"/>
              <a:ext cx="180975" cy="2581275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39" name="Rectangle 172"/>
            <p:cNvSpPr>
              <a:spLocks noChangeArrowheads="1"/>
            </p:cNvSpPr>
            <p:nvPr/>
          </p:nvSpPr>
          <p:spPr bwMode="auto">
            <a:xfrm>
              <a:off x="4933950" y="1962150"/>
              <a:ext cx="171450" cy="1962150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40" name="Rectangle 173"/>
            <p:cNvSpPr>
              <a:spLocks noChangeArrowheads="1"/>
            </p:cNvSpPr>
            <p:nvPr/>
          </p:nvSpPr>
          <p:spPr bwMode="auto">
            <a:xfrm>
              <a:off x="5153025" y="2619375"/>
              <a:ext cx="180975" cy="1304925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sp>
          <p:nvSpPr>
            <p:cNvPr id="41" name="Rectangle 174"/>
            <p:cNvSpPr>
              <a:spLocks noChangeArrowheads="1"/>
            </p:cNvSpPr>
            <p:nvPr/>
          </p:nvSpPr>
          <p:spPr bwMode="auto">
            <a:xfrm>
              <a:off x="5381625" y="3228975"/>
              <a:ext cx="180975" cy="695325"/>
            </a:xfrm>
            <a:prstGeom prst="rect">
              <a:avLst/>
            </a:prstGeom>
            <a:solidFill>
              <a:srgbClr val="99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  <p:cxnSp>
          <p:nvCxnSpPr>
            <p:cNvPr id="42" name="Line 175"/>
            <p:cNvCxnSpPr>
              <a:cxnSpLocks noChangeShapeType="1"/>
            </p:cNvCxnSpPr>
            <p:nvPr/>
          </p:nvCxnSpPr>
          <p:spPr bwMode="auto">
            <a:xfrm>
              <a:off x="828675" y="247650"/>
              <a:ext cx="635" cy="367665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Line 176"/>
            <p:cNvCxnSpPr>
              <a:cxnSpLocks noChangeShapeType="1"/>
            </p:cNvCxnSpPr>
            <p:nvPr/>
          </p:nvCxnSpPr>
          <p:spPr bwMode="auto">
            <a:xfrm>
              <a:off x="790575" y="3924300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Line 177"/>
            <p:cNvCxnSpPr>
              <a:cxnSpLocks noChangeShapeType="1"/>
            </p:cNvCxnSpPr>
            <p:nvPr/>
          </p:nvCxnSpPr>
          <p:spPr bwMode="auto">
            <a:xfrm>
              <a:off x="790575" y="3619500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Line 178"/>
            <p:cNvCxnSpPr>
              <a:cxnSpLocks noChangeShapeType="1"/>
            </p:cNvCxnSpPr>
            <p:nvPr/>
          </p:nvCxnSpPr>
          <p:spPr bwMode="auto">
            <a:xfrm>
              <a:off x="790575" y="3314700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Line 179"/>
            <p:cNvCxnSpPr>
              <a:cxnSpLocks noChangeShapeType="1"/>
            </p:cNvCxnSpPr>
            <p:nvPr/>
          </p:nvCxnSpPr>
          <p:spPr bwMode="auto">
            <a:xfrm>
              <a:off x="790575" y="3009900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Line 180"/>
            <p:cNvCxnSpPr>
              <a:cxnSpLocks noChangeShapeType="1"/>
            </p:cNvCxnSpPr>
            <p:nvPr/>
          </p:nvCxnSpPr>
          <p:spPr bwMode="auto">
            <a:xfrm>
              <a:off x="790575" y="2695575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Line 181"/>
            <p:cNvCxnSpPr>
              <a:cxnSpLocks noChangeShapeType="1"/>
            </p:cNvCxnSpPr>
            <p:nvPr/>
          </p:nvCxnSpPr>
          <p:spPr bwMode="auto">
            <a:xfrm>
              <a:off x="790575" y="2390775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Line 182"/>
            <p:cNvCxnSpPr>
              <a:cxnSpLocks noChangeShapeType="1"/>
            </p:cNvCxnSpPr>
            <p:nvPr/>
          </p:nvCxnSpPr>
          <p:spPr bwMode="auto">
            <a:xfrm>
              <a:off x="790575" y="2085975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Line 183"/>
            <p:cNvCxnSpPr>
              <a:cxnSpLocks noChangeShapeType="1"/>
            </p:cNvCxnSpPr>
            <p:nvPr/>
          </p:nvCxnSpPr>
          <p:spPr bwMode="auto">
            <a:xfrm>
              <a:off x="790575" y="1781175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Line 184"/>
            <p:cNvCxnSpPr>
              <a:cxnSpLocks noChangeShapeType="1"/>
            </p:cNvCxnSpPr>
            <p:nvPr/>
          </p:nvCxnSpPr>
          <p:spPr bwMode="auto">
            <a:xfrm>
              <a:off x="790575" y="1476375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Line 185"/>
            <p:cNvCxnSpPr>
              <a:cxnSpLocks noChangeShapeType="1"/>
            </p:cNvCxnSpPr>
            <p:nvPr/>
          </p:nvCxnSpPr>
          <p:spPr bwMode="auto">
            <a:xfrm>
              <a:off x="790575" y="1171575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Line 186"/>
            <p:cNvCxnSpPr>
              <a:cxnSpLocks noChangeShapeType="1"/>
            </p:cNvCxnSpPr>
            <p:nvPr/>
          </p:nvCxnSpPr>
          <p:spPr bwMode="auto">
            <a:xfrm>
              <a:off x="790575" y="857250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Line 187"/>
            <p:cNvCxnSpPr>
              <a:cxnSpLocks noChangeShapeType="1"/>
            </p:cNvCxnSpPr>
            <p:nvPr/>
          </p:nvCxnSpPr>
          <p:spPr bwMode="auto">
            <a:xfrm>
              <a:off x="790575" y="552450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Line 188"/>
            <p:cNvCxnSpPr>
              <a:cxnSpLocks noChangeShapeType="1"/>
            </p:cNvCxnSpPr>
            <p:nvPr/>
          </p:nvCxnSpPr>
          <p:spPr bwMode="auto">
            <a:xfrm>
              <a:off x="790575" y="247650"/>
              <a:ext cx="381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Line 189"/>
            <p:cNvCxnSpPr>
              <a:cxnSpLocks noChangeShapeType="1"/>
            </p:cNvCxnSpPr>
            <p:nvPr/>
          </p:nvCxnSpPr>
          <p:spPr bwMode="auto">
            <a:xfrm>
              <a:off x="828675" y="3924300"/>
              <a:ext cx="4762500" cy="63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Line 190"/>
            <p:cNvCxnSpPr>
              <a:cxnSpLocks noChangeShapeType="1"/>
            </p:cNvCxnSpPr>
            <p:nvPr/>
          </p:nvCxnSpPr>
          <p:spPr bwMode="auto">
            <a:xfrm flipV="1">
              <a:off x="828675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Line 191"/>
            <p:cNvCxnSpPr>
              <a:cxnSpLocks noChangeShapeType="1"/>
            </p:cNvCxnSpPr>
            <p:nvPr/>
          </p:nvCxnSpPr>
          <p:spPr bwMode="auto">
            <a:xfrm flipV="1">
              <a:off x="1057275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Line 192"/>
            <p:cNvCxnSpPr>
              <a:cxnSpLocks noChangeShapeType="1"/>
            </p:cNvCxnSpPr>
            <p:nvPr/>
          </p:nvCxnSpPr>
          <p:spPr bwMode="auto">
            <a:xfrm flipV="1">
              <a:off x="1285875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Line 193"/>
            <p:cNvCxnSpPr>
              <a:cxnSpLocks noChangeShapeType="1"/>
            </p:cNvCxnSpPr>
            <p:nvPr/>
          </p:nvCxnSpPr>
          <p:spPr bwMode="auto">
            <a:xfrm flipV="1">
              <a:off x="1504950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Line 194"/>
            <p:cNvCxnSpPr>
              <a:cxnSpLocks noChangeShapeType="1"/>
            </p:cNvCxnSpPr>
            <p:nvPr/>
          </p:nvCxnSpPr>
          <p:spPr bwMode="auto">
            <a:xfrm flipV="1">
              <a:off x="1733550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Line 195"/>
            <p:cNvCxnSpPr>
              <a:cxnSpLocks noChangeShapeType="1"/>
            </p:cNvCxnSpPr>
            <p:nvPr/>
          </p:nvCxnSpPr>
          <p:spPr bwMode="auto">
            <a:xfrm flipV="1">
              <a:off x="1962150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Line 196"/>
            <p:cNvCxnSpPr>
              <a:cxnSpLocks noChangeShapeType="1"/>
            </p:cNvCxnSpPr>
            <p:nvPr/>
          </p:nvCxnSpPr>
          <p:spPr bwMode="auto">
            <a:xfrm flipV="1">
              <a:off x="2190750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4" name="Line 197"/>
            <p:cNvCxnSpPr>
              <a:cxnSpLocks noChangeShapeType="1"/>
            </p:cNvCxnSpPr>
            <p:nvPr/>
          </p:nvCxnSpPr>
          <p:spPr bwMode="auto">
            <a:xfrm flipV="1">
              <a:off x="2419350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" name="Line 198"/>
            <p:cNvCxnSpPr>
              <a:cxnSpLocks noChangeShapeType="1"/>
            </p:cNvCxnSpPr>
            <p:nvPr/>
          </p:nvCxnSpPr>
          <p:spPr bwMode="auto">
            <a:xfrm flipV="1">
              <a:off x="2638425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6" name="Line 199"/>
            <p:cNvCxnSpPr>
              <a:cxnSpLocks noChangeShapeType="1"/>
            </p:cNvCxnSpPr>
            <p:nvPr/>
          </p:nvCxnSpPr>
          <p:spPr bwMode="auto">
            <a:xfrm flipV="1">
              <a:off x="2867025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7" name="Line 200"/>
            <p:cNvCxnSpPr>
              <a:cxnSpLocks noChangeShapeType="1"/>
            </p:cNvCxnSpPr>
            <p:nvPr/>
          </p:nvCxnSpPr>
          <p:spPr bwMode="auto">
            <a:xfrm flipV="1">
              <a:off x="3095625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8" name="Line 201"/>
            <p:cNvCxnSpPr>
              <a:cxnSpLocks noChangeShapeType="1"/>
            </p:cNvCxnSpPr>
            <p:nvPr/>
          </p:nvCxnSpPr>
          <p:spPr bwMode="auto">
            <a:xfrm flipV="1">
              <a:off x="3324225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9" name="Line 202"/>
            <p:cNvCxnSpPr>
              <a:cxnSpLocks noChangeShapeType="1"/>
            </p:cNvCxnSpPr>
            <p:nvPr/>
          </p:nvCxnSpPr>
          <p:spPr bwMode="auto">
            <a:xfrm flipV="1">
              <a:off x="3552825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" name="Line 203"/>
            <p:cNvCxnSpPr>
              <a:cxnSpLocks noChangeShapeType="1"/>
            </p:cNvCxnSpPr>
            <p:nvPr/>
          </p:nvCxnSpPr>
          <p:spPr bwMode="auto">
            <a:xfrm flipV="1">
              <a:off x="3781425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1" name="Line 204"/>
            <p:cNvCxnSpPr>
              <a:cxnSpLocks noChangeShapeType="1"/>
            </p:cNvCxnSpPr>
            <p:nvPr/>
          </p:nvCxnSpPr>
          <p:spPr bwMode="auto">
            <a:xfrm flipV="1">
              <a:off x="4000500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2" name="Line 205"/>
            <p:cNvCxnSpPr>
              <a:cxnSpLocks noChangeShapeType="1"/>
            </p:cNvCxnSpPr>
            <p:nvPr/>
          </p:nvCxnSpPr>
          <p:spPr bwMode="auto">
            <a:xfrm flipV="1">
              <a:off x="4229100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3" name="Line 206"/>
            <p:cNvCxnSpPr>
              <a:cxnSpLocks noChangeShapeType="1"/>
            </p:cNvCxnSpPr>
            <p:nvPr/>
          </p:nvCxnSpPr>
          <p:spPr bwMode="auto">
            <a:xfrm flipV="1">
              <a:off x="4457700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4" name="Line 207"/>
            <p:cNvCxnSpPr>
              <a:cxnSpLocks noChangeShapeType="1"/>
            </p:cNvCxnSpPr>
            <p:nvPr/>
          </p:nvCxnSpPr>
          <p:spPr bwMode="auto">
            <a:xfrm flipV="1">
              <a:off x="4686300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5" name="Line 208"/>
            <p:cNvCxnSpPr>
              <a:cxnSpLocks noChangeShapeType="1"/>
            </p:cNvCxnSpPr>
            <p:nvPr/>
          </p:nvCxnSpPr>
          <p:spPr bwMode="auto">
            <a:xfrm flipV="1">
              <a:off x="4914900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Line 209"/>
            <p:cNvCxnSpPr>
              <a:cxnSpLocks noChangeShapeType="1"/>
            </p:cNvCxnSpPr>
            <p:nvPr/>
          </p:nvCxnSpPr>
          <p:spPr bwMode="auto">
            <a:xfrm flipV="1">
              <a:off x="5133975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Line 210"/>
            <p:cNvCxnSpPr>
              <a:cxnSpLocks noChangeShapeType="1"/>
            </p:cNvCxnSpPr>
            <p:nvPr/>
          </p:nvCxnSpPr>
          <p:spPr bwMode="auto">
            <a:xfrm flipV="1">
              <a:off x="5362575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8" name="Line 211"/>
            <p:cNvCxnSpPr>
              <a:cxnSpLocks noChangeShapeType="1"/>
            </p:cNvCxnSpPr>
            <p:nvPr/>
          </p:nvCxnSpPr>
          <p:spPr bwMode="auto">
            <a:xfrm flipV="1">
              <a:off x="5591175" y="3924300"/>
              <a:ext cx="635" cy="3810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9" name="Rectangle 212"/>
            <p:cNvSpPr>
              <a:spLocks noChangeArrowheads="1"/>
            </p:cNvSpPr>
            <p:nvPr/>
          </p:nvSpPr>
          <p:spPr bwMode="auto">
            <a:xfrm>
              <a:off x="666750" y="3848100"/>
              <a:ext cx="85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0" name="Rectangle 213"/>
            <p:cNvSpPr>
              <a:spLocks noChangeArrowheads="1"/>
            </p:cNvSpPr>
            <p:nvPr/>
          </p:nvSpPr>
          <p:spPr bwMode="auto">
            <a:xfrm>
              <a:off x="466725" y="3543300"/>
              <a:ext cx="339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1000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1" name="Rectangle 214"/>
            <p:cNvSpPr>
              <a:spLocks noChangeArrowheads="1"/>
            </p:cNvSpPr>
            <p:nvPr/>
          </p:nvSpPr>
          <p:spPr bwMode="auto">
            <a:xfrm>
              <a:off x="466725" y="3238500"/>
              <a:ext cx="339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2000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2" name="Rectangle 215"/>
            <p:cNvSpPr>
              <a:spLocks noChangeArrowheads="1"/>
            </p:cNvSpPr>
            <p:nvPr/>
          </p:nvSpPr>
          <p:spPr bwMode="auto">
            <a:xfrm>
              <a:off x="466725" y="2933700"/>
              <a:ext cx="339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3000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3" name="Rectangle 216"/>
            <p:cNvSpPr>
              <a:spLocks noChangeArrowheads="1"/>
            </p:cNvSpPr>
            <p:nvPr/>
          </p:nvSpPr>
          <p:spPr bwMode="auto">
            <a:xfrm>
              <a:off x="466725" y="2619375"/>
              <a:ext cx="339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4000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4" name="Rectangle 217"/>
            <p:cNvSpPr>
              <a:spLocks noChangeArrowheads="1"/>
            </p:cNvSpPr>
            <p:nvPr/>
          </p:nvSpPr>
          <p:spPr bwMode="auto">
            <a:xfrm>
              <a:off x="466725" y="2314575"/>
              <a:ext cx="339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5000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5" name="Rectangle 218"/>
            <p:cNvSpPr>
              <a:spLocks noChangeArrowheads="1"/>
            </p:cNvSpPr>
            <p:nvPr/>
          </p:nvSpPr>
          <p:spPr bwMode="auto">
            <a:xfrm>
              <a:off x="466725" y="2009775"/>
              <a:ext cx="339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6000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6" name="Rectangle 219"/>
            <p:cNvSpPr>
              <a:spLocks noChangeArrowheads="1"/>
            </p:cNvSpPr>
            <p:nvPr/>
          </p:nvSpPr>
          <p:spPr bwMode="auto">
            <a:xfrm>
              <a:off x="466725" y="1704975"/>
              <a:ext cx="339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7000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7" name="Rectangle 220"/>
            <p:cNvSpPr>
              <a:spLocks noChangeArrowheads="1"/>
            </p:cNvSpPr>
            <p:nvPr/>
          </p:nvSpPr>
          <p:spPr bwMode="auto">
            <a:xfrm>
              <a:off x="466725" y="1400175"/>
              <a:ext cx="339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8000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8" name="Rectangle 221"/>
            <p:cNvSpPr>
              <a:spLocks noChangeArrowheads="1"/>
            </p:cNvSpPr>
            <p:nvPr/>
          </p:nvSpPr>
          <p:spPr bwMode="auto">
            <a:xfrm>
              <a:off x="466725" y="1095375"/>
              <a:ext cx="339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9000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9" name="Rectangle 222"/>
            <p:cNvSpPr>
              <a:spLocks noChangeArrowheads="1"/>
            </p:cNvSpPr>
            <p:nvPr/>
          </p:nvSpPr>
          <p:spPr bwMode="auto">
            <a:xfrm>
              <a:off x="400050" y="781050"/>
              <a:ext cx="42418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10000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0" name="Rectangle 223"/>
            <p:cNvSpPr>
              <a:spLocks noChangeArrowheads="1"/>
            </p:cNvSpPr>
            <p:nvPr/>
          </p:nvSpPr>
          <p:spPr bwMode="auto">
            <a:xfrm>
              <a:off x="400050" y="476250"/>
              <a:ext cx="42418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11000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1" name="Rectangle 224"/>
            <p:cNvSpPr>
              <a:spLocks noChangeArrowheads="1"/>
            </p:cNvSpPr>
            <p:nvPr/>
          </p:nvSpPr>
          <p:spPr bwMode="auto">
            <a:xfrm>
              <a:off x="400050" y="171450"/>
              <a:ext cx="42418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12000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2" name="Rectangle 225"/>
            <p:cNvSpPr>
              <a:spLocks noChangeArrowheads="1"/>
            </p:cNvSpPr>
            <p:nvPr/>
          </p:nvSpPr>
          <p:spPr bwMode="auto">
            <a:xfrm>
              <a:off x="876300" y="4029075"/>
              <a:ext cx="169545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21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3" name="Rectangle 226"/>
            <p:cNvSpPr>
              <a:spLocks noChangeArrowheads="1"/>
            </p:cNvSpPr>
            <p:nvPr/>
          </p:nvSpPr>
          <p:spPr bwMode="auto">
            <a:xfrm>
              <a:off x="1104900" y="4029075"/>
              <a:ext cx="169545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20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4" name="Rectangle 227"/>
            <p:cNvSpPr>
              <a:spLocks noChangeArrowheads="1"/>
            </p:cNvSpPr>
            <p:nvPr/>
          </p:nvSpPr>
          <p:spPr bwMode="auto">
            <a:xfrm>
              <a:off x="1333500" y="4029075"/>
              <a:ext cx="169545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19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5" name="Rectangle 228"/>
            <p:cNvSpPr>
              <a:spLocks noChangeArrowheads="1"/>
            </p:cNvSpPr>
            <p:nvPr/>
          </p:nvSpPr>
          <p:spPr bwMode="auto">
            <a:xfrm>
              <a:off x="1552575" y="4029075"/>
              <a:ext cx="169545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18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6" name="Rectangle 229"/>
            <p:cNvSpPr>
              <a:spLocks noChangeArrowheads="1"/>
            </p:cNvSpPr>
            <p:nvPr/>
          </p:nvSpPr>
          <p:spPr bwMode="auto">
            <a:xfrm>
              <a:off x="1781175" y="4029075"/>
              <a:ext cx="169545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17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7" name="Rectangle 230"/>
            <p:cNvSpPr>
              <a:spLocks noChangeArrowheads="1"/>
            </p:cNvSpPr>
            <p:nvPr/>
          </p:nvSpPr>
          <p:spPr bwMode="auto">
            <a:xfrm>
              <a:off x="2009775" y="4029075"/>
              <a:ext cx="169545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16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8" name="Rectangle 231"/>
            <p:cNvSpPr>
              <a:spLocks noChangeArrowheads="1"/>
            </p:cNvSpPr>
            <p:nvPr/>
          </p:nvSpPr>
          <p:spPr bwMode="auto">
            <a:xfrm>
              <a:off x="2238375" y="4029075"/>
              <a:ext cx="169545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15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9" name="Rectangle 232"/>
            <p:cNvSpPr>
              <a:spLocks noChangeArrowheads="1"/>
            </p:cNvSpPr>
            <p:nvPr/>
          </p:nvSpPr>
          <p:spPr bwMode="auto">
            <a:xfrm>
              <a:off x="2466975" y="4029075"/>
              <a:ext cx="169545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14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0" name="Rectangle 233"/>
            <p:cNvSpPr>
              <a:spLocks noChangeArrowheads="1"/>
            </p:cNvSpPr>
            <p:nvPr/>
          </p:nvSpPr>
          <p:spPr bwMode="auto">
            <a:xfrm>
              <a:off x="2686050" y="4029075"/>
              <a:ext cx="169545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13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1" name="Rectangle 234"/>
            <p:cNvSpPr>
              <a:spLocks noChangeArrowheads="1"/>
            </p:cNvSpPr>
            <p:nvPr/>
          </p:nvSpPr>
          <p:spPr bwMode="auto">
            <a:xfrm>
              <a:off x="2914650" y="4029075"/>
              <a:ext cx="169545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12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2" name="Rectangle 235"/>
            <p:cNvSpPr>
              <a:spLocks noChangeArrowheads="1"/>
            </p:cNvSpPr>
            <p:nvPr/>
          </p:nvSpPr>
          <p:spPr bwMode="auto">
            <a:xfrm>
              <a:off x="3143250" y="4029075"/>
              <a:ext cx="169545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11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3" name="Rectangle 236"/>
            <p:cNvSpPr>
              <a:spLocks noChangeArrowheads="1"/>
            </p:cNvSpPr>
            <p:nvPr/>
          </p:nvSpPr>
          <p:spPr bwMode="auto">
            <a:xfrm>
              <a:off x="3371850" y="4029075"/>
              <a:ext cx="169545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10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4" name="Rectangle 237"/>
            <p:cNvSpPr>
              <a:spLocks noChangeArrowheads="1"/>
            </p:cNvSpPr>
            <p:nvPr/>
          </p:nvSpPr>
          <p:spPr bwMode="auto">
            <a:xfrm>
              <a:off x="3638550" y="4029075"/>
              <a:ext cx="85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9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5" name="Rectangle 238"/>
            <p:cNvSpPr>
              <a:spLocks noChangeArrowheads="1"/>
            </p:cNvSpPr>
            <p:nvPr/>
          </p:nvSpPr>
          <p:spPr bwMode="auto">
            <a:xfrm>
              <a:off x="3857625" y="4029075"/>
              <a:ext cx="85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8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6" name="Rectangle 239"/>
            <p:cNvSpPr>
              <a:spLocks noChangeArrowheads="1"/>
            </p:cNvSpPr>
            <p:nvPr/>
          </p:nvSpPr>
          <p:spPr bwMode="auto">
            <a:xfrm>
              <a:off x="4086225" y="4029075"/>
              <a:ext cx="85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7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7" name="Rectangle 240"/>
            <p:cNvSpPr>
              <a:spLocks noChangeArrowheads="1"/>
            </p:cNvSpPr>
            <p:nvPr/>
          </p:nvSpPr>
          <p:spPr bwMode="auto">
            <a:xfrm>
              <a:off x="4314825" y="4029075"/>
              <a:ext cx="85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6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8" name="Rectangle 241"/>
            <p:cNvSpPr>
              <a:spLocks noChangeArrowheads="1"/>
            </p:cNvSpPr>
            <p:nvPr/>
          </p:nvSpPr>
          <p:spPr bwMode="auto">
            <a:xfrm>
              <a:off x="4543425" y="4029075"/>
              <a:ext cx="85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5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9" name="Rectangle 242"/>
            <p:cNvSpPr>
              <a:spLocks noChangeArrowheads="1"/>
            </p:cNvSpPr>
            <p:nvPr/>
          </p:nvSpPr>
          <p:spPr bwMode="auto">
            <a:xfrm>
              <a:off x="4772025" y="4029075"/>
              <a:ext cx="85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4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0" name="Rectangle 243"/>
            <p:cNvSpPr>
              <a:spLocks noChangeArrowheads="1"/>
            </p:cNvSpPr>
            <p:nvPr/>
          </p:nvSpPr>
          <p:spPr bwMode="auto">
            <a:xfrm>
              <a:off x="4991100" y="4029075"/>
              <a:ext cx="85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3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1" name="Rectangle 244"/>
            <p:cNvSpPr>
              <a:spLocks noChangeArrowheads="1"/>
            </p:cNvSpPr>
            <p:nvPr/>
          </p:nvSpPr>
          <p:spPr bwMode="auto">
            <a:xfrm>
              <a:off x="5219700" y="4029075"/>
              <a:ext cx="85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2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2" name="Rectangle 245"/>
            <p:cNvSpPr>
              <a:spLocks noChangeArrowheads="1"/>
            </p:cNvSpPr>
            <p:nvPr/>
          </p:nvSpPr>
          <p:spPr bwMode="auto">
            <a:xfrm>
              <a:off x="5448300" y="4029075"/>
              <a:ext cx="85090" cy="17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non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1200">
                  <a:solidFill>
                    <a:srgbClr val="000000"/>
                  </a:solidFill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1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3" name="Rectangle 246"/>
            <p:cNvSpPr>
              <a:spLocks noChangeArrowheads="1"/>
            </p:cNvSpPr>
            <p:nvPr/>
          </p:nvSpPr>
          <p:spPr bwMode="auto">
            <a:xfrm>
              <a:off x="2752725" y="4248150"/>
              <a:ext cx="1219200" cy="204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0" tIns="0" rIns="0" bIns="0" anchor="t" anchorCtr="0" upright="1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ru-RU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Н</a:t>
              </a:r>
              <a:r>
                <a:rPr lang="en-US" sz="14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омер зупинки</a:t>
              </a:r>
              <a:endParaRPr lang="uk-UA" sz="12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4" name="Rectangle 247"/>
            <p:cNvSpPr>
              <a:spLocks noChangeArrowheads="1"/>
            </p:cNvSpPr>
            <p:nvPr/>
          </p:nvSpPr>
          <p:spPr bwMode="auto">
            <a:xfrm>
              <a:off x="127000" y="114300"/>
              <a:ext cx="5629275" cy="4505325"/>
            </a:xfrm>
            <a:prstGeom prst="rect">
              <a:avLst/>
            </a:prstGeom>
            <a:noFill/>
            <a:ln w="0">
              <a:solidFill>
                <a:srgbClr val="FFFF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uk-UA"/>
            </a:p>
          </p:txBody>
        </p:sp>
      </p:grpSp>
    </p:spTree>
    <p:extLst>
      <p:ext uri="{BB962C8B-B14F-4D97-AF65-F5344CB8AC3E}">
        <p14:creationId xmlns:p14="http://schemas.microsoft.com/office/powerpoint/2010/main" val="1623153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816561"/>
          </a:xfrm>
        </p:spPr>
        <p:txBody>
          <a:bodyPr/>
          <a:lstStyle/>
          <a:p>
            <a:pPr algn="ctr"/>
            <a:r>
              <a:rPr lang="uk-UA" dirty="0"/>
              <a:t>Загальні результати розрахунків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129713"/>
              </p:ext>
            </p:extLst>
          </p:nvPr>
        </p:nvGraphicFramePr>
        <p:xfrm>
          <a:off x="838200" y="1223889"/>
          <a:ext cx="10331549" cy="557270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25973"/>
                <a:gridCol w="2325973"/>
                <a:gridCol w="1691615"/>
                <a:gridCol w="1374439"/>
                <a:gridCol w="1374439"/>
                <a:gridCol w="1239110"/>
              </a:tblGrid>
              <a:tr h="154934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Назва режиму руху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Режими руху, що поєднуються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err="1">
                          <a:solidFill>
                            <a:schemeClr val="tx1"/>
                          </a:solidFill>
                          <a:effectLst/>
                        </a:rPr>
                        <a:t>Пасажиромісткість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автобусів, пасажирів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Кількість автобусів, </a:t>
                      </a:r>
                      <a:r>
                        <a:rPr lang="uk-UA" sz="1100" dirty="0" err="1">
                          <a:solidFill>
                            <a:schemeClr val="tx1"/>
                          </a:solidFill>
                          <a:effectLst/>
                        </a:rPr>
                        <a:t>шт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Інтервал руху автобусів, хв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Середній інтервал </a:t>
                      </a:r>
                      <a:r>
                        <a:rPr lang="uk-UA" sz="1100" dirty="0" err="1">
                          <a:solidFill>
                            <a:schemeClr val="tx1"/>
                          </a:solidFill>
                          <a:effectLst/>
                        </a:rPr>
                        <a:t>комбін</a:t>
                      </a: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. режиму руху, хв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618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Звичайний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120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69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6,55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5,54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4,50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2,57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1,04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272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Маршрутного таксі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28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39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72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2,57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1,85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1,00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–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9272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Комбінований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Звичайний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120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10,29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2727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Експресний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7,50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5,45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3,16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4,34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3,56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2,42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29272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Комбінований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Звичайний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120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10,29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42727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Маршрутного таксі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45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33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8,00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5,54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chemeClr val="tx1"/>
                          </a:solidFill>
                          <a:effectLst/>
                        </a:rPr>
                        <a:t>3,13</a:t>
                      </a:r>
                      <a:endParaRPr lang="uk-UA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4,50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3,60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chemeClr val="tx1"/>
                          </a:solidFill>
                          <a:effectLst/>
                        </a:rPr>
                        <a:t>2,40</a:t>
                      </a:r>
                      <a:endParaRPr lang="uk-UA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0540" marR="4054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805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681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Висновки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97280"/>
            <a:ext cx="10515600" cy="507968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	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аналізу</a:t>
            </a:r>
            <a:r>
              <a:rPr lang="ru-RU" dirty="0"/>
              <a:t> </a:t>
            </a:r>
            <a:r>
              <a:rPr lang="ru-RU" dirty="0" err="1"/>
              <a:t>експериментального</a:t>
            </a:r>
            <a:r>
              <a:rPr lang="ru-RU" dirty="0"/>
              <a:t> </a:t>
            </a:r>
            <a:r>
              <a:rPr lang="ru-RU" dirty="0" err="1"/>
              <a:t>дослідження</a:t>
            </a:r>
            <a:r>
              <a:rPr lang="ru-RU" dirty="0"/>
              <a:t> </a:t>
            </a:r>
            <a:r>
              <a:rPr lang="ru-RU" dirty="0" err="1"/>
              <a:t>вдосконалення</a:t>
            </a:r>
            <a:r>
              <a:rPr lang="ru-RU" dirty="0"/>
              <a:t> </a:t>
            </a:r>
            <a:r>
              <a:rPr lang="ru-RU" dirty="0" err="1"/>
              <a:t>функціонування</a:t>
            </a:r>
            <a:r>
              <a:rPr lang="ru-RU" dirty="0"/>
              <a:t> маршруту </a:t>
            </a:r>
            <a:r>
              <a:rPr lang="ru-RU" dirty="0" smtClean="0"/>
              <a:t>№25 </a:t>
            </a:r>
            <a:r>
              <a:rPr lang="ru-RU" dirty="0"/>
              <a:t>“</a:t>
            </a:r>
            <a:r>
              <a:rPr lang="ru-RU" dirty="0" err="1"/>
              <a:t>Вишенька</a:t>
            </a:r>
            <a:r>
              <a:rPr lang="ru-RU"/>
              <a:t> </a:t>
            </a:r>
            <a:r>
              <a:rPr lang="ru-RU" smtClean="0"/>
              <a:t>– Залізничний</a:t>
            </a:r>
            <a:r>
              <a:rPr lang="ru-RU" dirty="0" smtClean="0"/>
              <a:t> вокзал” </a:t>
            </a:r>
            <a:r>
              <a:rPr lang="ru-RU" dirty="0" err="1"/>
              <a:t>враховуючи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встановлено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найбільш</a:t>
            </a:r>
            <a:r>
              <a:rPr lang="ru-RU" dirty="0"/>
              <a:t> </a:t>
            </a:r>
            <a:r>
              <a:rPr lang="ru-RU" dirty="0" err="1"/>
              <a:t>ефективнішим</a:t>
            </a:r>
            <a:r>
              <a:rPr lang="ru-RU" dirty="0"/>
              <a:t> є </a:t>
            </a:r>
            <a:r>
              <a:rPr lang="ru-RU" dirty="0" err="1"/>
              <a:t>організація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перевезення</a:t>
            </a:r>
            <a:r>
              <a:rPr lang="ru-RU" dirty="0"/>
              <a:t> </a:t>
            </a:r>
            <a:r>
              <a:rPr lang="ru-RU" dirty="0" err="1"/>
              <a:t>пасажирів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комбінованого</a:t>
            </a:r>
            <a:r>
              <a:rPr lang="ru-RU" dirty="0"/>
              <a:t> режиму </a:t>
            </a:r>
            <a:r>
              <a:rPr lang="ru-RU" dirty="0" err="1"/>
              <a:t>руху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поєднує</a:t>
            </a:r>
            <a:r>
              <a:rPr lang="ru-RU" dirty="0"/>
              <a:t> </a:t>
            </a:r>
            <a:r>
              <a:rPr lang="ru-RU" dirty="0" err="1"/>
              <a:t>звичайний</a:t>
            </a:r>
            <a:r>
              <a:rPr lang="ru-RU" dirty="0"/>
              <a:t> режим </a:t>
            </a:r>
            <a:r>
              <a:rPr lang="ru-RU" dirty="0" err="1"/>
              <a:t>руху</a:t>
            </a:r>
            <a:r>
              <a:rPr lang="ru-RU" dirty="0"/>
              <a:t> та </a:t>
            </a:r>
            <a:r>
              <a:rPr lang="ru-RU" dirty="0" err="1"/>
              <a:t>експресний</a:t>
            </a:r>
            <a:r>
              <a:rPr lang="ru-RU" dirty="0"/>
              <a:t> режим </a:t>
            </a:r>
            <a:r>
              <a:rPr lang="ru-RU" dirty="0" err="1"/>
              <a:t>руху</a:t>
            </a:r>
            <a:r>
              <a:rPr lang="ru-RU" dirty="0"/>
              <a:t> і </a:t>
            </a:r>
            <a:r>
              <a:rPr lang="ru-RU" dirty="0" err="1"/>
              <a:t>використовує</a:t>
            </a:r>
            <a:r>
              <a:rPr lang="ru-RU" dirty="0"/>
              <a:t> для </a:t>
            </a:r>
            <a:r>
              <a:rPr lang="ru-RU" dirty="0" err="1"/>
              <a:t>перевезення</a:t>
            </a:r>
            <a:r>
              <a:rPr lang="ru-RU" dirty="0"/>
              <a:t> </a:t>
            </a:r>
            <a:r>
              <a:rPr lang="ru-RU" dirty="0" err="1"/>
              <a:t>пасажирів</a:t>
            </a:r>
            <a:r>
              <a:rPr lang="ru-RU" dirty="0"/>
              <a:t> 8 </a:t>
            </a:r>
            <a:r>
              <a:rPr lang="ru-RU" dirty="0" err="1"/>
              <a:t>автобусів</a:t>
            </a:r>
            <a:r>
              <a:rPr lang="ru-RU" dirty="0"/>
              <a:t> з </a:t>
            </a:r>
            <a:r>
              <a:rPr lang="ru-RU" dirty="0" err="1"/>
              <a:t>пасажиромісткістю</a:t>
            </a:r>
            <a:r>
              <a:rPr lang="ru-RU" dirty="0"/>
              <a:t> 120 </a:t>
            </a:r>
            <a:r>
              <a:rPr lang="ru-RU" dirty="0" err="1"/>
              <a:t>пасажирів</a:t>
            </a:r>
            <a:r>
              <a:rPr lang="ru-RU" dirty="0"/>
              <a:t> в </a:t>
            </a:r>
            <a:r>
              <a:rPr lang="ru-RU" dirty="0" err="1"/>
              <a:t>звичайному</a:t>
            </a:r>
            <a:r>
              <a:rPr lang="ru-RU" dirty="0"/>
              <a:t> </a:t>
            </a:r>
            <a:r>
              <a:rPr lang="ru-RU" dirty="0" err="1"/>
              <a:t>режимі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 та 13 </a:t>
            </a:r>
            <a:r>
              <a:rPr lang="ru-RU" dirty="0" err="1"/>
              <a:t>автобусів</a:t>
            </a:r>
            <a:r>
              <a:rPr lang="ru-RU" dirty="0"/>
              <a:t> з </a:t>
            </a:r>
            <a:r>
              <a:rPr lang="ru-RU" dirty="0" err="1"/>
              <a:t>пасажиромісткістю</a:t>
            </a:r>
            <a:r>
              <a:rPr lang="ru-RU" dirty="0"/>
              <a:t> 45 </a:t>
            </a:r>
            <a:r>
              <a:rPr lang="ru-RU" dirty="0" err="1"/>
              <a:t>пасажирів</a:t>
            </a:r>
            <a:r>
              <a:rPr lang="ru-RU" dirty="0"/>
              <a:t> в </a:t>
            </a:r>
            <a:r>
              <a:rPr lang="ru-RU" dirty="0" err="1"/>
              <a:t>експресному</a:t>
            </a:r>
            <a:r>
              <a:rPr lang="ru-RU" dirty="0"/>
              <a:t> </a:t>
            </a:r>
            <a:r>
              <a:rPr lang="ru-RU" dirty="0" err="1"/>
              <a:t>режимі</a:t>
            </a:r>
            <a:r>
              <a:rPr lang="ru-RU" dirty="0"/>
              <a:t> </a:t>
            </a:r>
            <a:r>
              <a:rPr lang="ru-RU" dirty="0" err="1"/>
              <a:t>руху</a:t>
            </a:r>
            <a:r>
              <a:rPr lang="ru-RU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8762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</TotalTime>
  <Words>462</Words>
  <Application>Microsoft Office PowerPoint</Application>
  <PresentationFormat>Широкоэкранный</PresentationFormat>
  <Paragraphs>233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Мета і задачі дослідження</vt:lpstr>
      <vt:lpstr>Взаємозв’язок елементів системи міського пасажирського транспорту</vt:lpstr>
      <vt:lpstr>Заходи з удосконалення організації транспортного процесу</vt:lpstr>
      <vt:lpstr>Режими руху автобусів на маршруті</vt:lpstr>
      <vt:lpstr>Основними етапами технології моделювання є: </vt:lpstr>
      <vt:lpstr>Алгоритм оптимізації кількості автобусів та вибору режиму руху</vt:lpstr>
      <vt:lpstr>Діалогове вікно вихідних та допоміжних параметрів</vt:lpstr>
      <vt:lpstr>Діаграма завантаження перегонів в обох напрямках за добу на маршруті №25 «Вишенька – Залізничний вокзал»</vt:lpstr>
      <vt:lpstr>Загальні результати розрахунків</vt:lpstr>
      <vt:lpstr>Висновки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Warrior Ghost</dc:creator>
  <cp:lastModifiedBy>Warrior Ghost</cp:lastModifiedBy>
  <cp:revision>9</cp:revision>
  <dcterms:created xsi:type="dcterms:W3CDTF">2015-11-17T22:18:50Z</dcterms:created>
  <dcterms:modified xsi:type="dcterms:W3CDTF">2015-11-19T22:00:33Z</dcterms:modified>
</cp:coreProperties>
</file>