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48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7672" y="542311"/>
            <a:ext cx="8120418" cy="1876607"/>
          </a:xfrm>
        </p:spPr>
        <p:txBody>
          <a:bodyPr>
            <a:noAutofit/>
          </a:bodyPr>
          <a:lstStyle/>
          <a:p>
            <a:r>
              <a:rPr lang="uk-UA" sz="32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Системологічне дослідження інформації загального доступу для протидії негативному інформаційному впливу на суспільство</a:t>
            </a:r>
            <a:endParaRPr lang="ru-RU" sz="32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4239" y="2811439"/>
            <a:ext cx="4435522" cy="1702558"/>
          </a:xfrm>
        </p:spPr>
        <p:txBody>
          <a:bodyPr>
            <a:normAutofit fontScale="92500"/>
          </a:bodyPr>
          <a:lstStyle/>
          <a:p>
            <a:r>
              <a:rPr lang="uk-UA" sz="2400" dirty="0" smtClean="0"/>
              <a:t>Виконала студентка групи КІН-14м</a:t>
            </a:r>
          </a:p>
          <a:p>
            <a:r>
              <a:rPr lang="uk-UA" sz="2400" dirty="0" smtClean="0"/>
              <a:t>Баштова Ярослава</a:t>
            </a:r>
          </a:p>
          <a:p>
            <a:r>
              <a:rPr lang="uk-UA" sz="2400" dirty="0" smtClean="0"/>
              <a:t>Науковий керівник</a:t>
            </a:r>
          </a:p>
          <a:p>
            <a:r>
              <a:rPr lang="uk-UA" sz="2400" dirty="0" smtClean="0"/>
              <a:t>к.т.н., проф. Шиян А.А.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218" y="368490"/>
            <a:ext cx="7710132" cy="1322199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Об'єкт, предмет та методи дослідження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Об'єкт:</a:t>
            </a:r>
            <a:r>
              <a:rPr lang="uk-UA" dirty="0" smtClean="0"/>
              <a:t>  процес доведення інформації від джерела до соціальної групи.</a:t>
            </a:r>
          </a:p>
          <a:p>
            <a:pPr algn="just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Предмет:</a:t>
            </a:r>
            <a:r>
              <a:rPr lang="uk-UA" dirty="0" smtClean="0"/>
              <a:t> методи побудови взаємозв'язків суб'єктів та об'єктів інформації через загально використовувані канали її розповсюдження.</a:t>
            </a:r>
          </a:p>
          <a:p>
            <a:pPr algn="just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Методи:</a:t>
            </a:r>
            <a:r>
              <a:rPr lang="uk-UA" dirty="0" smtClean="0"/>
              <a:t> </a:t>
            </a:r>
          </a:p>
          <a:p>
            <a:pPr algn="just"/>
            <a:r>
              <a:rPr lang="uk-UA" dirty="0" smtClean="0"/>
              <a:t>системний аналіз</a:t>
            </a:r>
          </a:p>
          <a:p>
            <a:pPr algn="just"/>
            <a:r>
              <a:rPr lang="uk-UA" dirty="0"/>
              <a:t>л</a:t>
            </a:r>
            <a:r>
              <a:rPr lang="uk-UA" dirty="0" smtClean="0"/>
              <a:t>огічний аналіз </a:t>
            </a:r>
          </a:p>
          <a:p>
            <a:pPr algn="just"/>
            <a:r>
              <a:rPr lang="uk-UA" dirty="0" smtClean="0"/>
              <a:t>методи побудови онтології</a:t>
            </a:r>
          </a:p>
          <a:p>
            <a:pPr algn="just"/>
            <a:r>
              <a:rPr lang="uk-UA" dirty="0" smtClean="0"/>
              <a:t> методи захисту інформації</a:t>
            </a:r>
          </a:p>
          <a:p>
            <a:pPr algn="just"/>
            <a:r>
              <a:rPr lang="uk-UA" dirty="0" smtClean="0"/>
              <a:t>експериментальне дослідження</a:t>
            </a:r>
          </a:p>
          <a:p>
            <a:pPr algn="just"/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012" y="3261815"/>
            <a:ext cx="4030637" cy="296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1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Системологія та її методи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7" y="1364776"/>
            <a:ext cx="8516203" cy="491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89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1820" y="365126"/>
            <a:ext cx="7423529" cy="1325563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Онтологія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74459"/>
            <a:ext cx="7886700" cy="4102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“An ontology is a formal,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explicit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shared conceptualization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0" lvl="8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marL="2743200" lvl="8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Studer, 1998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594" y="2019869"/>
            <a:ext cx="2749527" cy="41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1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4524" y="365127"/>
            <a:ext cx="7450825" cy="124531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Джерела інформації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800" dirty="0" smtClean="0"/>
              <a:t>Держава</a:t>
            </a:r>
          </a:p>
          <a:p>
            <a:r>
              <a:rPr lang="uk-UA" sz="2800" dirty="0" smtClean="0"/>
              <a:t>Громадська організація</a:t>
            </a:r>
          </a:p>
          <a:p>
            <a:r>
              <a:rPr lang="uk-UA" sz="2800" dirty="0" smtClean="0"/>
              <a:t>Соціальна група</a:t>
            </a:r>
          </a:p>
          <a:p>
            <a:r>
              <a:rPr lang="uk-UA" sz="2800" dirty="0" smtClean="0"/>
              <a:t>Окрема людина</a:t>
            </a:r>
          </a:p>
          <a:p>
            <a:endParaRPr lang="ru-RU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62" y="3933682"/>
            <a:ext cx="8284192" cy="259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766" y="351478"/>
            <a:ext cx="7886700" cy="1325563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Канали розповсюдження інформації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18" y="1528549"/>
            <a:ext cx="7656394" cy="4694830"/>
          </a:xfrm>
        </p:spPr>
      </p:pic>
    </p:spTree>
    <p:extLst>
      <p:ext uri="{BB962C8B-B14F-4D97-AF65-F5344CB8AC3E}">
        <p14:creationId xmlns:p14="http://schemas.microsoft.com/office/powerpoint/2010/main" val="110360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93" y="365126"/>
            <a:ext cx="7860257" cy="1325563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Особливості поєднання джерел та каналів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10" y="1842448"/>
            <a:ext cx="8207577" cy="4217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91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366" y="365126"/>
            <a:ext cx="7095983" cy="1325563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Експериментальне дослідження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/>
              <a:t>В </a:t>
            </a:r>
            <a:r>
              <a:rPr lang="ru-RU" sz="2400" dirty="0" err="1"/>
              <a:t>опитуванні</a:t>
            </a:r>
            <a:r>
              <a:rPr lang="ru-RU" sz="2400" dirty="0"/>
              <a:t> </a:t>
            </a:r>
            <a:r>
              <a:rPr lang="ru-RU" sz="2400" dirty="0" err="1"/>
              <a:t>прийняли</a:t>
            </a:r>
            <a:r>
              <a:rPr lang="ru-RU" sz="2400" dirty="0"/>
              <a:t> участь 100 </a:t>
            </a:r>
            <a:r>
              <a:rPr lang="ru-RU" sz="2400" dirty="0" err="1"/>
              <a:t>респондентів</a:t>
            </a:r>
            <a:r>
              <a:rPr lang="ru-RU" sz="2400" dirty="0"/>
              <a:t>, </a:t>
            </a:r>
            <a:r>
              <a:rPr lang="ru-RU" sz="2400" dirty="0" err="1"/>
              <a:t>які</a:t>
            </a:r>
            <a:r>
              <a:rPr lang="ru-RU" sz="2400" dirty="0"/>
              <a:t> </a:t>
            </a:r>
            <a:r>
              <a:rPr lang="ru-RU" sz="2400" dirty="0" err="1"/>
              <a:t>були</a:t>
            </a:r>
            <a:r>
              <a:rPr lang="ru-RU" sz="2400" dirty="0"/>
              <a:t> </a:t>
            </a:r>
            <a:r>
              <a:rPr lang="ru-RU" sz="2400" dirty="0" err="1"/>
              <a:t>поділені</a:t>
            </a:r>
            <a:r>
              <a:rPr lang="ru-RU" sz="2400" dirty="0"/>
              <a:t> на </a:t>
            </a:r>
            <a:r>
              <a:rPr lang="ru-RU" sz="2400" dirty="0" err="1"/>
              <a:t>такі</a:t>
            </a:r>
            <a:r>
              <a:rPr lang="ru-RU" sz="2400" dirty="0"/>
              <a:t> </a:t>
            </a:r>
            <a:r>
              <a:rPr lang="ru-RU" sz="2400" dirty="0" err="1"/>
              <a:t>вікові</a:t>
            </a:r>
            <a:r>
              <a:rPr lang="ru-RU" sz="2400" dirty="0"/>
              <a:t> категорії за </a:t>
            </a:r>
            <a:r>
              <a:rPr lang="ru-RU" sz="2400" dirty="0" err="1"/>
              <a:t>Г.Крайг</a:t>
            </a:r>
            <a:r>
              <a:rPr lang="ru-RU" sz="2400" dirty="0"/>
              <a:t> за </a:t>
            </a:r>
            <a:r>
              <a:rPr lang="ru-RU" sz="2400" dirty="0" err="1" smtClean="0"/>
              <a:t>А.Реаном</a:t>
            </a:r>
            <a:r>
              <a:rPr lang="ru-RU" sz="2400" dirty="0" smtClean="0"/>
              <a:t>:</a:t>
            </a:r>
            <a:endParaRPr lang="ru-RU" sz="1800" dirty="0"/>
          </a:p>
          <a:p>
            <a:pPr lvl="1" fontAlgn="base"/>
            <a:r>
              <a:rPr lang="ru-RU" dirty="0" err="1"/>
              <a:t>Дитинство</a:t>
            </a:r>
            <a:r>
              <a:rPr lang="ru-RU" dirty="0"/>
              <a:t> (0-11)</a:t>
            </a:r>
            <a:endParaRPr lang="ru-RU" sz="1400" dirty="0"/>
          </a:p>
          <a:p>
            <a:pPr lvl="1" fontAlgn="base"/>
            <a:r>
              <a:rPr lang="ru-RU" dirty="0" err="1"/>
              <a:t>Підлітковий</a:t>
            </a:r>
            <a:r>
              <a:rPr lang="ru-RU" dirty="0"/>
              <a:t> та </a:t>
            </a:r>
            <a:r>
              <a:rPr lang="ru-RU" dirty="0" err="1"/>
              <a:t>юнацький</a:t>
            </a:r>
            <a:r>
              <a:rPr lang="ru-RU" dirty="0"/>
              <a:t> </a:t>
            </a:r>
            <a:r>
              <a:rPr lang="ru-RU" dirty="0" err="1"/>
              <a:t>вік</a:t>
            </a:r>
            <a:r>
              <a:rPr lang="ru-RU" dirty="0"/>
              <a:t> (11-20)</a:t>
            </a:r>
            <a:endParaRPr lang="ru-RU" sz="1400" dirty="0"/>
          </a:p>
          <a:p>
            <a:pPr lvl="1" fontAlgn="base"/>
            <a:r>
              <a:rPr lang="ru-RU" dirty="0" err="1"/>
              <a:t>Ранній</a:t>
            </a:r>
            <a:r>
              <a:rPr lang="ru-RU" dirty="0"/>
              <a:t> </a:t>
            </a:r>
            <a:r>
              <a:rPr lang="ru-RU" dirty="0" err="1"/>
              <a:t>дорослій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(20-40)</a:t>
            </a:r>
            <a:endParaRPr lang="ru-RU" sz="1400" dirty="0"/>
          </a:p>
          <a:p>
            <a:pPr lvl="1" fontAlgn="base"/>
            <a:r>
              <a:rPr lang="ru-RU" dirty="0" err="1"/>
              <a:t>Середній</a:t>
            </a:r>
            <a:r>
              <a:rPr lang="ru-RU" dirty="0"/>
              <a:t> </a:t>
            </a:r>
            <a:r>
              <a:rPr lang="ru-RU" dirty="0" err="1"/>
              <a:t>дорослий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(40-60)</a:t>
            </a:r>
            <a:endParaRPr lang="ru-RU" sz="1400" dirty="0"/>
          </a:p>
          <a:p>
            <a:pPr lvl="1" fontAlgn="base"/>
            <a:r>
              <a:rPr lang="ru-RU" dirty="0" err="1"/>
              <a:t>Пізній</a:t>
            </a:r>
            <a:r>
              <a:rPr lang="ru-RU" dirty="0"/>
              <a:t> </a:t>
            </a:r>
            <a:r>
              <a:rPr lang="ru-RU" dirty="0" err="1"/>
              <a:t>дорослий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(від 60)</a:t>
            </a:r>
            <a:endParaRPr lang="ru-RU" sz="1400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58" y="4107976"/>
            <a:ext cx="7099110" cy="224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5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8172" y="365126"/>
            <a:ext cx="7437177" cy="1325563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Експериментальне дослідження:</a:t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довіра до джерел інформації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Графічне відображення довіри джерелам інформації (держава (1), громадські організації (2), соціальні групи (3) та окрема людина (4)) не залежно від вікової категорії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788" y="3057099"/>
            <a:ext cx="6387152" cy="301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84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0060" y="365126"/>
            <a:ext cx="7355290" cy="1325563"/>
          </a:xfrm>
        </p:spPr>
        <p:txBody>
          <a:bodyPr/>
          <a:lstStyle/>
          <a:p>
            <a:r>
              <a:rPr lang="uk-UA" dirty="0" smtClean="0"/>
              <a:t>Експериментальне дослідження:</a:t>
            </a:r>
            <a:br>
              <a:rPr lang="uk-UA" dirty="0" smtClean="0"/>
            </a:br>
            <a:r>
              <a:rPr lang="uk-UA" dirty="0" smtClean="0"/>
              <a:t>канали розповсюдження інформації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 smtClean="0"/>
              <a:t>Найоптимальніші </a:t>
            </a:r>
            <a:r>
              <a:rPr lang="uk-UA" dirty="0"/>
              <a:t>канали передачі інформації залежно від вікової </a:t>
            </a:r>
            <a:r>
              <a:rPr lang="uk-UA" dirty="0" smtClean="0"/>
              <a:t>категорії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92" y="2668635"/>
            <a:ext cx="7727080" cy="33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29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Висновки системологічного дослідження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uk-UA" dirty="0" smtClean="0"/>
              <a:t>- Коли інформація виступає як зміст відображення певних явищ,       процесів або аспектів життя, слід приділяти значну увагу джерелам та каналам передачі інформації, оскільки вони спотворювати інформацію залежно від власних вподобань, в чому проявляються негативний  вплив інформації. Також важливо пам'ятати, що ми сприймаємо інформацію свідомо та підсвідомо</a:t>
            </a:r>
          </a:p>
          <a:p>
            <a:pPr algn="just">
              <a:buFontTx/>
              <a:buChar char="-"/>
            </a:pPr>
            <a:r>
              <a:rPr lang="uk-UA" dirty="0" smtClean="0"/>
              <a:t>В науково-дослідній роботі були визначені обмеження та специфічні особливості процесу передачі інформації</a:t>
            </a:r>
          </a:p>
          <a:p>
            <a:pPr algn="just">
              <a:buFontTx/>
              <a:buChar char="-"/>
            </a:pPr>
            <a:r>
              <a:rPr lang="uk-UA" dirty="0" smtClean="0"/>
              <a:t>В експериментальній частині було з'ясовано найефективніші канали впливу інформації на соціальні групи залежно від вікової категорії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90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2925" y="1866380"/>
            <a:ext cx="6959506" cy="2801155"/>
          </a:xfrm>
        </p:spPr>
        <p:txBody>
          <a:bodyPr>
            <a:normAutofit/>
          </a:bodyPr>
          <a:lstStyle/>
          <a:p>
            <a:r>
              <a:rPr lang="uk-UA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</a:t>
            </a:r>
            <a:endParaRPr 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V="1">
            <a:off x="9771797" y="6858000"/>
            <a:ext cx="232012" cy="320722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44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299</Words>
  <Application>Microsoft Office PowerPoint</Application>
  <PresentationFormat>On-screen Show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Тема Office</vt:lpstr>
      <vt:lpstr>Системологічне дослідження інформації загального доступу для протидії негативному інформаційному впливу на суспільство</vt:lpstr>
      <vt:lpstr>Об'єкт, предмет та методи дослідження</vt:lpstr>
      <vt:lpstr>Системологія та її методи</vt:lpstr>
      <vt:lpstr>Онтологія</vt:lpstr>
      <vt:lpstr>Джерела інформації</vt:lpstr>
      <vt:lpstr>Канали розповсюдження інформації</vt:lpstr>
      <vt:lpstr>Особливості поєднання джерел та каналів</vt:lpstr>
      <vt:lpstr>Експериментальне дослідження</vt:lpstr>
      <vt:lpstr>Експериментальне дослідження: довіра до джерел інформації</vt:lpstr>
      <vt:lpstr>Експериментальне дослідження: канали розповсюдження інформації</vt:lpstr>
      <vt:lpstr>Висновки системологічного дослідження</vt:lpstr>
      <vt:lpstr>Дякую за увагу!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XTreme.ws</cp:lastModifiedBy>
  <cp:revision>53</cp:revision>
  <dcterms:created xsi:type="dcterms:W3CDTF">2014-11-21T11:00:06Z</dcterms:created>
  <dcterms:modified xsi:type="dcterms:W3CDTF">2015-11-24T21:22:55Z</dcterms:modified>
</cp:coreProperties>
</file>