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80" r:id="rId3"/>
    <p:sldId id="258" r:id="rId4"/>
    <p:sldId id="260" r:id="rId5"/>
    <p:sldId id="264" r:id="rId6"/>
    <p:sldId id="268" r:id="rId7"/>
    <p:sldId id="269" r:id="rId8"/>
    <p:sldId id="270" r:id="rId9"/>
    <p:sldId id="272" r:id="rId10"/>
    <p:sldId id="273" r:id="rId11"/>
    <p:sldId id="274" r:id="rId12"/>
    <p:sldId id="279" r:id="rId13"/>
    <p:sldId id="276" r:id="rId14"/>
    <p:sldId id="267" r:id="rId15"/>
    <p:sldId id="277" r:id="rId16"/>
    <p:sldId id="278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7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433" autoAdjust="0"/>
  </p:normalViewPr>
  <p:slideViewPr>
    <p:cSldViewPr>
      <p:cViewPr varScale="1">
        <p:scale>
          <a:sx n="65" d="100"/>
          <a:sy n="65" d="100"/>
        </p:scale>
        <p:origin x="153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2000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335</c:v>
                </c:pt>
                <c:pt idx="1">
                  <c:v>2581</c:v>
                </c:pt>
                <c:pt idx="2">
                  <c:v>2747</c:v>
                </c:pt>
                <c:pt idx="3">
                  <c:v>3053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2000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2000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2281936"/>
        <c:axId val="162282320"/>
        <c:axId val="0"/>
      </c:bar3DChart>
      <c:catAx>
        <c:axId val="16228193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рік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162282320"/>
        <c:crosses val="autoZero"/>
        <c:auto val="1"/>
        <c:lblAlgn val="ctr"/>
        <c:lblOffset val="100"/>
        <c:noMultiLvlLbl val="0"/>
      </c:catAx>
      <c:valAx>
        <c:axId val="16228232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грн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62281936"/>
        <c:crosses val="autoZero"/>
        <c:crossBetween val="between"/>
      </c:valAx>
      <c:spPr>
        <a:noFill/>
        <a:ln w="25330">
          <a:noFill/>
        </a:ln>
      </c:spPr>
    </c:plotArea>
    <c:plotVisOnly val="1"/>
    <c:dispBlanksAs val="gap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5A7E68-78F5-43C7-A0DF-129F55E0FC7C}" type="datetimeFigureOut">
              <a:rPr lang="ru-RU" smtClean="0"/>
              <a:t>14.06.2015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CF2900-7617-4061-B1E4-DFEA591E24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6766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F2900-7617-4061-B1E4-DFEA591E24A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414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F2900-7617-4061-B1E4-DFEA591E24A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24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F2900-7617-4061-B1E4-DFEA591E24AE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605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14.06.2015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14.06.2015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636912"/>
            <a:ext cx="8229600" cy="2808312"/>
          </a:xfrm>
        </p:spPr>
        <p:txBody>
          <a:bodyPr>
            <a:noAutofit/>
          </a:bodyPr>
          <a:lstStyle/>
          <a:p>
            <a:pPr algn="ctr"/>
            <a:r>
              <a:rPr lang="uk-UA" sz="4400" dirty="0" smtClean="0">
                <a:solidFill>
                  <a:srgbClr val="FF0000"/>
                </a:solidFill>
              </a:rPr>
              <a:t>Тема дипломної роботи</a:t>
            </a:r>
            <a:r>
              <a:rPr lang="uk-UA" sz="4400" dirty="0" smtClean="0">
                <a:solidFill>
                  <a:schemeClr val="tx1"/>
                </a:solidFill>
              </a:rPr>
              <a:t> </a:t>
            </a:r>
            <a:r>
              <a:rPr lang="uk-UA" sz="4400" dirty="0" smtClean="0">
                <a:solidFill>
                  <a:srgbClr val="FF0000"/>
                </a:solidFill>
              </a:rPr>
              <a:t>:</a:t>
            </a:r>
            <a:r>
              <a:rPr lang="uk-UA" sz="4400" dirty="0" smtClean="0">
                <a:solidFill>
                  <a:schemeClr val="tx1"/>
                </a:solidFill>
              </a:rPr>
              <a:t> </a:t>
            </a:r>
            <a:r>
              <a:rPr lang="uk-UA" sz="4400" dirty="0" err="1" smtClean="0">
                <a:solidFill>
                  <a:srgbClr val="0070C0"/>
                </a:solidFill>
              </a:rPr>
              <a:t>Пріорітетні</a:t>
            </a:r>
            <a:r>
              <a:rPr lang="uk-UA" sz="4400" dirty="0" smtClean="0">
                <a:solidFill>
                  <a:srgbClr val="0070C0"/>
                </a:solidFill>
              </a:rPr>
              <a:t> напрямки економічного відродження села в рамках реалізації місцевого самоуправління ( на прикладі </a:t>
            </a:r>
            <a:r>
              <a:rPr lang="uk-UA" sz="4400" dirty="0" err="1" smtClean="0">
                <a:solidFill>
                  <a:srgbClr val="0070C0"/>
                </a:solidFill>
              </a:rPr>
              <a:t>Носовецької</a:t>
            </a:r>
            <a:r>
              <a:rPr lang="uk-UA" sz="4400" dirty="0" smtClean="0">
                <a:solidFill>
                  <a:srgbClr val="0070C0"/>
                </a:solidFill>
              </a:rPr>
              <a:t> сільської ради)</a:t>
            </a:r>
            <a:endParaRPr lang="ru-RU" sz="44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uk-UA" dirty="0">
              <a:latin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1920085"/>
            <a:ext cx="4042792" cy="4434840"/>
          </a:xfrm>
        </p:spPr>
        <p:txBody>
          <a:bodyPr>
            <a:normAutofit/>
          </a:bodyPr>
          <a:lstStyle/>
          <a:p>
            <a:pPr algn="ctr">
              <a:buFont typeface="Wingdings" pitchFamily="2" charset="2"/>
              <a:buNone/>
            </a:pPr>
            <a:endParaRPr lang="uk-UA" dirty="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uk-UA" dirty="0">
              <a:latin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0199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305800" cy="4968552"/>
          </a:xfrm>
        </p:spPr>
        <p:txBody>
          <a:bodyPr>
            <a:noAutofit/>
          </a:bodyPr>
          <a:lstStyle/>
          <a:p>
            <a:r>
              <a:rPr lang="ru-RU" sz="2600" dirty="0"/>
              <a:t> </a:t>
            </a:r>
            <a:r>
              <a:rPr lang="ru-RU" sz="2600" u="sng" dirty="0" err="1">
                <a:solidFill>
                  <a:srgbClr val="FF0000"/>
                </a:solidFill>
              </a:rPr>
              <a:t>Актуальність</a:t>
            </a:r>
            <a:r>
              <a:rPr lang="ru-RU" sz="2600" u="sng" dirty="0">
                <a:solidFill>
                  <a:srgbClr val="FF0000"/>
                </a:solidFill>
              </a:rPr>
              <a:t> теми </a:t>
            </a:r>
            <a:r>
              <a:rPr lang="ru-RU" sz="2600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600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дослідження</a:t>
            </a:r>
            <a:r>
              <a:rPr lang="ru-RU" sz="26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 </a:t>
            </a:r>
            <a:r>
              <a:rPr lang="ru-RU" sz="2600" dirty="0" err="1">
                <a:solidFill>
                  <a:schemeClr val="tx1"/>
                </a:solidFill>
                <a:cs typeface="Times New Roman" panose="02020603050405020304" pitchFamily="18" charset="0"/>
              </a:rPr>
              <a:t>обумовлено</a:t>
            </a:r>
            <a:r>
              <a:rPr lang="ru-RU" sz="26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tx1"/>
                </a:solidFill>
                <a:cs typeface="Times New Roman" panose="02020603050405020304" pitchFamily="18" charset="0"/>
              </a:rPr>
              <a:t>формуванням</a:t>
            </a:r>
            <a:r>
              <a:rPr lang="ru-RU" sz="26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tx1"/>
                </a:solidFill>
                <a:cs typeface="Times New Roman" panose="02020603050405020304" pitchFamily="18" charset="0"/>
              </a:rPr>
              <a:t>самодостатніх</a:t>
            </a:r>
            <a:r>
              <a:rPr lang="ru-RU" sz="26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tx1"/>
                </a:solidFill>
                <a:cs typeface="Times New Roman" panose="02020603050405020304" pitchFamily="18" charset="0"/>
              </a:rPr>
              <a:t>місцевих</a:t>
            </a:r>
            <a:r>
              <a:rPr lang="ru-RU" sz="2600" dirty="0">
                <a:solidFill>
                  <a:schemeClr val="tx1"/>
                </a:solidFill>
                <a:cs typeface="Times New Roman" panose="02020603050405020304" pitchFamily="18" charset="0"/>
              </a:rPr>
              <a:t> громад в </a:t>
            </a:r>
            <a:r>
              <a:rPr lang="ru-RU" sz="2600" dirty="0" err="1">
                <a:solidFill>
                  <a:schemeClr val="tx1"/>
                </a:solidFill>
                <a:cs typeface="Times New Roman" panose="02020603050405020304" pitchFamily="18" charset="0"/>
              </a:rPr>
              <a:t>умовах</a:t>
            </a:r>
            <a:r>
              <a:rPr lang="ru-RU" sz="26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tx1"/>
                </a:solidFill>
                <a:cs typeface="Times New Roman" panose="02020603050405020304" pitchFamily="18" charset="0"/>
              </a:rPr>
              <a:t>реформування</a:t>
            </a:r>
            <a:r>
              <a:rPr lang="ru-RU" sz="2600" dirty="0">
                <a:solidFill>
                  <a:schemeClr val="tx1"/>
                </a:solidFill>
                <a:cs typeface="Times New Roman" panose="02020603050405020304" pitchFamily="18" charset="0"/>
              </a:rPr>
              <a:t> державного </a:t>
            </a:r>
            <a:r>
              <a:rPr lang="ru-RU" sz="2600" dirty="0" err="1">
                <a:solidFill>
                  <a:schemeClr val="tx1"/>
                </a:solidFill>
                <a:cs typeface="Times New Roman" panose="02020603050405020304" pitchFamily="18" charset="0"/>
              </a:rPr>
              <a:t>управління</a:t>
            </a:r>
            <a:r>
              <a:rPr lang="ru-RU" sz="2600" dirty="0">
                <a:solidFill>
                  <a:schemeClr val="tx1"/>
                </a:solidFill>
                <a:cs typeface="Times New Roman" panose="02020603050405020304" pitchFamily="18" charset="0"/>
              </a:rPr>
              <a:t>.  </a:t>
            </a:r>
            <a:r>
              <a:rPr lang="ru-RU" sz="2600" dirty="0" err="1">
                <a:solidFill>
                  <a:schemeClr val="tx1"/>
                </a:solidFill>
                <a:cs typeface="Times New Roman" panose="02020603050405020304" pitchFamily="18" charset="0"/>
              </a:rPr>
              <a:t>Розвиток</a:t>
            </a:r>
            <a:r>
              <a:rPr lang="ru-RU" sz="26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tx1"/>
                </a:solidFill>
                <a:cs typeface="Times New Roman" panose="02020603050405020304" pitchFamily="18" charset="0"/>
              </a:rPr>
              <a:t>місцевого</a:t>
            </a:r>
            <a:r>
              <a:rPr lang="ru-RU" sz="26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tx1"/>
                </a:solidFill>
                <a:cs typeface="Times New Roman" panose="02020603050405020304" pitchFamily="18" charset="0"/>
              </a:rPr>
              <a:t>самоврядування</a:t>
            </a:r>
            <a:r>
              <a:rPr lang="ru-RU" sz="2600" dirty="0">
                <a:solidFill>
                  <a:schemeClr val="tx1"/>
                </a:solidFill>
                <a:cs typeface="Times New Roman" panose="02020603050405020304" pitchFamily="18" charset="0"/>
              </a:rPr>
              <a:t> в </a:t>
            </a:r>
            <a:r>
              <a:rPr lang="ru-RU" sz="2600" dirty="0" err="1">
                <a:solidFill>
                  <a:schemeClr val="tx1"/>
                </a:solidFill>
                <a:cs typeface="Times New Roman" panose="02020603050405020304" pitchFamily="18" charset="0"/>
              </a:rPr>
              <a:t>Україні</a:t>
            </a:r>
            <a:r>
              <a:rPr lang="ru-RU" sz="26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tx1"/>
                </a:solidFill>
                <a:cs typeface="Times New Roman" panose="02020603050405020304" pitchFamily="18" charset="0"/>
              </a:rPr>
              <a:t>стримується</a:t>
            </a:r>
            <a:r>
              <a:rPr lang="ru-RU" sz="2600" dirty="0">
                <a:solidFill>
                  <a:schemeClr val="tx1"/>
                </a:solidFill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solidFill>
                  <a:schemeClr val="tx1"/>
                </a:solidFill>
                <a:cs typeface="Times New Roman" panose="02020603050405020304" pitchFamily="18" charset="0"/>
              </a:rPr>
              <a:t>насамперед</a:t>
            </a:r>
            <a:r>
              <a:rPr lang="ru-RU" sz="2600" dirty="0">
                <a:solidFill>
                  <a:schemeClr val="tx1"/>
                </a:solidFill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solidFill>
                  <a:schemeClr val="tx1"/>
                </a:solidFill>
                <a:cs typeface="Times New Roman" panose="02020603050405020304" pitchFamily="18" charset="0"/>
              </a:rPr>
              <a:t>економічними</a:t>
            </a:r>
            <a:r>
              <a:rPr lang="ru-RU" sz="26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tx1"/>
                </a:solidFill>
                <a:cs typeface="Times New Roman" panose="02020603050405020304" pitchFamily="18" charset="0"/>
              </a:rPr>
              <a:t>чинниками</a:t>
            </a:r>
            <a:r>
              <a:rPr lang="ru-RU" sz="2600" dirty="0">
                <a:solidFill>
                  <a:schemeClr val="tx1"/>
                </a:solidFill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solidFill>
                  <a:schemeClr val="tx1"/>
                </a:solidFill>
                <a:cs typeface="Times New Roman" panose="02020603050405020304" pitchFamily="18" charset="0"/>
              </a:rPr>
              <a:t>відсутністю</a:t>
            </a:r>
            <a:r>
              <a:rPr lang="ru-RU" sz="26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tx1"/>
                </a:solidFill>
                <a:cs typeface="Times New Roman" panose="02020603050405020304" pitchFamily="18" charset="0"/>
              </a:rPr>
              <a:t>достатніх</a:t>
            </a:r>
            <a:r>
              <a:rPr lang="ru-RU" sz="26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tx1"/>
                </a:solidFill>
                <a:cs typeface="Times New Roman" panose="02020603050405020304" pitchFamily="18" charset="0"/>
              </a:rPr>
              <a:t>матеріальних</a:t>
            </a:r>
            <a:r>
              <a:rPr lang="ru-RU" sz="2600" dirty="0">
                <a:solidFill>
                  <a:schemeClr val="tx1"/>
                </a:solidFill>
                <a:cs typeface="Times New Roman" panose="02020603050405020304" pitchFamily="18" charset="0"/>
              </a:rPr>
              <a:t> та </a:t>
            </a:r>
            <a:r>
              <a:rPr lang="ru-RU" sz="2600" dirty="0" err="1">
                <a:solidFill>
                  <a:schemeClr val="tx1"/>
                </a:solidFill>
                <a:cs typeface="Times New Roman" panose="02020603050405020304" pitchFamily="18" charset="0"/>
              </a:rPr>
              <a:t>фінансових</a:t>
            </a:r>
            <a:r>
              <a:rPr lang="ru-RU" sz="26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tx1"/>
                </a:solidFill>
                <a:cs typeface="Times New Roman" panose="02020603050405020304" pitchFamily="18" charset="0"/>
              </a:rPr>
              <a:t>ресурсів</a:t>
            </a:r>
            <a:r>
              <a:rPr lang="ru-RU" sz="2600" dirty="0">
                <a:solidFill>
                  <a:schemeClr val="tx1"/>
                </a:solidFill>
                <a:cs typeface="Times New Roman" panose="02020603050405020304" pitchFamily="18" charset="0"/>
              </a:rPr>
              <a:t> для </a:t>
            </a:r>
            <a:r>
              <a:rPr lang="ru-RU" sz="2600" dirty="0" err="1">
                <a:solidFill>
                  <a:schemeClr val="tx1"/>
                </a:solidFill>
                <a:cs typeface="Times New Roman" panose="02020603050405020304" pitchFamily="18" charset="0"/>
              </a:rPr>
              <a:t>здій­снення</a:t>
            </a:r>
            <a:r>
              <a:rPr lang="ru-RU" sz="26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tx1"/>
                </a:solidFill>
                <a:cs typeface="Times New Roman" panose="02020603050405020304" pitchFamily="18" charset="0"/>
              </a:rPr>
              <a:t>завдань</a:t>
            </a:r>
            <a:r>
              <a:rPr lang="ru-RU" sz="2600" dirty="0">
                <a:solidFill>
                  <a:schemeClr val="tx1"/>
                </a:solidFill>
                <a:cs typeface="Times New Roman" panose="02020603050405020304" pitchFamily="18" charset="0"/>
              </a:rPr>
              <a:t> і </a:t>
            </a:r>
            <a:r>
              <a:rPr lang="ru-RU" sz="2600" dirty="0" err="1">
                <a:solidFill>
                  <a:schemeClr val="tx1"/>
                </a:solidFill>
                <a:cs typeface="Times New Roman" panose="02020603050405020304" pitchFamily="18" charset="0"/>
              </a:rPr>
              <a:t>функцій</a:t>
            </a:r>
            <a:r>
              <a:rPr lang="ru-RU" sz="26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tx1"/>
                </a:solidFill>
                <a:cs typeface="Times New Roman" panose="02020603050405020304" pitchFamily="18" charset="0"/>
              </a:rPr>
              <a:t>місцевого</a:t>
            </a:r>
            <a:r>
              <a:rPr lang="ru-RU" sz="26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самоврядування</a:t>
            </a:r>
            <a:r>
              <a:rPr lang="ru-RU" sz="26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.</a:t>
            </a:r>
            <a:br>
              <a:rPr lang="ru-RU" sz="2600" dirty="0" smtClean="0">
                <a:solidFill>
                  <a:schemeClr val="tx1"/>
                </a:solidFill>
                <a:cs typeface="Times New Roman" panose="02020603050405020304" pitchFamily="18" charset="0"/>
              </a:rPr>
            </a:br>
            <a:r>
              <a:rPr lang="ru-RU" sz="2600" u="sng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/>
            </a:r>
            <a:br>
              <a:rPr lang="ru-RU" sz="2600" u="sng" dirty="0" smtClean="0">
                <a:solidFill>
                  <a:srgbClr val="FF0000"/>
                </a:solidFill>
                <a:cs typeface="Times New Roman" panose="02020603050405020304" pitchFamily="18" charset="0"/>
              </a:rPr>
            </a:br>
            <a:r>
              <a:rPr lang="uk-UA" sz="2600" u="sng" dirty="0">
                <a:solidFill>
                  <a:srgbClr val="FF0000"/>
                </a:solidFill>
              </a:rPr>
              <a:t>Метою дослідження є </a:t>
            </a:r>
            <a:r>
              <a:rPr lang="uk-UA" sz="2600" u="sng" dirty="0" smtClean="0">
                <a:solidFill>
                  <a:srgbClr val="FF0000"/>
                </a:solidFill>
              </a:rPr>
              <a:t>:</a:t>
            </a:r>
            <a:r>
              <a:rPr lang="uk-UA" sz="2600" dirty="0" smtClean="0">
                <a:solidFill>
                  <a:schemeClr val="tx1"/>
                </a:solidFill>
              </a:rPr>
              <a:t>обґрунтування </a:t>
            </a:r>
            <a:r>
              <a:rPr lang="uk-UA" sz="2600" dirty="0">
                <a:solidFill>
                  <a:schemeClr val="tx1"/>
                </a:solidFill>
              </a:rPr>
              <a:t>механізмів формування самодостатніх місцевих (територіальних) громад в сучасних умовах. </a:t>
            </a:r>
            <a:r>
              <a:rPr lang="ru-RU" sz="2600" dirty="0">
                <a:solidFill>
                  <a:schemeClr val="tx1"/>
                </a:solidFill>
              </a:rPr>
              <a:t/>
            </a:r>
            <a:br>
              <a:rPr lang="ru-RU" sz="2600" dirty="0">
                <a:solidFill>
                  <a:schemeClr val="tx1"/>
                </a:solidFill>
              </a:rPr>
            </a:br>
            <a:endParaRPr lang="ru-RU" sz="26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58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504056"/>
          </a:xfrm>
        </p:spPr>
        <p:txBody>
          <a:bodyPr>
            <a:noAutofit/>
          </a:bodyPr>
          <a:lstStyle/>
          <a:p>
            <a:pPr algn="ctr"/>
            <a:r>
              <a:rPr lang="uk-UA" sz="2800" b="1" dirty="0"/>
              <a:t>Схема сучасного територіально-адміністративного устрою України</a:t>
            </a:r>
            <a:endParaRPr lang="ru-RU" sz="2800" b="1" dirty="0"/>
          </a:p>
        </p:txBody>
      </p:sp>
      <p:pic>
        <p:nvPicPr>
          <p:cNvPr id="4" name="Объект 3" descr="http://nads.gov.ua/sub/data/upload/publication/krym/ua/31040/image001.gif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504" y="908720"/>
            <a:ext cx="8928992" cy="5904656"/>
          </a:xfrm>
        </p:spPr>
      </p:pic>
      <p:sp>
        <p:nvSpPr>
          <p:cNvPr id="7" name="TextBox 6"/>
          <p:cNvSpPr txBox="1"/>
          <p:nvPr/>
        </p:nvSpPr>
        <p:spPr>
          <a:xfrm>
            <a:off x="8764847" y="71286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35641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787208" cy="720080"/>
          </a:xfrm>
        </p:spPr>
        <p:txBody>
          <a:bodyPr>
            <a:noAutofit/>
          </a:bodyPr>
          <a:lstStyle/>
          <a:p>
            <a:r>
              <a:rPr lang="uk-UA" sz="3200" b="1" dirty="0">
                <a:solidFill>
                  <a:schemeClr val="tx1"/>
                </a:solidFill>
              </a:rPr>
              <a:t>Динаміка сільського населення в Україні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665622" y="108341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3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7813857"/>
              </p:ext>
            </p:extLst>
          </p:nvPr>
        </p:nvGraphicFramePr>
        <p:xfrm>
          <a:off x="1331638" y="1162044"/>
          <a:ext cx="6912769" cy="47365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76644"/>
                <a:gridCol w="755894"/>
                <a:gridCol w="755894"/>
                <a:gridCol w="755894"/>
                <a:gridCol w="756655"/>
                <a:gridCol w="755894"/>
                <a:gridCol w="755894"/>
              </a:tblGrid>
              <a:tr h="2231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2003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2004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2005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2011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2012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2013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3136">
                <a:tc grid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Кількість народжених:</a:t>
                      </a:r>
                      <a:endParaRPr lang="ru-RU" sz="1400" dirty="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31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Усього</a:t>
                      </a:r>
                      <a:endParaRPr lang="ru-RU" sz="1400" dirty="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427,3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426,1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460,4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472,7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510,6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512,5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616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у міських поселеннях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284,4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284,3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306,7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314,1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340,6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339,5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616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у сільській місцевості</a:t>
                      </a:r>
                      <a:endParaRPr lang="ru-RU" sz="1400" dirty="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142,9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141,8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153,7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158,6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170,0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173,0</a:t>
                      </a:r>
                      <a:endParaRPr lang="ru-RU" sz="1400" dirty="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3136">
                <a:tc grid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Кількість померлих:</a:t>
                      </a:r>
                      <a:endParaRPr lang="ru-RU" sz="1400" dirty="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20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Усього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761,3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782,0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758,1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762,9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754,5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706,7</a:t>
                      </a:r>
                      <a:endParaRPr lang="ru-RU" sz="1400" dirty="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616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у міських поселеннях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460,5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471,6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461,8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466,3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462,9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432,3</a:t>
                      </a:r>
                      <a:endParaRPr lang="ru-RU" sz="1400" dirty="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616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у сільській місцевості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300,8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310,4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296,3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296,6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291,6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274,4</a:t>
                      </a:r>
                      <a:endParaRPr lang="ru-RU" sz="1400" dirty="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3136">
                <a:tc grid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Природний приріст населення: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78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Усього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-334,0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-355,9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-297,7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-290,2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-243,9</a:t>
                      </a:r>
                      <a:endParaRPr lang="ru-RU" sz="1400" dirty="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-194,2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616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у міських поселеннях</a:t>
                      </a:r>
                      <a:endParaRPr lang="ru-RU" sz="1400" dirty="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-176,1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-187,3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-155,1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-152,2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-122,3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-92,8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616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у сільській місцевості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-157,9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-168,6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-142,6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-138,0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-121,6</a:t>
                      </a:r>
                      <a:endParaRPr lang="ru-RU" sz="140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-101,4</a:t>
                      </a:r>
                      <a:endParaRPr lang="ru-RU" sz="1400" dirty="0">
                        <a:effectLst/>
                        <a:latin typeface="CentSchbkCyrill B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63609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2376264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ru-RU" sz="3600" b="1" dirty="0" err="1" smtClean="0">
                <a:solidFill>
                  <a:schemeClr val="tx1"/>
                </a:solidFill>
              </a:rPr>
              <a:t>Розвиток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r>
              <a:rPr lang="ru-RU" sz="3600" b="1" dirty="0" err="1" smtClean="0">
                <a:solidFill>
                  <a:schemeClr val="tx1"/>
                </a:solidFill>
              </a:rPr>
              <a:t>соціальної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r>
              <a:rPr lang="ru-RU" sz="3600" b="1" dirty="0" err="1" smtClean="0">
                <a:solidFill>
                  <a:schemeClr val="tx1"/>
                </a:solidFill>
              </a:rPr>
              <a:t>інфраструктури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r>
              <a:rPr lang="ru-RU" sz="3600" b="1" dirty="0" err="1" smtClean="0">
                <a:solidFill>
                  <a:schemeClr val="tx1"/>
                </a:solidFill>
              </a:rPr>
              <a:t>визначається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r>
              <a:rPr lang="ru-RU" sz="3600" b="1" dirty="0">
                <a:solidFill>
                  <a:schemeClr val="tx1"/>
                </a:solidFill>
              </a:rPr>
              <a:t>:</a:t>
            </a: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8047" y="2492896"/>
            <a:ext cx="8238409" cy="403244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dirty="0" smtClean="0"/>
              <a:t> </a:t>
            </a:r>
            <a:r>
              <a:rPr lang="ru-RU" sz="2800" dirty="0" smtClean="0">
                <a:solidFill>
                  <a:srgbClr val="00B050"/>
                </a:solidFill>
              </a:rPr>
              <a:t>- </a:t>
            </a:r>
            <a:r>
              <a:rPr lang="uk-UA" sz="2800" dirty="0">
                <a:solidFill>
                  <a:srgbClr val="00B050"/>
                </a:solidFill>
              </a:rPr>
              <a:t>поліпшенням добробуту населення </a:t>
            </a:r>
            <a:endParaRPr lang="uk-UA" sz="2800" dirty="0" smtClean="0">
              <a:solidFill>
                <a:srgbClr val="00B050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uk-UA" sz="2800" dirty="0" smtClean="0">
                <a:solidFill>
                  <a:srgbClr val="00B050"/>
                </a:solidFill>
              </a:rPr>
              <a:t>неухильним </a:t>
            </a:r>
            <a:r>
              <a:rPr lang="uk-UA" sz="2800" dirty="0">
                <a:solidFill>
                  <a:srgbClr val="00B050"/>
                </a:solidFill>
              </a:rPr>
              <a:t>зростанням потреб населення у високоякісних товарах широкого вжитку і різноманітних </a:t>
            </a:r>
            <a:r>
              <a:rPr lang="uk-UA" sz="2800" dirty="0" smtClean="0">
                <a:solidFill>
                  <a:srgbClr val="00B050"/>
                </a:solidFill>
              </a:rPr>
              <a:t>послугах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uk-UA" sz="2800" dirty="0" smtClean="0">
                <a:solidFill>
                  <a:srgbClr val="00B050"/>
                </a:solidFill>
              </a:rPr>
              <a:t>- </a:t>
            </a:r>
            <a:r>
              <a:rPr lang="uk-UA" sz="2800" dirty="0">
                <a:solidFill>
                  <a:srgbClr val="00B050"/>
                </a:solidFill>
              </a:rPr>
              <a:t>комплексним розвитком і підвищенням ефективності функціонування галузей</a:t>
            </a:r>
            <a:r>
              <a:rPr lang="uk-UA" dirty="0">
                <a:solidFill>
                  <a:srgbClr val="00B050"/>
                </a:solidFill>
              </a:rPr>
              <a:t>. 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03421" y="4554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/>
              <a:t>4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34723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363272" cy="2016224"/>
          </a:xfrm>
        </p:spPr>
        <p:txBody>
          <a:bodyPr>
            <a:noAutofit/>
          </a:bodyPr>
          <a:lstStyle/>
          <a:p>
            <a:pPr algn="ctr"/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uk-UA" sz="2800" dirty="0"/>
              <a:t/>
            </a:r>
            <a:br>
              <a:rPr lang="uk-UA" sz="2800" dirty="0"/>
            </a:br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uk-UA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Загальноосвітні навчальні заклади України в сільській місцевості.</a:t>
            </a:r>
            <a:r>
              <a:rPr lang="ru-RU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719997" y="77245"/>
            <a:ext cx="306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/>
              <a:t>5</a:t>
            </a:r>
            <a:endParaRPr lang="ru-RU" sz="2000" dirty="0"/>
          </a:p>
        </p:txBody>
      </p:sp>
      <p:pic>
        <p:nvPicPr>
          <p:cNvPr id="6" name="Объект 5"/>
          <p:cNvPicPr>
            <a:picLocks noGrp="1"/>
          </p:cNvPicPr>
          <p:nvPr>
            <p:ph idx="1"/>
          </p:nvPr>
        </p:nvPicPr>
        <p:blipFill rotWithShape="1">
          <a:blip r:embed="rId3"/>
          <a:srcRect l="23286" t="30798" r="22954" b="22814"/>
          <a:stretch/>
        </p:blipFill>
        <p:spPr bwMode="auto">
          <a:xfrm>
            <a:off x="539552" y="2132856"/>
            <a:ext cx="7920880" cy="44521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409584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368152"/>
          </a:xfrm>
        </p:spPr>
        <p:txBody>
          <a:bodyPr>
            <a:noAutofit/>
          </a:bodyPr>
          <a:lstStyle/>
          <a:p>
            <a:pPr algn="ctr"/>
            <a:r>
              <a:rPr lang="uk-UA" sz="2800" b="1" dirty="0">
                <a:solidFill>
                  <a:schemeClr val="tx1"/>
                </a:solidFill>
              </a:rPr>
              <a:t>Видатки державного бюджету на охорону здоров'я у </a:t>
            </a:r>
            <a:r>
              <a:rPr lang="uk-UA" sz="2800" b="1" dirty="0" smtClean="0">
                <a:solidFill>
                  <a:schemeClr val="tx1"/>
                </a:solidFill>
              </a:rPr>
              <a:t>2008-2013 </a:t>
            </a:r>
            <a:r>
              <a:rPr lang="uk-UA" sz="2800" b="1" dirty="0">
                <a:solidFill>
                  <a:schemeClr val="tx1"/>
                </a:solidFill>
              </a:rPr>
              <a:t>рр., тис. грн.</a:t>
            </a:r>
            <a:r>
              <a:rPr lang="ru-RU" sz="2800" b="1" dirty="0">
                <a:solidFill>
                  <a:schemeClr val="tx1"/>
                </a:solidFill>
              </a:rPr>
              <a:t/>
            </a:r>
            <a:br>
              <a:rPr lang="ru-RU" sz="2800" b="1" dirty="0">
                <a:solidFill>
                  <a:schemeClr val="tx1"/>
                </a:solidFill>
              </a:rPr>
            </a:b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736386" y="0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6</a:t>
            </a:r>
            <a:endParaRPr lang="ru-RU" dirty="0"/>
          </a:p>
        </p:txBody>
      </p:sp>
      <p:pic>
        <p:nvPicPr>
          <p:cNvPr id="8" name="Объект 7"/>
          <p:cNvPicPr>
            <a:picLocks noGrp="1"/>
          </p:cNvPicPr>
          <p:nvPr>
            <p:ph idx="1"/>
          </p:nvPr>
        </p:nvPicPr>
        <p:blipFill rotWithShape="1">
          <a:blip r:embed="rId4"/>
          <a:srcRect l="25816" t="25950" r="24959" b="33556"/>
          <a:stretch/>
        </p:blipFill>
        <p:spPr bwMode="auto">
          <a:xfrm>
            <a:off x="611560" y="1772816"/>
            <a:ext cx="7920880" cy="47525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542913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К</a:t>
            </a:r>
            <a:r>
              <a:rPr lang="uk-UA" sz="3200" b="1" dirty="0">
                <a:solidFill>
                  <a:schemeClr val="tx1"/>
                </a:solidFill>
              </a:rPr>
              <a:t>і</a:t>
            </a:r>
            <a:r>
              <a:rPr lang="ru-RU" sz="3200" b="1" dirty="0" err="1">
                <a:solidFill>
                  <a:schemeClr val="tx1"/>
                </a:solidFill>
              </a:rPr>
              <a:t>льк</a:t>
            </a:r>
            <a:r>
              <a:rPr lang="uk-UA" sz="3200" b="1" dirty="0">
                <a:solidFill>
                  <a:schemeClr val="tx1"/>
                </a:solidFill>
              </a:rPr>
              <a:t>і</a:t>
            </a:r>
            <a:r>
              <a:rPr lang="ru-RU" sz="3200" b="1" dirty="0" err="1">
                <a:solidFill>
                  <a:schemeClr val="tx1"/>
                </a:solidFill>
              </a:rPr>
              <a:t>сть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дошк</a:t>
            </a:r>
            <a:r>
              <a:rPr lang="uk-UA" sz="3200" b="1" dirty="0">
                <a:solidFill>
                  <a:schemeClr val="tx1"/>
                </a:solidFill>
              </a:rPr>
              <a:t>і</a:t>
            </a:r>
            <a:r>
              <a:rPr lang="ru-RU" sz="3200" b="1" dirty="0" err="1">
                <a:solidFill>
                  <a:schemeClr val="tx1"/>
                </a:solidFill>
              </a:rPr>
              <a:t>льних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навчальних</a:t>
            </a:r>
            <a:r>
              <a:rPr lang="ru-RU" sz="3200" b="1" dirty="0">
                <a:solidFill>
                  <a:schemeClr val="tx1"/>
                </a:solidFill>
              </a:rPr>
              <a:t> заклад</a:t>
            </a:r>
            <a:r>
              <a:rPr lang="uk-UA" sz="3200" b="1" dirty="0">
                <a:solidFill>
                  <a:schemeClr val="tx1"/>
                </a:solidFill>
              </a:rPr>
              <a:t>і</a:t>
            </a:r>
            <a:r>
              <a:rPr lang="ru-RU" sz="3200" b="1" dirty="0">
                <a:solidFill>
                  <a:schemeClr val="tx1"/>
                </a:solidFill>
              </a:rPr>
              <a:t>в </a:t>
            </a:r>
            <a:r>
              <a:rPr lang="ru-RU" sz="3200" b="1" dirty="0" err="1">
                <a:solidFill>
                  <a:schemeClr val="tx1"/>
                </a:solidFill>
              </a:rPr>
              <a:t>Укра</a:t>
            </a:r>
            <a:r>
              <a:rPr lang="uk-UA" sz="3200" b="1" dirty="0">
                <a:solidFill>
                  <a:schemeClr val="tx1"/>
                </a:solidFill>
              </a:rPr>
              <a:t>ї</a:t>
            </a:r>
            <a:r>
              <a:rPr lang="ru-RU" sz="3200" b="1" dirty="0">
                <a:solidFill>
                  <a:schemeClr val="tx1"/>
                </a:solidFill>
              </a:rPr>
              <a:t>ни </a:t>
            </a: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79512" y="1340768"/>
            <a:ext cx="8784976" cy="5328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8682008" y="75982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80955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800" b="1" dirty="0">
                <a:solidFill>
                  <a:schemeClr val="tx1"/>
                </a:solidFill>
              </a:rPr>
              <a:t>Видатки державного бюджету на освіту в </a:t>
            </a:r>
            <a:r>
              <a:rPr lang="uk-UA" sz="2800" b="1" dirty="0" err="1">
                <a:solidFill>
                  <a:schemeClr val="tx1"/>
                </a:solidFill>
              </a:rPr>
              <a:t>україні</a:t>
            </a:r>
            <a:r>
              <a:rPr lang="uk-UA" sz="2800" b="1" dirty="0">
                <a:solidFill>
                  <a:schemeClr val="tx1"/>
                </a:solidFill>
              </a:rPr>
              <a:t> за функціональною класифікацією в </a:t>
            </a:r>
            <a:r>
              <a:rPr lang="uk-UA" sz="2800" b="1" dirty="0" smtClean="0">
                <a:solidFill>
                  <a:schemeClr val="tx1"/>
                </a:solidFill>
              </a:rPr>
              <a:t>2008-2013 </a:t>
            </a:r>
            <a:r>
              <a:rPr lang="uk-UA" sz="2800" b="1" dirty="0">
                <a:solidFill>
                  <a:schemeClr val="tx1"/>
                </a:solidFill>
              </a:rPr>
              <a:t>рр.,тис. грн.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712255" y="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8</a:t>
            </a:r>
            <a:endParaRPr lang="ru-RU" dirty="0"/>
          </a:p>
        </p:txBody>
      </p:sp>
      <p:pic>
        <p:nvPicPr>
          <p:cNvPr id="6" name="Объект 5"/>
          <p:cNvPicPr>
            <a:picLocks noGrp="1"/>
          </p:cNvPicPr>
          <p:nvPr>
            <p:ph idx="1"/>
          </p:nvPr>
        </p:nvPicPr>
        <p:blipFill rotWithShape="1">
          <a:blip r:embed="rId3"/>
          <a:srcRect l="26137" t="39638" r="24959" b="14734"/>
          <a:stretch/>
        </p:blipFill>
        <p:spPr bwMode="auto">
          <a:xfrm>
            <a:off x="683568" y="1628800"/>
            <a:ext cx="7920879" cy="482453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798172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52128"/>
          </a:xfrm>
        </p:spPr>
        <p:txBody>
          <a:bodyPr>
            <a:normAutofit/>
          </a:bodyPr>
          <a:lstStyle/>
          <a:p>
            <a:pPr algn="ctr"/>
            <a:r>
              <a:rPr lang="ru-RU" sz="2700" b="1" dirty="0" err="1">
                <a:solidFill>
                  <a:schemeClr val="tx1"/>
                </a:solidFill>
              </a:rPr>
              <a:t>Динаміка</a:t>
            </a:r>
            <a:r>
              <a:rPr lang="ru-RU" sz="2700" b="1" dirty="0">
                <a:solidFill>
                  <a:schemeClr val="tx1"/>
                </a:solidFill>
              </a:rPr>
              <a:t> </a:t>
            </a:r>
            <a:r>
              <a:rPr lang="ru-RU" sz="2700" b="1" dirty="0" err="1">
                <a:solidFill>
                  <a:schemeClr val="tx1"/>
                </a:solidFill>
              </a:rPr>
              <a:t>видатків</a:t>
            </a:r>
            <a:r>
              <a:rPr lang="ru-RU" sz="2700" b="1" dirty="0">
                <a:solidFill>
                  <a:schemeClr val="tx1"/>
                </a:solidFill>
              </a:rPr>
              <a:t> на </a:t>
            </a:r>
            <a:r>
              <a:rPr lang="ru-RU" sz="2700" b="1" dirty="0" err="1">
                <a:solidFill>
                  <a:schemeClr val="tx1"/>
                </a:solidFill>
              </a:rPr>
              <a:t>забезпечення</a:t>
            </a:r>
            <a:r>
              <a:rPr lang="ru-RU" sz="2700" b="1" dirty="0">
                <a:solidFill>
                  <a:schemeClr val="tx1"/>
                </a:solidFill>
              </a:rPr>
              <a:t> </a:t>
            </a:r>
            <a:r>
              <a:rPr lang="ru-RU" sz="2700" b="1" dirty="0" err="1">
                <a:solidFill>
                  <a:schemeClr val="tx1"/>
                </a:solidFill>
              </a:rPr>
              <a:t>діяльності</a:t>
            </a:r>
            <a:r>
              <a:rPr lang="ru-RU" sz="2700" b="1" dirty="0">
                <a:solidFill>
                  <a:schemeClr val="tx1"/>
                </a:solidFill>
              </a:rPr>
              <a:t> </a:t>
            </a:r>
            <a:r>
              <a:rPr lang="ru-RU" sz="2700" b="1" dirty="0" err="1">
                <a:solidFill>
                  <a:schemeClr val="tx1"/>
                </a:solidFill>
              </a:rPr>
              <a:t>органів</a:t>
            </a:r>
            <a:r>
              <a:rPr lang="ru-RU" sz="2700" b="1" dirty="0">
                <a:solidFill>
                  <a:schemeClr val="tx1"/>
                </a:solidFill>
              </a:rPr>
              <a:t> державного </a:t>
            </a:r>
            <a:r>
              <a:rPr lang="ru-RU" sz="2700" b="1" dirty="0" err="1">
                <a:solidFill>
                  <a:schemeClr val="tx1"/>
                </a:solidFill>
              </a:rPr>
              <a:t>управління</a:t>
            </a:r>
            <a:r>
              <a:rPr lang="ru-RU" sz="2700" b="1" dirty="0">
                <a:solidFill>
                  <a:schemeClr val="tx1"/>
                </a:solidFill>
              </a:rPr>
              <a:t> за </a:t>
            </a:r>
            <a:r>
              <a:rPr lang="ru-RU" sz="2700" b="1" dirty="0" smtClean="0">
                <a:solidFill>
                  <a:schemeClr val="tx1"/>
                </a:solidFill>
              </a:rPr>
              <a:t>2007-2013 </a:t>
            </a:r>
            <a:r>
              <a:rPr lang="ru-RU" sz="2700" b="1" dirty="0" err="1">
                <a:solidFill>
                  <a:schemeClr val="tx1"/>
                </a:solidFill>
              </a:rPr>
              <a:t>рр</a:t>
            </a:r>
            <a:r>
              <a:rPr lang="ru-RU" sz="2700" b="1" dirty="0">
                <a:solidFill>
                  <a:schemeClr val="tx1"/>
                </a:solidFill>
              </a:rPr>
              <a:t>. </a:t>
            </a:r>
            <a:r>
              <a:rPr lang="ru-RU" sz="2700" b="1" dirty="0" err="1">
                <a:solidFill>
                  <a:schemeClr val="tx1"/>
                </a:solidFill>
              </a:rPr>
              <a:t>млн.грн</a:t>
            </a:r>
            <a:r>
              <a:rPr lang="ru-RU" sz="2800" dirty="0"/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704107" y="0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9</a:t>
            </a:r>
            <a:endParaRPr lang="ru-RU" dirty="0"/>
          </a:p>
        </p:txBody>
      </p:sp>
      <p:pic>
        <p:nvPicPr>
          <p:cNvPr id="6" name="Объект 5"/>
          <p:cNvPicPr>
            <a:picLocks noGrp="1"/>
          </p:cNvPicPr>
          <p:nvPr>
            <p:ph idx="1"/>
          </p:nvPr>
        </p:nvPicPr>
        <p:blipFill rotWithShape="1">
          <a:blip r:embed="rId3"/>
          <a:srcRect l="26136" t="28232" r="24800" b="14164"/>
          <a:stretch/>
        </p:blipFill>
        <p:spPr bwMode="auto">
          <a:xfrm>
            <a:off x="457200" y="1556792"/>
            <a:ext cx="8246907" cy="48965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317477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80120"/>
          </a:xfrm>
        </p:spPr>
        <p:txBody>
          <a:bodyPr>
            <a:noAutofit/>
          </a:bodyPr>
          <a:lstStyle/>
          <a:p>
            <a:pPr algn="ctr"/>
            <a:r>
              <a:rPr lang="uk-UA" sz="3200" b="1" dirty="0">
                <a:solidFill>
                  <a:schemeClr val="tx1"/>
                </a:solidFill>
              </a:rPr>
              <a:t>Середньомісячна номінальна зарплата працівників  державного управління, у </a:t>
            </a:r>
            <a:r>
              <a:rPr lang="uk-UA" sz="3200" b="1" dirty="0" smtClean="0">
                <a:solidFill>
                  <a:schemeClr val="tx1"/>
                </a:solidFill>
              </a:rPr>
              <a:t>грн.</a:t>
            </a:r>
            <a:endParaRPr lang="ru-RU" sz="32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 descr="Название: рік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0146138"/>
              </p:ext>
            </p:extLst>
          </p:nvPr>
        </p:nvGraphicFramePr>
        <p:xfrm>
          <a:off x="0" y="1125538"/>
          <a:ext cx="9144000" cy="5732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749827" y="3974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10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656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720080"/>
          </a:xfrm>
        </p:spPr>
        <p:txBody>
          <a:bodyPr>
            <a:noAutofit/>
          </a:bodyPr>
          <a:lstStyle/>
          <a:p>
            <a:pPr algn="ctr"/>
            <a:r>
              <a:rPr lang="uk-UA" sz="2800" b="1" dirty="0">
                <a:solidFill>
                  <a:srgbClr val="002060"/>
                </a:solidFill>
              </a:rPr>
              <a:t>Видатки на охорону здоров’я , освіту та державне управління, з бюджету </a:t>
            </a:r>
            <a:r>
              <a:rPr lang="uk-UA" sz="2800" b="1" dirty="0" err="1" smtClean="0">
                <a:solidFill>
                  <a:srgbClr val="002060"/>
                </a:solidFill>
              </a:rPr>
              <a:t>Носовецької</a:t>
            </a:r>
            <a:r>
              <a:rPr lang="uk-UA" sz="2800" b="1" dirty="0" smtClean="0">
                <a:solidFill>
                  <a:srgbClr val="002060"/>
                </a:solidFill>
              </a:rPr>
              <a:t> сільської </a:t>
            </a:r>
            <a:r>
              <a:rPr lang="uk-UA" sz="2800" b="1" dirty="0">
                <a:solidFill>
                  <a:srgbClr val="002060"/>
                </a:solidFill>
              </a:rPr>
              <a:t>ради ,в середньому на одного мешканця ,грн.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63768" y="30509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11</a:t>
            </a:r>
            <a:endParaRPr lang="ru-RU" dirty="0"/>
          </a:p>
        </p:txBody>
      </p:sp>
      <p:pic>
        <p:nvPicPr>
          <p:cNvPr id="8" name="Объект 7"/>
          <p:cNvPicPr>
            <a:picLocks noGrp="1"/>
          </p:cNvPicPr>
          <p:nvPr>
            <p:ph idx="1"/>
          </p:nvPr>
        </p:nvPicPr>
        <p:blipFill rotWithShape="1">
          <a:blip r:embed="rId3"/>
          <a:srcRect l="31748" t="33650" r="25120" b="24431"/>
          <a:stretch/>
        </p:blipFill>
        <p:spPr bwMode="auto">
          <a:xfrm>
            <a:off x="683568" y="1484784"/>
            <a:ext cx="7704855" cy="47525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70990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440160"/>
          </a:xfrm>
        </p:spPr>
        <p:txBody>
          <a:bodyPr>
            <a:normAutofit/>
          </a:bodyPr>
          <a:lstStyle/>
          <a:p>
            <a:pPr algn="ctr"/>
            <a:r>
              <a:rPr lang="uk-UA" sz="2800" b="1" dirty="0">
                <a:solidFill>
                  <a:schemeClr val="tx1"/>
                </a:solidFill>
              </a:rPr>
              <a:t>З</a:t>
            </a:r>
            <a:r>
              <a:rPr lang="ru-RU" sz="2800" b="1" dirty="0" err="1" smtClean="0">
                <a:solidFill>
                  <a:schemeClr val="tx1"/>
                </a:solidFill>
              </a:rPr>
              <a:t>апропонований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</a:rPr>
              <a:t>адміністративно-територіального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поділу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України</a:t>
            </a:r>
            <a:r>
              <a:rPr lang="ru-RU" sz="2800" b="1" dirty="0">
                <a:solidFill>
                  <a:schemeClr val="tx1"/>
                </a:solidFill>
              </a:rPr>
              <a:t/>
            </a:r>
            <a:br>
              <a:rPr lang="ru-RU" sz="2800" b="1" dirty="0">
                <a:solidFill>
                  <a:schemeClr val="tx1"/>
                </a:solidFill>
              </a:rPr>
            </a:br>
            <a:endParaRPr lang="ru-RU" sz="2800" b="1" dirty="0">
              <a:solidFill>
                <a:schemeClr val="tx1"/>
              </a:solidFill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24744"/>
            <a:ext cx="8280920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761716" y="0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12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888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52128"/>
          </a:xfrm>
        </p:spPr>
        <p:txBody>
          <a:bodyPr>
            <a:noAutofit/>
          </a:bodyPr>
          <a:lstStyle/>
          <a:p>
            <a:r>
              <a:rPr lang="uk-UA" sz="3600" dirty="0" smtClean="0">
                <a:solidFill>
                  <a:schemeClr val="tx1"/>
                </a:solidFill>
              </a:rPr>
              <a:t>Бізнес пропозиція щодо проведення водопроводу в с. </a:t>
            </a:r>
            <a:r>
              <a:rPr lang="uk-UA" sz="3600" dirty="0" err="1" smtClean="0">
                <a:solidFill>
                  <a:schemeClr val="tx1"/>
                </a:solidFill>
              </a:rPr>
              <a:t>Носівці</a:t>
            </a:r>
            <a:r>
              <a:rPr lang="uk-UA" sz="3600" dirty="0" smtClean="0">
                <a:solidFill>
                  <a:schemeClr val="tx1"/>
                </a:solidFill>
              </a:rPr>
              <a:t> 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uk-UA" b="1" dirty="0" smtClean="0"/>
              <a:t>Мета</a:t>
            </a:r>
            <a:r>
              <a:rPr lang="uk-UA" dirty="0" smtClean="0"/>
              <a:t> : забезпечити населення водою 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uk-UA" b="1" dirty="0" smtClean="0"/>
              <a:t>Очікувані результати: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uk-UA" b="1" dirty="0"/>
              <a:t> </a:t>
            </a:r>
            <a:r>
              <a:rPr lang="uk-UA" b="1" dirty="0" smtClean="0"/>
              <a:t> </a:t>
            </a:r>
            <a:r>
              <a:rPr lang="uk-UA" dirty="0" smtClean="0"/>
              <a:t>- підвищити надійність водопостачання;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uk-UA" dirty="0"/>
              <a:t> </a:t>
            </a:r>
            <a:r>
              <a:rPr lang="uk-UA" dirty="0" smtClean="0"/>
              <a:t> - забезпечити комфорт населення;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uk-UA" dirty="0"/>
              <a:t>  </a:t>
            </a:r>
            <a:r>
              <a:rPr lang="uk-UA" dirty="0" smtClean="0"/>
              <a:t>- підвищити рівень води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uk-UA" sz="2800" b="1" dirty="0">
                <a:latin typeface="Times New Roman" pitchFamily="18" charset="0"/>
                <a:cs typeface="Times New Roman" pitchFamily="18" charset="0"/>
              </a:rPr>
              <a:t>Необхідні 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інвестиції: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700000 грн.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8722090" y="0"/>
            <a:ext cx="360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13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2676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936104"/>
          </a:xfrm>
        </p:spPr>
        <p:txBody>
          <a:bodyPr>
            <a:noAutofit/>
          </a:bodyPr>
          <a:lstStyle/>
          <a:p>
            <a:pPr algn="ctr"/>
            <a:r>
              <a:rPr lang="uk-UA" sz="3200" b="1" dirty="0" smtClean="0">
                <a:solidFill>
                  <a:schemeClr val="tx1"/>
                </a:solidFill>
              </a:rPr>
              <a:t>Покращення соціальної інфраструктури на селі такими способами</a:t>
            </a:r>
            <a:r>
              <a:rPr lang="uk-UA" sz="3200" dirty="0" smtClean="0"/>
              <a:t>: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4748" y="1268760"/>
            <a:ext cx="9051244" cy="5472608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uk-UA" sz="2800" dirty="0" smtClean="0">
                <a:solidFill>
                  <a:srgbClr val="002060"/>
                </a:solidFill>
              </a:rPr>
              <a:t>відновити </a:t>
            </a:r>
            <a:r>
              <a:rPr lang="uk-UA" sz="2800" dirty="0">
                <a:solidFill>
                  <a:srgbClr val="002060"/>
                </a:solidFill>
              </a:rPr>
              <a:t>закриті</a:t>
            </a:r>
            <a:r>
              <a:rPr lang="ru-RU" sz="2800" dirty="0">
                <a:solidFill>
                  <a:srgbClr val="002060"/>
                </a:solidFill>
              </a:rPr>
              <a:t>  </a:t>
            </a:r>
            <a:r>
              <a:rPr lang="uk-UA" sz="2800" dirty="0">
                <a:solidFill>
                  <a:srgbClr val="002060"/>
                </a:solidFill>
              </a:rPr>
              <a:t>та створити нові </a:t>
            </a:r>
            <a:r>
              <a:rPr lang="uk-UA" sz="2800" dirty="0" err="1">
                <a:solidFill>
                  <a:srgbClr val="002060"/>
                </a:solidFill>
              </a:rPr>
              <a:t>фельшерсько-акушерські</a:t>
            </a:r>
            <a:r>
              <a:rPr lang="uk-UA" sz="2800" dirty="0">
                <a:solidFill>
                  <a:srgbClr val="002060"/>
                </a:solidFill>
              </a:rPr>
              <a:t> </a:t>
            </a:r>
            <a:r>
              <a:rPr lang="uk-UA" sz="2800" dirty="0" smtClean="0">
                <a:solidFill>
                  <a:srgbClr val="002060"/>
                </a:solidFill>
              </a:rPr>
              <a:t>пункти</a:t>
            </a:r>
          </a:p>
          <a:p>
            <a:pPr>
              <a:buFontTx/>
              <a:buChar char="-"/>
            </a:pPr>
            <a:r>
              <a:rPr lang="uk-UA" sz="2800" dirty="0" smtClean="0">
                <a:solidFill>
                  <a:srgbClr val="002060"/>
                </a:solidFill>
              </a:rPr>
              <a:t> </a:t>
            </a:r>
            <a:r>
              <a:rPr lang="uk-UA" sz="2800" dirty="0">
                <a:solidFill>
                  <a:srgbClr val="002060"/>
                </a:solidFill>
              </a:rPr>
              <a:t>відновити </a:t>
            </a:r>
            <a:r>
              <a:rPr lang="uk-UA" sz="2800" dirty="0" smtClean="0">
                <a:solidFill>
                  <a:srgbClr val="002060"/>
                </a:solidFill>
              </a:rPr>
              <a:t> дошкільні </a:t>
            </a:r>
            <a:r>
              <a:rPr lang="uk-UA" sz="2800" dirty="0">
                <a:solidFill>
                  <a:srgbClr val="002060"/>
                </a:solidFill>
              </a:rPr>
              <a:t>дитячі заклади</a:t>
            </a:r>
            <a:r>
              <a:rPr lang="uk-UA" sz="2800" dirty="0" smtClean="0">
                <a:solidFill>
                  <a:srgbClr val="002060"/>
                </a:solidFill>
              </a:rPr>
              <a:t>,</a:t>
            </a:r>
          </a:p>
          <a:p>
            <a:pPr>
              <a:buFontTx/>
              <a:buChar char="-"/>
            </a:pPr>
            <a:r>
              <a:rPr lang="uk-UA" sz="2800" dirty="0" smtClean="0">
                <a:solidFill>
                  <a:srgbClr val="002060"/>
                </a:solidFill>
              </a:rPr>
              <a:t> </a:t>
            </a:r>
            <a:r>
              <a:rPr lang="uk-UA" sz="2800" dirty="0">
                <a:solidFill>
                  <a:srgbClr val="002060"/>
                </a:solidFill>
              </a:rPr>
              <a:t>відновити </a:t>
            </a:r>
            <a:r>
              <a:rPr lang="uk-UA" sz="2800" dirty="0" smtClean="0">
                <a:solidFill>
                  <a:srgbClr val="002060"/>
                </a:solidFill>
              </a:rPr>
              <a:t> школи,</a:t>
            </a:r>
          </a:p>
          <a:p>
            <a:pPr>
              <a:buFontTx/>
              <a:buChar char="-"/>
            </a:pPr>
            <a:r>
              <a:rPr lang="uk-UA" sz="2800" dirty="0" smtClean="0">
                <a:solidFill>
                  <a:srgbClr val="002060"/>
                </a:solidFill>
              </a:rPr>
              <a:t> </a:t>
            </a:r>
            <a:r>
              <a:rPr lang="uk-UA" sz="2800" dirty="0">
                <a:solidFill>
                  <a:srgbClr val="002060"/>
                </a:solidFill>
              </a:rPr>
              <a:t>будинки для літніх людей та інвалідів</a:t>
            </a:r>
            <a:r>
              <a:rPr lang="uk-UA" sz="2800" dirty="0" smtClean="0">
                <a:solidFill>
                  <a:srgbClr val="002060"/>
                </a:solidFill>
              </a:rPr>
              <a:t>,</a:t>
            </a:r>
          </a:p>
          <a:p>
            <a:pPr>
              <a:buFontTx/>
              <a:buChar char="-"/>
            </a:pPr>
            <a:r>
              <a:rPr lang="uk-UA" sz="2800" dirty="0" smtClean="0">
                <a:solidFill>
                  <a:srgbClr val="002060"/>
                </a:solidFill>
              </a:rPr>
              <a:t> </a:t>
            </a:r>
            <a:r>
              <a:rPr lang="uk-UA" sz="2800" dirty="0">
                <a:solidFill>
                  <a:srgbClr val="002060"/>
                </a:solidFill>
              </a:rPr>
              <a:t>стимулювати приїзд молодих спеціалістів (лікарів, вчителів, працівників культури) для роботи в сільській місцевості шляхом забезпечення </a:t>
            </a:r>
            <a:r>
              <a:rPr lang="uk-UA" sz="2800" dirty="0" smtClean="0">
                <a:solidFill>
                  <a:srgbClr val="002060"/>
                </a:solidFill>
              </a:rPr>
              <a:t>житла,</a:t>
            </a:r>
          </a:p>
          <a:p>
            <a:pPr>
              <a:buFontTx/>
              <a:buChar char="-"/>
            </a:pPr>
            <a:r>
              <a:rPr lang="uk-UA" sz="2800" dirty="0" smtClean="0">
                <a:solidFill>
                  <a:srgbClr val="002060"/>
                </a:solidFill>
              </a:rPr>
              <a:t> </a:t>
            </a:r>
            <a:r>
              <a:rPr lang="uk-UA" sz="2800" dirty="0">
                <a:solidFill>
                  <a:srgbClr val="002060"/>
                </a:solidFill>
              </a:rPr>
              <a:t>вирішити проблеми транспортного й комунального обслуговування сільського населення.</a:t>
            </a:r>
            <a:endParaRPr lang="ru-RU" sz="28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31679" y="-46828"/>
            <a:ext cx="378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14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78797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9919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uk-UA" sz="6600" dirty="0" smtClean="0"/>
          </a:p>
          <a:p>
            <a:pPr marL="0" indent="0" algn="ctr">
              <a:buNone/>
            </a:pPr>
            <a:endParaRPr lang="uk-UA" sz="6600" dirty="0" smtClean="0"/>
          </a:p>
          <a:p>
            <a:pPr marL="0" indent="0" algn="ctr">
              <a:buNone/>
            </a:pPr>
            <a:r>
              <a:rPr lang="uk-UA" sz="6600" dirty="0" smtClean="0">
                <a:solidFill>
                  <a:srgbClr val="FF0000"/>
                </a:solidFill>
              </a:rPr>
              <a:t>Дякую за увагу</a:t>
            </a:r>
            <a:endParaRPr lang="ru-RU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1039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443</TotalTime>
  <Words>379</Words>
  <Application>Microsoft Office PowerPoint</Application>
  <PresentationFormat>Экран (4:3)</PresentationFormat>
  <Paragraphs>125</Paragraphs>
  <Slides>16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Calibri</vt:lpstr>
      <vt:lpstr>CentSchbkCyrill BT</vt:lpstr>
      <vt:lpstr>Constantia</vt:lpstr>
      <vt:lpstr>Times New Roman</vt:lpstr>
      <vt:lpstr>Wingdings</vt:lpstr>
      <vt:lpstr>Wingdings 2</vt:lpstr>
      <vt:lpstr>Поток</vt:lpstr>
      <vt:lpstr>Тема дипломної роботи : Пріорітетні напрямки економічного відродження села в рамках реалізації місцевого самоуправління ( на прикладі Носовецької сільської ради)</vt:lpstr>
      <vt:lpstr> Актуальність теми : дослідження  обумовлено формуванням самодостатніх місцевих громад в умовах реформування державного управління.  Розвиток місцевого самоврядування в Україні стримується, насамперед, економічними чинниками, відсутністю достатніх матеріальних та фінансових ресурсів для здій­снення завдань і функцій місцевого самоврядування.  Метою дослідження є :обґрунтування механізмів формування самодостатніх місцевих (територіальних) громад в сучасних умовах.  </vt:lpstr>
      <vt:lpstr>Схема сучасного територіально-адміністративного устрою України</vt:lpstr>
      <vt:lpstr>Динаміка сільського населення в Україні</vt:lpstr>
      <vt:lpstr>Розвиток соціальної інфраструктури визначається : </vt:lpstr>
      <vt:lpstr>   Загальноосвітні навчальні заклади України в сільській місцевості. </vt:lpstr>
      <vt:lpstr>Видатки державного бюджету на охорону здоров'я у 2008-2013 рр., тис. грн. </vt:lpstr>
      <vt:lpstr>Кількість дошкільних навчальних закладів України </vt:lpstr>
      <vt:lpstr>Видатки державного бюджету на освіту в україні за функціональною класифікацією в 2008-2013 рр.,тис. грн.</vt:lpstr>
      <vt:lpstr>Динаміка видатків на забезпечення діяльності органів державного управління за 2007-2013 рр. млн.грн.</vt:lpstr>
      <vt:lpstr>Середньомісячна номінальна зарплата працівників  державного управління, у грн.</vt:lpstr>
      <vt:lpstr>Видатки на охорону здоров’я , освіту та державне управління, з бюджету Носовецької сільської ради ,в середньому на одного мешканця ,грн.</vt:lpstr>
      <vt:lpstr>Запропонований адміністративно-територіального поділу України </vt:lpstr>
      <vt:lpstr>Бізнес пропозиція щодо проведення водопроводу в с. Носівці </vt:lpstr>
      <vt:lpstr>Покращення соціальної інфраструктури на селі такими способами: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Комплексна кафедральна бакалаврська дипломна робота на тему: “Державна політика розвитку села”</dc:title>
  <dc:creator>Администратор</dc:creator>
  <cp:lastModifiedBy>Рома</cp:lastModifiedBy>
  <cp:revision>36</cp:revision>
  <dcterms:created xsi:type="dcterms:W3CDTF">2013-06-20T07:06:30Z</dcterms:created>
  <dcterms:modified xsi:type="dcterms:W3CDTF">2015-06-14T12:03:46Z</dcterms:modified>
</cp:coreProperties>
</file>