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33CCCC"/>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5" autoAdjust="0"/>
    <p:restoredTop sz="94652" autoAdjust="0"/>
  </p:normalViewPr>
  <p:slideViewPr>
    <p:cSldViewPr>
      <p:cViewPr varScale="1">
        <p:scale>
          <a:sx n="69" d="100"/>
          <a:sy n="69" d="100"/>
        </p:scale>
        <p:origin x="-1398"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fld id="{7A484A0D-38F9-441B-939B-4B2D46438803}"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9D47B9F4-F274-4717-BE60-D7278C9DC5CB}" type="slidenum">
              <a:rPr lang="ru-RU" smtClean="0"/>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4BDB5D21-EB70-4474-B90D-6B89D6E86D4B}" type="slidenum">
              <a:rPr lang="ru-RU" smtClean="0"/>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D95262C-B1D1-497B-96C9-0458F41185EB}" type="slidenum">
              <a:rPr lang="ru-RU" smtClean="0"/>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C43A6DBB-BF45-4F7A-B354-98A170CF4EB5}"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CB4DFF54-D93D-4FBF-8856-84F77740CE44}" type="slidenum">
              <a:rPr lang="ru-RU" smtClean="0"/>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08A17C97-76F7-4C16-9E29-787491E8FAA9}"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98B28913-FCF2-430A-B883-080EF5E9BDE7}"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fld id="{65288E48-AD35-4E50-A3CD-3E220C95E1AA}" type="slidenum">
              <a:rPr lang="ru-RU" smtClean="0"/>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EB299C98-5BD5-4562-B5FE-8207BC7F2D77}"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379F0EE4-6D38-4288-B484-6B4EC5B38F1D}"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044E7644-3F62-49E9-8F18-8968559DDE7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188640"/>
            <a:ext cx="7990656" cy="6336704"/>
          </a:xfrm>
        </p:spPr>
        <p:txBody>
          <a:bodyPr/>
          <a:lstStyle/>
          <a:p>
            <a:pPr algn="ctr"/>
            <a:r>
              <a:rPr lang="uk-UA" sz="2000" dirty="0">
                <a:solidFill>
                  <a:schemeClr val="tx1"/>
                </a:solidFill>
              </a:rPr>
              <a:t>Вінницький національний технічний університет</a:t>
            </a:r>
            <a:br>
              <a:rPr lang="uk-UA" sz="2000" dirty="0">
                <a:solidFill>
                  <a:schemeClr val="tx1"/>
                </a:solidFill>
              </a:rPr>
            </a:br>
            <a:r>
              <a:rPr lang="uk-UA" sz="2000" dirty="0">
                <a:solidFill>
                  <a:schemeClr val="tx1"/>
                </a:solidFill>
              </a:rPr>
              <a:t/>
            </a:r>
            <a:br>
              <a:rPr lang="uk-UA" sz="2000" dirty="0">
                <a:solidFill>
                  <a:schemeClr val="tx1"/>
                </a:solidFill>
              </a:rPr>
            </a:br>
            <a:r>
              <a:rPr lang="uk-UA" sz="2000" dirty="0" smtClean="0">
                <a:solidFill>
                  <a:schemeClr val="tx1"/>
                </a:solidFill>
              </a:rPr>
              <a:t/>
            </a:r>
            <a:br>
              <a:rPr lang="uk-UA" sz="2000" dirty="0" smtClean="0">
                <a:solidFill>
                  <a:schemeClr val="tx1"/>
                </a:solidFill>
              </a:rPr>
            </a:br>
            <a:r>
              <a:rPr lang="uk-UA" sz="2000" dirty="0">
                <a:solidFill>
                  <a:schemeClr val="tx1"/>
                </a:solidFill>
              </a:rPr>
              <a:t/>
            </a:r>
            <a:br>
              <a:rPr lang="uk-UA" sz="2000" dirty="0">
                <a:solidFill>
                  <a:schemeClr val="tx1"/>
                </a:solidFill>
              </a:rPr>
            </a:br>
            <a:r>
              <a:rPr lang="uk-UA" sz="2000" dirty="0">
                <a:solidFill>
                  <a:schemeClr val="tx1"/>
                </a:solidFill>
              </a:rPr>
              <a:t/>
            </a:r>
            <a:br>
              <a:rPr lang="uk-UA" sz="2000" dirty="0">
                <a:solidFill>
                  <a:schemeClr val="tx1"/>
                </a:solidFill>
              </a:rPr>
            </a:br>
            <a:r>
              <a:rPr lang="uk-UA" sz="2000" dirty="0" err="1">
                <a:solidFill>
                  <a:schemeClr val="tx1"/>
                </a:solidFill>
              </a:rPr>
              <a:t>“</a:t>
            </a:r>
            <a:r>
              <a:rPr lang="uk-UA" sz="2000" b="1" dirty="0" err="1" smtClean="0">
                <a:solidFill>
                  <a:schemeClr val="tx1"/>
                </a:solidFill>
              </a:rPr>
              <a:t>Цифров</a:t>
            </a:r>
            <a:r>
              <a:rPr lang="uk-UA" sz="2000" b="1" dirty="0" err="1">
                <a:solidFill>
                  <a:schemeClr val="tx1"/>
                </a:solidFill>
              </a:rPr>
              <a:t>і</a:t>
            </a:r>
            <a:r>
              <a:rPr lang="uk-UA" sz="2000" b="1" dirty="0" smtClean="0">
                <a:solidFill>
                  <a:schemeClr val="tx1"/>
                </a:solidFill>
              </a:rPr>
              <a:t> вимірювачі </a:t>
            </a:r>
            <a:r>
              <a:rPr lang="uk-UA" sz="2000" b="1" dirty="0" err="1" smtClean="0">
                <a:solidFill>
                  <a:schemeClr val="tx1"/>
                </a:solidFill>
              </a:rPr>
              <a:t>фази</a:t>
            </a:r>
            <a:r>
              <a:rPr lang="uk-UA" sz="2000" dirty="0" err="1" smtClean="0">
                <a:solidFill>
                  <a:schemeClr val="tx1"/>
                </a:solidFill>
              </a:rPr>
              <a:t>”</a:t>
            </a:r>
            <a:r>
              <a:rPr lang="uk-UA" sz="2000" dirty="0">
                <a:solidFill>
                  <a:schemeClr val="tx1"/>
                </a:solidFill>
              </a:rPr>
              <a:t/>
            </a:r>
            <a:br>
              <a:rPr lang="uk-UA" sz="2000" dirty="0">
                <a:solidFill>
                  <a:schemeClr val="tx1"/>
                </a:solidFill>
              </a:rPr>
            </a:br>
            <a:r>
              <a:rPr lang="uk-UA" sz="2000" dirty="0">
                <a:solidFill>
                  <a:schemeClr val="tx1"/>
                </a:solidFill>
              </a:rPr>
              <a:t/>
            </a:r>
            <a:br>
              <a:rPr lang="uk-UA" sz="2000" dirty="0">
                <a:solidFill>
                  <a:schemeClr val="tx1"/>
                </a:solidFill>
              </a:rPr>
            </a:br>
            <a:r>
              <a:rPr lang="uk-UA" sz="2000" dirty="0">
                <a:solidFill>
                  <a:schemeClr val="tx1"/>
                </a:solidFill>
              </a:rPr>
              <a:t>Дипломна робота </a:t>
            </a:r>
            <a:r>
              <a:rPr lang="en-US" sz="2000" dirty="0">
                <a:solidFill>
                  <a:schemeClr val="tx1"/>
                </a:solidFill>
              </a:rPr>
              <a:t/>
            </a:r>
            <a:br>
              <a:rPr lang="en-US" sz="2000" dirty="0">
                <a:solidFill>
                  <a:schemeClr val="tx1"/>
                </a:solidFill>
              </a:rPr>
            </a:br>
            <a:r>
              <a:rPr lang="uk-UA" sz="2000" dirty="0">
                <a:solidFill>
                  <a:schemeClr val="tx1"/>
                </a:solidFill>
              </a:rPr>
              <a:t/>
            </a:r>
            <a:br>
              <a:rPr lang="uk-UA" sz="2000" dirty="0">
                <a:solidFill>
                  <a:schemeClr val="tx1"/>
                </a:solidFill>
              </a:rPr>
            </a:br>
            <a:r>
              <a:rPr lang="uk-UA" sz="2000" dirty="0">
                <a:solidFill>
                  <a:schemeClr val="tx1"/>
                </a:solidFill>
              </a:rPr>
              <a:t>зі спеціальності </a:t>
            </a:r>
            <a:r>
              <a:rPr lang="uk-UA" sz="2000" dirty="0" smtClean="0">
                <a:solidFill>
                  <a:schemeClr val="tx1"/>
                </a:solidFill>
              </a:rPr>
              <a:t>7.05090101 </a:t>
            </a:r>
            <a:r>
              <a:rPr lang="uk-UA" sz="2000" dirty="0">
                <a:solidFill>
                  <a:schemeClr val="tx1"/>
                </a:solidFill>
              </a:rPr>
              <a:t>– Радіотехніка</a:t>
            </a:r>
            <a:br>
              <a:rPr lang="uk-UA" sz="2000" dirty="0">
                <a:solidFill>
                  <a:schemeClr val="tx1"/>
                </a:solidFill>
              </a:rPr>
            </a:br>
            <a:r>
              <a:rPr lang="uk-UA" sz="2000" dirty="0">
                <a:solidFill>
                  <a:schemeClr val="tx1"/>
                </a:solidFill>
              </a:rPr>
              <a:t/>
            </a:r>
            <a:br>
              <a:rPr lang="uk-UA" sz="2000" dirty="0">
                <a:solidFill>
                  <a:schemeClr val="tx1"/>
                </a:solidFill>
              </a:rPr>
            </a:br>
            <a:r>
              <a:rPr lang="uk-UA" sz="2000" dirty="0">
                <a:solidFill>
                  <a:schemeClr val="tx1"/>
                </a:solidFill>
              </a:rPr>
              <a:t/>
            </a:r>
            <a:br>
              <a:rPr lang="uk-UA" sz="2000" dirty="0">
                <a:solidFill>
                  <a:schemeClr val="tx1"/>
                </a:solidFill>
              </a:rPr>
            </a:br>
            <a:r>
              <a:rPr lang="uk-UA" sz="2000" dirty="0" smtClean="0">
                <a:solidFill>
                  <a:schemeClr val="tx1"/>
                </a:solidFill>
              </a:rPr>
              <a:t>Керівник </a:t>
            </a:r>
            <a:r>
              <a:rPr lang="uk-UA" sz="2000" dirty="0">
                <a:solidFill>
                  <a:schemeClr val="tx1"/>
                </a:solidFill>
              </a:rPr>
              <a:t>ДР – </a:t>
            </a:r>
            <a:r>
              <a:rPr lang="uk-UA" sz="2000" dirty="0" smtClean="0">
                <a:solidFill>
                  <a:schemeClr val="tx1"/>
                </a:solidFill>
              </a:rPr>
              <a:t>доц. </a:t>
            </a:r>
            <a:r>
              <a:rPr lang="uk-UA" sz="2000" dirty="0">
                <a:solidFill>
                  <a:schemeClr val="tx1"/>
                </a:solidFill>
              </a:rPr>
              <a:t>каф. РТ, </a:t>
            </a:r>
            <a:r>
              <a:rPr lang="uk-UA" sz="2000" dirty="0" err="1">
                <a:solidFill>
                  <a:schemeClr val="tx1"/>
                </a:solidFill>
              </a:rPr>
              <a:t>к.т.н</a:t>
            </a:r>
            <a:r>
              <a:rPr lang="uk-UA" sz="2000" dirty="0">
                <a:solidFill>
                  <a:schemeClr val="tx1"/>
                </a:solidFill>
              </a:rPr>
              <a:t>. </a:t>
            </a:r>
            <a:r>
              <a:rPr lang="uk-UA" sz="2000" dirty="0" smtClean="0">
                <a:solidFill>
                  <a:schemeClr val="tx1"/>
                </a:solidFill>
              </a:rPr>
              <a:t>Д.В. </a:t>
            </a:r>
            <a:r>
              <a:rPr lang="uk-UA" sz="2000" dirty="0" err="1" smtClean="0">
                <a:solidFill>
                  <a:schemeClr val="tx1"/>
                </a:solidFill>
              </a:rPr>
              <a:t>Гаврілов</a:t>
            </a:r>
            <a:r>
              <a:rPr lang="uk-UA" sz="2000" dirty="0" smtClean="0">
                <a:solidFill>
                  <a:schemeClr val="tx1"/>
                </a:solidFill>
              </a:rPr>
              <a:t/>
            </a:r>
            <a:br>
              <a:rPr lang="uk-UA" sz="2000" dirty="0" smtClean="0">
                <a:solidFill>
                  <a:schemeClr val="tx1"/>
                </a:solidFill>
              </a:rPr>
            </a:br>
            <a:r>
              <a:rPr lang="uk-UA" sz="2000" dirty="0">
                <a:solidFill>
                  <a:schemeClr val="tx1"/>
                </a:solidFill>
              </a:rPr>
              <a:t/>
            </a:r>
            <a:br>
              <a:rPr lang="uk-UA" sz="2000" dirty="0">
                <a:solidFill>
                  <a:schemeClr val="tx1"/>
                </a:solidFill>
              </a:rPr>
            </a:br>
            <a:r>
              <a:rPr lang="uk-UA" sz="2000" dirty="0" smtClean="0">
                <a:solidFill>
                  <a:schemeClr val="tx1"/>
                </a:solidFill>
              </a:rPr>
              <a:t>Розробив студент </a:t>
            </a:r>
            <a:r>
              <a:rPr lang="uk-UA" sz="2000" dirty="0">
                <a:solidFill>
                  <a:schemeClr val="tx1"/>
                </a:solidFill>
              </a:rPr>
              <a:t>гр. РТ – </a:t>
            </a:r>
            <a:r>
              <a:rPr lang="uk-UA" sz="2000" dirty="0" smtClean="0">
                <a:solidFill>
                  <a:schemeClr val="tx1"/>
                </a:solidFill>
              </a:rPr>
              <a:t>14сп</a:t>
            </a:r>
            <a:br>
              <a:rPr lang="uk-UA" sz="2000" dirty="0" smtClean="0">
                <a:solidFill>
                  <a:schemeClr val="tx1"/>
                </a:solidFill>
              </a:rPr>
            </a:br>
            <a:r>
              <a:rPr lang="uk-UA" sz="2000" dirty="0" err="1" smtClean="0">
                <a:solidFill>
                  <a:schemeClr val="tx1"/>
                </a:solidFill>
              </a:rPr>
              <a:t>Сініцин</a:t>
            </a:r>
            <a:r>
              <a:rPr lang="uk-UA" sz="2000" dirty="0" smtClean="0">
                <a:solidFill>
                  <a:schemeClr val="tx1"/>
                </a:solidFill>
              </a:rPr>
              <a:t> Д.О.</a:t>
            </a:r>
            <a:r>
              <a:rPr lang="uk-UA" sz="4000" dirty="0" smtClean="0">
                <a:solidFill>
                  <a:schemeClr val="tx1"/>
                </a:solidFill>
              </a:rPr>
              <a:t> </a:t>
            </a:r>
            <a:endParaRPr lang="ru-RU" sz="4000" dirty="0">
              <a:solidFill>
                <a:schemeClr val="tx1"/>
              </a:solidFill>
            </a:endParaRPr>
          </a:p>
        </p:txBody>
      </p:sp>
    </p:spTree>
  </p:cSld>
  <p:clrMapOvr>
    <a:masterClrMapping/>
  </p:clrMapOvr>
  <p:transition>
    <p:cover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323528" y="381000"/>
            <a:ext cx="8496944" cy="6072336"/>
          </a:xfrm>
        </p:spPr>
        <p:txBody>
          <a:bodyPr>
            <a:normAutofit/>
          </a:bodyPr>
          <a:lstStyle/>
          <a:p>
            <a:pPr indent="541338" algn="just"/>
            <a:r>
              <a:rPr lang="uk-UA" sz="2400" b="1" dirty="0" smtClean="0"/>
              <a:t>Метою дипломної роботи є розробка цифрового вимірювача фази на програмованій логічній інтегральній схемі, який призначений для визначення фазового зсуву струмів і напруг у різній електронній вимірювальній апаратурі, обчислення різниці фаз і виведення на екран результатів обрахунків проведених вимірювань</a:t>
            </a:r>
            <a:r>
              <a:rPr lang="uk-UA" sz="2400" b="1" dirty="0" smtClean="0"/>
              <a:t>.</a:t>
            </a:r>
            <a:br>
              <a:rPr lang="uk-UA" sz="2400" b="1" dirty="0" smtClean="0"/>
            </a:br>
            <a:r>
              <a:rPr lang="uk-UA" sz="2400" b="1" dirty="0" smtClean="0"/>
              <a:t/>
            </a:r>
            <a:br>
              <a:rPr lang="uk-UA" sz="2400" b="1" dirty="0" smtClean="0"/>
            </a:br>
            <a:r>
              <a:rPr lang="uk-UA" sz="2400" b="1" dirty="0" smtClean="0"/>
              <a:t>На даному відрізку наукового прогресу різко зросло значення вимірювань як джерела об’єктивної інформації про величини, які характеризують ефективність та якість виробничих процесів, стан та властивості досліджуваних об’єктів. Саме тому в науці ширше почали використовувати цифрові вимірювальні прилади, як в лабораторних, так і в польових умовах.</a:t>
            </a:r>
            <a:r>
              <a:rPr lang="uk-UA" sz="2000" dirty="0" smtClean="0"/>
              <a:t> </a:t>
            </a:r>
            <a:endParaRPr lang="ru-RU" sz="20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normAutofit/>
          </a:bodyPr>
          <a:lstStyle/>
          <a:p>
            <a:pPr algn="ctr"/>
            <a:r>
              <a:rPr lang="uk-UA" sz="2800" b="1" dirty="0"/>
              <a:t>Схема електрична структурна</a:t>
            </a:r>
            <a:endParaRPr lang="ru-RU" sz="2800" b="1" dirty="0"/>
          </a:p>
        </p:txBody>
      </p:sp>
      <p:sp>
        <p:nvSpPr>
          <p:cNvPr id="4101" name="Rectangle 5"/>
          <p:cNvSpPr>
            <a:spLocks noChangeArrowheads="1"/>
          </p:cNvSpPr>
          <p:nvPr/>
        </p:nvSpPr>
        <p:spPr bwMode="auto">
          <a:xfrm>
            <a:off x="0" y="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4100" name="Object 4"/>
          <p:cNvGraphicFramePr>
            <a:graphicFrameLocks noChangeAspect="1"/>
          </p:cNvGraphicFramePr>
          <p:nvPr/>
        </p:nvGraphicFramePr>
        <p:xfrm>
          <a:off x="971550" y="1989138"/>
          <a:ext cx="7129463" cy="3462337"/>
        </p:xfrm>
        <a:graphic>
          <a:graphicData uri="http://schemas.openxmlformats.org/presentationml/2006/ole">
            <p:oleObj spid="_x0000_s4100" r:id="rId3" imgW="5827166" imgH="2737714" progId="Visio.Drawing.11">
              <p:embed/>
            </p:oleObj>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57200" y="274638"/>
            <a:ext cx="8291264" cy="1143000"/>
          </a:xfrm>
        </p:spPr>
        <p:txBody>
          <a:bodyPr>
            <a:normAutofit/>
          </a:bodyPr>
          <a:lstStyle/>
          <a:p>
            <a:pPr algn="ctr"/>
            <a:r>
              <a:rPr lang="uk-UA" sz="2800" b="1" dirty="0"/>
              <a:t>Принцип роботи цифрового </a:t>
            </a:r>
            <a:r>
              <a:rPr lang="uk-UA" sz="2800" b="1" dirty="0" smtClean="0"/>
              <a:t>вимірювача фази</a:t>
            </a:r>
            <a:endParaRPr lang="ru-RU" sz="2800" b="1" dirty="0"/>
          </a:p>
        </p:txBody>
      </p:sp>
      <p:sp>
        <p:nvSpPr>
          <p:cNvPr id="5127" name="Rectangle 7"/>
          <p:cNvSpPr>
            <a:spLocks noChangeArrowheads="1"/>
          </p:cNvSpPr>
          <p:nvPr/>
        </p:nvSpPr>
        <p:spPr bwMode="auto">
          <a:xfrm>
            <a:off x="0" y="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5126" name="Object 6"/>
          <p:cNvGraphicFramePr>
            <a:graphicFrameLocks noChangeAspect="1"/>
          </p:cNvGraphicFramePr>
          <p:nvPr/>
        </p:nvGraphicFramePr>
        <p:xfrm>
          <a:off x="1763713" y="1341438"/>
          <a:ext cx="5095875" cy="5184775"/>
        </p:xfrm>
        <a:graphic>
          <a:graphicData uri="http://schemas.openxmlformats.org/presentationml/2006/ole">
            <p:oleObj spid="_x0000_s5126" r:id="rId3" imgW="5092903" imgH="5684825" progId="Visio.Drawing.11">
              <p:embed/>
            </p:oleObj>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2" name="Picture 8"/>
          <p:cNvPicPr>
            <a:picLocks noGrp="1" noChangeAspect="1" noChangeArrowheads="1"/>
          </p:cNvPicPr>
          <p:nvPr>
            <p:ph idx="1"/>
          </p:nvPr>
        </p:nvPicPr>
        <p:blipFill>
          <a:blip r:embed="rId2" cstate="print"/>
          <a:srcRect l="11864" t="15829" r="6772" b="11557"/>
          <a:stretch>
            <a:fillRect/>
          </a:stretch>
        </p:blipFill>
        <p:spPr>
          <a:xfrm>
            <a:off x="1619250" y="4005263"/>
            <a:ext cx="5040313" cy="2517775"/>
          </a:xfrm>
          <a:noFill/>
          <a:ln/>
        </p:spPr>
      </p:pic>
      <p:sp>
        <p:nvSpPr>
          <p:cNvPr id="6146" name="Rectangle 2"/>
          <p:cNvSpPr>
            <a:spLocks noGrp="1" noChangeArrowheads="1"/>
          </p:cNvSpPr>
          <p:nvPr>
            <p:ph type="title"/>
          </p:nvPr>
        </p:nvSpPr>
        <p:spPr>
          <a:xfrm>
            <a:off x="457200" y="274638"/>
            <a:ext cx="8435280" cy="1143000"/>
          </a:xfrm>
        </p:spPr>
        <p:txBody>
          <a:bodyPr>
            <a:noAutofit/>
          </a:bodyPr>
          <a:lstStyle/>
          <a:p>
            <a:pPr algn="ctr"/>
            <a:r>
              <a:rPr lang="uk-UA" sz="2400" b="1" dirty="0"/>
              <a:t>Електричні схеми функціональних блоків цифрового фазометра в програмному пакеті </a:t>
            </a:r>
            <a:r>
              <a:rPr lang="uk-UA" sz="2400" b="1" dirty="0" err="1"/>
              <a:t>Quartus</a:t>
            </a:r>
            <a:r>
              <a:rPr lang="uk-UA" sz="2400" b="1" dirty="0"/>
              <a:t> II</a:t>
            </a:r>
            <a:endParaRPr lang="ru-RU" sz="2400" b="1" dirty="0"/>
          </a:p>
        </p:txBody>
      </p:sp>
      <p:sp>
        <p:nvSpPr>
          <p:cNvPr id="6149" name="Rectangle 5"/>
          <p:cNvSpPr>
            <a:spLocks noChangeArrowheads="1"/>
          </p:cNvSpPr>
          <p:nvPr/>
        </p:nvSpPr>
        <p:spPr bwMode="auto">
          <a:xfrm>
            <a:off x="0" y="0"/>
            <a:ext cx="9144000" cy="0"/>
          </a:xfrm>
          <a:prstGeom prst="rect">
            <a:avLst/>
          </a:prstGeom>
          <a:noFill/>
          <a:ln w="9525">
            <a:noFill/>
            <a:miter lim="800000"/>
            <a:headEnd/>
            <a:tailEnd/>
          </a:ln>
          <a:effectLst/>
        </p:spPr>
        <p:txBody>
          <a:bodyPr wrap="none" anchor="ctr">
            <a:spAutoFit/>
          </a:bodyPr>
          <a:lstStyle/>
          <a:p>
            <a:endParaRPr lang="ru-RU"/>
          </a:p>
        </p:txBody>
      </p:sp>
      <p:pic>
        <p:nvPicPr>
          <p:cNvPr id="6150" name="Picture 6"/>
          <p:cNvPicPr>
            <a:picLocks noChangeAspect="1" noChangeArrowheads="1"/>
          </p:cNvPicPr>
          <p:nvPr/>
        </p:nvPicPr>
        <p:blipFill>
          <a:blip r:embed="rId3" cstate="print"/>
          <a:srcRect l="17273" t="24921" r="4813" b="45079"/>
          <a:stretch>
            <a:fillRect/>
          </a:stretch>
        </p:blipFill>
        <p:spPr bwMode="auto">
          <a:xfrm>
            <a:off x="179388" y="1412875"/>
            <a:ext cx="3887787" cy="1368425"/>
          </a:xfrm>
          <a:prstGeom prst="rect">
            <a:avLst/>
          </a:prstGeom>
          <a:noFill/>
          <a:ln w="9525">
            <a:noFill/>
            <a:miter lim="800000"/>
            <a:headEnd/>
            <a:tailEnd/>
          </a:ln>
        </p:spPr>
      </p:pic>
      <p:pic>
        <p:nvPicPr>
          <p:cNvPr id="6151" name="Picture 7"/>
          <p:cNvPicPr>
            <a:picLocks noChangeAspect="1" noChangeArrowheads="1"/>
          </p:cNvPicPr>
          <p:nvPr/>
        </p:nvPicPr>
        <p:blipFill>
          <a:blip r:embed="rId4" cstate="print"/>
          <a:srcRect l="5038" t="20404" r="8476" b="25262"/>
          <a:stretch>
            <a:fillRect/>
          </a:stretch>
        </p:blipFill>
        <p:spPr bwMode="auto">
          <a:xfrm>
            <a:off x="4427538" y="1412875"/>
            <a:ext cx="4500562" cy="2233613"/>
          </a:xfrm>
          <a:prstGeom prst="rect">
            <a:avLst/>
          </a:prstGeom>
          <a:noFill/>
          <a:ln w="9525">
            <a:noFill/>
            <a:miter lim="800000"/>
            <a:headEnd/>
            <a:tailEnd/>
          </a:ln>
        </p:spPr>
      </p:pic>
      <p:sp>
        <p:nvSpPr>
          <p:cNvPr id="6153" name="Rectangle 9"/>
          <p:cNvSpPr>
            <a:spLocks noChangeArrowheads="1"/>
          </p:cNvSpPr>
          <p:nvPr/>
        </p:nvSpPr>
        <p:spPr bwMode="auto">
          <a:xfrm>
            <a:off x="107950" y="2852738"/>
            <a:ext cx="3744913" cy="457200"/>
          </a:xfrm>
          <a:prstGeom prst="rect">
            <a:avLst/>
          </a:prstGeom>
          <a:noFill/>
          <a:ln w="9525">
            <a:noFill/>
            <a:miter lim="800000"/>
            <a:headEnd/>
            <a:tailEnd/>
          </a:ln>
          <a:effectLst/>
        </p:spPr>
        <p:txBody>
          <a:bodyPr anchor="ctr">
            <a:spAutoFit/>
          </a:bodyPr>
          <a:lstStyle/>
          <a:p>
            <a:pPr algn="ctr"/>
            <a:r>
              <a:rPr lang="uk-UA" sz="1200">
                <a:latin typeface="Arial" charset="0"/>
              </a:rPr>
              <a:t>Електрична схема формувач стробуючого імпульсу ΔТ</a:t>
            </a:r>
          </a:p>
        </p:txBody>
      </p:sp>
      <p:sp>
        <p:nvSpPr>
          <p:cNvPr id="6154" name="Rectangle 10"/>
          <p:cNvSpPr>
            <a:spLocks noChangeArrowheads="1"/>
          </p:cNvSpPr>
          <p:nvPr/>
        </p:nvSpPr>
        <p:spPr bwMode="auto">
          <a:xfrm>
            <a:off x="4500563" y="3573463"/>
            <a:ext cx="4235450" cy="274637"/>
          </a:xfrm>
          <a:prstGeom prst="rect">
            <a:avLst/>
          </a:prstGeom>
          <a:noFill/>
          <a:ln w="9525">
            <a:noFill/>
            <a:miter lim="800000"/>
            <a:headEnd/>
            <a:tailEnd/>
          </a:ln>
          <a:effectLst/>
        </p:spPr>
        <p:txBody>
          <a:bodyPr wrap="none" anchor="ctr">
            <a:spAutoFit/>
          </a:bodyPr>
          <a:lstStyle/>
          <a:p>
            <a:pPr algn="ctr"/>
            <a:r>
              <a:rPr lang="uk-UA" sz="1200">
                <a:latin typeface="Arial" charset="0"/>
              </a:rPr>
              <a:t>Електрична схема формувач стробуючого імпульсу Т*5</a:t>
            </a:r>
          </a:p>
        </p:txBody>
      </p:sp>
      <p:sp>
        <p:nvSpPr>
          <p:cNvPr id="6155" name="Rectangle 11"/>
          <p:cNvSpPr>
            <a:spLocks noChangeArrowheads="1"/>
          </p:cNvSpPr>
          <p:nvPr/>
        </p:nvSpPr>
        <p:spPr bwMode="auto">
          <a:xfrm>
            <a:off x="2663825" y="6467475"/>
            <a:ext cx="3640138" cy="274638"/>
          </a:xfrm>
          <a:prstGeom prst="rect">
            <a:avLst/>
          </a:prstGeom>
          <a:noFill/>
          <a:ln w="9525">
            <a:noFill/>
            <a:miter lim="800000"/>
            <a:headEnd/>
            <a:tailEnd/>
          </a:ln>
          <a:effectLst/>
        </p:spPr>
        <p:txBody>
          <a:bodyPr wrap="none" anchor="ctr">
            <a:spAutoFit/>
          </a:bodyPr>
          <a:lstStyle/>
          <a:p>
            <a:pPr algn="ctr"/>
            <a:r>
              <a:rPr lang="uk-UA" sz="1200">
                <a:latin typeface="Arial" charset="0"/>
              </a:rPr>
              <a:t>Електрична схема лічильника для підрахунку </a:t>
            </a:r>
            <a:r>
              <a:rPr lang="en-US" sz="1200">
                <a:latin typeface="Arial" charset="0"/>
              </a:rPr>
              <a:t>n</a:t>
            </a:r>
            <a:endParaRPr lang="uk-UA" sz="1200">
              <a:latin typeface="Arial"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7172" name="Picture 4"/>
          <p:cNvPicPr>
            <a:picLocks noGrp="1" noChangeAspect="1" noChangeArrowheads="1"/>
          </p:cNvPicPr>
          <p:nvPr>
            <p:ph idx="1"/>
          </p:nvPr>
        </p:nvPicPr>
        <p:blipFill>
          <a:blip r:embed="rId2" cstate="print"/>
          <a:srcRect l="22012" t="13600" r="6711" b="14111"/>
          <a:stretch>
            <a:fillRect/>
          </a:stretch>
        </p:blipFill>
        <p:spPr>
          <a:xfrm>
            <a:off x="107950" y="1412875"/>
            <a:ext cx="4313238" cy="2979738"/>
          </a:xfrm>
          <a:noFill/>
          <a:ln/>
        </p:spPr>
      </p:pic>
      <p:sp>
        <p:nvSpPr>
          <p:cNvPr id="7170" name="Rectangle 2"/>
          <p:cNvSpPr>
            <a:spLocks noGrp="1" noChangeArrowheads="1"/>
          </p:cNvSpPr>
          <p:nvPr>
            <p:ph type="title"/>
          </p:nvPr>
        </p:nvSpPr>
        <p:spPr>
          <a:xfrm>
            <a:off x="251520" y="274638"/>
            <a:ext cx="8435280" cy="1143000"/>
          </a:xfrm>
        </p:spPr>
        <p:txBody>
          <a:bodyPr>
            <a:noAutofit/>
          </a:bodyPr>
          <a:lstStyle/>
          <a:p>
            <a:pPr algn="ctr"/>
            <a:r>
              <a:rPr lang="uk-UA" sz="2400" b="1" dirty="0"/>
              <a:t>Електричні схеми функціональних блоків цифрового фазометра в програмному пакеті </a:t>
            </a:r>
            <a:r>
              <a:rPr lang="uk-UA" sz="2400" b="1" dirty="0" err="1"/>
              <a:t>Quartus</a:t>
            </a:r>
            <a:r>
              <a:rPr lang="uk-UA" sz="2400" b="1" dirty="0"/>
              <a:t> II</a:t>
            </a:r>
            <a:endParaRPr lang="ru-RU" sz="2400" b="1" dirty="0"/>
          </a:p>
        </p:txBody>
      </p:sp>
      <p:pic>
        <p:nvPicPr>
          <p:cNvPr id="7173" name="Picture 5"/>
          <p:cNvPicPr>
            <a:picLocks noChangeAspect="1" noChangeArrowheads="1"/>
          </p:cNvPicPr>
          <p:nvPr/>
        </p:nvPicPr>
        <p:blipFill>
          <a:blip r:embed="rId3" cstate="print"/>
          <a:srcRect l="11174" t="18144" r="11055" b="65984"/>
          <a:stretch>
            <a:fillRect/>
          </a:stretch>
        </p:blipFill>
        <p:spPr bwMode="auto">
          <a:xfrm>
            <a:off x="1476375" y="4941888"/>
            <a:ext cx="6791325" cy="1038225"/>
          </a:xfrm>
          <a:prstGeom prst="rect">
            <a:avLst/>
          </a:prstGeom>
          <a:noFill/>
          <a:ln w="9525">
            <a:noFill/>
            <a:miter lim="800000"/>
            <a:headEnd/>
            <a:tailEnd/>
          </a:ln>
        </p:spPr>
      </p:pic>
      <p:pic>
        <p:nvPicPr>
          <p:cNvPr id="7174" name="Picture 6"/>
          <p:cNvPicPr>
            <a:picLocks noChangeAspect="1" noChangeArrowheads="1"/>
          </p:cNvPicPr>
          <p:nvPr/>
        </p:nvPicPr>
        <p:blipFill>
          <a:blip r:embed="rId4" cstate="print"/>
          <a:srcRect l="8449" t="21487" r="21976" b="29916"/>
          <a:stretch>
            <a:fillRect/>
          </a:stretch>
        </p:blipFill>
        <p:spPr bwMode="auto">
          <a:xfrm>
            <a:off x="4643438" y="1412875"/>
            <a:ext cx="4248150" cy="2776538"/>
          </a:xfrm>
          <a:prstGeom prst="rect">
            <a:avLst/>
          </a:prstGeom>
          <a:noFill/>
          <a:ln w="9525">
            <a:noFill/>
            <a:miter lim="800000"/>
            <a:headEnd/>
            <a:tailEnd/>
          </a:ln>
        </p:spPr>
      </p:pic>
      <p:sp>
        <p:nvSpPr>
          <p:cNvPr id="7175" name="Rectangle 7"/>
          <p:cNvSpPr>
            <a:spLocks noChangeArrowheads="1"/>
          </p:cNvSpPr>
          <p:nvPr/>
        </p:nvSpPr>
        <p:spPr bwMode="auto">
          <a:xfrm>
            <a:off x="5651500" y="4292600"/>
            <a:ext cx="2941638" cy="274638"/>
          </a:xfrm>
          <a:prstGeom prst="rect">
            <a:avLst/>
          </a:prstGeom>
          <a:noFill/>
          <a:ln w="9525">
            <a:noFill/>
            <a:miter lim="800000"/>
            <a:headEnd/>
            <a:tailEnd/>
          </a:ln>
          <a:effectLst/>
        </p:spPr>
        <p:txBody>
          <a:bodyPr wrap="none" anchor="ctr">
            <a:spAutoFit/>
          </a:bodyPr>
          <a:lstStyle/>
          <a:p>
            <a:pPr algn="ctr"/>
            <a:r>
              <a:rPr lang="uk-UA" sz="1200">
                <a:latin typeface="Arial" charset="0"/>
              </a:rPr>
              <a:t>Схема 7-сегментного перетворювача</a:t>
            </a:r>
          </a:p>
        </p:txBody>
      </p:sp>
      <p:sp>
        <p:nvSpPr>
          <p:cNvPr id="7176" name="Rectangle 8"/>
          <p:cNvSpPr>
            <a:spLocks noChangeArrowheads="1"/>
          </p:cNvSpPr>
          <p:nvPr/>
        </p:nvSpPr>
        <p:spPr bwMode="auto">
          <a:xfrm>
            <a:off x="3203575" y="6165850"/>
            <a:ext cx="3159125" cy="304800"/>
          </a:xfrm>
          <a:prstGeom prst="rect">
            <a:avLst/>
          </a:prstGeom>
          <a:noFill/>
          <a:ln w="9525">
            <a:noFill/>
            <a:miter lim="800000"/>
            <a:headEnd/>
            <a:tailEnd/>
          </a:ln>
          <a:effectLst/>
        </p:spPr>
        <p:txBody>
          <a:bodyPr wrap="none" anchor="ctr">
            <a:spAutoFit/>
          </a:bodyPr>
          <a:lstStyle/>
          <a:p>
            <a:r>
              <a:rPr lang="uk-UA" sz="1200">
                <a:latin typeface="Arial" charset="0"/>
              </a:rPr>
              <a:t>Електрична схема математичної частини</a:t>
            </a:r>
            <a:r>
              <a:rPr lang="ru-RU" sz="1400">
                <a:latin typeface="Arial" charset="0"/>
              </a:rPr>
              <a:t> </a:t>
            </a:r>
          </a:p>
        </p:txBody>
      </p:sp>
      <p:sp>
        <p:nvSpPr>
          <p:cNvPr id="7177" name="Rectangle 9"/>
          <p:cNvSpPr>
            <a:spLocks noChangeArrowheads="1"/>
          </p:cNvSpPr>
          <p:nvPr/>
        </p:nvSpPr>
        <p:spPr bwMode="auto">
          <a:xfrm>
            <a:off x="971550" y="4508500"/>
            <a:ext cx="3665538" cy="274638"/>
          </a:xfrm>
          <a:prstGeom prst="rect">
            <a:avLst/>
          </a:prstGeom>
          <a:noFill/>
          <a:ln w="9525">
            <a:noFill/>
            <a:miter lim="800000"/>
            <a:headEnd/>
            <a:tailEnd/>
          </a:ln>
          <a:effectLst/>
        </p:spPr>
        <p:txBody>
          <a:bodyPr wrap="none" anchor="ctr">
            <a:spAutoFit/>
          </a:bodyPr>
          <a:lstStyle/>
          <a:p>
            <a:pPr algn="ctr"/>
            <a:r>
              <a:rPr lang="uk-UA" sz="1200">
                <a:latin typeface="Arial" charset="0"/>
              </a:rPr>
              <a:t>Електрична схема лічильника для підрахунку </a:t>
            </a:r>
            <a:r>
              <a:rPr lang="en-US" sz="1200">
                <a:latin typeface="Arial" charset="0"/>
              </a:rPr>
              <a:t>N</a:t>
            </a:r>
            <a:endParaRPr lang="uk-UA" sz="1200">
              <a:latin typeface="Arial"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2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p:cNvPicPr>
            <a:picLocks noGrp="1" noChangeAspect="1" noChangeArrowheads="1"/>
          </p:cNvPicPr>
          <p:nvPr>
            <p:ph idx="1"/>
          </p:nvPr>
        </p:nvPicPr>
        <p:blipFill>
          <a:blip r:embed="rId2" cstate="print"/>
          <a:srcRect l="4657" t="12809" r="3463" b="49007"/>
          <a:stretch>
            <a:fillRect/>
          </a:stretch>
        </p:blipFill>
        <p:spPr>
          <a:xfrm>
            <a:off x="344530" y="1916832"/>
            <a:ext cx="8547950" cy="2664296"/>
          </a:xfrm>
          <a:noFill/>
          <a:ln/>
        </p:spPr>
      </p:pic>
      <p:sp>
        <p:nvSpPr>
          <p:cNvPr id="8194" name="Rectangle 2"/>
          <p:cNvSpPr>
            <a:spLocks noGrp="1" noChangeArrowheads="1"/>
          </p:cNvSpPr>
          <p:nvPr>
            <p:ph type="title"/>
          </p:nvPr>
        </p:nvSpPr>
        <p:spPr/>
        <p:txBody>
          <a:bodyPr/>
          <a:lstStyle/>
          <a:p>
            <a:pPr algn="ctr"/>
            <a:r>
              <a:rPr lang="uk-UA" sz="2400" dirty="0"/>
              <a:t>Функціональна електрична схема</a:t>
            </a:r>
            <a:endParaRPr lang="ru-RU" sz="24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5" name="Picture 9"/>
          <p:cNvPicPr>
            <a:picLocks noGrp="1" noChangeAspect="1" noChangeArrowheads="1"/>
          </p:cNvPicPr>
          <p:nvPr>
            <p:ph idx="1"/>
          </p:nvPr>
        </p:nvPicPr>
        <p:blipFill>
          <a:blip r:embed="rId2" cstate="print"/>
          <a:srcRect l="2504" t="11320" b="69270"/>
          <a:stretch>
            <a:fillRect/>
          </a:stretch>
        </p:blipFill>
        <p:spPr>
          <a:xfrm>
            <a:off x="179388" y="1557338"/>
            <a:ext cx="4033837" cy="1008062"/>
          </a:xfrm>
          <a:noFill/>
          <a:ln/>
        </p:spPr>
      </p:pic>
      <p:sp>
        <p:nvSpPr>
          <p:cNvPr id="9218" name="Rectangle 2"/>
          <p:cNvSpPr>
            <a:spLocks noGrp="1" noChangeArrowheads="1"/>
          </p:cNvSpPr>
          <p:nvPr>
            <p:ph type="title"/>
          </p:nvPr>
        </p:nvSpPr>
        <p:spPr/>
        <p:txBody>
          <a:bodyPr/>
          <a:lstStyle/>
          <a:p>
            <a:pPr algn="ctr"/>
            <a:r>
              <a:rPr lang="uk-UA" sz="2400" dirty="0"/>
              <a:t>Моделювання функціональних блоків цифрового фазометра в програмному пакеті </a:t>
            </a:r>
            <a:r>
              <a:rPr lang="uk-UA" sz="2400" dirty="0" err="1"/>
              <a:t>Quartus</a:t>
            </a:r>
            <a:r>
              <a:rPr lang="uk-UA" sz="2400" dirty="0"/>
              <a:t> II</a:t>
            </a:r>
            <a:endParaRPr lang="ru-RU" sz="2400" dirty="0"/>
          </a:p>
        </p:txBody>
      </p:sp>
      <p:sp>
        <p:nvSpPr>
          <p:cNvPr id="9224" name="Rectangle 8"/>
          <p:cNvSpPr>
            <a:spLocks noChangeArrowheads="1"/>
          </p:cNvSpPr>
          <p:nvPr/>
        </p:nvSpPr>
        <p:spPr bwMode="auto">
          <a:xfrm>
            <a:off x="0" y="0"/>
            <a:ext cx="9144000" cy="0"/>
          </a:xfrm>
          <a:prstGeom prst="rect">
            <a:avLst/>
          </a:prstGeom>
          <a:noFill/>
          <a:ln w="9525">
            <a:noFill/>
            <a:miter lim="800000"/>
            <a:headEnd/>
            <a:tailEnd/>
          </a:ln>
          <a:effectLst/>
        </p:spPr>
        <p:txBody>
          <a:bodyPr wrap="none" anchor="ctr">
            <a:spAutoFit/>
          </a:bodyPr>
          <a:lstStyle/>
          <a:p>
            <a:endParaRPr lang="ru-RU"/>
          </a:p>
        </p:txBody>
      </p:sp>
      <p:sp>
        <p:nvSpPr>
          <p:cNvPr id="9226" name="Rectangle 10"/>
          <p:cNvSpPr>
            <a:spLocks noChangeArrowheads="1"/>
          </p:cNvSpPr>
          <p:nvPr/>
        </p:nvSpPr>
        <p:spPr bwMode="auto">
          <a:xfrm>
            <a:off x="0" y="2492375"/>
            <a:ext cx="4248150" cy="457200"/>
          </a:xfrm>
          <a:prstGeom prst="rect">
            <a:avLst/>
          </a:prstGeom>
          <a:noFill/>
          <a:ln w="9525">
            <a:noFill/>
            <a:miter lim="800000"/>
            <a:headEnd/>
            <a:tailEnd/>
          </a:ln>
          <a:effectLst/>
        </p:spPr>
        <p:txBody>
          <a:bodyPr anchor="ctr">
            <a:spAutoFit/>
          </a:bodyPr>
          <a:lstStyle/>
          <a:p>
            <a:pPr algn="ctr"/>
            <a:r>
              <a:rPr lang="uk-UA" sz="1200">
                <a:latin typeface="Arial" charset="0"/>
              </a:rPr>
              <a:t>Моделювання роботи формувача стробуючого імпульсу ΔТ</a:t>
            </a:r>
          </a:p>
        </p:txBody>
      </p:sp>
      <p:pic>
        <p:nvPicPr>
          <p:cNvPr id="9227" name="Picture 11"/>
          <p:cNvPicPr>
            <a:picLocks noChangeAspect="1" noChangeArrowheads="1"/>
          </p:cNvPicPr>
          <p:nvPr/>
        </p:nvPicPr>
        <p:blipFill>
          <a:blip r:embed="rId3" cstate="print"/>
          <a:srcRect l="2429" t="14455" b="68500"/>
          <a:stretch>
            <a:fillRect/>
          </a:stretch>
        </p:blipFill>
        <p:spPr bwMode="auto">
          <a:xfrm>
            <a:off x="4643438" y="1557338"/>
            <a:ext cx="4392612" cy="1008062"/>
          </a:xfrm>
          <a:prstGeom prst="rect">
            <a:avLst/>
          </a:prstGeom>
          <a:noFill/>
          <a:ln w="9525">
            <a:noFill/>
            <a:miter lim="800000"/>
            <a:headEnd/>
            <a:tailEnd/>
          </a:ln>
        </p:spPr>
      </p:pic>
      <p:sp>
        <p:nvSpPr>
          <p:cNvPr id="9228" name="Rectangle 12"/>
          <p:cNvSpPr>
            <a:spLocks noChangeArrowheads="1"/>
          </p:cNvSpPr>
          <p:nvPr/>
        </p:nvSpPr>
        <p:spPr bwMode="auto">
          <a:xfrm>
            <a:off x="4645025" y="2565400"/>
            <a:ext cx="4498975" cy="304800"/>
          </a:xfrm>
          <a:prstGeom prst="rect">
            <a:avLst/>
          </a:prstGeom>
          <a:noFill/>
          <a:ln w="9525">
            <a:noFill/>
            <a:miter lim="800000"/>
            <a:headEnd/>
            <a:tailEnd/>
          </a:ln>
          <a:effectLst/>
        </p:spPr>
        <p:txBody>
          <a:bodyPr wrap="none" anchor="ctr">
            <a:spAutoFit/>
          </a:bodyPr>
          <a:lstStyle/>
          <a:p>
            <a:r>
              <a:rPr lang="uk-UA" sz="1200">
                <a:latin typeface="Arial" charset="0"/>
              </a:rPr>
              <a:t>Моделювання роботи формувача стробуючого імпульсу Т*5</a:t>
            </a:r>
            <a:r>
              <a:rPr lang="ru-RU" sz="1400">
                <a:latin typeface="Arial" charset="0"/>
              </a:rPr>
              <a:t> </a:t>
            </a:r>
          </a:p>
        </p:txBody>
      </p:sp>
      <p:pic>
        <p:nvPicPr>
          <p:cNvPr id="9229" name="Picture 13"/>
          <p:cNvPicPr>
            <a:picLocks noChangeAspect="1" noChangeArrowheads="1"/>
          </p:cNvPicPr>
          <p:nvPr/>
        </p:nvPicPr>
        <p:blipFill>
          <a:blip r:embed="rId4" cstate="print"/>
          <a:srcRect l="2258" t="13806" b="64246"/>
          <a:stretch>
            <a:fillRect/>
          </a:stretch>
        </p:blipFill>
        <p:spPr bwMode="auto">
          <a:xfrm>
            <a:off x="107950" y="3068638"/>
            <a:ext cx="4176713" cy="865187"/>
          </a:xfrm>
          <a:prstGeom prst="rect">
            <a:avLst/>
          </a:prstGeom>
          <a:noFill/>
          <a:ln w="9525">
            <a:noFill/>
            <a:miter lim="800000"/>
            <a:headEnd/>
            <a:tailEnd/>
          </a:ln>
        </p:spPr>
      </p:pic>
      <p:sp>
        <p:nvSpPr>
          <p:cNvPr id="9230" name="Rectangle 14"/>
          <p:cNvSpPr>
            <a:spLocks noChangeArrowheads="1"/>
          </p:cNvSpPr>
          <p:nvPr/>
        </p:nvSpPr>
        <p:spPr bwMode="auto">
          <a:xfrm>
            <a:off x="395288" y="3860800"/>
            <a:ext cx="3868737" cy="304800"/>
          </a:xfrm>
          <a:prstGeom prst="rect">
            <a:avLst/>
          </a:prstGeom>
          <a:noFill/>
          <a:ln w="9525">
            <a:noFill/>
            <a:miter lim="800000"/>
            <a:headEnd/>
            <a:tailEnd/>
          </a:ln>
          <a:effectLst/>
        </p:spPr>
        <p:txBody>
          <a:bodyPr wrap="none" anchor="ctr">
            <a:spAutoFit/>
          </a:bodyPr>
          <a:lstStyle/>
          <a:p>
            <a:r>
              <a:rPr lang="uk-UA" sz="1200">
                <a:latin typeface="Arial" charset="0"/>
              </a:rPr>
              <a:t>Моделювання роботи лічильника</a:t>
            </a:r>
            <a:r>
              <a:rPr lang="en-US" sz="1200">
                <a:latin typeface="Arial" charset="0"/>
              </a:rPr>
              <a:t> </a:t>
            </a:r>
            <a:r>
              <a:rPr lang="ru-RU" sz="1200">
                <a:latin typeface="Arial" charset="0"/>
              </a:rPr>
              <a:t>для </a:t>
            </a:r>
            <a:r>
              <a:rPr lang="uk-UA" sz="1200">
                <a:latin typeface="Arial" charset="0"/>
              </a:rPr>
              <a:t>підрахунку </a:t>
            </a:r>
            <a:r>
              <a:rPr lang="en-US" sz="1200">
                <a:latin typeface="Arial" charset="0"/>
              </a:rPr>
              <a:t>n</a:t>
            </a:r>
            <a:r>
              <a:rPr lang="ru-RU" sz="1400">
                <a:latin typeface="Arial" charset="0"/>
              </a:rPr>
              <a:t>  </a:t>
            </a:r>
          </a:p>
        </p:txBody>
      </p:sp>
      <p:pic>
        <p:nvPicPr>
          <p:cNvPr id="9231" name="Picture 15"/>
          <p:cNvPicPr>
            <a:picLocks noChangeAspect="1" noChangeArrowheads="1"/>
          </p:cNvPicPr>
          <p:nvPr/>
        </p:nvPicPr>
        <p:blipFill>
          <a:blip r:embed="rId5" cstate="print"/>
          <a:srcRect l="2802" t="14561" b="66174"/>
          <a:stretch>
            <a:fillRect/>
          </a:stretch>
        </p:blipFill>
        <p:spPr bwMode="auto">
          <a:xfrm>
            <a:off x="4572000" y="3068638"/>
            <a:ext cx="4392613" cy="865187"/>
          </a:xfrm>
          <a:prstGeom prst="rect">
            <a:avLst/>
          </a:prstGeom>
          <a:noFill/>
          <a:ln w="9525">
            <a:noFill/>
            <a:miter lim="800000"/>
            <a:headEnd/>
            <a:tailEnd/>
          </a:ln>
        </p:spPr>
      </p:pic>
      <p:sp>
        <p:nvSpPr>
          <p:cNvPr id="9232" name="Rectangle 16"/>
          <p:cNvSpPr>
            <a:spLocks noChangeArrowheads="1"/>
          </p:cNvSpPr>
          <p:nvPr/>
        </p:nvSpPr>
        <p:spPr bwMode="auto">
          <a:xfrm>
            <a:off x="4787900" y="3860800"/>
            <a:ext cx="3795713" cy="274638"/>
          </a:xfrm>
          <a:prstGeom prst="rect">
            <a:avLst/>
          </a:prstGeom>
          <a:noFill/>
          <a:ln w="9525">
            <a:noFill/>
            <a:miter lim="800000"/>
            <a:headEnd/>
            <a:tailEnd/>
          </a:ln>
          <a:effectLst/>
        </p:spPr>
        <p:txBody>
          <a:bodyPr wrap="none">
            <a:spAutoFit/>
          </a:bodyPr>
          <a:lstStyle/>
          <a:p>
            <a:r>
              <a:rPr lang="uk-UA" sz="1200">
                <a:latin typeface="Arial" charset="0"/>
              </a:rPr>
              <a:t>Моделювання роботи лічильника</a:t>
            </a:r>
            <a:r>
              <a:rPr lang="en-US" sz="1200">
                <a:latin typeface="Arial" charset="0"/>
              </a:rPr>
              <a:t> </a:t>
            </a:r>
            <a:r>
              <a:rPr lang="ru-RU" sz="1200">
                <a:latin typeface="Arial" charset="0"/>
              </a:rPr>
              <a:t>для </a:t>
            </a:r>
            <a:r>
              <a:rPr lang="uk-UA" sz="1200">
                <a:latin typeface="Arial" charset="0"/>
              </a:rPr>
              <a:t>підрахунку</a:t>
            </a:r>
            <a:r>
              <a:rPr lang="en-US" sz="1200">
                <a:latin typeface="Arial" charset="0"/>
              </a:rPr>
              <a:t> N</a:t>
            </a:r>
            <a:endParaRPr lang="ru-RU" sz="1200">
              <a:latin typeface="Arial" charset="0"/>
            </a:endParaRPr>
          </a:p>
        </p:txBody>
      </p:sp>
      <p:pic>
        <p:nvPicPr>
          <p:cNvPr id="9233" name="Picture 17"/>
          <p:cNvPicPr>
            <a:picLocks noChangeAspect="1" noChangeArrowheads="1"/>
          </p:cNvPicPr>
          <p:nvPr/>
        </p:nvPicPr>
        <p:blipFill>
          <a:blip r:embed="rId6" cstate="print"/>
          <a:srcRect l="2757" t="17442" b="32047"/>
          <a:stretch>
            <a:fillRect/>
          </a:stretch>
        </p:blipFill>
        <p:spPr bwMode="auto">
          <a:xfrm>
            <a:off x="1763713" y="4292600"/>
            <a:ext cx="5688012" cy="1943100"/>
          </a:xfrm>
          <a:prstGeom prst="rect">
            <a:avLst/>
          </a:prstGeom>
          <a:noFill/>
          <a:ln w="9525">
            <a:noFill/>
            <a:miter lim="800000"/>
            <a:headEnd/>
            <a:tailEnd/>
          </a:ln>
        </p:spPr>
      </p:pic>
      <p:sp>
        <p:nvSpPr>
          <p:cNvPr id="9234" name="Rectangle 18"/>
          <p:cNvSpPr>
            <a:spLocks noChangeArrowheads="1"/>
          </p:cNvSpPr>
          <p:nvPr/>
        </p:nvSpPr>
        <p:spPr bwMode="auto">
          <a:xfrm>
            <a:off x="2700338" y="6237288"/>
            <a:ext cx="4024312" cy="274637"/>
          </a:xfrm>
          <a:prstGeom prst="rect">
            <a:avLst/>
          </a:prstGeom>
          <a:noFill/>
          <a:ln w="9525">
            <a:noFill/>
            <a:miter lim="800000"/>
            <a:headEnd/>
            <a:tailEnd/>
          </a:ln>
          <a:effectLst/>
        </p:spPr>
        <p:txBody>
          <a:bodyPr wrap="none" anchor="ctr">
            <a:spAutoFit/>
          </a:bodyPr>
          <a:lstStyle/>
          <a:p>
            <a:pPr algn="ctr"/>
            <a:r>
              <a:rPr lang="uk-UA" sz="1200">
                <a:latin typeface="Arial" charset="0"/>
              </a:rPr>
              <a:t>Моделювання роботи 7-сегментного перетворювача</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150</TotalTime>
  <Words>147</Words>
  <Application>Microsoft Office PowerPoint</Application>
  <PresentationFormat>Экран (4:3)</PresentationFormat>
  <Paragraphs>19</Paragraphs>
  <Slides>8</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8</vt:i4>
      </vt:variant>
    </vt:vector>
  </HeadingPairs>
  <TitlesOfParts>
    <vt:vector size="10" baseType="lpstr">
      <vt:lpstr>Открытая</vt:lpstr>
      <vt:lpstr>Документ Microsoft Office Visio</vt:lpstr>
      <vt:lpstr>Вінницький національний технічний університет     “Цифрові вимірювачі фази”  Дипломна робота   зі спеціальності 7.05090101 – Радіотехніка   Керівник ДР – доц. каф. РТ, к.т.н. Д.В. Гаврілов  Розробив студент гр. РТ – 14сп Сініцин Д.О. </vt:lpstr>
      <vt:lpstr>Метою дипломної роботи є розробка цифрового вимірювача фази на програмованій логічній інтегральній схемі, який призначений для визначення фазового зсуву струмів і напруг у різній електронній вимірювальній апаратурі, обчислення різниці фаз і виведення на екран результатів обрахунків проведених вимірювань.  На даному відрізку наукового прогресу різко зросло значення вимірювань як джерела об’єктивної інформації про величини, які характеризують ефективність та якість виробничих процесів, стан та властивості досліджуваних об’єктів. Саме тому в науці ширше почали використовувати цифрові вимірювальні прилади, як в лабораторних, так і в польових умовах. </vt:lpstr>
      <vt:lpstr>Схема електрична структурна</vt:lpstr>
      <vt:lpstr>Принцип роботи цифрового вимірювача фази</vt:lpstr>
      <vt:lpstr>Електричні схеми функціональних блоків цифрового фазометра в програмному пакеті Quartus II</vt:lpstr>
      <vt:lpstr>Електричні схеми функціональних блоків цифрового фазометра в програмному пакеті Quartus II</vt:lpstr>
      <vt:lpstr>Функціональна електрична схема</vt:lpstr>
      <vt:lpstr>Моделювання функціональних блоків цифрового фазометра в програмному пакеті Quartus II</vt:lpstr>
    </vt:vector>
  </TitlesOfParts>
  <Company>Укртелеком</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Вінницький національний технічний університет     “Цифровий фазометр на ПЛІС”  Дипломна робота  зі спеціальності 7.090701 – Радіотехніка  Керівник ДР – проф. каф. РТ, к.т.н. В. Л. Кофанов Розробила студентка гр. РТ – 03 Ю. А. Скляр </dc:title>
  <dc:creator>serzadorozhnyi</dc:creator>
  <cp:lastModifiedBy>Dima</cp:lastModifiedBy>
  <cp:revision>7</cp:revision>
  <dcterms:created xsi:type="dcterms:W3CDTF">2008-06-17T14:27:10Z</dcterms:created>
  <dcterms:modified xsi:type="dcterms:W3CDTF">2015-06-16T10:31:49Z</dcterms:modified>
</cp:coreProperties>
</file>