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7" r:id="rId4"/>
    <p:sldId id="258" r:id="rId5"/>
    <p:sldId id="259" r:id="rId6"/>
    <p:sldId id="274" r:id="rId7"/>
    <p:sldId id="275" r:id="rId8"/>
    <p:sldId id="276" r:id="rId9"/>
    <p:sldId id="277" r:id="rId10"/>
    <p:sldId id="278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8" r:id="rId19"/>
    <p:sldId id="269" r:id="rId20"/>
    <p:sldId id="279" r:id="rId21"/>
    <p:sldId id="280" r:id="rId22"/>
    <p:sldId id="281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62" d="100"/>
          <a:sy n="62" d="100"/>
        </p:scale>
        <p:origin x="-522" y="-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/>
            </a:pPr>
            <a:r>
              <a:rPr lang="ru-RU"/>
              <a:t>Графік</a:t>
            </a:r>
            <a:r>
              <a:rPr lang="ru-RU" baseline="0"/>
              <a:t> залежності</a:t>
            </a:r>
            <a:endParaRPr lang="ru-RU"/>
          </a:p>
        </c:rich>
      </c:tx>
      <c:layout/>
    </c:title>
    <c:plotArea>
      <c:layout/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cat>
            <c:strRef>
              <c:f>Лист1!$A$2:$A$5</c:f>
              <c:strCache>
                <c:ptCount val="3"/>
                <c:pt idx="0">
                  <c:v>Без охолодження</c:v>
                </c:pt>
                <c:pt idx="1">
                  <c:v>З пластинами</c:v>
                </c:pt>
                <c:pt idx="2">
                  <c:v>З пластинами та водою 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1.4949999999999957</c:v>
                </c:pt>
                <c:pt idx="1">
                  <c:v>1.089</c:v>
                </c:pt>
                <c:pt idx="2">
                  <c:v>0.62800000000000222</c:v>
                </c:pt>
              </c:numCache>
            </c:numRef>
          </c:val>
        </c:ser>
        <c:axId val="82223488"/>
        <c:axId val="86345216"/>
      </c:barChart>
      <c:catAx>
        <c:axId val="82223488"/>
        <c:scaling>
          <c:orientation val="minMax"/>
        </c:scaling>
        <c:axPos val="b"/>
        <c:tickLblPos val="nextTo"/>
        <c:crossAx val="86345216"/>
        <c:crosses val="autoZero"/>
        <c:auto val="1"/>
        <c:lblAlgn val="ctr"/>
        <c:lblOffset val="100"/>
      </c:catAx>
      <c:valAx>
        <c:axId val="86345216"/>
        <c:scaling>
          <c:orientation val="minMax"/>
        </c:scaling>
        <c:axPos val="l"/>
        <c:majorGridlines/>
        <c:numFmt formatCode="General" sourceLinked="1"/>
        <c:tickLblPos val="nextTo"/>
        <c:crossAx val="82223488"/>
        <c:crosses val="autoZero"/>
        <c:crossBetween val="between"/>
      </c:valAx>
    </c:plotArea>
    <c:legend>
      <c:legendPos val="r"/>
      <c:layout/>
    </c:legend>
    <c:plotVisOnly val="1"/>
  </c:chart>
  <c:externalData r:id="rId1"/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25.06.2015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25.06.2015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25.06.2015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25.06.2015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25.06.2015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25.06.2015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25.06.2015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2910" y="642918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ru-RU" cap="all" dirty="0" smtClean="0"/>
              <a:t>ТЕХНОЛОГІЧНИЙ ПРОЦЕС ВІДНОВЛЕННЯ РОБОЧИХ ПОВЕРХОНЬ </a:t>
            </a:r>
            <a:r>
              <a:rPr lang="uk-UA" dirty="0" smtClean="0"/>
              <a:t>ВІНЦЯ ЗУБЧАСТОГО КОЛЕСА РЕДУКТОРА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143108" y="3714752"/>
            <a:ext cx="6400800" cy="1752600"/>
          </a:xfrm>
        </p:spPr>
        <p:txBody>
          <a:bodyPr>
            <a:normAutofit fontScale="85000" lnSpcReduction="20000"/>
          </a:bodyPr>
          <a:lstStyle/>
          <a:p>
            <a:pPr algn="r"/>
            <a:r>
              <a:rPr lang="uk-UA" dirty="0" smtClean="0">
                <a:solidFill>
                  <a:schemeClr val="tx1"/>
                </a:solidFill>
              </a:rPr>
              <a:t>Керівник </a:t>
            </a:r>
            <a:r>
              <a:rPr lang="uk-UA" dirty="0" err="1" smtClean="0">
                <a:solidFill>
                  <a:schemeClr val="tx1"/>
                </a:solidFill>
              </a:rPr>
              <a:t>к.т.н</a:t>
            </a:r>
            <a:r>
              <a:rPr lang="uk-UA" dirty="0" smtClean="0">
                <a:solidFill>
                  <a:schemeClr val="tx1"/>
                </a:solidFill>
              </a:rPr>
              <a:t>. доц. каф ТПЗ</a:t>
            </a:r>
          </a:p>
          <a:p>
            <a:pPr algn="r"/>
            <a:r>
              <a:rPr lang="uk-UA" dirty="0" smtClean="0">
                <a:solidFill>
                  <a:schemeClr val="tx1"/>
                </a:solidFill>
              </a:rPr>
              <a:t>Гайдамак О.Л.</a:t>
            </a:r>
          </a:p>
          <a:p>
            <a:pPr algn="r"/>
            <a:r>
              <a:rPr lang="uk-UA" dirty="0" smtClean="0">
                <a:solidFill>
                  <a:schemeClr val="tx1"/>
                </a:solidFill>
              </a:rPr>
              <a:t>Виконав студент </a:t>
            </a:r>
            <a:r>
              <a:rPr lang="uk-UA" dirty="0" smtClean="0">
                <a:solidFill>
                  <a:schemeClr val="tx1"/>
                </a:solidFill>
              </a:rPr>
              <a:t>1 </a:t>
            </a:r>
            <a:r>
              <a:rPr lang="uk-UA" dirty="0" smtClean="0">
                <a:solidFill>
                  <a:schemeClr val="tx1"/>
                </a:solidFill>
              </a:rPr>
              <a:t>курсу, </a:t>
            </a:r>
            <a:r>
              <a:rPr lang="uk-UA" dirty="0" smtClean="0">
                <a:solidFill>
                  <a:schemeClr val="tx1"/>
                </a:solidFill>
              </a:rPr>
              <a:t>гр.1ЗВ-14сп</a:t>
            </a:r>
            <a:endParaRPr lang="uk-UA" dirty="0" smtClean="0">
              <a:solidFill>
                <a:schemeClr val="tx1"/>
              </a:solidFill>
            </a:endParaRPr>
          </a:p>
          <a:p>
            <a:pPr algn="r"/>
            <a:r>
              <a:rPr lang="uk-UA" dirty="0" smtClean="0">
                <a:solidFill>
                  <a:schemeClr val="tx1"/>
                </a:solidFill>
              </a:rPr>
              <a:t>Бондарчук О.С</a:t>
            </a:r>
            <a:r>
              <a:rPr lang="uk-UA" dirty="0" smtClean="0"/>
              <a:t>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uk-UA" dirty="0" smtClean="0">
                <a:solidFill>
                  <a:schemeClr val="accent1">
                    <a:lumMod val="50000"/>
                  </a:schemeClr>
                </a:solidFill>
              </a:rPr>
              <a:t>Редуктор циліндричний двохступінчастий співвісний</a:t>
            </a: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14348" y="1142984"/>
            <a:ext cx="7794963" cy="59747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428660" y="0"/>
            <a:ext cx="1042791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>
                <a:solidFill>
                  <a:srgbClr val="002060"/>
                </a:solidFill>
              </a:rPr>
              <a:t>3</a:t>
            </a:r>
            <a:r>
              <a:rPr lang="en-US" dirty="0" smtClean="0">
                <a:solidFill>
                  <a:srgbClr val="002060"/>
                </a:solidFill>
              </a:rPr>
              <a:t>D</a:t>
            </a:r>
            <a:r>
              <a:rPr lang="ru-RU" dirty="0" smtClean="0">
                <a:solidFill>
                  <a:srgbClr val="002060"/>
                </a:solidFill>
              </a:rPr>
              <a:t> модель колеса </a:t>
            </a:r>
            <a:r>
              <a:rPr lang="ru-RU" dirty="0" err="1" smtClean="0">
                <a:solidFill>
                  <a:srgbClr val="002060"/>
                </a:solidFill>
              </a:rPr>
              <a:t>зубчастого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14348" y="428604"/>
            <a:ext cx="6215106" cy="62255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000496" y="3929042"/>
            <a:ext cx="4572000" cy="2928958"/>
          </a:xfrm>
        </p:spPr>
        <p:txBody>
          <a:bodyPr>
            <a:normAutofit/>
          </a:bodyPr>
          <a:lstStyle/>
          <a:p>
            <a:r>
              <a:rPr lang="uk-UA" sz="6000" dirty="0" smtClean="0">
                <a:solidFill>
                  <a:schemeClr val="tx2">
                    <a:lumMod val="75000"/>
                  </a:schemeClr>
                </a:solidFill>
              </a:rPr>
              <a:t>Колесо зубчасте</a:t>
            </a:r>
            <a:endParaRPr lang="ru-RU" sz="6000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5643570" cy="547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29388" y="0"/>
            <a:ext cx="2714612" cy="6858000"/>
          </a:xfrm>
        </p:spPr>
        <p:txBody>
          <a:bodyPr>
            <a:normAutofit/>
          </a:bodyPr>
          <a:lstStyle/>
          <a:p>
            <a:r>
              <a:rPr lang="uk-UA" sz="2800" b="1" dirty="0" smtClean="0">
                <a:solidFill>
                  <a:srgbClr val="FF0000"/>
                </a:solidFill>
              </a:rPr>
              <a:t>Дефектування деталі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5429033"/>
            <a:ext cx="8258202" cy="1428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Наукова</a:t>
            </a:r>
            <a:r>
              <a:rPr lang="ru-RU" dirty="0" smtClean="0"/>
              <a:t> </a:t>
            </a:r>
            <a:r>
              <a:rPr lang="ru-RU" dirty="0" err="1" smtClean="0"/>
              <a:t>частина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uk-UA" dirty="0" smtClean="0"/>
              <a:t>		Метою </a:t>
            </a:r>
            <a:r>
              <a:rPr lang="uk-UA" dirty="0" smtClean="0"/>
              <a:t>наукової роботи є аналіз колеса зубчастого за допомогою ЗД моделювання на вплив теплоємкості охолоджувальної системи на деформації деталі. </a:t>
            </a:r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 smtClean="0"/>
              <a:t>Наплавлення без </a:t>
            </a:r>
            <a:r>
              <a:rPr lang="uk-UA" dirty="0" smtClean="0"/>
              <a:t>мідних пластин та охолодження</a:t>
            </a:r>
            <a:endParaRPr lang="ru-RU" dirty="0"/>
          </a:p>
        </p:txBody>
      </p:sp>
      <p:pic>
        <p:nvPicPr>
          <p:cNvPr id="4" name="Содержимое 3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1357299"/>
            <a:ext cx="9144000" cy="55007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 smtClean="0"/>
              <a:t>Система охолодження з мідними пластинами</a:t>
            </a:r>
            <a:endParaRPr lang="ru-RU" dirty="0"/>
          </a:p>
        </p:txBody>
      </p:sp>
      <p:pic>
        <p:nvPicPr>
          <p:cNvPr id="4" name="Содержимое 3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" y="1428736"/>
            <a:ext cx="9144000" cy="5429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57148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uk-UA" dirty="0" smtClean="0"/>
              <a:t>Система охолодження з мідними пластинами та водою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uk-UA" dirty="0" smtClean="0"/>
              <a:t> 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Содержимое 3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1214422"/>
            <a:ext cx="9144000" cy="5643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 smtClean="0"/>
              <a:t>Графік залежності зміни деформації в деталі від зміни системи охолодження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-28577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uk-UA" dirty="0" smtClean="0"/>
              <a:t>Формування </a:t>
            </a:r>
            <a:r>
              <a:rPr lang="uk-UA" dirty="0" smtClean="0"/>
              <a:t>маршруту відновлення</a:t>
            </a:r>
            <a:endParaRPr lang="ru-RU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139508" y="714356"/>
            <a:ext cx="5102054" cy="6143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3108" y="62544"/>
            <a:ext cx="4929221" cy="68319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3108" y="0"/>
            <a:ext cx="5000660" cy="6892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500298" y="0"/>
            <a:ext cx="5368964" cy="6887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400634" y="0"/>
            <a:ext cx="497233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064051" y="0"/>
            <a:ext cx="574308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7000">
              <a:srgbClr val="FFF200">
                <a:alpha val="35000"/>
              </a:srgbClr>
            </a:gs>
            <a:gs pos="45000">
              <a:srgbClr val="FF7A00"/>
            </a:gs>
            <a:gs pos="70000">
              <a:srgbClr val="FF0300"/>
            </a:gs>
            <a:gs pos="100000">
              <a:srgbClr val="4D0808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2714620"/>
            <a:ext cx="8229600" cy="1143000"/>
          </a:xfrm>
        </p:spPr>
        <p:txBody>
          <a:bodyPr>
            <a:noAutofit/>
          </a:bodyPr>
          <a:lstStyle/>
          <a:p>
            <a:r>
              <a:rPr lang="uk-UA" sz="5400" dirty="0" smtClean="0"/>
              <a:t>Створення конструктивної схеми установки автоматизованого відновлення</a:t>
            </a:r>
            <a:endParaRPr lang="ru-RU" sz="5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1143000"/>
          </a:xfrm>
        </p:spPr>
        <p:txBody>
          <a:bodyPr>
            <a:normAutofit/>
          </a:bodyPr>
          <a:lstStyle/>
          <a:p>
            <a:r>
              <a:rPr lang="uk-UA" sz="3200" dirty="0" smtClean="0"/>
              <a:t>Розрахунок </a:t>
            </a:r>
            <a:r>
              <a:rPr lang="uk-UA" sz="3200" dirty="0" err="1" smtClean="0"/>
              <a:t>масоцентровочних</a:t>
            </a:r>
            <a:r>
              <a:rPr lang="uk-UA" sz="3200" dirty="0" smtClean="0"/>
              <a:t> характеристик (МЦХ) деталі та пристрою її закріплення</a:t>
            </a:r>
            <a:endParaRPr lang="ru-RU" sz="3100" dirty="0"/>
          </a:p>
        </p:txBody>
      </p:sp>
      <p:pic>
        <p:nvPicPr>
          <p:cNvPr id="5" name="Содержимое 4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884709" y="1600200"/>
            <a:ext cx="5374581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68346"/>
          </a:xfrm>
        </p:spPr>
        <p:txBody>
          <a:bodyPr>
            <a:normAutofit fontScale="90000"/>
          </a:bodyPr>
          <a:lstStyle/>
          <a:p>
            <a:r>
              <a:rPr lang="uk-UA" sz="3600" dirty="0" smtClean="0"/>
              <a:t>Розробимо 3D модель електродугового </a:t>
            </a:r>
            <a:r>
              <a:rPr lang="uk-UA" sz="3600" dirty="0" err="1" smtClean="0"/>
              <a:t>металізатора</a:t>
            </a:r>
            <a:r>
              <a:rPr lang="uk-UA" sz="3600" dirty="0" smtClean="0"/>
              <a:t> </a:t>
            </a:r>
            <a:endParaRPr lang="ru-RU" sz="3600" dirty="0"/>
          </a:p>
        </p:txBody>
      </p:sp>
      <p:pic>
        <p:nvPicPr>
          <p:cNvPr id="4" name="Рисунок 3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1000108"/>
            <a:ext cx="7715272" cy="5572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Вузол обертання деталі</a:t>
            </a:r>
            <a:endParaRPr lang="ru-RU" dirty="0"/>
          </a:p>
        </p:txBody>
      </p:sp>
      <p:pic>
        <p:nvPicPr>
          <p:cNvPr id="4" name="Содержимое 3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1285861"/>
            <a:ext cx="9144000" cy="5572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Консольна вісь в зборі</a:t>
            </a:r>
            <a:endParaRPr lang="ru-RU" dirty="0"/>
          </a:p>
        </p:txBody>
      </p:sp>
      <p:pic>
        <p:nvPicPr>
          <p:cNvPr id="4" name="Содержимое 3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57200" y="2039059"/>
            <a:ext cx="8229600" cy="36482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14283" y="0"/>
            <a:ext cx="892971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3857620" cy="3214686"/>
          </a:xfrm>
        </p:spPr>
        <p:txBody>
          <a:bodyPr/>
          <a:lstStyle/>
          <a:p>
            <a:r>
              <a:rPr lang="uk-UA" dirty="0" smtClean="0"/>
              <a:t>Установка для наплавлення з ЧПК</a:t>
            </a:r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</TotalTime>
  <Words>110</Words>
  <PresentationFormat>Экран (4:3)</PresentationFormat>
  <Paragraphs>23</Paragraphs>
  <Slides>22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Тема Office</vt:lpstr>
      <vt:lpstr>ТЕХНОЛОГІЧНИЙ ПРОЦЕС ВІДНОВЛЕННЯ РОБОЧИХ ПОВЕРХОНЬ ВІНЦЯ ЗУБЧАСТОГО КОЛЕСА РЕДУКТОРА</vt:lpstr>
      <vt:lpstr>Редуктор циліндричний двохступінчастий співвісний</vt:lpstr>
      <vt:lpstr>3D модель колеса зубчастого</vt:lpstr>
      <vt:lpstr>Колесо зубчасте</vt:lpstr>
      <vt:lpstr>Дефектування деталі</vt:lpstr>
      <vt:lpstr>Наукова частина</vt:lpstr>
      <vt:lpstr>Наплавлення без мідних пластин та охолодження</vt:lpstr>
      <vt:lpstr>Система охолодження з мідними пластинами</vt:lpstr>
      <vt:lpstr>Система охолодження з мідними пластинами та водою   </vt:lpstr>
      <vt:lpstr>Графік залежності зміни деформації в деталі від зміни системи охолодження</vt:lpstr>
      <vt:lpstr>Формування маршруту відновлення</vt:lpstr>
      <vt:lpstr>Слайд 12</vt:lpstr>
      <vt:lpstr>Слайд 13</vt:lpstr>
      <vt:lpstr>Слайд 14</vt:lpstr>
      <vt:lpstr>Слайд 15</vt:lpstr>
      <vt:lpstr>Слайд 16</vt:lpstr>
      <vt:lpstr>Створення конструктивної схеми установки автоматизованого відновлення</vt:lpstr>
      <vt:lpstr>Розрахунок масоцентровочних характеристик (МЦХ) деталі та пристрою її закріплення</vt:lpstr>
      <vt:lpstr>Розробимо 3D модель електродугового металізатора </vt:lpstr>
      <vt:lpstr>Вузол обертання деталі</vt:lpstr>
      <vt:lpstr>Консольна вісь в зборі</vt:lpstr>
      <vt:lpstr>Установка для наплавлення з ЧПК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Дефектування та відновлення робочих поверхонь вінця зубчастого колеса</dc:title>
  <dc:creator>Алекс</dc:creator>
  <cp:lastModifiedBy>Алекс</cp:lastModifiedBy>
  <cp:revision>11</cp:revision>
  <dcterms:created xsi:type="dcterms:W3CDTF">2014-06-18T22:37:42Z</dcterms:created>
  <dcterms:modified xsi:type="dcterms:W3CDTF">2015-06-25T06:11:46Z</dcterms:modified>
</cp:coreProperties>
</file>