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71" r:id="rId3"/>
    <p:sldId id="257" r:id="rId4"/>
    <p:sldId id="272" r:id="rId5"/>
    <p:sldId id="273" r:id="rId6"/>
    <p:sldId id="274" r:id="rId7"/>
    <p:sldId id="275" r:id="rId8"/>
    <p:sldId id="276" r:id="rId9"/>
    <p:sldId id="277" r:id="rId10"/>
    <p:sldId id="267" r:id="rId11"/>
    <p:sldId id="264" r:id="rId12"/>
    <p:sldId id="283" r:id="rId13"/>
    <p:sldId id="284" r:id="rId14"/>
    <p:sldId id="278" r:id="rId15"/>
    <p:sldId id="282" r:id="rId16"/>
    <p:sldId id="281" r:id="rId17"/>
    <p:sldId id="279" r:id="rId18"/>
    <p:sldId id="270" r:id="rId19"/>
    <p:sldId id="268" r:id="rId20"/>
    <p:sldId id="28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2.732919254658385E-2"/>
          <c:y val="0.21948840769903763"/>
          <c:w val="0.52753636230253831"/>
          <c:h val="0.5898149606299212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Зарплата</c:v>
                </c:pt>
              </c:strCache>
            </c:strRef>
          </c:tx>
          <c:explosion val="4"/>
          <c:cat>
            <c:strRef>
              <c:f>Лист1!$A$2:$A$3</c:f>
              <c:strCache>
                <c:ptCount val="2"/>
                <c:pt idx="0">
                  <c:v>Податки</c:v>
                </c:pt>
                <c:pt idx="1">
                  <c:v>Зарплата після оподаткування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0.43099999999999999</c:v>
                </c:pt>
                <c:pt idx="1">
                  <c:v>0.56899999999999995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8912896757470534"/>
          <c:y val="0.34136587448458644"/>
          <c:w val="0.41087103242529466"/>
          <c:h val="0.3959199475065616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4752528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«УПРАВЛІННЯ ОСОБИСТИМИ ФІНАНСАМИ В СУЧАСНИХ КРИЗОВИХ УМОВАХ ЕКОНОМІКИ УКРАЇНИ»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53010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Актуальність теми дослідження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полягає </a:t>
            </a:r>
            <a:r>
              <a:rPr lang="uk-UA" dirty="0"/>
              <a:t>в тому, що особисті фінанси є основою життєдіяльності та продуктивності працівника та його сім’ї. Від того, в якій мірі сім’я забезпечена фінансами, залежить міра задоволення особистих та соціальних потреб працюючого як головної продуктивної сили суспільства.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82899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 fontScale="85000" lnSpcReduction="10000"/>
          </a:bodyPr>
          <a:lstStyle/>
          <a:p>
            <a:r>
              <a:rPr lang="uk-UA" dirty="0"/>
              <a:t>Мета роботи полягає у визначенні рівня забезпечення населення особистими фінансами і на такій основі, внести пропозиції щодо підвищення добробуту населення України. </a:t>
            </a:r>
          </a:p>
          <a:p>
            <a:r>
              <a:rPr lang="uk-UA" dirty="0"/>
              <a:t>З</a:t>
            </a:r>
            <a:r>
              <a:rPr lang="uk-UA" dirty="0" smtClean="0"/>
              <a:t>авдання</a:t>
            </a:r>
            <a:r>
              <a:rPr lang="uk-UA" dirty="0"/>
              <a:t>: </a:t>
            </a:r>
          </a:p>
          <a:p>
            <a:r>
              <a:rPr lang="uk-UA" dirty="0"/>
              <a:t>- дослідити сутність та призначення фінансів домогосподарств в сучасних умовах;</a:t>
            </a:r>
          </a:p>
          <a:p>
            <a:r>
              <a:rPr lang="uk-UA" dirty="0"/>
              <a:t>- визначити статті доходів та витрат сімейного бюджету;</a:t>
            </a:r>
          </a:p>
          <a:p>
            <a:r>
              <a:rPr lang="uk-UA" dirty="0"/>
              <a:t>- </a:t>
            </a:r>
            <a:r>
              <a:rPr lang="uk-UA" dirty="0" err="1"/>
              <a:t>здійнити</a:t>
            </a:r>
            <a:r>
              <a:rPr lang="uk-UA" dirty="0"/>
              <a:t> класифікацію та порівняльні характеристики витрат сімейного бюджету України, ЄС та США;</a:t>
            </a:r>
          </a:p>
          <a:p>
            <a:r>
              <a:rPr lang="uk-UA" dirty="0"/>
              <a:t>- </a:t>
            </a:r>
            <a:r>
              <a:rPr lang="uk-UA" dirty="0" err="1"/>
              <a:t>здійнити</a:t>
            </a:r>
            <a:r>
              <a:rPr lang="uk-UA" dirty="0"/>
              <a:t> аналіз ринку банківських депозитів домогосподарств та недержавних пенсійних фондів як організаційних форм формування заощаджень особистих фінансів;</a:t>
            </a:r>
          </a:p>
          <a:p>
            <a:r>
              <a:rPr lang="uk-UA" dirty="0"/>
              <a:t>- внести пропозиції та рекомендації щодо підвищення добробуту населення України.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69255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Домашнє господарство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– </a:t>
            </a:r>
            <a:r>
              <a:rPr lang="uk-UA" dirty="0"/>
              <a:t>це окреме господарство, яке складається з однієї особи або сукупності осіб, що має загальну територію мешкання і сумісне господарювання, що ухвалює самостійні економічні рішення з приводу формування і використання економічних ресурсів, загального бюджету, направлені на максимальне задоволення поточних і довгострокових потреб і відтворення умов життєдіяльності.</a:t>
            </a:r>
          </a:p>
        </p:txBody>
      </p:sp>
    </p:spTree>
    <p:extLst>
      <p:ext uri="{BB962C8B-B14F-4D97-AF65-F5344CB8AC3E}">
        <p14:creationId xmlns:p14="http://schemas.microsoft.com/office/powerpoint/2010/main" val="540568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27584" y="908720"/>
            <a:ext cx="7272808" cy="5616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1266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47664" y="260350"/>
            <a:ext cx="5904656" cy="61209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8060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Етапи фінансового планування </a:t>
            </a:r>
            <a:endParaRPr lang="uk-UA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15616" y="2348880"/>
            <a:ext cx="6840760" cy="3240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9038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12776"/>
            <a:ext cx="4040188" cy="1101824"/>
          </a:xfrm>
        </p:spPr>
        <p:txBody>
          <a:bodyPr/>
          <a:lstStyle/>
          <a:p>
            <a:pPr algn="ctr"/>
            <a:r>
              <a:rPr lang="ru-RU" dirty="0"/>
              <a:t>Структура </a:t>
            </a:r>
            <a:r>
              <a:rPr lang="ru-RU" dirty="0" err="1" smtClean="0"/>
              <a:t>витрат</a:t>
            </a:r>
            <a:r>
              <a:rPr lang="ru-RU" dirty="0" smtClean="0"/>
              <a:t> </a:t>
            </a:r>
            <a:r>
              <a:rPr lang="uk-UA" dirty="0"/>
              <a:t>домогосподарств</a:t>
            </a:r>
            <a:r>
              <a:rPr lang="ru-RU" dirty="0" smtClean="0"/>
              <a:t> </a:t>
            </a:r>
            <a:r>
              <a:rPr lang="ru-RU" dirty="0" err="1"/>
              <a:t>країн</a:t>
            </a:r>
            <a:r>
              <a:rPr lang="ru-RU" dirty="0"/>
              <a:t> </a:t>
            </a:r>
            <a:r>
              <a:rPr lang="ru-RU" dirty="0"/>
              <a:t>ЄС-28 за 2014 р., %</a:t>
            </a:r>
            <a:endParaRPr lang="uk-UA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3"/>
          </p:nvPr>
        </p:nvSpPr>
        <p:spPr>
          <a:xfrm>
            <a:off x="4645025" y="1268760"/>
            <a:ext cx="4041775" cy="1245841"/>
          </a:xfrm>
        </p:spPr>
        <p:txBody>
          <a:bodyPr/>
          <a:lstStyle/>
          <a:p>
            <a:pPr algn="ctr"/>
            <a:r>
              <a:rPr lang="ru-RU" dirty="0"/>
              <a:t>Структура </a:t>
            </a:r>
            <a:r>
              <a:rPr lang="ru-RU" dirty="0" err="1" smtClean="0"/>
              <a:t>витрат</a:t>
            </a:r>
            <a:r>
              <a:rPr lang="ru-RU" dirty="0" smtClean="0"/>
              <a:t> </a:t>
            </a:r>
            <a:r>
              <a:rPr lang="uk-UA" dirty="0"/>
              <a:t>домогосподарств</a:t>
            </a:r>
            <a:r>
              <a:rPr lang="ru-RU" dirty="0" smtClean="0"/>
              <a:t> </a:t>
            </a:r>
            <a:r>
              <a:rPr lang="ru-RU" dirty="0"/>
              <a:t>США за 2014 р., %</a:t>
            </a:r>
            <a:endParaRPr lang="uk-U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526810"/>
            <a:ext cx="4040188" cy="3822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636912"/>
            <a:ext cx="4078768" cy="3357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717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/>
              <a:t>Структура </a:t>
            </a:r>
            <a:r>
              <a:rPr lang="ru-RU" sz="4000" dirty="0" err="1"/>
              <a:t>витрат</a:t>
            </a:r>
            <a:r>
              <a:rPr lang="ru-RU" sz="4000" dirty="0"/>
              <a:t> </a:t>
            </a:r>
            <a:r>
              <a:rPr lang="uk-UA" sz="4000" dirty="0"/>
              <a:t>домогосподарств </a:t>
            </a:r>
            <a:r>
              <a:rPr lang="ru-RU" sz="4000" dirty="0" err="1" smtClean="0"/>
              <a:t>України</a:t>
            </a:r>
            <a:r>
              <a:rPr lang="ru-RU" sz="4000" dirty="0" smtClean="0"/>
              <a:t> за</a:t>
            </a:r>
            <a:r>
              <a:rPr lang="ru-RU" sz="4000" dirty="0" smtClean="0"/>
              <a:t> 2014 р., %</a:t>
            </a:r>
            <a:endParaRPr lang="uk-UA" sz="4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201" y="1935163"/>
            <a:ext cx="5161598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1732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«ЗАКОН ЕНГЕЛЯ»</a:t>
            </a:r>
            <a:endParaRPr lang="uk-UA" b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132856"/>
            <a:ext cx="7408333" cy="3993307"/>
          </a:xfrm>
        </p:spPr>
        <p:txBody>
          <a:bodyPr>
            <a:normAutofit fontScale="77500" lnSpcReduction="20000"/>
          </a:bodyPr>
          <a:lstStyle/>
          <a:p>
            <a:pPr marL="0" lvl="0" indent="0" algn="just" hangingPunct="0">
              <a:buNone/>
            </a:pPr>
            <a:r>
              <a:rPr lang="ru-RU" dirty="0" smtClean="0"/>
              <a:t>	</a:t>
            </a:r>
            <a:r>
              <a:rPr lang="ru-RU" dirty="0" err="1" smtClean="0"/>
              <a:t>Основним</a:t>
            </a:r>
            <a:r>
              <a:rPr lang="ru-RU" dirty="0" smtClean="0"/>
              <a:t> </a:t>
            </a:r>
            <a:r>
              <a:rPr lang="ru-RU" dirty="0" err="1"/>
              <a:t>чинником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впливає</a:t>
            </a:r>
            <a:r>
              <a:rPr lang="ru-RU" dirty="0"/>
              <a:t> на величину і структуру </a:t>
            </a:r>
            <a:r>
              <a:rPr lang="ru-RU" dirty="0" err="1"/>
              <a:t>витрат</a:t>
            </a:r>
            <a:r>
              <a:rPr lang="ru-RU" dirty="0"/>
              <a:t> </a:t>
            </a:r>
            <a:r>
              <a:rPr lang="ru-RU" dirty="0" err="1"/>
              <a:t>сім’ї</a:t>
            </a:r>
            <a:r>
              <a:rPr lang="ru-RU" dirty="0"/>
              <a:t>, є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доходів</a:t>
            </a:r>
            <a:r>
              <a:rPr lang="ru-RU" dirty="0"/>
              <a:t>, </a:t>
            </a:r>
            <a:r>
              <a:rPr lang="ru-RU" dirty="0" err="1"/>
              <a:t>отриманий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членами. </a:t>
            </a:r>
            <a:endParaRPr lang="uk-UA" dirty="0"/>
          </a:p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dirty="0" err="1" smtClean="0"/>
              <a:t>Рівень</a:t>
            </a:r>
            <a:r>
              <a:rPr lang="ru-RU" dirty="0" smtClean="0"/>
              <a:t> </a:t>
            </a:r>
            <a:r>
              <a:rPr lang="ru-RU" dirty="0" err="1"/>
              <a:t>доходів</a:t>
            </a:r>
            <a:r>
              <a:rPr lang="ru-RU" dirty="0"/>
              <a:t> і структура </a:t>
            </a:r>
            <a:r>
              <a:rPr lang="ru-RU" dirty="0" err="1"/>
              <a:t>сімейних</a:t>
            </a:r>
            <a:r>
              <a:rPr lang="ru-RU" dirty="0"/>
              <a:t> </a:t>
            </a:r>
            <a:r>
              <a:rPr lang="ru-RU" dirty="0" err="1"/>
              <a:t>витрат</a:t>
            </a:r>
            <a:r>
              <a:rPr lang="ru-RU" dirty="0"/>
              <a:t> </a:t>
            </a:r>
            <a:r>
              <a:rPr lang="ru-RU" dirty="0" err="1"/>
              <a:t>тісно</a:t>
            </a:r>
            <a:r>
              <a:rPr lang="ru-RU" dirty="0"/>
              <a:t> </a:t>
            </a:r>
            <a:r>
              <a:rPr lang="ru-RU" dirty="0" err="1"/>
              <a:t>взаємопов’язані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собою. </a:t>
            </a:r>
            <a:r>
              <a:rPr lang="ru-RU" dirty="0" err="1"/>
              <a:t>Уперше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дослідив</a:t>
            </a:r>
            <a:r>
              <a:rPr lang="ru-RU" dirty="0"/>
              <a:t> учений-</a:t>
            </a:r>
            <a:r>
              <a:rPr lang="ru-RU" dirty="0" err="1"/>
              <a:t>економіст</a:t>
            </a:r>
            <a:r>
              <a:rPr lang="ru-RU" dirty="0"/>
              <a:t> Е. </a:t>
            </a:r>
            <a:r>
              <a:rPr lang="ru-RU" dirty="0" err="1"/>
              <a:t>Енгель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стверджував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зростанням</a:t>
            </a:r>
            <a:r>
              <a:rPr lang="ru-RU" dirty="0"/>
              <a:t> доходу </a:t>
            </a:r>
            <a:r>
              <a:rPr lang="ru-RU" dirty="0" err="1"/>
              <a:t>частка</a:t>
            </a:r>
            <a:r>
              <a:rPr lang="ru-RU" dirty="0"/>
              <a:t> </a:t>
            </a:r>
            <a:r>
              <a:rPr lang="ru-RU" dirty="0" err="1"/>
              <a:t>витрат</a:t>
            </a:r>
            <a:r>
              <a:rPr lang="ru-RU" dirty="0"/>
              <a:t> </a:t>
            </a:r>
            <a:r>
              <a:rPr lang="ru-RU" dirty="0" err="1"/>
              <a:t>сім’ї</a:t>
            </a:r>
            <a:r>
              <a:rPr lang="ru-RU" dirty="0"/>
              <a:t> на </a:t>
            </a:r>
            <a:r>
              <a:rPr lang="ru-RU" dirty="0" err="1"/>
              <a:t>харчування</a:t>
            </a:r>
            <a:r>
              <a:rPr lang="ru-RU" dirty="0"/>
              <a:t> </a:t>
            </a:r>
            <a:r>
              <a:rPr lang="ru-RU" dirty="0" err="1"/>
              <a:t>зменшується</a:t>
            </a:r>
            <a:r>
              <a:rPr lang="ru-RU" dirty="0"/>
              <a:t>; </a:t>
            </a:r>
            <a:r>
              <a:rPr lang="ru-RU" dirty="0" err="1"/>
              <a:t>витрати</a:t>
            </a:r>
            <a:r>
              <a:rPr lang="ru-RU" dirty="0"/>
              <a:t> на </a:t>
            </a:r>
            <a:r>
              <a:rPr lang="ru-RU" dirty="0" err="1"/>
              <a:t>одяг</a:t>
            </a:r>
            <a:r>
              <a:rPr lang="ru-RU" dirty="0"/>
              <a:t>, </a:t>
            </a:r>
            <a:r>
              <a:rPr lang="ru-RU" dirty="0" err="1"/>
              <a:t>житло</a:t>
            </a:r>
            <a:r>
              <a:rPr lang="ru-RU" dirty="0"/>
              <a:t>, </a:t>
            </a:r>
            <a:r>
              <a:rPr lang="ru-RU" dirty="0" err="1"/>
              <a:t>опалення</a:t>
            </a:r>
            <a:r>
              <a:rPr lang="ru-RU" dirty="0"/>
              <a:t> й </a:t>
            </a:r>
            <a:r>
              <a:rPr lang="ru-RU" dirty="0" err="1"/>
              <a:t>освітлення</a:t>
            </a:r>
            <a:r>
              <a:rPr lang="ru-RU" dirty="0"/>
              <a:t> </a:t>
            </a:r>
            <a:r>
              <a:rPr lang="ru-RU" dirty="0" err="1"/>
              <a:t>змінюються</a:t>
            </a:r>
            <a:r>
              <a:rPr lang="ru-RU" dirty="0"/>
              <a:t> </a:t>
            </a:r>
            <a:r>
              <a:rPr lang="ru-RU" dirty="0" err="1"/>
              <a:t>порівняно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, </a:t>
            </a:r>
            <a:r>
              <a:rPr lang="ru-RU" dirty="0" err="1"/>
              <a:t>несуттєво</a:t>
            </a:r>
            <a:r>
              <a:rPr lang="ru-RU" dirty="0"/>
              <a:t>; а </a:t>
            </a:r>
            <a:r>
              <a:rPr lang="ru-RU" dirty="0" err="1"/>
              <a:t>частка</a:t>
            </a:r>
            <a:r>
              <a:rPr lang="ru-RU" dirty="0"/>
              <a:t> </a:t>
            </a:r>
            <a:r>
              <a:rPr lang="ru-RU" dirty="0" err="1"/>
              <a:t>витрат</a:t>
            </a:r>
            <a:r>
              <a:rPr lang="ru-RU" dirty="0"/>
              <a:t> на </a:t>
            </a:r>
            <a:r>
              <a:rPr lang="ru-RU" dirty="0" err="1"/>
              <a:t>задоволення</a:t>
            </a:r>
            <a:r>
              <a:rPr lang="ru-RU" dirty="0"/>
              <a:t> </a:t>
            </a:r>
            <a:r>
              <a:rPr lang="ru-RU" dirty="0" err="1"/>
              <a:t>культурних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нематеріальних</a:t>
            </a:r>
            <a:r>
              <a:rPr lang="ru-RU" dirty="0"/>
              <a:t> потреб </a:t>
            </a:r>
            <a:r>
              <a:rPr lang="ru-RU" dirty="0" err="1"/>
              <a:t>помітно</a:t>
            </a:r>
            <a:r>
              <a:rPr lang="ru-RU" dirty="0"/>
              <a:t> </a:t>
            </a:r>
            <a:r>
              <a:rPr lang="ru-RU" dirty="0" err="1"/>
              <a:t>зростає</a:t>
            </a:r>
            <a:r>
              <a:rPr lang="ru-RU" dirty="0"/>
              <a:t>. Потреби </a:t>
            </a:r>
            <a:r>
              <a:rPr lang="ru-RU" dirty="0" err="1"/>
              <a:t>членів</a:t>
            </a:r>
            <a:r>
              <a:rPr lang="ru-RU" dirty="0"/>
              <a:t> </a:t>
            </a:r>
            <a:r>
              <a:rPr lang="ru-RU" dirty="0" err="1"/>
              <a:t>сім’ї</a:t>
            </a:r>
            <a:r>
              <a:rPr lang="ru-RU" dirty="0"/>
              <a:t> </a:t>
            </a:r>
            <a:r>
              <a:rPr lang="ru-RU" dirty="0" err="1"/>
              <a:t>задовольняються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простіших</a:t>
            </a:r>
            <a:r>
              <a:rPr lang="ru-RU" dirty="0"/>
              <a:t> (</a:t>
            </a:r>
            <a:r>
              <a:rPr lang="ru-RU" dirty="0" err="1"/>
              <a:t>актуальних</a:t>
            </a:r>
            <a:r>
              <a:rPr lang="ru-RU" dirty="0"/>
              <a:t>) до </a:t>
            </a:r>
            <a:r>
              <a:rPr lang="ru-RU" dirty="0" err="1"/>
              <a:t>вищих</a:t>
            </a:r>
            <a:r>
              <a:rPr lang="ru-RU" dirty="0"/>
              <a:t>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величини</a:t>
            </a:r>
            <a:r>
              <a:rPr lang="ru-RU" dirty="0"/>
              <a:t> </a:t>
            </a:r>
            <a:r>
              <a:rPr lang="ru-RU" dirty="0" err="1"/>
              <a:t>отримуваних</a:t>
            </a:r>
            <a:r>
              <a:rPr lang="ru-RU" dirty="0"/>
              <a:t> </a:t>
            </a:r>
            <a:r>
              <a:rPr lang="ru-RU" dirty="0" err="1"/>
              <a:t>доходів</a:t>
            </a:r>
            <a:r>
              <a:rPr lang="ru-RU" dirty="0"/>
              <a:t>. </a:t>
            </a:r>
            <a:r>
              <a:rPr lang="ru-RU" b="1" dirty="0" err="1"/>
              <a:t>Сім’ї</a:t>
            </a:r>
            <a:r>
              <a:rPr lang="ru-RU" b="1" dirty="0"/>
              <a:t> з </a:t>
            </a:r>
            <a:r>
              <a:rPr lang="ru-RU" b="1" dirty="0" err="1"/>
              <a:t>низькими</a:t>
            </a:r>
            <a:r>
              <a:rPr lang="ru-RU" b="1" dirty="0"/>
              <a:t> доходами </a:t>
            </a:r>
            <a:r>
              <a:rPr lang="ru-RU" b="1" dirty="0" err="1"/>
              <a:t>витрачають</a:t>
            </a:r>
            <a:r>
              <a:rPr lang="ru-RU" b="1" dirty="0"/>
              <a:t> </a:t>
            </a:r>
            <a:r>
              <a:rPr lang="ru-RU" b="1" dirty="0" err="1"/>
              <a:t>більшу</a:t>
            </a:r>
            <a:r>
              <a:rPr lang="ru-RU" b="1" dirty="0"/>
              <a:t> </a:t>
            </a:r>
            <a:r>
              <a:rPr lang="ru-RU" b="1" dirty="0" err="1"/>
              <a:t>частину</a:t>
            </a:r>
            <a:r>
              <a:rPr lang="ru-RU" b="1" dirty="0"/>
              <a:t> </a:t>
            </a:r>
            <a:r>
              <a:rPr lang="ru-RU" b="1" dirty="0" err="1"/>
              <a:t>своїх</a:t>
            </a:r>
            <a:r>
              <a:rPr lang="ru-RU" b="1" dirty="0"/>
              <a:t> </a:t>
            </a:r>
            <a:r>
              <a:rPr lang="ru-RU" b="1" dirty="0" err="1"/>
              <a:t>доходів</a:t>
            </a:r>
            <a:r>
              <a:rPr lang="ru-RU" b="1" dirty="0"/>
              <a:t> на </a:t>
            </a:r>
            <a:r>
              <a:rPr lang="ru-RU" b="1" dirty="0" err="1"/>
              <a:t>харчування</a:t>
            </a:r>
            <a:r>
              <a:rPr lang="ru-RU" b="1" dirty="0"/>
              <a:t>, </a:t>
            </a:r>
            <a:r>
              <a:rPr lang="ru-RU" b="1" dirty="0" err="1"/>
              <a:t>одяг</a:t>
            </a:r>
            <a:r>
              <a:rPr lang="ru-RU" b="1" dirty="0"/>
              <a:t>, </a:t>
            </a:r>
            <a:r>
              <a:rPr lang="ru-RU" b="1" dirty="0" err="1"/>
              <a:t>житло</a:t>
            </a:r>
            <a:r>
              <a:rPr lang="ru-RU" b="1" dirty="0"/>
              <a:t>. </a:t>
            </a:r>
            <a:r>
              <a:rPr lang="ru-RU" dirty="0" err="1"/>
              <a:t>Ця</a:t>
            </a:r>
            <a:r>
              <a:rPr lang="ru-RU" dirty="0"/>
              <a:t> </a:t>
            </a:r>
            <a:r>
              <a:rPr lang="ru-RU" dirty="0" err="1"/>
              <a:t>закономірність</a:t>
            </a:r>
            <a:r>
              <a:rPr lang="ru-RU" dirty="0"/>
              <a:t> в </a:t>
            </a:r>
            <a:r>
              <a:rPr lang="ru-RU" dirty="0" err="1"/>
              <a:t>економічній</a:t>
            </a:r>
            <a:r>
              <a:rPr lang="ru-RU" dirty="0"/>
              <a:t> </a:t>
            </a:r>
            <a:r>
              <a:rPr lang="ru-RU" dirty="0" err="1"/>
              <a:t>науці</a:t>
            </a:r>
            <a:r>
              <a:rPr lang="ru-RU" dirty="0"/>
              <a:t> </a:t>
            </a:r>
            <a:r>
              <a:rPr lang="ru-RU" dirty="0" err="1"/>
              <a:t>отримала</a:t>
            </a:r>
            <a:r>
              <a:rPr lang="ru-RU" dirty="0"/>
              <a:t> </a:t>
            </a:r>
            <a:r>
              <a:rPr lang="ru-RU" dirty="0" err="1"/>
              <a:t>назву</a:t>
            </a:r>
            <a:r>
              <a:rPr lang="ru-RU" dirty="0"/>
              <a:t> «закон </a:t>
            </a:r>
            <a:r>
              <a:rPr lang="ru-RU" dirty="0" err="1"/>
              <a:t>Енгеля</a:t>
            </a:r>
            <a:r>
              <a:rPr lang="ru-RU" dirty="0"/>
              <a:t>».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5382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772816"/>
            <a:ext cx="7012301" cy="4353347"/>
          </a:xfrm>
        </p:spPr>
        <p:txBody>
          <a:bodyPr>
            <a:normAutofit/>
          </a:bodyPr>
          <a:lstStyle/>
          <a:p>
            <a:pPr algn="just"/>
            <a:r>
              <a:rPr lang="uk-UA" dirty="0"/>
              <a:t>Уявіть, що вам зараз 40 і ви хочете вийти на пенсію в 50 і отримувати на пенсії </a:t>
            </a:r>
            <a:r>
              <a:rPr lang="uk-UA" dirty="0" smtClean="0"/>
              <a:t>довічно 1 </a:t>
            </a:r>
            <a:r>
              <a:rPr lang="uk-UA" dirty="0"/>
              <a:t>тис. </a:t>
            </a:r>
            <a:r>
              <a:rPr lang="uk-UA" dirty="0" smtClean="0"/>
              <a:t>дол. </a:t>
            </a:r>
            <a:r>
              <a:rPr lang="uk-UA" dirty="0"/>
              <a:t>Для цього вам необхідно інвестувати під 12% річних </a:t>
            </a:r>
            <a:r>
              <a:rPr lang="uk-UA" dirty="0" smtClean="0"/>
              <a:t>740 дол. </a:t>
            </a:r>
            <a:r>
              <a:rPr lang="uk-UA" dirty="0"/>
              <a:t>щомісячно. </a:t>
            </a:r>
          </a:p>
          <a:p>
            <a:pPr algn="just"/>
            <a:r>
              <a:rPr lang="uk-UA" dirty="0"/>
              <a:t>Або уявіть, що вам зараз 20 і ви хочете вийти на пенсію в 50 і отримувати на пенсії </a:t>
            </a:r>
            <a:r>
              <a:rPr lang="uk-UA" dirty="0" smtClean="0"/>
              <a:t>довічно 1 </a:t>
            </a:r>
            <a:r>
              <a:rPr lang="uk-UA" dirty="0"/>
              <a:t>тис. </a:t>
            </a:r>
            <a:r>
              <a:rPr lang="uk-UA" dirty="0" smtClean="0"/>
              <a:t>дол. </a:t>
            </a:r>
            <a:r>
              <a:rPr lang="uk-UA" dirty="0"/>
              <a:t>Для цього вам необхідно інвестувати </a:t>
            </a:r>
            <a:r>
              <a:rPr lang="uk-UA" dirty="0" smtClean="0"/>
              <a:t>50 дол. </a:t>
            </a:r>
            <a:r>
              <a:rPr lang="uk-UA" dirty="0"/>
              <a:t>щомісяця. </a:t>
            </a:r>
          </a:p>
        </p:txBody>
      </p:sp>
    </p:spTree>
    <p:extLst>
      <p:ext uri="{BB962C8B-B14F-4D97-AF65-F5344CB8AC3E}">
        <p14:creationId xmlns:p14="http://schemas.microsoft.com/office/powerpoint/2010/main" val="2603603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/>
          <a:lstStyle/>
          <a:p>
            <a:r>
              <a:rPr lang="uk-UA" dirty="0"/>
              <a:t>Банківська </a:t>
            </a:r>
            <a:r>
              <a:rPr lang="uk-UA" dirty="0" smtClean="0"/>
              <a:t>система складає 95% всієї фінансової системи.</a:t>
            </a:r>
          </a:p>
          <a:p>
            <a:r>
              <a:rPr lang="ru-RU" dirty="0" err="1"/>
              <a:t>Домашні</a:t>
            </a:r>
            <a:r>
              <a:rPr lang="ru-RU" dirty="0"/>
              <a:t> </a:t>
            </a:r>
            <a:r>
              <a:rPr lang="ru-RU" dirty="0" err="1"/>
              <a:t>господарства</a:t>
            </a:r>
            <a:r>
              <a:rPr lang="ru-RU" dirty="0"/>
              <a:t> </a:t>
            </a:r>
            <a:r>
              <a:rPr lang="ru-RU" dirty="0" err="1"/>
              <a:t>віддають</a:t>
            </a:r>
            <a:r>
              <a:rPr lang="ru-RU" dirty="0"/>
              <a:t> </a:t>
            </a:r>
            <a:r>
              <a:rPr lang="ru-RU" dirty="0" err="1"/>
              <a:t>перевагу</a:t>
            </a:r>
            <a:r>
              <a:rPr lang="ru-RU" dirty="0"/>
              <a:t> </a:t>
            </a:r>
            <a:r>
              <a:rPr lang="ru-RU" dirty="0" err="1"/>
              <a:t>короткостроковим</a:t>
            </a:r>
            <a:r>
              <a:rPr lang="ru-RU" dirty="0"/>
              <a:t> депозитам</a:t>
            </a:r>
            <a:r>
              <a:rPr lang="ru-RU" dirty="0" smtClean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пояснюється</a:t>
            </a:r>
            <a:r>
              <a:rPr lang="ru-RU" dirty="0"/>
              <a:t> </a:t>
            </a:r>
            <a:r>
              <a:rPr lang="ru-RU" dirty="0" err="1"/>
              <a:t>тим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люди не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достатнього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довіри</a:t>
            </a:r>
            <a:r>
              <a:rPr lang="ru-RU" dirty="0"/>
              <a:t> до </a:t>
            </a:r>
            <a:r>
              <a:rPr lang="ru-RU" dirty="0" err="1"/>
              <a:t>банківських</a:t>
            </a:r>
            <a:r>
              <a:rPr lang="ru-RU" dirty="0"/>
              <a:t> </a:t>
            </a:r>
            <a:r>
              <a:rPr lang="ru-RU" dirty="0" err="1" smtClean="0"/>
              <a:t>установ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Відбувається</a:t>
            </a:r>
            <a:r>
              <a:rPr lang="ru-RU" dirty="0" smtClean="0"/>
              <a:t> </a:t>
            </a:r>
            <a:r>
              <a:rPr lang="ru-RU" dirty="0" err="1" smtClean="0"/>
              <a:t>скорочення</a:t>
            </a:r>
            <a:r>
              <a:rPr lang="ru-RU" dirty="0" smtClean="0"/>
              <a:t> </a:t>
            </a:r>
            <a:r>
              <a:rPr lang="ru-RU" dirty="0" err="1"/>
              <a:t>обсягів</a:t>
            </a:r>
            <a:r>
              <a:rPr lang="ru-RU" dirty="0"/>
              <a:t> </a:t>
            </a:r>
            <a:r>
              <a:rPr lang="ru-RU" dirty="0" err="1"/>
              <a:t>депозитів</a:t>
            </a:r>
            <a:r>
              <a:rPr lang="ru-RU" dirty="0"/>
              <a:t> </a:t>
            </a:r>
            <a:r>
              <a:rPr lang="ru-RU" dirty="0" err="1"/>
              <a:t>домогосподарств</a:t>
            </a:r>
            <a:r>
              <a:rPr lang="ru-RU" dirty="0"/>
              <a:t> через </a:t>
            </a:r>
            <a:r>
              <a:rPr lang="ru-RU" dirty="0" err="1"/>
              <a:t>нестабільність</a:t>
            </a:r>
            <a:r>
              <a:rPr lang="ru-RU" dirty="0"/>
              <a:t> курсу </a:t>
            </a:r>
            <a:r>
              <a:rPr lang="ru-RU" dirty="0" err="1"/>
              <a:t>національної</a:t>
            </a:r>
            <a:r>
              <a:rPr lang="ru-RU" dirty="0"/>
              <a:t> </a:t>
            </a:r>
            <a:r>
              <a:rPr lang="ru-RU" dirty="0" err="1"/>
              <a:t>валюти</a:t>
            </a:r>
            <a:r>
              <a:rPr lang="ru-RU" dirty="0"/>
              <a:t> та </a:t>
            </a:r>
            <a:r>
              <a:rPr lang="ru-RU" dirty="0" err="1" smtClean="0"/>
              <a:t>ріст</a:t>
            </a:r>
            <a:r>
              <a:rPr lang="ru-RU" dirty="0" smtClean="0"/>
              <a:t> </a:t>
            </a:r>
            <a:r>
              <a:rPr lang="ru-RU" dirty="0" err="1"/>
              <a:t>інфляції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62948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435280" cy="5343872"/>
          </a:xfrm>
        </p:spPr>
        <p:txBody>
          <a:bodyPr>
            <a:normAutofit/>
          </a:bodyPr>
          <a:lstStyle/>
          <a:p>
            <a:r>
              <a:rPr lang="ru-RU" dirty="0"/>
              <a:t>Система </a:t>
            </a:r>
            <a:r>
              <a:rPr lang="ru-RU" dirty="0" err="1"/>
              <a:t>недержавного</a:t>
            </a:r>
            <a:r>
              <a:rPr lang="ru-RU" dirty="0"/>
              <a:t> </a:t>
            </a:r>
            <a:r>
              <a:rPr lang="ru-RU" dirty="0" err="1"/>
              <a:t>пенсійного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smtClean="0"/>
              <a:t>становить </a:t>
            </a:r>
            <a:r>
              <a:rPr lang="ru-RU" dirty="0" err="1"/>
              <a:t>третій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пенсійної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/>
              <a:t>Загальна</a:t>
            </a:r>
            <a:r>
              <a:rPr lang="ru-RU" dirty="0"/>
              <a:t> </a:t>
            </a:r>
            <a:r>
              <a:rPr lang="ru-RU" dirty="0" err="1"/>
              <a:t>вартість</a:t>
            </a:r>
            <a:r>
              <a:rPr lang="ru-RU" dirty="0"/>
              <a:t> </a:t>
            </a:r>
            <a:r>
              <a:rPr lang="ru-RU" dirty="0" err="1"/>
              <a:t>активів</a:t>
            </a:r>
            <a:r>
              <a:rPr lang="ru-RU" dirty="0"/>
              <a:t> </a:t>
            </a:r>
            <a:r>
              <a:rPr lang="ru-RU" dirty="0" smtClean="0"/>
              <a:t>НПФ станом на 30.08.3015 становить </a:t>
            </a:r>
            <a:r>
              <a:rPr lang="en-US" dirty="0"/>
              <a:t>2 </a:t>
            </a:r>
            <a:r>
              <a:rPr lang="en-US" dirty="0" smtClean="0"/>
              <a:t>157,1</a:t>
            </a:r>
            <a:r>
              <a:rPr lang="uk-UA" dirty="0" smtClean="0"/>
              <a:t> млн. грн.</a:t>
            </a:r>
          </a:p>
          <a:p>
            <a:r>
              <a:rPr lang="ru-RU" dirty="0"/>
              <a:t>З </a:t>
            </a:r>
            <a:r>
              <a:rPr lang="ru-RU" dirty="0" err="1"/>
              <a:t>майже</a:t>
            </a:r>
            <a:r>
              <a:rPr lang="ru-RU" dirty="0"/>
              <a:t> 21 млн. </a:t>
            </a:r>
            <a:r>
              <a:rPr lang="ru-RU" dirty="0" err="1"/>
              <a:t>осіб</a:t>
            </a:r>
            <a:r>
              <a:rPr lang="ru-RU" dirty="0"/>
              <a:t> </a:t>
            </a:r>
            <a:r>
              <a:rPr lang="ru-RU" dirty="0" err="1"/>
              <a:t>працюючого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 до </a:t>
            </a:r>
            <a:r>
              <a:rPr lang="ru-RU" dirty="0" err="1" smtClean="0"/>
              <a:t>недержавних</a:t>
            </a:r>
            <a:r>
              <a:rPr lang="ru-RU" dirty="0" smtClean="0"/>
              <a:t> </a:t>
            </a:r>
            <a:r>
              <a:rPr lang="ru-RU" dirty="0" err="1"/>
              <a:t>пенсійних</a:t>
            </a:r>
            <a:r>
              <a:rPr lang="ru-RU" dirty="0"/>
              <a:t> </a:t>
            </a:r>
            <a:r>
              <a:rPr lang="ru-RU" dirty="0" err="1" smtClean="0"/>
              <a:t>фондів</a:t>
            </a:r>
            <a:r>
              <a:rPr lang="ru-RU" dirty="0" smtClean="0"/>
              <a:t> </a:t>
            </a:r>
            <a:r>
              <a:rPr lang="ru-RU" dirty="0"/>
              <a:t>залучено </a:t>
            </a:r>
            <a:r>
              <a:rPr lang="ru-RU" dirty="0" err="1" smtClean="0"/>
              <a:t>менше</a:t>
            </a:r>
            <a:r>
              <a:rPr lang="ru-RU" dirty="0"/>
              <a:t> </a:t>
            </a:r>
            <a:r>
              <a:rPr lang="ru-RU" dirty="0" smtClean="0"/>
              <a:t>2%.</a:t>
            </a:r>
          </a:p>
          <a:p>
            <a:r>
              <a:rPr lang="ru-RU" dirty="0" err="1"/>
              <a:t>Більшість</a:t>
            </a:r>
            <a:r>
              <a:rPr lang="ru-RU" dirty="0"/>
              <a:t> тих, </a:t>
            </a:r>
            <a:r>
              <a:rPr lang="ru-RU" dirty="0" err="1"/>
              <a:t>хто</a:t>
            </a:r>
            <a:r>
              <a:rPr lang="ru-RU" dirty="0"/>
              <a:t> </a:t>
            </a:r>
            <a:r>
              <a:rPr lang="ru-RU" dirty="0" err="1"/>
              <a:t>робить</a:t>
            </a:r>
            <a:r>
              <a:rPr lang="ru-RU" dirty="0"/>
              <a:t> </a:t>
            </a:r>
            <a:r>
              <a:rPr lang="ru-RU" dirty="0" err="1"/>
              <a:t>внески</a:t>
            </a:r>
            <a:r>
              <a:rPr lang="ru-RU" dirty="0"/>
              <a:t> до НПФ – </a:t>
            </a:r>
            <a:r>
              <a:rPr lang="ru-RU" dirty="0" err="1" smtClean="0"/>
              <a:t>це</a:t>
            </a:r>
            <a:r>
              <a:rPr lang="ru-RU" dirty="0"/>
              <a:t> </a:t>
            </a:r>
            <a:r>
              <a:rPr lang="ru-RU" dirty="0" err="1" smtClean="0"/>
              <a:t>компанії</a:t>
            </a:r>
            <a:r>
              <a:rPr lang="ru-RU" dirty="0"/>
              <a:t>. І </a:t>
            </a:r>
            <a:r>
              <a:rPr lang="ru-RU" dirty="0" err="1"/>
              <a:t>лише</a:t>
            </a:r>
            <a:r>
              <a:rPr lang="ru-RU" dirty="0"/>
              <a:t> 4% </a:t>
            </a:r>
            <a:r>
              <a:rPr lang="ru-RU" dirty="0" err="1"/>
              <a:t>внесків</a:t>
            </a:r>
            <a:r>
              <a:rPr lang="ru-RU" dirty="0"/>
              <a:t> до НПФ – </a:t>
            </a:r>
            <a:r>
              <a:rPr lang="ru-RU" dirty="0" err="1"/>
              <a:t>платежі</a:t>
            </a:r>
            <a:r>
              <a:rPr lang="ru-RU" dirty="0"/>
              <a:t> </a:t>
            </a:r>
            <a:r>
              <a:rPr lang="ru-RU" dirty="0" err="1"/>
              <a:t>фізичних</a:t>
            </a:r>
            <a:r>
              <a:rPr lang="ru-RU" dirty="0"/>
              <a:t> </a:t>
            </a:r>
            <a:r>
              <a:rPr lang="ru-RU" dirty="0" err="1" smtClean="0"/>
              <a:t>осіб</a:t>
            </a:r>
            <a:r>
              <a:rPr lang="ru-RU" dirty="0" smtClean="0"/>
              <a:t>.</a:t>
            </a:r>
          </a:p>
          <a:p>
            <a:r>
              <a:rPr lang="ru-RU" dirty="0"/>
              <a:t>Початок </a:t>
            </a:r>
            <a:r>
              <a:rPr lang="ru-RU" dirty="0" err="1"/>
              <a:t>роботи</a:t>
            </a:r>
            <a:r>
              <a:rPr lang="ru-RU" dirty="0"/>
              <a:t> другого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пенсійної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– </a:t>
            </a:r>
            <a:r>
              <a:rPr lang="ru-RU" dirty="0" err="1"/>
              <a:t>обов'язкової</a:t>
            </a:r>
            <a:r>
              <a:rPr lang="ru-RU" dirty="0"/>
              <a:t> </a:t>
            </a:r>
            <a:r>
              <a:rPr lang="ru-RU" dirty="0" err="1"/>
              <a:t>накопичувальної</a:t>
            </a:r>
            <a:r>
              <a:rPr lang="ru-RU" dirty="0"/>
              <a:t> </a:t>
            </a:r>
            <a:r>
              <a:rPr lang="ru-RU" dirty="0" err="1"/>
              <a:t>пенсії</a:t>
            </a:r>
            <a:r>
              <a:rPr lang="ru-RU" dirty="0"/>
              <a:t> - </a:t>
            </a:r>
            <a:r>
              <a:rPr lang="ru-RU" dirty="0" err="1"/>
              <a:t>покращить</a:t>
            </a:r>
            <a:r>
              <a:rPr lang="ru-RU" dirty="0"/>
              <a:t> </a:t>
            </a:r>
            <a:r>
              <a:rPr lang="ru-RU" dirty="0" err="1"/>
              <a:t>ситуацію</a:t>
            </a:r>
            <a:r>
              <a:rPr lang="ru-RU" dirty="0"/>
              <a:t> з </a:t>
            </a:r>
            <a:r>
              <a:rPr lang="ru-RU" dirty="0" err="1"/>
              <a:t>недержавними</a:t>
            </a:r>
            <a:r>
              <a:rPr lang="ru-RU" dirty="0"/>
              <a:t> </a:t>
            </a:r>
            <a:r>
              <a:rPr lang="ru-RU" dirty="0" err="1"/>
              <a:t>пенсійними</a:t>
            </a:r>
            <a:r>
              <a:rPr lang="ru-RU" dirty="0"/>
              <a:t> фондами.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16566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/>
              <a:t>Структура </a:t>
            </a:r>
            <a:r>
              <a:rPr lang="ru-RU" sz="3600" dirty="0" err="1" smtClean="0"/>
              <a:t>активів</a:t>
            </a:r>
            <a:r>
              <a:rPr lang="ru-RU" sz="3600" dirty="0" smtClean="0"/>
              <a:t> </a:t>
            </a:r>
            <a:r>
              <a:rPr lang="ru-RU" sz="3600" dirty="0" err="1" smtClean="0"/>
              <a:t>недержавних</a:t>
            </a:r>
            <a:r>
              <a:rPr lang="ru-RU" sz="3600" dirty="0" smtClean="0"/>
              <a:t> </a:t>
            </a:r>
            <a:r>
              <a:rPr lang="ru-RU" sz="3600" dirty="0" err="1" smtClean="0"/>
              <a:t>пенсійних</a:t>
            </a:r>
            <a:r>
              <a:rPr lang="ru-RU" sz="3600" dirty="0" smtClean="0"/>
              <a:t> </a:t>
            </a:r>
            <a:r>
              <a:rPr lang="ru-RU" sz="3600" dirty="0" err="1" smtClean="0"/>
              <a:t>фондів</a:t>
            </a:r>
            <a:r>
              <a:rPr lang="ru-RU" sz="3600" dirty="0" smtClean="0"/>
              <a:t>, </a:t>
            </a:r>
            <a:r>
              <a:rPr lang="ru-RU" sz="3600" dirty="0" smtClean="0"/>
              <a:t>30.06.2015 </a:t>
            </a:r>
            <a:r>
              <a:rPr lang="ru-RU" sz="3600" dirty="0"/>
              <a:t>(млн. грн</a:t>
            </a:r>
            <a:r>
              <a:rPr lang="ru-RU" sz="3600" dirty="0" smtClean="0"/>
              <a:t>.)</a:t>
            </a:r>
            <a:endParaRPr lang="uk-UA" sz="3600" dirty="0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55794" y="1935163"/>
            <a:ext cx="5032411" cy="43894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1188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Населення</a:t>
            </a:r>
            <a:r>
              <a:rPr lang="ru-RU" dirty="0" smtClean="0"/>
              <a:t> </a:t>
            </a:r>
            <a:r>
              <a:rPr lang="ru-RU" dirty="0" err="1"/>
              <a:t>України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базові</a:t>
            </a:r>
            <a:r>
              <a:rPr lang="ru-RU" dirty="0"/>
              <a:t> </a:t>
            </a:r>
            <a:r>
              <a:rPr lang="ru-RU" dirty="0" err="1"/>
              <a:t>знання</a:t>
            </a:r>
            <a:r>
              <a:rPr lang="ru-RU" dirty="0"/>
              <a:t> та </a:t>
            </a:r>
            <a:r>
              <a:rPr lang="ru-RU" dirty="0" err="1"/>
              <a:t>навички</a:t>
            </a:r>
            <a:r>
              <a:rPr lang="ru-RU" dirty="0"/>
              <a:t> з </a:t>
            </a:r>
            <a:r>
              <a:rPr lang="ru-RU" dirty="0" err="1"/>
              <a:t>фінансової</a:t>
            </a:r>
            <a:r>
              <a:rPr lang="ru-RU" dirty="0"/>
              <a:t> </a:t>
            </a:r>
            <a:r>
              <a:rPr lang="ru-RU" dirty="0" err="1"/>
              <a:t>грамотності</a:t>
            </a:r>
            <a:r>
              <a:rPr lang="ru-RU" dirty="0"/>
              <a:t>; </a:t>
            </a:r>
            <a:endParaRPr lang="uk-UA" dirty="0"/>
          </a:p>
          <a:p>
            <a:pPr lvl="0"/>
            <a:r>
              <a:rPr lang="ru-RU" dirty="0" err="1"/>
              <a:t>використовує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найпростіші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, в основному – </a:t>
            </a:r>
            <a:r>
              <a:rPr lang="ru-RU" dirty="0" err="1"/>
              <a:t>платежі</a:t>
            </a:r>
            <a:r>
              <a:rPr lang="ru-RU" dirty="0"/>
              <a:t>; </a:t>
            </a:r>
            <a:endParaRPr lang="uk-UA" dirty="0"/>
          </a:p>
          <a:p>
            <a:pPr lvl="0"/>
            <a:r>
              <a:rPr lang="ru-RU" dirty="0"/>
              <a:t>не </a:t>
            </a:r>
            <a:r>
              <a:rPr lang="ru-RU" dirty="0" err="1"/>
              <a:t>відчуває</a:t>
            </a:r>
            <a:r>
              <a:rPr lang="ru-RU" dirty="0"/>
              <a:t> себе комфортно </a:t>
            </a:r>
            <a:r>
              <a:rPr lang="ru-RU" dirty="0" err="1"/>
              <a:t>ані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фінансових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, </a:t>
            </a:r>
            <a:r>
              <a:rPr lang="ru-RU" dirty="0" err="1"/>
              <a:t>ані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провайдерів</a:t>
            </a:r>
            <a:r>
              <a:rPr lang="ru-RU" dirty="0"/>
              <a:t>; </a:t>
            </a:r>
            <a:endParaRPr lang="uk-UA" dirty="0"/>
          </a:p>
          <a:p>
            <a:pPr lvl="0"/>
            <a:r>
              <a:rPr lang="ru-RU" dirty="0"/>
              <a:t>не </a:t>
            </a:r>
            <a:r>
              <a:rPr lang="ru-RU" dirty="0" err="1"/>
              <a:t>відчуває</a:t>
            </a:r>
            <a:r>
              <a:rPr lang="ru-RU" dirty="0"/>
              <a:t> себе </a:t>
            </a:r>
            <a:r>
              <a:rPr lang="ru-RU" dirty="0" err="1"/>
              <a:t>захищеним</a:t>
            </a:r>
            <a:r>
              <a:rPr lang="ru-RU" dirty="0"/>
              <a:t> у </a:t>
            </a:r>
            <a:r>
              <a:rPr lang="ru-RU" dirty="0" err="1"/>
              <a:t>випадку</a:t>
            </a:r>
            <a:r>
              <a:rPr lang="ru-RU" dirty="0"/>
              <a:t> </a:t>
            </a:r>
            <a:r>
              <a:rPr lang="ru-RU" dirty="0" err="1"/>
              <a:t>суперечок</a:t>
            </a:r>
            <a:r>
              <a:rPr lang="ru-RU" dirty="0"/>
              <a:t> з </a:t>
            </a:r>
            <a:r>
              <a:rPr lang="ru-RU" dirty="0" err="1"/>
              <a:t>фінансовою</a:t>
            </a:r>
            <a:r>
              <a:rPr lang="ru-RU" dirty="0"/>
              <a:t> уста­ новою; </a:t>
            </a:r>
            <a:endParaRPr lang="uk-UA" dirty="0"/>
          </a:p>
          <a:p>
            <a:pPr lvl="0"/>
            <a:r>
              <a:rPr lang="ru-RU" dirty="0"/>
              <a:t>не </a:t>
            </a:r>
            <a:r>
              <a:rPr lang="ru-RU" dirty="0" err="1"/>
              <a:t>знає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робити</a:t>
            </a:r>
            <a:r>
              <a:rPr lang="ru-RU" dirty="0"/>
              <a:t> при </a:t>
            </a:r>
            <a:r>
              <a:rPr lang="ru-RU" dirty="0" err="1"/>
              <a:t>виникненні</a:t>
            </a:r>
            <a:r>
              <a:rPr lang="ru-RU" dirty="0"/>
              <a:t> проблем з </a:t>
            </a:r>
            <a:r>
              <a:rPr lang="ru-RU" dirty="0" err="1"/>
              <a:t>фінансовою</a:t>
            </a:r>
            <a:r>
              <a:rPr lang="ru-RU" dirty="0"/>
              <a:t> </a:t>
            </a:r>
            <a:r>
              <a:rPr lang="ru-RU" dirty="0" err="1"/>
              <a:t>установою</a:t>
            </a:r>
            <a:r>
              <a:rPr lang="ru-RU" dirty="0"/>
              <a:t>; </a:t>
            </a:r>
            <a:endParaRPr lang="uk-UA" dirty="0"/>
          </a:p>
          <a:p>
            <a:pPr lvl="0"/>
            <a:r>
              <a:rPr lang="ru-RU" dirty="0"/>
              <a:t>не </a:t>
            </a:r>
            <a:r>
              <a:rPr lang="ru-RU" dirty="0" err="1"/>
              <a:t>сприймає</a:t>
            </a:r>
            <a:r>
              <a:rPr lang="ru-RU" dirty="0"/>
              <a:t> </a:t>
            </a:r>
            <a:r>
              <a:rPr lang="ru-RU" dirty="0" err="1"/>
              <a:t>ідею</a:t>
            </a:r>
            <a:r>
              <a:rPr lang="ru-RU" dirty="0"/>
              <a:t> </a:t>
            </a:r>
            <a:r>
              <a:rPr lang="ru-RU" dirty="0" err="1"/>
              <a:t>жити</a:t>
            </a:r>
            <a:r>
              <a:rPr lang="ru-RU" dirty="0"/>
              <a:t> в борг</a:t>
            </a:r>
            <a:r>
              <a:rPr lang="ru-RU" dirty="0" smtClean="0"/>
              <a:t>; </a:t>
            </a:r>
            <a:endParaRPr lang="uk-UA" dirty="0"/>
          </a:p>
          <a:p>
            <a:pPr lvl="0"/>
            <a:r>
              <a:rPr lang="ru-RU" dirty="0"/>
              <a:t>у </a:t>
            </a:r>
            <a:r>
              <a:rPr lang="ru-RU" dirty="0" err="1"/>
              <a:t>питаннях</a:t>
            </a:r>
            <a:r>
              <a:rPr lang="ru-RU" dirty="0"/>
              <a:t> </a:t>
            </a:r>
            <a:r>
              <a:rPr lang="ru-RU" dirty="0" err="1"/>
              <a:t>фінансів</a:t>
            </a:r>
            <a:r>
              <a:rPr lang="ru-RU" dirty="0"/>
              <a:t> </a:t>
            </a:r>
            <a:r>
              <a:rPr lang="ru-RU" dirty="0" err="1"/>
              <a:t>довіряє</a:t>
            </a:r>
            <a:r>
              <a:rPr lang="ru-RU" dirty="0"/>
              <a:t> родичам та </a:t>
            </a:r>
            <a:r>
              <a:rPr lang="ru-RU" dirty="0" err="1"/>
              <a:t>знайомим</a:t>
            </a:r>
            <a:r>
              <a:rPr lang="ru-RU" dirty="0"/>
              <a:t>; </a:t>
            </a:r>
            <a:endParaRPr lang="uk-UA" dirty="0"/>
          </a:p>
          <a:p>
            <a:pPr lvl="0"/>
            <a:r>
              <a:rPr lang="ru-RU" dirty="0"/>
              <a:t>не </a:t>
            </a:r>
            <a:r>
              <a:rPr lang="ru-RU" dirty="0" err="1"/>
              <a:t>аналізує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сімейного</a:t>
            </a:r>
            <a:r>
              <a:rPr lang="ru-RU" dirty="0"/>
              <a:t> бюджету </a:t>
            </a:r>
            <a:r>
              <a:rPr lang="ru-RU" dirty="0" err="1"/>
              <a:t>тощо</a:t>
            </a:r>
            <a:r>
              <a:rPr lang="ru-RU" dirty="0"/>
              <a:t>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42880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28800"/>
            <a:ext cx="6261135" cy="352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1034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В </a:t>
            </a:r>
            <a:r>
              <a:rPr lang="ru-RU" dirty="0" err="1"/>
              <a:t>Україні</a:t>
            </a:r>
            <a:r>
              <a:rPr lang="ru-RU" dirty="0"/>
              <a:t> </a:t>
            </a:r>
            <a:r>
              <a:rPr lang="ru-RU" dirty="0" err="1"/>
              <a:t>більшість</a:t>
            </a:r>
            <a:r>
              <a:rPr lang="ru-RU" dirty="0"/>
              <a:t> </a:t>
            </a:r>
            <a:r>
              <a:rPr lang="ru-RU" dirty="0" err="1"/>
              <a:t>податків</a:t>
            </a:r>
            <a:r>
              <a:rPr lang="ru-RU" dirty="0"/>
              <a:t> </a:t>
            </a:r>
            <a:r>
              <a:rPr lang="ru-RU" dirty="0" err="1"/>
              <a:t>стосуються</a:t>
            </a:r>
            <a:r>
              <a:rPr lang="ru-RU" dirty="0"/>
              <a:t> </a:t>
            </a:r>
            <a:r>
              <a:rPr lang="ru-RU" dirty="0" err="1"/>
              <a:t>юридичних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однак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переміщення</a:t>
            </a:r>
            <a:r>
              <a:rPr lang="ru-RU" dirty="0"/>
              <a:t> </a:t>
            </a:r>
            <a:r>
              <a:rPr lang="ru-RU" dirty="0" err="1"/>
              <a:t>податкового</a:t>
            </a:r>
            <a:r>
              <a:rPr lang="ru-RU" dirty="0"/>
              <a:t> </a:t>
            </a:r>
            <a:r>
              <a:rPr lang="ru-RU" dirty="0" err="1"/>
              <a:t>тягаря</a:t>
            </a:r>
            <a:r>
              <a:rPr lang="ru-RU" dirty="0"/>
              <a:t> </a:t>
            </a:r>
            <a:r>
              <a:rPr lang="ru-RU" dirty="0" err="1"/>
              <a:t>левова</a:t>
            </a:r>
            <a:r>
              <a:rPr lang="ru-RU" dirty="0"/>
              <a:t> </a:t>
            </a:r>
            <a:r>
              <a:rPr lang="ru-RU" dirty="0" err="1"/>
              <a:t>частка</a:t>
            </a:r>
            <a:r>
              <a:rPr lang="ru-RU" dirty="0"/>
              <a:t> </a:t>
            </a:r>
            <a:r>
              <a:rPr lang="ru-RU" dirty="0" err="1"/>
              <a:t>податкових</a:t>
            </a:r>
            <a:r>
              <a:rPr lang="ru-RU" dirty="0"/>
              <a:t> </a:t>
            </a:r>
            <a:r>
              <a:rPr lang="ru-RU" dirty="0" err="1"/>
              <a:t>доходів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 у </a:t>
            </a:r>
            <a:r>
              <a:rPr lang="ru-RU" dirty="0" err="1"/>
              <a:t>кінцевому</a:t>
            </a:r>
            <a:r>
              <a:rPr lang="ru-RU" dirty="0"/>
              <a:t> </a:t>
            </a:r>
            <a:r>
              <a:rPr lang="ru-RU" dirty="0" err="1"/>
              <a:t>підсумку</a:t>
            </a:r>
            <a:r>
              <a:rPr lang="ru-RU" dirty="0"/>
              <a:t> </a:t>
            </a:r>
            <a:r>
              <a:rPr lang="ru-RU" dirty="0" err="1"/>
              <a:t>оплачується</a:t>
            </a:r>
            <a:r>
              <a:rPr lang="ru-RU" dirty="0"/>
              <a:t> </a:t>
            </a:r>
            <a:r>
              <a:rPr lang="ru-RU" dirty="0" err="1"/>
              <a:t>фізичними</a:t>
            </a:r>
            <a:r>
              <a:rPr lang="ru-RU" dirty="0"/>
              <a:t> особами. З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податків</a:t>
            </a:r>
            <a:r>
              <a:rPr lang="ru-RU" dirty="0"/>
              <a:t> на </a:t>
            </a:r>
            <a:r>
              <a:rPr lang="ru-RU" dirty="0" err="1"/>
              <a:t>сьогодні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два </a:t>
            </a:r>
            <a:r>
              <a:rPr lang="ru-RU" dirty="0" err="1"/>
              <a:t>оплачуються</a:t>
            </a:r>
            <a:r>
              <a:rPr lang="ru-RU" dirty="0"/>
              <a:t> </a:t>
            </a:r>
            <a:r>
              <a:rPr lang="ru-RU" dirty="0" err="1"/>
              <a:t>юридичними</a:t>
            </a:r>
            <a:r>
              <a:rPr lang="ru-RU" dirty="0"/>
              <a:t> особами і не </a:t>
            </a:r>
            <a:r>
              <a:rPr lang="ru-RU" dirty="0" err="1"/>
              <a:t>перекладаються</a:t>
            </a:r>
            <a:r>
              <a:rPr lang="ru-RU" dirty="0"/>
              <a:t> на </a:t>
            </a:r>
            <a:r>
              <a:rPr lang="ru-RU" dirty="0" err="1"/>
              <a:t>громадян</a:t>
            </a:r>
            <a:r>
              <a:rPr lang="ru-RU" dirty="0"/>
              <a:t>.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, в остаточному </a:t>
            </a:r>
            <a:r>
              <a:rPr lang="ru-RU" dirty="0" err="1"/>
              <a:t>підсумку</a:t>
            </a:r>
            <a:r>
              <a:rPr lang="ru-RU" dirty="0"/>
              <a:t>, </a:t>
            </a:r>
            <a:r>
              <a:rPr lang="ru-RU" dirty="0" err="1"/>
              <a:t>лягають</a:t>
            </a:r>
            <a:r>
              <a:rPr lang="ru-RU" dirty="0"/>
              <a:t> </a:t>
            </a:r>
            <a:r>
              <a:rPr lang="ru-RU" dirty="0" err="1"/>
              <a:t>тягарем</a:t>
            </a:r>
            <a:r>
              <a:rPr lang="ru-RU" dirty="0"/>
              <a:t> на </a:t>
            </a:r>
            <a:r>
              <a:rPr lang="ru-RU" dirty="0" err="1"/>
              <a:t>платників</a:t>
            </a:r>
            <a:r>
              <a:rPr lang="ru-RU" dirty="0"/>
              <a:t> – </a:t>
            </a:r>
            <a:r>
              <a:rPr lang="ru-RU" dirty="0" err="1"/>
              <a:t>фізичних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через </a:t>
            </a:r>
            <a:r>
              <a:rPr lang="ru-RU" dirty="0" err="1"/>
              <a:t>включення</a:t>
            </a:r>
            <a:r>
              <a:rPr lang="ru-RU" dirty="0"/>
              <a:t> </a:t>
            </a:r>
            <a:r>
              <a:rPr lang="ru-RU" dirty="0" err="1"/>
              <a:t>податків</a:t>
            </a:r>
            <a:r>
              <a:rPr lang="ru-RU" dirty="0"/>
              <a:t> до </a:t>
            </a:r>
            <a:r>
              <a:rPr lang="ru-RU" dirty="0" err="1"/>
              <a:t>собівартості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надбавки до </a:t>
            </a:r>
            <a:r>
              <a:rPr lang="ru-RU" dirty="0" err="1"/>
              <a:t>ціни</a:t>
            </a:r>
            <a:r>
              <a:rPr lang="ru-RU" dirty="0"/>
              <a:t> </a:t>
            </a:r>
            <a:r>
              <a:rPr lang="ru-RU" dirty="0" err="1"/>
              <a:t>продукції</a:t>
            </a:r>
            <a:r>
              <a:rPr lang="ru-RU" dirty="0"/>
              <a:t>. Таким чином </a:t>
            </a:r>
            <a:r>
              <a:rPr lang="ru-RU" b="1" dirty="0" err="1"/>
              <a:t>платежі</a:t>
            </a:r>
            <a:r>
              <a:rPr lang="ru-RU" b="1" dirty="0"/>
              <a:t> </a:t>
            </a:r>
            <a:r>
              <a:rPr lang="ru-RU" b="1" dirty="0" err="1"/>
              <a:t>фізичних</a:t>
            </a:r>
            <a:r>
              <a:rPr lang="ru-RU" b="1" dirty="0"/>
              <a:t> </a:t>
            </a:r>
            <a:r>
              <a:rPr lang="ru-RU" b="1" dirty="0" err="1"/>
              <a:t>осіб</a:t>
            </a:r>
            <a:r>
              <a:rPr lang="ru-RU" b="1" dirty="0"/>
              <a:t> </a:t>
            </a:r>
            <a:r>
              <a:rPr lang="ru-RU" b="1" dirty="0" err="1"/>
              <a:t>забезпечують</a:t>
            </a:r>
            <a:r>
              <a:rPr lang="ru-RU" b="1" dirty="0"/>
              <a:t> </a:t>
            </a:r>
            <a:r>
              <a:rPr lang="ru-RU" b="1" dirty="0" err="1"/>
              <a:t>майже</a:t>
            </a:r>
            <a:r>
              <a:rPr lang="ru-RU" b="1" dirty="0"/>
              <a:t> 80% </a:t>
            </a:r>
            <a:r>
              <a:rPr lang="ru-RU" b="1" dirty="0" err="1"/>
              <a:t>податкових</a:t>
            </a:r>
            <a:r>
              <a:rPr lang="ru-RU" b="1" dirty="0"/>
              <a:t> </a:t>
            </a:r>
            <a:r>
              <a:rPr lang="ru-RU" b="1" dirty="0" err="1"/>
              <a:t>доходів</a:t>
            </a:r>
            <a:r>
              <a:rPr lang="ru-RU" b="1" dirty="0"/>
              <a:t> </a:t>
            </a:r>
            <a:r>
              <a:rPr lang="ru-RU" b="1" dirty="0" err="1"/>
              <a:t>зведеного</a:t>
            </a:r>
            <a:r>
              <a:rPr lang="ru-RU" b="1" dirty="0"/>
              <a:t> бюджету </a:t>
            </a:r>
            <a:r>
              <a:rPr lang="ru-RU" b="1" dirty="0" err="1" smtClean="0"/>
              <a:t>України</a:t>
            </a:r>
            <a:r>
              <a:rPr lang="ru-RU" b="1" dirty="0" smtClean="0"/>
              <a:t>.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3584860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12" name="Текст 11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3382144" cy="4572000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/>
              <a:t>	</a:t>
            </a:r>
          </a:p>
          <a:p>
            <a:pPr algn="just"/>
            <a:endParaRPr lang="ru-RU" sz="2000" dirty="0"/>
          </a:p>
          <a:p>
            <a:pPr algn="just"/>
            <a:endParaRPr lang="ru-RU" sz="2000" dirty="0" smtClean="0"/>
          </a:p>
          <a:p>
            <a:pPr algn="just"/>
            <a:r>
              <a:rPr lang="ru-RU" sz="2000" dirty="0"/>
              <a:t>	</a:t>
            </a:r>
            <a:r>
              <a:rPr lang="ru-RU" sz="2000" dirty="0" err="1" smtClean="0"/>
              <a:t>Загальний</a:t>
            </a:r>
            <a:r>
              <a:rPr lang="ru-RU" sz="2000" dirty="0" smtClean="0"/>
              <a:t> </a:t>
            </a:r>
            <a:r>
              <a:rPr lang="ru-RU" sz="2000" dirty="0" err="1" smtClean="0"/>
              <a:t>рівень</a:t>
            </a:r>
            <a:r>
              <a:rPr lang="ru-RU" sz="2000" dirty="0" smtClean="0"/>
              <a:t> </a:t>
            </a:r>
            <a:r>
              <a:rPr lang="ru-RU" sz="2000" dirty="0" err="1"/>
              <a:t>оподаткування</a:t>
            </a:r>
            <a:r>
              <a:rPr lang="ru-RU" sz="2000" dirty="0"/>
              <a:t> </a:t>
            </a:r>
            <a:r>
              <a:rPr lang="ru-RU" sz="2000" dirty="0" err="1"/>
              <a:t>заробітної</a:t>
            </a:r>
            <a:r>
              <a:rPr lang="ru-RU" sz="2000" dirty="0"/>
              <a:t> плати в </a:t>
            </a:r>
            <a:r>
              <a:rPr lang="ru-RU" sz="2000" dirty="0" err="1" smtClean="0"/>
              <a:t>Україні</a:t>
            </a:r>
            <a:r>
              <a:rPr lang="ru-RU" sz="2000" dirty="0" smtClean="0"/>
              <a:t> </a:t>
            </a:r>
            <a:r>
              <a:rPr lang="ru-RU" sz="2000" dirty="0"/>
              <a:t>становить 43,1 %. 4 </a:t>
            </a:r>
            <a:r>
              <a:rPr lang="ru-RU" sz="2000" dirty="0" err="1"/>
              <a:t>місце</a:t>
            </a:r>
            <a:r>
              <a:rPr lang="ru-RU" sz="2000" dirty="0"/>
              <a:t> в </a:t>
            </a:r>
            <a:r>
              <a:rPr lang="ru-RU" sz="2000" dirty="0" err="1"/>
              <a:t>світі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	</a:t>
            </a:r>
            <a:endParaRPr lang="uk-UA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34717986"/>
              </p:ext>
            </p:extLst>
          </p:nvPr>
        </p:nvGraphicFramePr>
        <p:xfrm>
          <a:off x="4067944" y="1676400"/>
          <a:ext cx="4618856" cy="3912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75800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Пропозиції змін до податкової системи: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5480"/>
            <a:ext cx="8363272" cy="438912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err="1" smtClean="0"/>
              <a:t>Необхідно</a:t>
            </a:r>
            <a:r>
              <a:rPr lang="ru-RU" dirty="0" smtClean="0"/>
              <a:t> </a:t>
            </a:r>
            <a:r>
              <a:rPr lang="ru-RU" dirty="0"/>
              <a:t>перейти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оподаткуванння</a:t>
            </a:r>
            <a:r>
              <a:rPr lang="ru-RU" dirty="0"/>
              <a:t> </a:t>
            </a:r>
            <a:r>
              <a:rPr lang="ru-RU" dirty="0" err="1"/>
              <a:t>доходів</a:t>
            </a:r>
            <a:r>
              <a:rPr lang="ru-RU" dirty="0"/>
              <a:t> </a:t>
            </a:r>
            <a:r>
              <a:rPr lang="ru-RU" dirty="0" err="1"/>
              <a:t>фізичних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до </a:t>
            </a:r>
            <a:r>
              <a:rPr lang="ru-RU" dirty="0" err="1"/>
              <a:t>оподаткування</a:t>
            </a:r>
            <a:r>
              <a:rPr lang="ru-RU" dirty="0"/>
              <a:t> </a:t>
            </a:r>
            <a:r>
              <a:rPr lang="ru-RU" dirty="0" err="1"/>
              <a:t>доходів</a:t>
            </a:r>
            <a:r>
              <a:rPr lang="ru-RU" dirty="0"/>
              <a:t> </a:t>
            </a:r>
            <a:r>
              <a:rPr lang="ru-RU" dirty="0" err="1"/>
              <a:t>домогосподарств</a:t>
            </a:r>
            <a:r>
              <a:rPr lang="ru-RU" dirty="0"/>
              <a:t>,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податкову</a:t>
            </a:r>
            <a:r>
              <a:rPr lang="ru-RU" dirty="0"/>
              <a:t> </a:t>
            </a:r>
            <a:r>
              <a:rPr lang="ru-RU" dirty="0" err="1"/>
              <a:t>пільгу</a:t>
            </a:r>
            <a:r>
              <a:rPr lang="ru-RU" dirty="0"/>
              <a:t> в </a:t>
            </a:r>
            <a:r>
              <a:rPr lang="ru-RU" dirty="0" err="1"/>
              <a:t>розмірі</a:t>
            </a:r>
            <a:r>
              <a:rPr lang="ru-RU" dirty="0"/>
              <a:t> одного </a:t>
            </a:r>
            <a:r>
              <a:rPr lang="ru-RU" dirty="0" err="1"/>
              <a:t>прожиткового</a:t>
            </a:r>
            <a:r>
              <a:rPr lang="ru-RU" dirty="0"/>
              <a:t> </a:t>
            </a:r>
            <a:r>
              <a:rPr lang="ru-RU" dirty="0" err="1"/>
              <a:t>мінімуму</a:t>
            </a:r>
            <a:r>
              <a:rPr lang="ru-RU" dirty="0"/>
              <a:t> на одну особу. </a:t>
            </a:r>
          </a:p>
          <a:p>
            <a:pPr algn="just"/>
            <a:r>
              <a:rPr lang="ru-RU" dirty="0" smtClean="0"/>
              <a:t>Провести </a:t>
            </a:r>
            <a:r>
              <a:rPr lang="ru-RU" dirty="0" err="1"/>
              <a:t>бруттизацію</a:t>
            </a:r>
            <a:r>
              <a:rPr lang="ru-RU" dirty="0"/>
              <a:t> зарплат, яка </a:t>
            </a:r>
            <a:r>
              <a:rPr lang="ru-RU" dirty="0" err="1"/>
              <a:t>спростила</a:t>
            </a:r>
            <a:r>
              <a:rPr lang="ru-RU" dirty="0"/>
              <a:t> б </a:t>
            </a:r>
            <a:r>
              <a:rPr lang="ru-RU" dirty="0" err="1"/>
              <a:t>адміністрування</a:t>
            </a:r>
            <a:r>
              <a:rPr lang="ru-RU" dirty="0"/>
              <a:t>, стала драйвером </a:t>
            </a:r>
            <a:r>
              <a:rPr lang="ru-RU" dirty="0" err="1"/>
              <a:t>детінізації</a:t>
            </a:r>
            <a:r>
              <a:rPr lang="ru-RU" dirty="0"/>
              <a:t> зарплат. Одну ставку </a:t>
            </a:r>
            <a:r>
              <a:rPr lang="ru-RU" dirty="0" err="1"/>
              <a:t>завжди</a:t>
            </a:r>
            <a:r>
              <a:rPr lang="ru-RU" dirty="0"/>
              <a:t> </a:t>
            </a:r>
            <a:r>
              <a:rPr lang="ru-RU" dirty="0" err="1"/>
              <a:t>легше</a:t>
            </a:r>
            <a:r>
              <a:rPr lang="ru-RU" dirty="0"/>
              <a:t> </a:t>
            </a:r>
            <a:r>
              <a:rPr lang="ru-RU" dirty="0" err="1"/>
              <a:t>скоротити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/>
              <a:t>міняти</a:t>
            </a:r>
            <a:r>
              <a:rPr lang="ru-RU" dirty="0"/>
              <a:t> </a:t>
            </a:r>
            <a:r>
              <a:rPr lang="ru-RU" dirty="0" err="1"/>
              <a:t>цілу</a:t>
            </a:r>
            <a:r>
              <a:rPr lang="ru-RU" dirty="0"/>
              <a:t> систему ставок. </a:t>
            </a:r>
            <a:r>
              <a:rPr lang="ru-RU" dirty="0" err="1"/>
              <a:t>Крім</a:t>
            </a:r>
            <a:r>
              <a:rPr lang="ru-RU" dirty="0"/>
              <a:t> того, </a:t>
            </a:r>
            <a:r>
              <a:rPr lang="ru-RU" dirty="0" err="1"/>
              <a:t>працівники</a:t>
            </a:r>
            <a:r>
              <a:rPr lang="ru-RU" dirty="0"/>
              <a:t> </a:t>
            </a:r>
            <a:r>
              <a:rPr lang="ru-RU" dirty="0" err="1"/>
              <a:t>зможуть</a:t>
            </a:r>
            <a:r>
              <a:rPr lang="ru-RU" dirty="0"/>
              <a:t>  </a:t>
            </a:r>
            <a:r>
              <a:rPr lang="ru-RU" dirty="0" err="1"/>
              <a:t>побачити</a:t>
            </a:r>
            <a:r>
              <a:rPr lang="ru-RU" dirty="0"/>
              <a:t>, </a:t>
            </a:r>
            <a:r>
              <a:rPr lang="ru-RU" dirty="0" err="1"/>
              <a:t>скільки</a:t>
            </a:r>
            <a:r>
              <a:rPr lang="ru-RU" dirty="0"/>
              <a:t> реально </a:t>
            </a:r>
            <a:r>
              <a:rPr lang="ru-RU" dirty="0" err="1"/>
              <a:t>податків</a:t>
            </a:r>
            <a:r>
              <a:rPr lang="ru-RU" dirty="0"/>
              <a:t> вони </a:t>
            </a:r>
            <a:r>
              <a:rPr lang="ru-RU" dirty="0" err="1"/>
              <a:t>платять</a:t>
            </a:r>
            <a:r>
              <a:rPr lang="ru-RU" dirty="0" smtClean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177103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/>
          <a:lstStyle/>
          <a:p>
            <a:r>
              <a:rPr lang="uk-UA" dirty="0" smtClean="0"/>
              <a:t>Зміна </a:t>
            </a:r>
            <a:r>
              <a:rPr lang="uk-UA" dirty="0"/>
              <a:t>податкової системи повинна йти в бік покращення інвестиційної привабливості насамперед для внутрішнього інвестора, чия частка в інвестиціях зазвичай набагато вища, ніж частка зовнішніх </a:t>
            </a:r>
            <a:r>
              <a:rPr lang="uk-UA" dirty="0" smtClean="0"/>
              <a:t>інвестицій</a:t>
            </a:r>
          </a:p>
          <a:p>
            <a:r>
              <a:rPr lang="uk-UA" dirty="0"/>
              <a:t>Коли економіка перебуває у кризовому становищі, стимулююча функція податкового режиму повинна переважати над фіскальною</a:t>
            </a:r>
            <a:r>
              <a:rPr lang="uk-UA" dirty="0" smtClean="0"/>
              <a:t>. </a:t>
            </a:r>
            <a:r>
              <a:rPr lang="uk-UA" dirty="0"/>
              <a:t>Заміна податку на прибуток компаній податком на її розподіл може привести до швидкої модернізації підприємств і вибухоподібного зростання економіки.</a:t>
            </a:r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495229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539</TotalTime>
  <Words>746</Words>
  <Application>Microsoft Office PowerPoint</Application>
  <PresentationFormat>Экран (4:3)</PresentationFormat>
  <Paragraphs>51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«УПРАВЛІННЯ ОСОБИСТИМИ ФІНАНСАМИ В СУЧАСНИХ КРИЗОВИХ УМОВАХ ЕКОНОМІКИ УКРАЇНИ»</vt:lpstr>
      <vt:lpstr>Актуальність теми дослідження</vt:lpstr>
      <vt:lpstr>Презентация PowerPoint</vt:lpstr>
      <vt:lpstr>Домашнє господарство</vt:lpstr>
      <vt:lpstr>Презентация PowerPoint</vt:lpstr>
      <vt:lpstr>Презентация PowerPoint</vt:lpstr>
      <vt:lpstr>Етапи фінансового планування </vt:lpstr>
      <vt:lpstr>Презентация PowerPoint</vt:lpstr>
      <vt:lpstr>Структура витрат домогосподарств України за 2014 р., %</vt:lpstr>
      <vt:lpstr>«ЗАКОН ЕНГЕЛЯ»</vt:lpstr>
      <vt:lpstr>Презентация PowerPoint</vt:lpstr>
      <vt:lpstr>Презентация PowerPoint</vt:lpstr>
      <vt:lpstr>Презентация PowerPoint</vt:lpstr>
      <vt:lpstr>Структура активів недержавних пенсійних фондів, 30.06.2015 (млн. грн.)</vt:lpstr>
      <vt:lpstr>Населення України</vt:lpstr>
      <vt:lpstr>Презентация PowerPoint</vt:lpstr>
      <vt:lpstr>Презентация PowerPoint</vt:lpstr>
      <vt:lpstr>Презентация PowerPoint</vt:lpstr>
      <vt:lpstr>Пропозиції змін до податкової системи: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IGOR</dc:creator>
  <cp:lastModifiedBy>IGOR</cp:lastModifiedBy>
  <cp:revision>26</cp:revision>
  <dcterms:created xsi:type="dcterms:W3CDTF">2015-11-24T18:08:54Z</dcterms:created>
  <dcterms:modified xsi:type="dcterms:W3CDTF">2015-11-26T06:16:41Z</dcterms:modified>
</cp:coreProperties>
</file>