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2" r:id="rId2"/>
    <p:sldId id="305" r:id="rId3"/>
    <p:sldId id="259" r:id="rId4"/>
    <p:sldId id="299" r:id="rId5"/>
    <p:sldId id="291" r:id="rId6"/>
    <p:sldId id="286" r:id="rId7"/>
    <p:sldId id="300" r:id="rId8"/>
    <p:sldId id="283" r:id="rId9"/>
    <p:sldId id="284" r:id="rId10"/>
    <p:sldId id="285" r:id="rId11"/>
    <p:sldId id="269" r:id="rId12"/>
    <p:sldId id="266" r:id="rId13"/>
    <p:sldId id="261" r:id="rId14"/>
    <p:sldId id="270" r:id="rId15"/>
    <p:sldId id="262" r:id="rId16"/>
    <p:sldId id="263" r:id="rId17"/>
    <p:sldId id="264" r:id="rId18"/>
    <p:sldId id="272" r:id="rId19"/>
    <p:sldId id="273" r:id="rId20"/>
    <p:sldId id="271" r:id="rId21"/>
    <p:sldId id="274" r:id="rId22"/>
    <p:sldId id="275" r:id="rId23"/>
    <p:sldId id="289" r:id="rId24"/>
    <p:sldId id="276" r:id="rId25"/>
    <p:sldId id="277" r:id="rId26"/>
    <p:sldId id="278" r:id="rId27"/>
    <p:sldId id="279" r:id="rId28"/>
    <p:sldId id="296" r:id="rId29"/>
    <p:sldId id="297" r:id="rId30"/>
    <p:sldId id="281" r:id="rId31"/>
    <p:sldId id="312" r:id="rId32"/>
    <p:sldId id="311" r:id="rId33"/>
    <p:sldId id="313" r:id="rId3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0033"/>
    <a:srgbClr val="DCE6F2"/>
    <a:srgbClr val="FF0000"/>
    <a:srgbClr val="FF9900"/>
    <a:srgbClr val="3333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4" autoAdjust="0"/>
    <p:restoredTop sz="94660"/>
  </p:normalViewPr>
  <p:slideViewPr>
    <p:cSldViewPr>
      <p:cViewPr>
        <p:scale>
          <a:sx n="66" d="100"/>
          <a:sy n="66" d="100"/>
        </p:scale>
        <p:origin x="-1862" y="-389"/>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613519DF-2B7B-4EA9-9035-9EE09B5026B0}" type="datetimeFigureOut">
              <a:rPr lang="ru-RU"/>
              <a:pPr>
                <a:defRPr/>
              </a:pPr>
              <a:t>14.05.2018</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4A73BA5-DB64-42ED-AF75-651409714AC0}"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01B734E-8AC9-4C1D-917E-FA5DC703316C}" type="datetimeFigureOut">
              <a:rPr lang="ru-RU"/>
              <a:pPr>
                <a:defRPr/>
              </a:pPr>
              <a:t>14.05.2018</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1214642-C543-41E1-BF52-9E68899D149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189A558-A173-4218-9025-2F0560CE0F95}" type="datetimeFigureOut">
              <a:rPr lang="ru-RU"/>
              <a:pPr>
                <a:defRPr/>
              </a:pPr>
              <a:t>14.05.2018</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94993DC-602A-44D7-A549-E74D766675DB}"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D60D2BB0-FE50-41B1-8370-B5A073860E8C}" type="datetimeFigureOut">
              <a:rPr lang="ru-RU"/>
              <a:pPr>
                <a:defRPr/>
              </a:pPr>
              <a:t>14.05.2018</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21F5179-520A-4AA1-A17B-5DF45DCCD5B0}"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60DB50B8-D5A2-44A2-93D3-B8BC4C025B29}" type="datetimeFigureOut">
              <a:rPr lang="ru-RU"/>
              <a:pPr>
                <a:defRPr/>
              </a:pPr>
              <a:t>14.05.2018</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FB472769-D6E7-465F-A7BC-20BFF71BD1EE}"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49C76869-FB51-44E1-A617-4FAA68A38B99}" type="datetimeFigureOut">
              <a:rPr lang="ru-RU"/>
              <a:pPr>
                <a:defRPr/>
              </a:pPr>
              <a:t>14.05.2018</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C9791A5F-98C7-4338-8C3C-BC193F230A8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52FC23DA-8CCC-470E-8D58-8F598680EB35}" type="datetimeFigureOut">
              <a:rPr lang="ru-RU"/>
              <a:pPr>
                <a:defRPr/>
              </a:pPr>
              <a:t>14.05.2018</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88E359D2-ECD7-4671-B1D6-7FA31BBEFDFE}"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87CFBA1-51FB-4A51-A446-B275205956C8}" type="datetimeFigureOut">
              <a:rPr lang="ru-RU"/>
              <a:pPr>
                <a:defRPr/>
              </a:pPr>
              <a:t>14.05.2018</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5F99597-4BD9-491D-A86A-5D346B3C84C8}"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D1578CB-D9F2-42A9-9052-60A65715BFC5}" type="datetimeFigureOut">
              <a:rPr lang="ru-RU"/>
              <a:pPr>
                <a:defRPr/>
              </a:pPr>
              <a:t>14.05.2018</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A9054B9-F1F6-4D3B-9706-9F4C4715626A}"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28B1490-6308-4C2C-B0F5-C70A56860D9B}" type="datetimeFigureOut">
              <a:rPr lang="ru-RU"/>
              <a:pPr>
                <a:defRPr/>
              </a:pPr>
              <a:t>14.05.2018</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650920E-0CB6-4D33-94A3-2E2BAE6BE904}"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F6BA9C6-DD80-4C50-BBAA-2DAF759DB2F4}" type="datetimeFigureOut">
              <a:rPr lang="ru-RU"/>
              <a:pPr>
                <a:defRPr/>
              </a:pPr>
              <a:t>14.05.2018</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66679A9-3F41-4744-AFE6-8C3F6FA33DB3}"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3A041A6-CF19-42E3-80CD-61CB05DC911E}" type="datetimeFigureOut">
              <a:rPr lang="ru-RU"/>
              <a:pPr>
                <a:defRPr/>
              </a:pPr>
              <a:t>14.05.2018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A8DF592E-9740-4776-8C5B-E9A518C251E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lib.vntu.lan/documents/000294.pdf" TargetMode="Externa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lib.vntu.lan/documents/000815.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lib.vntu.lan/documents/000794.pdf"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lib.vntu.lan/documents/000516.pdf" TargetMode="Externa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lib.vntu.lan/documents/000627.pdf" TargetMode="Externa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lib.vntu.lan/documents/000860.pdf" TargetMode="Externa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hyperlink" Target="http://lib.vntu.lan/documents/000865.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lib.vntu.lan/documents/000864.pdf" TargetMode="Externa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ec.lib.vntu.edu.ua/DocSearchForm"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nebava.vk.vntu.edu.ua/navch" TargetMode="External"/><Relationship Id="rId4" Type="http://schemas.openxmlformats.org/officeDocument/2006/relationships/hyperlink" Target="https://ir.lib.vntu.edu.ua/"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Рисунок 4" descr="фон Небава.jpg"/>
          <p:cNvPicPr>
            <a:picLocks noChangeAspect="1"/>
          </p:cNvPicPr>
          <p:nvPr/>
        </p:nvPicPr>
        <p:blipFill>
          <a:blip r:embed="rId2"/>
          <a:srcRect l="3760" b="3883"/>
          <a:stretch>
            <a:fillRect/>
          </a:stretch>
        </p:blipFill>
        <p:spPr bwMode="auto">
          <a:xfrm>
            <a:off x="0" y="0"/>
            <a:ext cx="9144000" cy="6858000"/>
          </a:xfrm>
          <a:prstGeom prst="rect">
            <a:avLst/>
          </a:prstGeom>
          <a:noFill/>
          <a:ln w="9525">
            <a:noFill/>
            <a:miter lim="800000"/>
            <a:headEnd/>
            <a:tailEnd/>
          </a:ln>
        </p:spPr>
      </p:pic>
      <p:sp>
        <p:nvSpPr>
          <p:cNvPr id="9" name="Багетная рамка 8"/>
          <p:cNvSpPr/>
          <p:nvPr/>
        </p:nvSpPr>
        <p:spPr>
          <a:xfrm>
            <a:off x="214282" y="71439"/>
            <a:ext cx="8715375" cy="1053306"/>
          </a:xfrm>
          <a:prstGeom prst="bevel">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8" name="Прямоугольник 7"/>
          <p:cNvSpPr/>
          <p:nvPr/>
        </p:nvSpPr>
        <p:spPr>
          <a:xfrm>
            <a:off x="357158" y="214290"/>
            <a:ext cx="8501122" cy="707886"/>
          </a:xfrm>
          <a:prstGeom prst="rect">
            <a:avLst/>
          </a:prstGeom>
        </p:spPr>
        <p:txBody>
          <a:bodyPr>
            <a:spAutoFit/>
          </a:bodyPr>
          <a:lstStyle/>
          <a:p>
            <a:pPr fontAlgn="auto">
              <a:spcBef>
                <a:spcPts val="0"/>
              </a:spcBef>
              <a:spcAft>
                <a:spcPts val="0"/>
              </a:spcAft>
              <a:defRPr/>
            </a:pPr>
            <a:r>
              <a:rPr lang="uk-UA" sz="4000" b="1" dirty="0" smtClean="0">
                <a:ln w="18415" cmpd="sng">
                  <a:solidFill>
                    <a:schemeClr val="accent1">
                      <a:lumMod val="50000"/>
                    </a:schemeClr>
                  </a:solidFill>
                  <a:prstDash val="solid"/>
                </a:ln>
                <a:solidFill>
                  <a:srgbClr val="FFFF66"/>
                </a:solidFill>
                <a:effectLst>
                  <a:outerShdw blurRad="63500" dir="3600000" algn="tl" rotWithShape="0">
                    <a:srgbClr val="000000">
                      <a:alpha val="70000"/>
                    </a:srgbClr>
                  </a:outerShdw>
                </a:effectLst>
                <a:latin typeface="Bookman Old Style" pitchFamily="18" charset="0"/>
              </a:rPr>
              <a:t>Штрихи </a:t>
            </a:r>
            <a:r>
              <a:rPr lang="uk-UA" sz="4000" b="1" dirty="0">
                <a:ln w="18415" cmpd="sng">
                  <a:solidFill>
                    <a:schemeClr val="accent1">
                      <a:lumMod val="50000"/>
                    </a:schemeClr>
                  </a:solidFill>
                  <a:prstDash val="solid"/>
                </a:ln>
                <a:solidFill>
                  <a:srgbClr val="FFFF66"/>
                </a:solidFill>
                <a:effectLst>
                  <a:outerShdw blurRad="63500" dir="3600000" algn="tl" rotWithShape="0">
                    <a:srgbClr val="000000">
                      <a:alpha val="70000"/>
                    </a:srgbClr>
                  </a:outerShdw>
                </a:effectLst>
                <a:latin typeface="Bookman Old Style" pitchFamily="18" charset="0"/>
              </a:rPr>
              <a:t>до портрета вченого</a:t>
            </a:r>
            <a:endParaRPr lang="ru-RU" sz="4000" b="1" dirty="0">
              <a:ln w="18415" cmpd="sng">
                <a:solidFill>
                  <a:schemeClr val="accent1">
                    <a:lumMod val="50000"/>
                  </a:schemeClr>
                </a:solidFill>
                <a:prstDash val="solid"/>
              </a:ln>
              <a:solidFill>
                <a:srgbClr val="FFFF66"/>
              </a:solidFill>
            </a:endParaRPr>
          </a:p>
        </p:txBody>
      </p:sp>
      <p:pic>
        <p:nvPicPr>
          <p:cNvPr id="10" name="Рисунок 9" descr="Небава М. І.bmp"/>
          <p:cNvPicPr>
            <a:picLocks noChangeAspect="1"/>
          </p:cNvPicPr>
          <p:nvPr/>
        </p:nvPicPr>
        <p:blipFill>
          <a:blip r:embed="rId3"/>
          <a:stretch>
            <a:fillRect/>
          </a:stretch>
        </p:blipFill>
        <p:spPr>
          <a:xfrm>
            <a:off x="963620" y="1317360"/>
            <a:ext cx="2384244" cy="34077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4822" name="TextBox 10"/>
          <p:cNvSpPr txBox="1">
            <a:spLocks noChangeArrowheads="1"/>
          </p:cNvSpPr>
          <p:nvPr/>
        </p:nvSpPr>
        <p:spPr bwMode="auto">
          <a:xfrm>
            <a:off x="4429151" y="5000636"/>
            <a:ext cx="3857625" cy="830997"/>
          </a:xfrm>
          <a:prstGeom prst="rect">
            <a:avLst/>
          </a:prstGeom>
          <a:noFill/>
          <a:ln w="9525">
            <a:noFill/>
            <a:miter lim="800000"/>
            <a:headEnd/>
            <a:tailEnd/>
          </a:ln>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uk-UA" sz="2000" b="1" cap="all" dirty="0" smtClean="0">
                <a:ln w="3175">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(До </a:t>
            </a:r>
            <a:r>
              <a:rPr lang="uk-UA" sz="2800" b="1" dirty="0">
                <a:ln w="1905"/>
                <a:solidFill>
                  <a:srgbClr val="990033"/>
                </a:solidFill>
                <a:effectLst>
                  <a:innerShdw blurRad="69850" dist="43180" dir="5400000">
                    <a:srgbClr val="000000">
                      <a:alpha val="65000"/>
                    </a:srgbClr>
                  </a:innerShdw>
                </a:effectLst>
                <a:latin typeface="Times New Roman" pitchFamily="18" charset="0"/>
                <a:cs typeface="Times New Roman" pitchFamily="18" charset="0"/>
              </a:rPr>
              <a:t>60</a:t>
            </a:r>
            <a:r>
              <a:rPr lang="uk-UA" sz="2000" b="1" cap="all" dirty="0">
                <a:ln w="3175">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-річного </a:t>
            </a:r>
            <a:r>
              <a:rPr lang="uk-UA" sz="2000" b="1" cap="all" dirty="0" smtClean="0">
                <a:ln w="3175">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Ювілею від дня народження)</a:t>
            </a:r>
            <a:endParaRPr lang="ru-RU" sz="2000" b="1" cap="all" dirty="0">
              <a:ln w="3175">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7" name="Прямоугольник 6"/>
          <p:cNvSpPr/>
          <p:nvPr/>
        </p:nvSpPr>
        <p:spPr>
          <a:xfrm>
            <a:off x="3428992" y="3286124"/>
            <a:ext cx="5277862" cy="1200329"/>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0" algn="ctr" fontAlgn="auto">
              <a:lnSpc>
                <a:spcPct val="120000"/>
              </a:lnSpc>
              <a:spcBef>
                <a:spcPts val="0"/>
              </a:spcBef>
              <a:spcAft>
                <a:spcPts val="0"/>
              </a:spcAft>
              <a:defRPr/>
            </a:pPr>
            <a:r>
              <a:rPr lang="ru-RU" sz="2000" b="1" cap="all" dirty="0"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К. е. н., </a:t>
            </a:r>
            <a:r>
              <a:rPr lang="ru-RU" sz="2000" b="1" cap="all" dirty="0" err="1"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професор</a:t>
            </a:r>
            <a:r>
              <a:rPr lang="ru-RU" sz="2000" b="1" cap="all" dirty="0"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t>
            </a:r>
            <a:r>
              <a:rPr lang="ru-RU" sz="2000" b="1" cap="all" dirty="0" err="1"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кафедри</a:t>
            </a:r>
            <a:r>
              <a:rPr lang="ru-RU" sz="2000" b="1" cap="all" dirty="0"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ЕПВМ, декан</a:t>
            </a:r>
            <a:r>
              <a:rPr lang="ru-RU" sz="2000" b="1" cap="all" dirty="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Факультету </a:t>
            </a:r>
            <a:r>
              <a:rPr lang="ru-RU" sz="2000" b="1" cap="all" dirty="0"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менеджменту</a:t>
            </a:r>
            <a:r>
              <a:rPr lang="ru-RU" sz="2000" b="1" cap="all" dirty="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t>
            </a:r>
            <a:endParaRPr lang="ru-RU" sz="2000" b="1" cap="all" dirty="0"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a:p>
            <a:pPr lvl="0" algn="ctr" fontAlgn="auto">
              <a:lnSpc>
                <a:spcPct val="120000"/>
              </a:lnSpc>
              <a:spcBef>
                <a:spcPts val="0"/>
              </a:spcBef>
              <a:spcAft>
                <a:spcPts val="0"/>
              </a:spcAft>
              <a:defRPr/>
            </a:pPr>
            <a:r>
              <a:rPr lang="uk-UA" sz="2000" b="1" cap="all" dirty="0"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та </a:t>
            </a:r>
            <a:r>
              <a:rPr lang="uk-UA" sz="2000" b="1" cap="all" dirty="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інформаційної </a:t>
            </a:r>
            <a:r>
              <a:rPr lang="uk-UA" sz="2000" b="1" cap="all" dirty="0" smtClean="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безпеки ВНТУ</a:t>
            </a:r>
            <a:endParaRPr lang="ru-RU" sz="2000" b="1" cap="all" dirty="0">
              <a:ln w="0">
                <a:solidFill>
                  <a:schemeClr val="tx2">
                    <a:lumMod val="75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11" name="Прямоугольник 10"/>
          <p:cNvSpPr/>
          <p:nvPr/>
        </p:nvSpPr>
        <p:spPr>
          <a:xfrm>
            <a:off x="3491880" y="1571612"/>
            <a:ext cx="5214974" cy="1569660"/>
          </a:xfrm>
          <a:prstGeom prst="rect">
            <a:avLst/>
          </a:prstGeom>
        </p:spPr>
        <p:txBody>
          <a:bodyPr wrap="square">
            <a:spAutoFit/>
          </a:bodyPr>
          <a:lstStyle/>
          <a:p>
            <a:pPr algn="ctr" fontAlgn="auto">
              <a:spcBef>
                <a:spcPts val="0"/>
              </a:spcBef>
              <a:spcAft>
                <a:spcPts val="0"/>
              </a:spcAft>
              <a:defRPr/>
            </a:pPr>
            <a:r>
              <a:rPr lang="uk-UA" sz="4800" b="1" dirty="0" err="1"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Небава</a:t>
            </a:r>
            <a:r>
              <a:rPr lang="uk-UA" sz="48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p>
          <a:p>
            <a:pPr algn="ctr" fontAlgn="auto">
              <a:spcBef>
                <a:spcPts val="0"/>
              </a:spcBef>
              <a:spcAft>
                <a:spcPts val="0"/>
              </a:spcAft>
              <a:defRPr/>
            </a:pPr>
            <a:r>
              <a:rPr lang="uk-UA" sz="48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Микола Іванович</a:t>
            </a:r>
            <a:endParaRPr lang="uk-UA" sz="4800" dirty="0">
              <a:ln w="10541" cmpd="sng">
                <a:solidFill>
                  <a:schemeClr val="tx2">
                    <a:lumMod val="75000"/>
                  </a:schemeClr>
                </a:solidFill>
                <a:prstDash val="solid"/>
              </a:ln>
              <a:solidFill>
                <a:schemeClr val="tx2">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Прямоугольник 2"/>
          <p:cNvSpPr/>
          <p:nvPr/>
        </p:nvSpPr>
        <p:spPr>
          <a:xfrm>
            <a:off x="323528" y="142852"/>
            <a:ext cx="8533612" cy="4154984"/>
          </a:xfrm>
          <a:prstGeom prst="rect">
            <a:avLst/>
          </a:prstGeom>
          <a:solidFill>
            <a:srgbClr val="FFFFFF">
              <a:alpha val="43922"/>
            </a:srgbClr>
          </a:solidFill>
          <a:ln>
            <a:solidFill>
              <a:schemeClr val="bg1"/>
            </a:solidFill>
          </a:ln>
          <a:scene3d>
            <a:camera prst="orthographicFront"/>
            <a:lightRig rig="flat" dir="tl">
              <a:rot lat="0" lon="0" rev="6600000"/>
            </a:lightRig>
          </a:scene3d>
          <a:sp3d>
            <a:bevelT w="139700" h="139700" prst="divot"/>
          </a:sp3d>
        </p:spPr>
        <p:txBody>
          <a:bodyPr wrap="square">
            <a:spAutoFit/>
            <a:sp3d extrusionH="25400" contourW="8890">
              <a:bevelT w="38100" h="31750"/>
              <a:contourClr>
                <a:schemeClr val="accent2">
                  <a:shade val="75000"/>
                </a:schemeClr>
              </a:contourClr>
            </a:sp3d>
          </a:bodyPr>
          <a:lstStyle/>
          <a:p>
            <a:pPr lvl="0" algn="ctr"/>
            <a:r>
              <a:rPr lang="uk-UA"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Науково-технічна бібліотека</a:t>
            </a:r>
            <a:endParaRPr lang="en-US"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endParaRPr>
          </a:p>
          <a:p>
            <a:pPr lvl="0" algn="ctr"/>
            <a:r>
              <a:rPr lang="uk-UA"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 вітає</a:t>
            </a:r>
            <a:r>
              <a:rPr lang="en-US"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 </a:t>
            </a:r>
            <a:r>
              <a:rPr lang="uk-UA"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талановитого керівника, організатора, науковця і педагога,</a:t>
            </a:r>
          </a:p>
          <a:p>
            <a:pPr lvl="0" algn="ctr"/>
            <a:r>
              <a:rPr lang="uk-UA"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 к. е. н., професора  кафедри  ЕПВМ, декана  факультету менеджменту </a:t>
            </a:r>
          </a:p>
          <a:p>
            <a:pPr lvl="0" algn="ctr"/>
            <a:r>
              <a:rPr lang="uk-UA"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та інформаційної безпеки ВНТУ</a:t>
            </a:r>
            <a:r>
              <a:rPr lang="uk-UA" sz="3200" b="1" spc="250" dirty="0" smtClean="0">
                <a:ln w="11430"/>
                <a:solidFill>
                  <a:srgbClr val="990033"/>
                </a:solidFill>
                <a:effectLst>
                  <a:glow rad="63500">
                    <a:schemeClr val="accent3">
                      <a:satMod val="175000"/>
                      <a:alpha val="40000"/>
                    </a:schemeClr>
                  </a:glow>
                  <a:outerShdw blurRad="50800" dist="39000" dir="5460000" algn="tl">
                    <a:srgbClr val="000000">
                      <a:alpha val="38000"/>
                    </a:srgbClr>
                  </a:outerShdw>
                </a:effectLst>
                <a:latin typeface="Times New Roman" pitchFamily="18" charset="0"/>
                <a:cs typeface="Times New Roman" pitchFamily="18" charset="0"/>
              </a:rPr>
              <a:t> </a:t>
            </a:r>
          </a:p>
          <a:p>
            <a:pPr lvl="0" algn="ctr"/>
            <a:r>
              <a:rPr lang="uk-UA" sz="4000" b="1" spc="25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63500">
                    <a:schemeClr val="accent3">
                      <a:satMod val="175000"/>
                      <a:alpha val="40000"/>
                    </a:schemeClr>
                  </a:glow>
                  <a:outerShdw blurRad="50800" dist="39000" dir="5460000" algn="tl">
                    <a:srgbClr val="000000">
                      <a:alpha val="38000"/>
                    </a:srgbClr>
                  </a:outerShdw>
                </a:effectLst>
                <a:latin typeface="Times New Roman" pitchFamily="18" charset="0"/>
                <a:cs typeface="Times New Roman" pitchFamily="18" charset="0"/>
              </a:rPr>
              <a:t>Миколу Івановича Небаву</a:t>
            </a:r>
            <a:r>
              <a:rPr lang="uk-UA" sz="4000" b="1" spc="25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63500">
                    <a:schemeClr val="bg1">
                      <a:alpha val="40000"/>
                    </a:schemeClr>
                  </a:glow>
                  <a:outerShdw blurRad="50800" dist="39000" dir="5460000" algn="tl">
                    <a:srgbClr val="000000">
                      <a:alpha val="38000"/>
                    </a:srgbClr>
                  </a:outerShdw>
                </a:effectLst>
                <a:latin typeface="Times New Roman" pitchFamily="18" charset="0"/>
                <a:cs typeface="Times New Roman" pitchFamily="18" charset="0"/>
              </a:rPr>
              <a:t> </a:t>
            </a:r>
          </a:p>
          <a:p>
            <a:pPr lvl="0" algn="ctr"/>
            <a:r>
              <a:rPr lang="uk-UA"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з</a:t>
            </a:r>
            <a:r>
              <a:rPr lang="uk-UA" sz="28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 </a:t>
            </a:r>
            <a:r>
              <a:rPr lang="uk-UA"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60-річним</a:t>
            </a:r>
            <a:r>
              <a:rPr lang="uk-UA" sz="28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 </a:t>
            </a:r>
            <a:r>
              <a:rPr lang="uk-UA" sz="3200" b="1" spc="250" dirty="0" smtClean="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rPr>
              <a:t>ЮВІЛЕЄМ!</a:t>
            </a:r>
            <a:endParaRPr lang="uk-UA" sz="3200" b="1" spc="250" dirty="0">
              <a:ln w="11430"/>
              <a:solidFill>
                <a:srgbClr val="990033"/>
              </a:soli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52226" name="Picture 2" descr="Похожее изображение"/>
          <p:cNvPicPr>
            <a:picLocks noChangeAspect="1" noChangeArrowheads="1"/>
          </p:cNvPicPr>
          <p:nvPr/>
        </p:nvPicPr>
        <p:blipFill>
          <a:blip r:embed="rId3"/>
          <a:srcRect/>
          <a:stretch>
            <a:fillRect/>
          </a:stretch>
        </p:blipFill>
        <p:spPr bwMode="auto">
          <a:xfrm>
            <a:off x="2339752" y="4259174"/>
            <a:ext cx="4741698" cy="254592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099" name="TextBox 3"/>
          <p:cNvSpPr txBox="1">
            <a:spLocks noChangeArrowheads="1"/>
          </p:cNvSpPr>
          <p:nvPr/>
        </p:nvSpPr>
        <p:spPr bwMode="auto">
          <a:xfrm>
            <a:off x="107504" y="308838"/>
            <a:ext cx="8928992" cy="6432530"/>
          </a:xfrm>
          <a:prstGeom prst="rect">
            <a:avLst/>
          </a:prstGeom>
          <a:noFill/>
          <a:ln w="9525">
            <a:noFill/>
            <a:miter lim="800000"/>
            <a:headEnd/>
            <a:tailEnd/>
          </a:ln>
        </p:spPr>
        <p:txBody>
          <a:bodyPr wrap="square">
            <a:spAutoFit/>
          </a:bodyPr>
          <a:lstStyle/>
          <a:p>
            <a:pPr>
              <a:spcAft>
                <a:spcPts val="1200"/>
              </a:spcAft>
            </a:pPr>
            <a:r>
              <a:rPr lang="uk-UA" sz="3600" b="1" dirty="0" err="1" smtClean="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Небава</a:t>
            </a:r>
            <a:r>
              <a:rPr lang="uk-UA" sz="3600" b="1" dirty="0" smtClean="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 </a:t>
            </a:r>
            <a:r>
              <a:rPr lang="uk-UA" sz="3600" b="1" dirty="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Микола </a:t>
            </a:r>
            <a:r>
              <a:rPr lang="uk-UA" sz="3600" b="1" dirty="0" smtClean="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Іванович                   </a:t>
            </a:r>
            <a:r>
              <a:rPr lang="uk-UA" sz="22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народився </a:t>
            </a:r>
            <a:r>
              <a:rPr lang="uk-UA" sz="2400" b="1" dirty="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13 травня 1958</a:t>
            </a:r>
            <a:r>
              <a:rPr lang="uk-UA" sz="22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року в селі </a:t>
            </a:r>
            <a:r>
              <a:rPr lang="uk-UA" sz="2200" b="1" dirty="0" err="1">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Левківці</a:t>
            </a:r>
            <a:r>
              <a:rPr lang="uk-UA" sz="22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Тульчинського району</a:t>
            </a:r>
            <a:r>
              <a:rPr lang="uk-UA" sz="22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a:spcAft>
                <a:spcPts val="1200"/>
              </a:spcAft>
            </a:pP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Після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закінчення економічного факультету Київського державного університету ім. Т. Г. Шевченка в </a:t>
            </a:r>
            <a:r>
              <a:rPr lang="uk-UA" sz="2000" b="1" dirty="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1983</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 працює у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Вінницькому національному технічному університеті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Займав посади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асистента, доцента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професора кафедри економіки підприємства і виробничого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менеджменту.</a:t>
            </a:r>
          </a:p>
          <a:p>
            <a:pPr>
              <a:spcAft>
                <a:spcPts val="1200"/>
              </a:spcAft>
            </a:pP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 </a:t>
            </a:r>
            <a:r>
              <a:rPr lang="uk-UA" sz="2000" b="1" dirty="0" smtClean="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1990</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р., закінчивши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очну аспірантуру КНУ ім. Тараса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Шевченка, захистив кандидатську дисертацію.</a:t>
            </a:r>
          </a:p>
          <a:p>
            <a:pPr>
              <a:spcAft>
                <a:spcPts val="1200"/>
              </a:spcAft>
            </a:pP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 </a:t>
            </a:r>
            <a:r>
              <a:rPr lang="uk-UA" sz="2000" b="1" dirty="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2002</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працює директором Інституту менеджменту Вінницького національного технічного університету, а з </a:t>
            </a:r>
            <a:r>
              <a:rPr lang="uk-UA" sz="2000" b="1" dirty="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2009</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також очолює кафедру економіки підприємства і виробничого менеджменту</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a:spcAft>
                <a:spcPts val="1200"/>
              </a:spcAft>
            </a:pP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 </a:t>
            </a:r>
            <a:r>
              <a:rPr lang="uk-UA" sz="2000" b="1" dirty="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2005</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пройшов підвищення кваліфікації в Академії педагогічних наук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України (Центральний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інститут післядипломної педагогічної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освіти).</a:t>
            </a:r>
            <a:endParaRPr lang="ru-RU" sz="2000" dirty="0"/>
          </a:p>
          <a:p>
            <a:pPr>
              <a:spcAft>
                <a:spcPts val="1200"/>
              </a:spcAft>
            </a:pP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a:t>
            </a:r>
            <a:r>
              <a:rPr lang="uk-UA" sz="2000" b="1" dirty="0" smtClean="0">
                <a:ln w="10541" cmpd="sng">
                  <a:solidFill>
                    <a:srgbClr val="C00000"/>
                  </a:solidFill>
                  <a:prstDash val="solid"/>
                </a:ln>
                <a:solidFill>
                  <a:srgbClr val="C00000"/>
                </a:solidFill>
                <a:latin typeface="Times New Roman" pitchFamily="18" charset="0"/>
                <a:cs typeface="Times New Roman" pitchFamily="18" charset="0"/>
              </a:rPr>
              <a:t> </a:t>
            </a:r>
            <a:r>
              <a:rPr lang="uk-UA" sz="2000" b="1" dirty="0">
                <a:ln w="1905">
                  <a:solidFill>
                    <a:schemeClr val="accent6">
                      <a:lumMod val="50000"/>
                    </a:schemeClr>
                  </a:solidFill>
                </a:ln>
                <a:solidFill>
                  <a:srgbClr val="C00000"/>
                </a:solidFill>
                <a:effectLst>
                  <a:innerShdw blurRad="69850" dist="43180" dir="5400000">
                    <a:srgbClr val="000000">
                      <a:alpha val="65000"/>
                    </a:srgbClr>
                  </a:innerShdw>
                </a:effectLst>
                <a:latin typeface="Times New Roman" pitchFamily="18" charset="0"/>
                <a:cs typeface="Times New Roman" pitchFamily="18" charset="0"/>
              </a:rPr>
              <a:t>2015</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р. і по сьогодні – декан </a:t>
            </a:r>
            <a:r>
              <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факультету </a:t>
            </a:r>
            <a:r>
              <a:rPr lang="uk-UA" sz="20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менеджменту та інформаційної безпеки.</a:t>
            </a:r>
            <a:endParaRPr lang="uk-UA" sz="20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8196" name="Picture 4" descr="D:\temp\Небава\Фото\IMG_20180505_105608.jpg"/>
          <p:cNvPicPr>
            <a:picLocks noChangeAspect="1" noChangeArrowheads="1"/>
          </p:cNvPicPr>
          <p:nvPr/>
        </p:nvPicPr>
        <p:blipFill>
          <a:blip r:embed="rId3" cstate="print"/>
          <a:srcRect/>
          <a:stretch>
            <a:fillRect/>
          </a:stretch>
        </p:blipFill>
        <p:spPr bwMode="auto">
          <a:xfrm>
            <a:off x="214283" y="2285992"/>
            <a:ext cx="5286412" cy="3964810"/>
          </a:xfrm>
          <a:prstGeom prst="rect">
            <a:avLst/>
          </a:prstGeom>
          <a:ln>
            <a:noFill/>
          </a:ln>
          <a:effectLst>
            <a:outerShdw blurRad="292100" dist="139700" dir="2700000" algn="tl" rotWithShape="0">
              <a:srgbClr val="333333">
                <a:alpha val="65000"/>
              </a:srgbClr>
            </a:outerShdw>
          </a:effectLst>
        </p:spPr>
      </p:pic>
      <p:pic>
        <p:nvPicPr>
          <p:cNvPr id="8197" name="Picture 5" descr="D:\temp\Небава\Фото\IMG_20180505_110345.jpg"/>
          <p:cNvPicPr>
            <a:picLocks noChangeAspect="1" noChangeArrowheads="1"/>
          </p:cNvPicPr>
          <p:nvPr/>
        </p:nvPicPr>
        <p:blipFill>
          <a:blip r:embed="rId4" cstate="print"/>
          <a:srcRect/>
          <a:stretch>
            <a:fillRect/>
          </a:stretch>
        </p:blipFill>
        <p:spPr bwMode="auto">
          <a:xfrm>
            <a:off x="5857884" y="1023921"/>
            <a:ext cx="2928957" cy="3905277"/>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57158" y="857232"/>
            <a:ext cx="5196231" cy="769441"/>
          </a:xfrm>
          <a:prstGeom prst="rect">
            <a:avLst/>
          </a:prstGeom>
          <a:noFill/>
        </p:spPr>
        <p:txBody>
          <a:bodyPr wrap="none" rtlCol="0">
            <a:spAutoFit/>
          </a:bodyPr>
          <a:lstStyle/>
          <a:p>
            <a:r>
              <a:rPr lang="uk-UA" sz="4400" b="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accent3">
                      <a:satMod val="175000"/>
                      <a:alpha val="40000"/>
                    </a:schemeClr>
                  </a:glow>
                </a:effectLst>
                <a:latin typeface="Times New Roman" pitchFamily="18" charset="0"/>
                <a:cs typeface="Times New Roman" pitchFamily="18" charset="0"/>
              </a:rPr>
              <a:t>Звання та нагороди</a:t>
            </a:r>
            <a:endParaRPr lang="ru-RU" sz="4400" b="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accent3">
                    <a:satMod val="175000"/>
                    <a:alpha val="40000"/>
                  </a:schemeClr>
                </a:glo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Прямоугольник 2"/>
          <p:cNvSpPr/>
          <p:nvPr/>
        </p:nvSpPr>
        <p:spPr>
          <a:xfrm>
            <a:off x="142844" y="785794"/>
            <a:ext cx="7786742" cy="3046988"/>
          </a:xfrm>
          <a:prstGeom prst="rect">
            <a:avLst/>
          </a:prstGeom>
        </p:spPr>
        <p:txBody>
          <a:bodyPr wrap="square">
            <a:spAutoFit/>
          </a:bodyPr>
          <a:lstStyle/>
          <a:p>
            <a:pPr algn="just" fontAlgn="auto">
              <a:spcBef>
                <a:spcPts val="0"/>
              </a:spcBef>
              <a:spcAft>
                <a:spcPts val="0"/>
              </a:spcAft>
              <a:defRPr/>
            </a:pP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За успіхи у підготовці висококваліфікованих спеціалістів для міста та області, впровадження сучасних методів навчання колектив </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Факультету </a:t>
            </a: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 його керівництво неодноразово </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нагороджувались </a:t>
            </a: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грамотами та подяками Вінницької обласної Ради та облдержадміністрації (</a:t>
            </a:r>
            <a:r>
              <a:rPr lang="uk-UA" sz="2400" b="1" i="1" dirty="0">
                <a:ln w="10541" cmpd="sng">
                  <a:solidFill>
                    <a:schemeClr val="tx2">
                      <a:lumMod val="75000"/>
                    </a:schemeClr>
                  </a:solidFill>
                  <a:prstDash val="solid"/>
                </a:ln>
                <a:solidFill>
                  <a:srgbClr val="C00000"/>
                </a:solidFill>
                <a:latin typeface="Times New Roman" pitchFamily="18" charset="0"/>
                <a:cs typeface="Times New Roman" pitchFamily="18" charset="0"/>
              </a:rPr>
              <a:t>березень 2005 р.</a:t>
            </a: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Вінницького</a:t>
            </a:r>
            <a:endPar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fontAlgn="auto">
              <a:spcBef>
                <a:spcPts val="0"/>
              </a:spcBef>
              <a:spcAft>
                <a:spcPts val="0"/>
              </a:spcAft>
              <a:defRPr/>
            </a:pP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міського голови (</a:t>
            </a:r>
            <a:r>
              <a:rPr lang="uk-UA" sz="2400" b="1" i="1" dirty="0">
                <a:ln w="10541" cmpd="sng">
                  <a:solidFill>
                    <a:schemeClr val="tx2">
                      <a:lumMod val="75000"/>
                    </a:schemeClr>
                  </a:solidFill>
                  <a:prstDash val="solid"/>
                </a:ln>
                <a:solidFill>
                  <a:srgbClr val="C00000"/>
                </a:solidFill>
                <a:latin typeface="Times New Roman" pitchFamily="18" charset="0"/>
                <a:cs typeface="Times New Roman" pitchFamily="18" charset="0"/>
              </a:rPr>
              <a:t>березень 2007 р</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управління </a:t>
            </a: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освіти і </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науки Вінницької </a:t>
            </a: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ОДА (</a:t>
            </a:r>
            <a:r>
              <a:rPr lang="uk-UA" sz="2400" b="1" i="1" dirty="0">
                <a:ln w="10541" cmpd="sng">
                  <a:solidFill>
                    <a:schemeClr val="tx2">
                      <a:lumMod val="75000"/>
                    </a:schemeClr>
                  </a:solidFill>
                  <a:prstDash val="solid"/>
                </a:ln>
                <a:solidFill>
                  <a:srgbClr val="C00000"/>
                </a:solidFill>
                <a:latin typeface="Times New Roman" pitchFamily="18" charset="0"/>
                <a:cs typeface="Times New Roman" pitchFamily="18" charset="0"/>
              </a:rPr>
              <a:t>2005-2012 рр</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pic>
        <p:nvPicPr>
          <p:cNvPr id="7" name="Рисунок 6" descr="1.jpg"/>
          <p:cNvPicPr>
            <a:picLocks noChangeAspect="1"/>
          </p:cNvPicPr>
          <p:nvPr/>
        </p:nvPicPr>
        <p:blipFill>
          <a:blip r:embed="rId3" cstate="print"/>
          <a:stretch>
            <a:fillRect/>
          </a:stretch>
        </p:blipFill>
        <p:spPr>
          <a:xfrm rot="488493">
            <a:off x="5707465" y="4137740"/>
            <a:ext cx="3258794" cy="2143140"/>
          </a:xfrm>
          <a:prstGeom prst="rect">
            <a:avLst/>
          </a:prstGeom>
        </p:spPr>
      </p:pic>
      <p:sp>
        <p:nvSpPr>
          <p:cNvPr id="8" name="Прямоугольник 7"/>
          <p:cNvSpPr/>
          <p:nvPr/>
        </p:nvSpPr>
        <p:spPr>
          <a:xfrm>
            <a:off x="142844" y="3933056"/>
            <a:ext cx="5500726" cy="2739211"/>
          </a:xfrm>
          <a:prstGeom prst="rect">
            <a:avLst/>
          </a:prstGeom>
        </p:spPr>
        <p:txBody>
          <a:bodyPr wrap="square">
            <a:spAutoFit/>
          </a:bodyPr>
          <a:lstStyle/>
          <a:p>
            <a:pPr algn="just"/>
            <a:r>
              <a:rPr lang="uk-UA" sz="2400" b="1" i="1" dirty="0" smtClean="0">
                <a:ln w="10541" cmpd="sng">
                  <a:solidFill>
                    <a:srgbClr val="1F497D">
                      <a:lumMod val="75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Також </a:t>
            </a:r>
            <a:r>
              <a:rPr lang="uk-UA" sz="2800" b="1" i="1" dirty="0" err="1">
                <a:ln w="10541" cmpd="sng">
                  <a:solidFill>
                    <a:schemeClr val="tx2">
                      <a:lumMod val="75000"/>
                    </a:schemeClr>
                  </a:solidFill>
                  <a:prstDash val="solid"/>
                </a:ln>
                <a:solidFill>
                  <a:srgbClr val="C00000"/>
                </a:solidFill>
                <a:latin typeface="Times New Roman" pitchFamily="18" charset="0"/>
                <a:cs typeface="Times New Roman" pitchFamily="18" charset="0"/>
              </a:rPr>
              <a:t>Небава</a:t>
            </a:r>
            <a:r>
              <a:rPr lang="uk-UA" sz="2800" b="1" i="1" dirty="0">
                <a:ln w="10541" cmpd="sng">
                  <a:solidFill>
                    <a:schemeClr val="tx2">
                      <a:lumMod val="75000"/>
                    </a:schemeClr>
                  </a:solidFill>
                  <a:prstDash val="solid"/>
                </a:ln>
                <a:solidFill>
                  <a:srgbClr val="C00000"/>
                </a:solidFill>
                <a:latin typeface="Times New Roman" pitchFamily="18" charset="0"/>
                <a:cs typeface="Times New Roman" pitchFamily="18" charset="0"/>
              </a:rPr>
              <a:t> Микола Іванович </a:t>
            </a:r>
            <a:r>
              <a:rPr lang="uk-UA" sz="2400" b="1" i="1" dirty="0" smtClean="0">
                <a:ln w="10541" cmpd="sng">
                  <a:solidFill>
                    <a:srgbClr val="1F497D">
                      <a:lumMod val="75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нагороджений ювілейним знаком-орденом «Велика Україна. 25 років незалежності»  та представлений в 2018 р. до нагородження нагрудним знаком «За освітні та наукові досягнення».</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 name="Прямоугольник 5"/>
          <p:cNvSpPr/>
          <p:nvPr/>
        </p:nvSpPr>
        <p:spPr>
          <a:xfrm>
            <a:off x="71406" y="1392873"/>
            <a:ext cx="5572164" cy="4893647"/>
          </a:xfrm>
          <a:prstGeom prst="rect">
            <a:avLst/>
          </a:prstGeom>
        </p:spPr>
        <p:txBody>
          <a:bodyPr wrap="square">
            <a:spAutoFit/>
          </a:bodyPr>
          <a:lstStyle/>
          <a:p>
            <a:pPr algn="ctr" fontAlgn="auto">
              <a:spcBef>
                <a:spcPts val="0"/>
              </a:spcBef>
              <a:spcAft>
                <a:spcPts val="0"/>
              </a:spcAft>
              <a:defRPr/>
            </a:pPr>
            <a:r>
              <a:rPr lang="uk-UA" sz="2800" b="1" i="1" dirty="0">
                <a:ln w="10541" cmpd="sng">
                  <a:solidFill>
                    <a:schemeClr val="tx2">
                      <a:lumMod val="75000"/>
                    </a:schemeClr>
                  </a:solidFill>
                  <a:prstDash val="solid"/>
                </a:ln>
                <a:solidFill>
                  <a:srgbClr val="C00000"/>
                </a:solidFill>
                <a:latin typeface="Times New Roman" pitchFamily="18" charset="0"/>
                <a:cs typeface="Times New Roman" pitchFamily="18" charset="0"/>
              </a:rPr>
              <a:t>2009</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році </a:t>
            </a:r>
            <a:r>
              <a:rPr lang="uk-UA" sz="2800" b="1" i="1" dirty="0" smtClean="0">
                <a:ln w="10541" cmpd="sng">
                  <a:solidFill>
                    <a:schemeClr val="tx2">
                      <a:lumMod val="75000"/>
                    </a:schemeClr>
                  </a:solidFill>
                  <a:prstDash val="solid"/>
                </a:ln>
                <a:solidFill>
                  <a:srgbClr val="C00000"/>
                </a:solidFill>
                <a:latin typeface="Times New Roman" pitchFamily="18" charset="0"/>
                <a:cs typeface="Times New Roman" pitchFamily="18" charset="0"/>
              </a:rPr>
              <a:t>М. І. </a:t>
            </a:r>
            <a:r>
              <a:rPr lang="uk-UA" sz="2800" b="1" i="1" dirty="0" err="1" smtClean="0">
                <a:ln w="10541" cmpd="sng">
                  <a:solidFill>
                    <a:schemeClr val="tx2">
                      <a:lumMod val="75000"/>
                    </a:schemeClr>
                  </a:solidFill>
                  <a:prstDash val="solid"/>
                </a:ln>
                <a:solidFill>
                  <a:srgbClr val="C00000"/>
                </a:solidFill>
                <a:latin typeface="Times New Roman" pitchFamily="18" charset="0"/>
                <a:cs typeface="Times New Roman" pitchFamily="18" charset="0"/>
              </a:rPr>
              <a:t>Небава</a:t>
            </a:r>
            <a:r>
              <a:rPr lang="uk-UA" sz="2800" b="1" i="1" dirty="0" smtClean="0">
                <a:ln w="10541" cmpd="sng">
                  <a:solidFill>
                    <a:schemeClr val="tx2">
                      <a:lumMod val="75000"/>
                    </a:schemeClr>
                  </a:solidFill>
                  <a:prstDash val="solid"/>
                </a:ln>
                <a:solidFill>
                  <a:srgbClr val="C00000"/>
                </a:solidFill>
                <a:latin typeface="Times New Roman" pitchFamily="18" charset="0"/>
                <a:cs typeface="Times New Roman" pitchFamily="18" charset="0"/>
              </a:rPr>
              <a:t> </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нагороджений </a:t>
            </a:r>
          </a:p>
          <a:p>
            <a:pPr algn="ctr" fontAlgn="auto">
              <a:spcBef>
                <a:spcPts val="0"/>
              </a:spcBef>
              <a:spcAft>
                <a:spcPts val="0"/>
              </a:spcAft>
              <a:defRPr/>
            </a:pP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Почесною грамотою Міністерства освіти і науки України за </a:t>
            </a:r>
            <a:r>
              <a:rPr lang="uk-UA" sz="28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багаторічну сумлінну працю, особистий внесок у підготовку </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висококваліфікованих </a:t>
            </a:r>
            <a:r>
              <a:rPr lang="uk-UA" sz="28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спеціалістів </a:t>
            </a:r>
            <a:endPar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fontAlgn="auto">
              <a:spcBef>
                <a:spcPts val="0"/>
              </a:spcBef>
              <a:spcAft>
                <a:spcPts val="0"/>
              </a:spcAft>
              <a:defRPr/>
            </a:pP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 </a:t>
            </a:r>
            <a:r>
              <a:rPr lang="uk-UA" sz="28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плідну науково-педагогічну </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діяльність.</a:t>
            </a:r>
          </a:p>
          <a:p>
            <a:pPr algn="just" fontAlgn="auto">
              <a:spcBef>
                <a:spcPts val="0"/>
              </a:spcBef>
              <a:spcAft>
                <a:spcPts val="0"/>
              </a:spcAft>
              <a:defRPr/>
            </a:pPr>
            <a:endParaRPr lang="uk-UA" sz="32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pic>
        <p:nvPicPr>
          <p:cNvPr id="4" name="Рисунок 3" descr="IMG_20180505_111412.jpg"/>
          <p:cNvPicPr>
            <a:picLocks noChangeAspect="1"/>
          </p:cNvPicPr>
          <p:nvPr/>
        </p:nvPicPr>
        <p:blipFill>
          <a:blip r:embed="rId3" cstate="print"/>
          <a:stretch>
            <a:fillRect/>
          </a:stretch>
        </p:blipFill>
        <p:spPr>
          <a:xfrm>
            <a:off x="5715263" y="1250964"/>
            <a:ext cx="3143017" cy="4678366"/>
          </a:xfrm>
          <a:prstGeom prst="rect">
            <a:avLst/>
          </a:prstGeom>
          <a:ln w="57150">
            <a:solidFill>
              <a:schemeClr val="accent1"/>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Прямоугольник 2"/>
          <p:cNvSpPr/>
          <p:nvPr/>
        </p:nvSpPr>
        <p:spPr>
          <a:xfrm>
            <a:off x="71438" y="900430"/>
            <a:ext cx="5529214" cy="5386090"/>
          </a:xfrm>
          <a:prstGeom prst="rect">
            <a:avLst/>
          </a:prstGeom>
        </p:spPr>
        <p:txBody>
          <a:bodyPr wrap="square">
            <a:spAutoFit/>
          </a:bodyPr>
          <a:lstStyle/>
          <a:p>
            <a:pPr algn="ctr" fontAlgn="auto">
              <a:spcBef>
                <a:spcPts val="0"/>
              </a:spcBef>
              <a:spcAft>
                <a:spcPts val="0"/>
              </a:spcAft>
              <a:defRPr/>
            </a:pPr>
            <a:r>
              <a:rPr lang="uk-UA" sz="3200" b="1" i="1" dirty="0" smtClean="0">
                <a:ln w="10541" cmpd="sng">
                  <a:solidFill>
                    <a:schemeClr val="accent2">
                      <a:lumMod val="50000"/>
                    </a:schemeClr>
                  </a:solidFill>
                  <a:prstDash val="solid"/>
                </a:ln>
                <a:solidFill>
                  <a:srgbClr val="C00000"/>
                </a:solidFill>
                <a:latin typeface="Times New Roman" pitchFamily="18" charset="0"/>
                <a:cs typeface="Times New Roman" pitchFamily="18" charset="0"/>
              </a:rPr>
              <a:t>Микола Іванович </a:t>
            </a: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нагороджений </a:t>
            </a:r>
          </a:p>
          <a:p>
            <a:pPr algn="ctr" fontAlgn="auto">
              <a:spcBef>
                <a:spcPts val="0"/>
              </a:spcBef>
              <a:spcAft>
                <a:spcPts val="0"/>
              </a:spcAft>
              <a:defRPr/>
            </a:pP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в 2012 році знаком </a:t>
            </a:r>
          </a:p>
          <a:p>
            <a:pPr algn="ctr" fontAlgn="auto">
              <a:spcBef>
                <a:spcPts val="0"/>
              </a:spcBef>
              <a:spcAft>
                <a:spcPts val="0"/>
              </a:spcAft>
              <a:defRPr/>
            </a:pPr>
            <a:r>
              <a:rPr lang="uk-UA" sz="2600" b="1" i="1" dirty="0" smtClean="0">
                <a:ln w="10541" cmpd="sng">
                  <a:solidFill>
                    <a:schemeClr val="accent2">
                      <a:lumMod val="50000"/>
                    </a:schemeClr>
                  </a:solidFill>
                  <a:prstDash val="solid"/>
                </a:ln>
                <a:solidFill>
                  <a:srgbClr val="C00000"/>
                </a:solidFill>
                <a:latin typeface="Times New Roman" pitchFamily="18" charset="0"/>
                <a:cs typeface="Times New Roman" pitchFamily="18" charset="0"/>
              </a:rPr>
              <a:t>«Відмінник освіти України»</a:t>
            </a:r>
            <a:endPar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fontAlgn="auto">
              <a:spcBef>
                <a:spcPts val="0"/>
              </a:spcBef>
              <a:spcAft>
                <a:spcPts val="0"/>
              </a:spcAft>
              <a:defRPr/>
            </a:pP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 в березні 2013 року нагороджений </a:t>
            </a:r>
          </a:p>
          <a:p>
            <a:pPr algn="ctr" fontAlgn="auto">
              <a:spcBef>
                <a:spcPts val="0"/>
              </a:spcBef>
              <a:spcAft>
                <a:spcPts val="0"/>
              </a:spcAft>
              <a:defRPr/>
            </a:pPr>
            <a:r>
              <a:rPr lang="uk-UA" sz="2600" b="1" i="1" dirty="0">
                <a:ln w="10541" cmpd="sng">
                  <a:solidFill>
                    <a:schemeClr val="accent2">
                      <a:lumMod val="50000"/>
                    </a:schemeClr>
                  </a:solidFill>
                  <a:prstDash val="solid"/>
                </a:ln>
                <a:solidFill>
                  <a:srgbClr val="C00000"/>
                </a:solidFill>
                <a:latin typeface="Times New Roman" pitchFamily="18" charset="0"/>
                <a:cs typeface="Times New Roman" pitchFamily="18" charset="0"/>
              </a:rPr>
              <a:t>Почесним дипломом</a:t>
            </a: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за активну роботу з упровадження </a:t>
            </a:r>
          </a:p>
          <a:p>
            <a:pPr algn="ctr" fontAlgn="auto">
              <a:spcBef>
                <a:spcPts val="0"/>
              </a:spcBef>
              <a:spcAft>
                <a:spcPts val="0"/>
              </a:spcAft>
              <a:defRPr/>
            </a:pP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педагогічних інновацій у </a:t>
            </a:r>
          </a:p>
          <a:p>
            <a:pPr algn="ctr" fontAlgn="auto">
              <a:spcBef>
                <a:spcPts val="0"/>
              </a:spcBef>
              <a:spcAft>
                <a:spcPts val="0"/>
              </a:spcAft>
              <a:defRPr/>
            </a:pP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навчально-виховний процес, </a:t>
            </a:r>
          </a:p>
          <a:p>
            <a:pPr algn="ctr" fontAlgn="auto">
              <a:spcBef>
                <a:spcPts val="0"/>
              </a:spcBef>
              <a:spcAft>
                <a:spcPts val="0"/>
              </a:spcAft>
              <a:defRPr/>
            </a:pP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за підписом  Президента </a:t>
            </a:r>
          </a:p>
          <a:p>
            <a:pPr algn="ctr" fontAlgn="auto">
              <a:spcBef>
                <a:spcPts val="0"/>
              </a:spcBef>
              <a:spcAft>
                <a:spcPts val="0"/>
              </a:spcAft>
              <a:defRPr/>
            </a:pP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НАПН України </a:t>
            </a:r>
          </a:p>
          <a:p>
            <a:pPr algn="ctr" fontAlgn="auto">
              <a:spcBef>
                <a:spcPts val="0"/>
              </a:spcBef>
              <a:spcAft>
                <a:spcPts val="0"/>
              </a:spcAft>
              <a:defRPr/>
            </a:pPr>
            <a:r>
              <a:rPr lang="uk-UA" sz="26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 Міністра ОНМСУ.</a:t>
            </a:r>
          </a:p>
        </p:txBody>
      </p:sp>
      <p:pic>
        <p:nvPicPr>
          <p:cNvPr id="4" name="Рисунок 3" descr="IMG_20180505_105359-1.jpg"/>
          <p:cNvPicPr>
            <a:picLocks noChangeAspect="1"/>
          </p:cNvPicPr>
          <p:nvPr/>
        </p:nvPicPr>
        <p:blipFill>
          <a:blip r:embed="rId3" cstate="print"/>
          <a:stretch>
            <a:fillRect/>
          </a:stretch>
        </p:blipFill>
        <p:spPr>
          <a:xfrm rot="345247">
            <a:off x="5794637" y="2703429"/>
            <a:ext cx="2966807" cy="4018753"/>
          </a:xfrm>
          <a:prstGeom prst="rect">
            <a:avLst/>
          </a:prstGeom>
          <a:ln w="57150">
            <a:solidFill>
              <a:schemeClr val="accent1"/>
            </a:solidFill>
          </a:ln>
        </p:spPr>
      </p:pic>
      <p:pic>
        <p:nvPicPr>
          <p:cNvPr id="6" name="Рисунок 5" descr="2.jpg"/>
          <p:cNvPicPr>
            <a:picLocks noChangeAspect="1"/>
          </p:cNvPicPr>
          <p:nvPr/>
        </p:nvPicPr>
        <p:blipFill>
          <a:blip r:embed="rId4" cstate="print"/>
          <a:stretch>
            <a:fillRect/>
          </a:stretch>
        </p:blipFill>
        <p:spPr>
          <a:xfrm rot="21312567">
            <a:off x="5866373" y="500136"/>
            <a:ext cx="3181004" cy="230291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Прямоугольник 4"/>
          <p:cNvSpPr/>
          <p:nvPr/>
        </p:nvSpPr>
        <p:spPr>
          <a:xfrm>
            <a:off x="642910" y="1285860"/>
            <a:ext cx="7858180" cy="4154984"/>
          </a:xfrm>
          <a:prstGeom prst="rect">
            <a:avLst/>
          </a:prstGeom>
        </p:spPr>
        <p:txBody>
          <a:bodyPr wrap="square">
            <a:spAutoFit/>
          </a:bodyPr>
          <a:lstStyle/>
          <a:p>
            <a:pPr algn="ctr" fontAlgn="auto">
              <a:spcBef>
                <a:spcPts val="0"/>
              </a:spcBef>
              <a:spcAft>
                <a:spcPts val="0"/>
              </a:spcAft>
              <a:defRPr/>
            </a:pPr>
            <a:r>
              <a:rPr lang="uk-UA" sz="32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Декан факультету менеджменту </a:t>
            </a:r>
            <a:endParaRPr lang="uk-UA" sz="32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ctr" fontAlgn="auto">
              <a:spcBef>
                <a:spcPts val="0"/>
              </a:spcBef>
              <a:spcAft>
                <a:spcPts val="0"/>
              </a:spcAft>
              <a:defRPr/>
            </a:pPr>
            <a:r>
              <a:rPr lang="uk-UA" sz="32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 </a:t>
            </a:r>
            <a:r>
              <a:rPr lang="uk-UA" sz="32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інформаційної безпеки</a:t>
            </a:r>
          </a:p>
          <a:p>
            <a:pPr algn="ctr" fontAlgn="auto">
              <a:spcBef>
                <a:spcPts val="0"/>
              </a:spcBef>
              <a:spcAft>
                <a:spcPts val="0"/>
              </a:spcAft>
              <a:defRPr/>
            </a:pPr>
            <a:r>
              <a:rPr lang="uk-UA" sz="32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професор </a:t>
            </a:r>
            <a:r>
              <a:rPr lang="uk-UA" sz="4000" b="1" i="1" dirty="0">
                <a:ln w="10541" cmpd="sng">
                  <a:solidFill>
                    <a:srgbClr val="C00000"/>
                  </a:solidFill>
                  <a:prstDash val="solid"/>
                </a:ln>
                <a:solidFill>
                  <a:srgbClr val="990033"/>
                </a:solidFill>
                <a:latin typeface="Times New Roman" pitchFamily="18" charset="0"/>
                <a:cs typeface="Times New Roman" pitchFamily="18" charset="0"/>
              </a:rPr>
              <a:t>М. І. </a:t>
            </a:r>
            <a:r>
              <a:rPr lang="uk-UA" sz="4000" b="1" i="1" dirty="0" err="1">
                <a:ln w="10541" cmpd="sng">
                  <a:solidFill>
                    <a:srgbClr val="C00000"/>
                  </a:solidFill>
                  <a:prstDash val="solid"/>
                </a:ln>
                <a:solidFill>
                  <a:srgbClr val="990033"/>
                </a:solidFill>
                <a:latin typeface="Times New Roman" pitchFamily="18" charset="0"/>
                <a:cs typeface="Times New Roman" pitchFamily="18" charset="0"/>
              </a:rPr>
              <a:t>Небава</a:t>
            </a:r>
            <a:endParaRPr lang="uk-UA" sz="4000" b="1" i="1" dirty="0">
              <a:ln w="10541" cmpd="sng">
                <a:solidFill>
                  <a:srgbClr val="C00000"/>
                </a:solidFill>
                <a:prstDash val="solid"/>
              </a:ln>
              <a:solidFill>
                <a:srgbClr val="990033"/>
              </a:solidFill>
              <a:latin typeface="Times New Roman" pitchFamily="18" charset="0"/>
              <a:cs typeface="Times New Roman" pitchFamily="18" charset="0"/>
            </a:endParaRPr>
          </a:p>
          <a:p>
            <a:pPr algn="ctr" fontAlgn="auto">
              <a:spcBef>
                <a:spcPts val="0"/>
              </a:spcBef>
              <a:spcAft>
                <a:spcPts val="0"/>
              </a:spcAft>
              <a:defRPr/>
            </a:pPr>
            <a:r>
              <a:rPr lang="uk-UA" sz="32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є головою Обласного осередку </a:t>
            </a:r>
            <a:r>
              <a:rPr lang="uk-UA" sz="32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громадської організації «Всеукраїнська асоціація політичної економії» </a:t>
            </a:r>
            <a:r>
              <a:rPr lang="uk-UA" sz="32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 членом Всеукраїнської асоціації економістів-міжнародників. </a:t>
            </a:r>
            <a:endParaRPr lang="ru-RU" sz="32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Прямоугольник 4"/>
          <p:cNvSpPr/>
          <p:nvPr/>
        </p:nvSpPr>
        <p:spPr>
          <a:xfrm>
            <a:off x="-32" y="620688"/>
            <a:ext cx="8072494" cy="1631216"/>
          </a:xfrm>
          <a:prstGeom prst="rect">
            <a:avLst/>
          </a:prstGeom>
        </p:spPr>
        <p:txBody>
          <a:bodyPr wrap="square">
            <a:spAutoFit/>
          </a:bodyPr>
          <a:lstStyle/>
          <a:p>
            <a:pPr algn="ctr" fontAlgn="auto">
              <a:spcBef>
                <a:spcPts val="0"/>
              </a:spcBef>
              <a:spcAft>
                <a:spcPts val="0"/>
              </a:spcAft>
              <a:defRPr/>
            </a:pPr>
            <a:r>
              <a:rPr lang="uk-UA" sz="2800" b="1" i="1" dirty="0">
                <a:ln w="10541" cmpd="sng">
                  <a:solidFill>
                    <a:srgbClr val="C00000"/>
                  </a:solidFill>
                  <a:prstDash val="solid"/>
                </a:ln>
                <a:solidFill>
                  <a:srgbClr val="990033"/>
                </a:solidFill>
                <a:latin typeface="Times New Roman" pitchFamily="18" charset="0"/>
                <a:cs typeface="Times New Roman" pitchFamily="18" charset="0"/>
              </a:rPr>
              <a:t>Микола Іванович </a:t>
            </a: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є членом Національної спілки журналістів України </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 </a:t>
            </a: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1992 </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року. Його ім’я</a:t>
            </a:r>
          </a:p>
          <a:p>
            <a:pPr algn="ctr" fontAlgn="auto">
              <a:spcBef>
                <a:spcPts val="0"/>
              </a:spcBef>
              <a:spcAft>
                <a:spcPts val="0"/>
              </a:spcAft>
              <a:defRPr/>
            </a:pP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внесено </a:t>
            </a:r>
            <a:r>
              <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 книгу </a:t>
            </a:r>
            <a:r>
              <a:rPr lang="uk-UA" sz="2400"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«Вінниччина журналістська</a:t>
            </a:r>
            <a:r>
              <a:rPr lang="uk-UA" sz="2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p>
          <a:p>
            <a:pPr algn="ctr" fontAlgn="auto">
              <a:spcBef>
                <a:spcPts val="0"/>
              </a:spcBef>
              <a:spcAft>
                <a:spcPts val="0"/>
              </a:spcAft>
              <a:defRPr/>
            </a:pP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з нагоди 50-річчя утворення НСЖУ</a:t>
            </a:r>
            <a:r>
              <a:rPr lang="uk-UA" sz="24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endParaRPr lang="uk-UA" sz="2400" b="1" i="1" dirty="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pic>
        <p:nvPicPr>
          <p:cNvPr id="4" name="Рисунок 3" descr="Копия IMG_6093.jpg"/>
          <p:cNvPicPr>
            <a:picLocks noChangeAspect="1"/>
          </p:cNvPicPr>
          <p:nvPr/>
        </p:nvPicPr>
        <p:blipFill>
          <a:blip r:embed="rId3">
            <a:lum contrast="20000"/>
          </a:blip>
          <a:stretch>
            <a:fillRect/>
          </a:stretch>
        </p:blipFill>
        <p:spPr>
          <a:xfrm rot="21241625">
            <a:off x="1143000" y="2428875"/>
            <a:ext cx="3071813" cy="4203700"/>
          </a:xfrm>
          <a:prstGeom prst="rect">
            <a:avLst/>
          </a:prstGeom>
          <a:ln w="57150">
            <a:solidFill>
              <a:schemeClr val="accent1">
                <a:lumMod val="75000"/>
              </a:schemeClr>
            </a:solidFill>
          </a:ln>
          <a:effectLst>
            <a:outerShdw blurRad="292100" dist="139700" dir="2700000" algn="tl" rotWithShape="0">
              <a:srgbClr val="333333">
                <a:alpha val="65000"/>
              </a:srgbClr>
            </a:outerShdw>
          </a:effectLst>
        </p:spPr>
      </p:pic>
      <p:pic>
        <p:nvPicPr>
          <p:cNvPr id="6" name="Рисунок 5" descr="Копия img7.jpg"/>
          <p:cNvPicPr>
            <a:picLocks noChangeAspect="1"/>
          </p:cNvPicPr>
          <p:nvPr/>
        </p:nvPicPr>
        <p:blipFill>
          <a:blip r:embed="rId4"/>
          <a:stretch>
            <a:fillRect/>
          </a:stretch>
        </p:blipFill>
        <p:spPr>
          <a:xfrm rot="353115">
            <a:off x="5000625" y="2428875"/>
            <a:ext cx="3106738" cy="4135438"/>
          </a:xfrm>
          <a:prstGeom prst="rect">
            <a:avLst/>
          </a:prstGeom>
          <a:ln w="57150">
            <a:solidFill>
              <a:schemeClr val="accent1">
                <a:lumMod val="75000"/>
              </a:schemeClr>
            </a:solid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 name="Прямоугольник 4"/>
          <p:cNvSpPr/>
          <p:nvPr/>
        </p:nvSpPr>
        <p:spPr>
          <a:xfrm>
            <a:off x="3571868" y="1295459"/>
            <a:ext cx="5286412" cy="2062103"/>
          </a:xfrm>
          <a:prstGeom prst="rect">
            <a:avLst/>
          </a:prstGeom>
        </p:spPr>
        <p:txBody>
          <a:bodyPr wrap="square">
            <a:spAutoFit/>
          </a:bodyPr>
          <a:lstStyle/>
          <a:p>
            <a:pPr algn="just"/>
            <a:r>
              <a:rPr lang="uk-UA" sz="2800" b="1" i="1" dirty="0" smtClean="0">
                <a:ln w="10541" cmpd="sng">
                  <a:solidFill>
                    <a:srgbClr val="990033"/>
                  </a:solidFill>
                  <a:prstDash val="solid"/>
                </a:ln>
                <a:solidFill>
                  <a:srgbClr val="C00000"/>
                </a:solidFill>
                <a:latin typeface="Times New Roman" pitchFamily="18" charset="0"/>
                <a:cs typeface="Times New Roman" pitchFamily="18" charset="0"/>
              </a:rPr>
              <a:t>Микола Іванович </a:t>
            </a:r>
            <a:r>
              <a:rPr lang="uk-UA" sz="2000" b="1" i="1" dirty="0" smtClean="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є засновником і незмінним наставником та науковим керівником  студентської команди ВНТУ «</a:t>
            </a:r>
            <a:r>
              <a:rPr lang="en-US" sz="2000" b="1" i="1" dirty="0" err="1" smtClean="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Enactus</a:t>
            </a:r>
            <a:r>
              <a:rPr lang="en-US" sz="2000" b="1" i="1" dirty="0" smtClean="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r>
              <a:rPr lang="uk-UA" sz="2000" b="1" i="1" dirty="0" smtClean="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ВНТУ», яка тричі поспіль ставала переможцем національних змагань серед студентських команд українських вишів</a:t>
            </a:r>
            <a:endParaRPr lang="ru-RU" sz="2000" b="1" i="1" dirty="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pic>
        <p:nvPicPr>
          <p:cNvPr id="31746" name="Picture 2" descr="Картинки по запросу Enactus ВНТУ"/>
          <p:cNvPicPr>
            <a:picLocks noChangeAspect="1" noChangeArrowheads="1"/>
          </p:cNvPicPr>
          <p:nvPr/>
        </p:nvPicPr>
        <p:blipFill>
          <a:blip r:embed="rId3"/>
          <a:srcRect/>
          <a:stretch>
            <a:fillRect/>
          </a:stretch>
        </p:blipFill>
        <p:spPr bwMode="auto">
          <a:xfrm>
            <a:off x="5108254" y="3500438"/>
            <a:ext cx="3860064" cy="2571768"/>
          </a:xfrm>
          <a:prstGeom prst="rect">
            <a:avLst/>
          </a:prstGeom>
          <a:ln>
            <a:noFill/>
          </a:ln>
          <a:effectLst>
            <a:outerShdw blurRad="292100" dist="139700" dir="2700000" algn="tl" rotWithShape="0">
              <a:srgbClr val="333333">
                <a:alpha val="65000"/>
              </a:srgbClr>
            </a:outerShdw>
          </a:effectLst>
        </p:spPr>
      </p:pic>
      <p:sp>
        <p:nvSpPr>
          <p:cNvPr id="7" name="Прямоугольник 6"/>
          <p:cNvSpPr/>
          <p:nvPr/>
        </p:nvSpPr>
        <p:spPr>
          <a:xfrm>
            <a:off x="142844" y="3402173"/>
            <a:ext cx="4965410" cy="3170099"/>
          </a:xfrm>
          <a:prstGeom prst="rect">
            <a:avLst/>
          </a:prstGeom>
        </p:spPr>
        <p:txBody>
          <a:bodyPr wrap="square">
            <a:spAutoFit/>
          </a:bodyPr>
          <a:lstStyle/>
          <a:p>
            <a:pPr algn="just"/>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та представляла Україну на Всесвітніх студентських змаганнях в </a:t>
            </a:r>
            <a:r>
              <a:rPr lang="uk-UA" sz="2000" b="1" i="1" dirty="0" err="1"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Малазії</a:t>
            </a:r>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 в </a:t>
            </a:r>
          </a:p>
          <a:p>
            <a:pPr algn="just"/>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м. Куала-Лумпур (2011р.), в США </a:t>
            </a:r>
          </a:p>
          <a:p>
            <a:pPr algn="just"/>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м. Вашингтон (2012р.), у Мексиці </a:t>
            </a:r>
          </a:p>
          <a:p>
            <a:pPr algn="just"/>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м. </a:t>
            </a:r>
            <a:r>
              <a:rPr lang="uk-UA" sz="2000" b="1" i="1" dirty="0" err="1"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Канкун</a:t>
            </a:r>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 (2013 р.), у 2016 році вчетверте стала національним чемпіоном та представляла Україну в Канаді </a:t>
            </a:r>
          </a:p>
          <a:p>
            <a:pPr algn="just"/>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м. Торонто. У 2017 році студентська команда «</a:t>
            </a:r>
            <a:r>
              <a:rPr lang="en-US" sz="2000" b="1" i="1" dirty="0" err="1"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Enactus</a:t>
            </a:r>
            <a:r>
              <a:rPr lang="en-US"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a:t>
            </a:r>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ВНТУ» стала </a:t>
            </a:r>
          </a:p>
          <a:p>
            <a:pPr algn="just"/>
            <a:r>
              <a:rPr lang="uk-UA" sz="2000" b="1" i="1" dirty="0" smtClean="0">
                <a:ln w="10541" cmpd="sng">
                  <a:solidFill>
                    <a:srgbClr val="1F497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         віце-чемпіоном України.</a:t>
            </a:r>
            <a:endParaRPr lang="ru-RU" sz="2000" i="1" dirty="0"/>
          </a:p>
        </p:txBody>
      </p:sp>
      <p:pic>
        <p:nvPicPr>
          <p:cNvPr id="8" name="Рисунок 7" descr="IMG_20180505_105221.jpg"/>
          <p:cNvPicPr>
            <a:picLocks noChangeAspect="1"/>
          </p:cNvPicPr>
          <p:nvPr/>
        </p:nvPicPr>
        <p:blipFill>
          <a:blip r:embed="rId4" cstate="print"/>
          <a:stretch>
            <a:fillRect/>
          </a:stretch>
        </p:blipFill>
        <p:spPr>
          <a:xfrm>
            <a:off x="285720" y="1071546"/>
            <a:ext cx="3071802" cy="230385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3315" name="Прямоугольник 2"/>
          <p:cNvSpPr>
            <a:spLocks noChangeArrowheads="1"/>
          </p:cNvSpPr>
          <p:nvPr/>
        </p:nvSpPr>
        <p:spPr bwMode="auto">
          <a:xfrm>
            <a:off x="500034" y="928670"/>
            <a:ext cx="7858180" cy="5632311"/>
          </a:xfrm>
          <a:prstGeom prst="rect">
            <a:avLst/>
          </a:prstGeom>
          <a:noFill/>
          <a:ln w="9525">
            <a:noFill/>
            <a:miter lim="800000"/>
            <a:headEnd/>
            <a:tailEnd/>
          </a:ln>
        </p:spPr>
        <p:txBody>
          <a:bodyPr wrap="square">
            <a:spAutoFit/>
          </a:bodyPr>
          <a:lstStyle/>
          <a:p>
            <a:pPr algn="ctr"/>
            <a:r>
              <a:rPr lang="uk-UA" sz="3600" b="1" i="1" dirty="0" err="1" smtClean="0">
                <a:ln w="10541" cmpd="sng">
                  <a:solidFill>
                    <a:srgbClr val="990033"/>
                  </a:solidFill>
                  <a:prstDash val="solid"/>
                </a:ln>
                <a:solidFill>
                  <a:srgbClr val="C00000"/>
                </a:solidFill>
                <a:latin typeface="Times New Roman" pitchFamily="18" charset="0"/>
                <a:cs typeface="Times New Roman" pitchFamily="18" charset="0"/>
              </a:rPr>
              <a:t>Небава</a:t>
            </a:r>
            <a:r>
              <a:rPr lang="uk-UA" sz="3600" b="1" i="1" dirty="0" smtClean="0">
                <a:ln w="10541" cmpd="sng">
                  <a:solidFill>
                    <a:srgbClr val="990033"/>
                  </a:solidFill>
                  <a:prstDash val="solid"/>
                </a:ln>
                <a:solidFill>
                  <a:srgbClr val="C00000"/>
                </a:solidFill>
                <a:latin typeface="Times New Roman" pitchFamily="18" charset="0"/>
                <a:cs typeface="Times New Roman" pitchFamily="18" charset="0"/>
              </a:rPr>
              <a:t> М. І. </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є автором понад</a:t>
            </a:r>
          </a:p>
          <a:p>
            <a:pPr algn="ct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800" b="1" i="1" dirty="0">
                <a:ln w="10541" cmpd="sng">
                  <a:solidFill>
                    <a:srgbClr val="990033"/>
                  </a:solidFill>
                  <a:prstDash val="solid"/>
                </a:ln>
                <a:solidFill>
                  <a:srgbClr val="C00000"/>
                </a:solidFill>
                <a:latin typeface="Times New Roman" pitchFamily="18" charset="0"/>
                <a:cs typeface="Times New Roman" pitchFamily="18" charset="0"/>
              </a:rPr>
              <a:t>200</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навчальних, наукових та навчально-методичних праць, </a:t>
            </a:r>
          </a:p>
          <a:p>
            <a:pPr algn="ct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серед яких </a:t>
            </a:r>
            <a:r>
              <a:rPr lang="uk-UA" sz="2800" b="1" i="1" dirty="0">
                <a:ln w="10541" cmpd="sng">
                  <a:solidFill>
                    <a:srgbClr val="990033"/>
                  </a:solidFill>
                  <a:prstDash val="solid"/>
                </a:ln>
                <a:solidFill>
                  <a:srgbClr val="C00000"/>
                </a:solidFill>
                <a:latin typeface="Times New Roman" pitchFamily="18" charset="0"/>
                <a:cs typeface="Times New Roman" pitchFamily="18" charset="0"/>
              </a:rPr>
              <a:t>25 </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навчальних посібників, </a:t>
            </a:r>
          </a:p>
          <a:p>
            <a:pPr algn="ct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 яких </a:t>
            </a:r>
            <a:r>
              <a:rPr lang="uk-UA" sz="2800" b="1" i="1" dirty="0">
                <a:ln w="10541" cmpd="sng">
                  <a:solidFill>
                    <a:srgbClr val="990033"/>
                  </a:solidFill>
                  <a:prstDash val="solid"/>
                </a:ln>
                <a:solidFill>
                  <a:srgbClr val="C00000"/>
                </a:solidFill>
                <a:latin typeface="Times New Roman" pitchFamily="18" charset="0"/>
                <a:cs typeface="Times New Roman" pitchFamily="18" charset="0"/>
              </a:rPr>
              <a:t>два</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одноосібних з грифом МОНУ,</a:t>
            </a:r>
          </a:p>
          <a:p>
            <a:pPr algn="ct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800" b="1" i="1" dirty="0">
                <a:ln w="10541" cmpd="sng">
                  <a:solidFill>
                    <a:srgbClr val="990033"/>
                  </a:solidFill>
                  <a:prstDash val="solid"/>
                </a:ln>
                <a:solidFill>
                  <a:srgbClr val="C00000"/>
                </a:solidFill>
                <a:latin typeface="Times New Roman" pitchFamily="18" charset="0"/>
                <a:cs typeface="Times New Roman" pitchFamily="18" charset="0"/>
              </a:rPr>
              <a:t>два</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електронних навчальних посібники </a:t>
            </a:r>
          </a:p>
          <a:p>
            <a:pPr algn="ct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 </a:t>
            </a:r>
            <a:r>
              <a:rPr lang="uk-UA" sz="2800" b="1" i="1" dirty="0">
                <a:ln w="10541" cmpd="sng">
                  <a:solidFill>
                    <a:srgbClr val="990033"/>
                  </a:solidFill>
                  <a:prstDash val="solid"/>
                </a:ln>
                <a:solidFill>
                  <a:srgbClr val="C00000"/>
                </a:solidFill>
                <a:latin typeface="Times New Roman" pitchFamily="18" charset="0"/>
                <a:cs typeface="Times New Roman" pitchFamily="18" charset="0"/>
              </a:rPr>
              <a:t>два</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дистанційних курси.</a:t>
            </a:r>
          </a:p>
          <a:p>
            <a:pPr algn="ct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За результатами конкурсу на кращу навчальну літературу ВНТУ в </a:t>
            </a:r>
            <a:r>
              <a:rPr lang="uk-UA" sz="2800" b="1" i="1" dirty="0">
                <a:ln w="10541" cmpd="sng">
                  <a:solidFill>
                    <a:srgbClr val="990033"/>
                  </a:solidFill>
                  <a:prstDash val="solid"/>
                </a:ln>
                <a:solidFill>
                  <a:srgbClr val="C00000"/>
                </a:solidFill>
                <a:latin typeface="Times New Roman" pitchFamily="18" charset="0"/>
                <a:cs typeface="Times New Roman" pitchFamily="18" charset="0"/>
              </a:rPr>
              <a:t>2007 </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році його навчальний посібник «Теорія макроекономіки» </a:t>
            </a:r>
          </a:p>
          <a:p>
            <a:pPr algn="ct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 грифом МОНУ посів </a:t>
            </a:r>
            <a:r>
              <a:rPr lang="uk-UA" sz="2800" b="1" i="1" dirty="0" smtClean="0">
                <a:ln w="10541" cmpd="sng">
                  <a:solidFill>
                    <a:schemeClr val="tx2">
                      <a:lumMod val="75000"/>
                    </a:schemeClr>
                  </a:solidFill>
                  <a:prstDash val="solid"/>
                </a:ln>
                <a:solidFill>
                  <a:srgbClr val="C00000"/>
                </a:solidFill>
                <a:latin typeface="Times New Roman" pitchFamily="18" charset="0"/>
                <a:cs typeface="Times New Roman" pitchFamily="18" charset="0"/>
              </a:rPr>
              <a:t>1</a:t>
            </a:r>
            <a:r>
              <a:rPr lang="uk-UA" sz="28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-ше місце. </a:t>
            </a:r>
          </a:p>
          <a:p>
            <a:r>
              <a:rPr lang="ru-RU" i="1" dirty="0">
                <a:latin typeface="Calibri" pitchFamily="34" charset="0"/>
              </a:rPr>
              <a:t/>
            </a:r>
            <a:br>
              <a:rPr lang="ru-RU" i="1" dirty="0">
                <a:latin typeface="Calibri" pitchFamily="34" charset="0"/>
              </a:rPr>
            </a:br>
            <a:endParaRPr lang="ru-RU" i="1" dirty="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Рисунок 4"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5363" name="Рисунок 2" descr="122.png"/>
          <p:cNvPicPr>
            <a:picLocks noChangeAspect="1"/>
          </p:cNvPicPr>
          <p:nvPr/>
        </p:nvPicPr>
        <p:blipFill>
          <a:blip r:embed="rId3"/>
          <a:srcRect/>
          <a:stretch>
            <a:fillRect/>
          </a:stretch>
        </p:blipFill>
        <p:spPr bwMode="auto">
          <a:xfrm>
            <a:off x="-428625" y="500066"/>
            <a:ext cx="3357563" cy="3357562"/>
          </a:xfrm>
          <a:prstGeom prst="rect">
            <a:avLst/>
          </a:prstGeom>
          <a:noFill/>
          <a:ln w="9525">
            <a:noFill/>
            <a:miter lim="800000"/>
            <a:headEnd/>
            <a:tailEnd/>
          </a:ln>
        </p:spPr>
      </p:pic>
      <p:pic>
        <p:nvPicPr>
          <p:cNvPr id="15364" name="Рисунок 3" descr="115.png"/>
          <p:cNvPicPr>
            <a:picLocks noChangeAspect="1"/>
          </p:cNvPicPr>
          <p:nvPr/>
        </p:nvPicPr>
        <p:blipFill>
          <a:blip r:embed="rId4"/>
          <a:srcRect/>
          <a:stretch>
            <a:fillRect/>
          </a:stretch>
        </p:blipFill>
        <p:spPr bwMode="auto">
          <a:xfrm>
            <a:off x="-857250" y="3143278"/>
            <a:ext cx="4214813" cy="4214812"/>
          </a:xfrm>
          <a:prstGeom prst="rect">
            <a:avLst/>
          </a:prstGeom>
          <a:noFill/>
          <a:ln w="9525">
            <a:noFill/>
            <a:miter lim="800000"/>
            <a:headEnd/>
            <a:tailEnd/>
          </a:ln>
        </p:spPr>
      </p:pic>
      <p:sp>
        <p:nvSpPr>
          <p:cNvPr id="8" name="Багетная рамка 7"/>
          <p:cNvSpPr/>
          <p:nvPr/>
        </p:nvSpPr>
        <p:spPr>
          <a:xfrm>
            <a:off x="2500313" y="642930"/>
            <a:ext cx="6500812" cy="1785938"/>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5366" name="Прямоугольник 5"/>
          <p:cNvSpPr>
            <a:spLocks noChangeArrowheads="1"/>
          </p:cNvSpPr>
          <p:nvPr/>
        </p:nvSpPr>
        <p:spPr bwMode="auto">
          <a:xfrm>
            <a:off x="2786063" y="871541"/>
            <a:ext cx="6000750" cy="2986087"/>
          </a:xfrm>
          <a:prstGeom prst="rect">
            <a:avLst/>
          </a:prstGeom>
          <a:noFill/>
          <a:ln w="9525">
            <a:noFill/>
            <a:miter lim="800000"/>
            <a:headEnd/>
            <a:tailEnd/>
          </a:ln>
        </p:spPr>
        <p:txBody>
          <a:bodyPr>
            <a:spAutoFit/>
          </a:bodyPr>
          <a:lstStyle/>
          <a:p>
            <a:pPr algn="just"/>
            <a:r>
              <a:rPr lang="uk-UA" sz="1600" i="1" dirty="0">
                <a:latin typeface="Times New Roman" pitchFamily="18" charset="0"/>
                <a:cs typeface="Times New Roman" pitchFamily="18" charset="0"/>
              </a:rPr>
              <a:t>Бакалаврська дипломна робота менеджера-економіста : Методологія та методика </a:t>
            </a:r>
            <a:r>
              <a:rPr lang="uk-UA" sz="1600" i="1" dirty="0" smtClean="0">
                <a:latin typeface="Times New Roman" pitchFamily="18" charset="0"/>
                <a:cs typeface="Times New Roman" pitchFamily="18" charset="0"/>
              </a:rPr>
              <a:t>виконання : </a:t>
            </a:r>
            <a:r>
              <a:rPr lang="uk-UA" sz="1600" i="1" dirty="0">
                <a:latin typeface="Times New Roman" pitchFamily="18" charset="0"/>
                <a:cs typeface="Times New Roman" pitchFamily="18" charset="0"/>
              </a:rPr>
              <a:t>навчальний посібник /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b="1" i="1" dirty="0">
                <a:latin typeface="Times New Roman" pitchFamily="18" charset="0"/>
                <a:cs typeface="Times New Roman" pitchFamily="18" charset="0"/>
              </a:rPr>
              <a:t>, </a:t>
            </a:r>
            <a:r>
              <a:rPr lang="uk-UA" sz="1600" i="1" dirty="0">
                <a:latin typeface="Times New Roman" pitchFamily="18" charset="0"/>
                <a:cs typeface="Times New Roman" pitchFamily="18" charset="0"/>
              </a:rPr>
              <a:t>П. В. </a:t>
            </a:r>
            <a:r>
              <a:rPr lang="uk-UA" sz="1600" i="1" dirty="0" err="1">
                <a:latin typeface="Times New Roman" pitchFamily="18" charset="0"/>
                <a:cs typeface="Times New Roman" pitchFamily="18" charset="0"/>
              </a:rPr>
              <a:t>Чалюк</a:t>
            </a:r>
            <a:r>
              <a:rPr lang="uk-UA" sz="1600" i="1" dirty="0">
                <a:latin typeface="Times New Roman" pitchFamily="18" charset="0"/>
                <a:cs typeface="Times New Roman" pitchFamily="18" charset="0"/>
              </a:rPr>
              <a:t>, В. В. </a:t>
            </a:r>
            <a:r>
              <a:rPr lang="uk-UA" sz="1600" i="1" dirty="0" err="1">
                <a:latin typeface="Times New Roman" pitchFamily="18" charset="0"/>
                <a:cs typeface="Times New Roman" pitchFamily="18" charset="0"/>
              </a:rPr>
              <a:t>Зянько</a:t>
            </a:r>
            <a:r>
              <a:rPr lang="uk-UA" sz="1600" i="1" dirty="0">
                <a:latin typeface="Times New Roman" pitchFamily="18" charset="0"/>
                <a:cs typeface="Times New Roman" pitchFamily="18" charset="0"/>
              </a:rPr>
              <a:t>, Т. О. </a:t>
            </a:r>
            <a:r>
              <a:rPr lang="uk-UA" sz="1600" i="1" dirty="0" err="1">
                <a:latin typeface="Times New Roman" pitchFamily="18" charset="0"/>
                <a:cs typeface="Times New Roman" pitchFamily="18" charset="0"/>
              </a:rPr>
              <a:t>Журко</a:t>
            </a:r>
            <a:r>
              <a:rPr lang="uk-UA" sz="1600" i="1" dirty="0">
                <a:latin typeface="Times New Roman" pitchFamily="18" charset="0"/>
                <a:cs typeface="Times New Roman" pitchFamily="18" charset="0"/>
              </a:rPr>
              <a:t> ; МОН України;. – Вінниця : ВНТУ, 2005. – 101 с. – </a:t>
            </a:r>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Доступно в локальній мережі НТБ ВНТУ</a:t>
            </a:r>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 </a:t>
            </a:r>
            <a:r>
              <a:rPr lang="uk-UA" sz="1600" i="1" dirty="0">
                <a:latin typeface="Times New Roman" pitchFamily="18" charset="0"/>
                <a:cs typeface="Times New Roman" pitchFamily="18" charset="0"/>
                <a:hlinkClick r:id="rId5"/>
              </a:rPr>
              <a:t>http://lib.vntu.lan/documents/000294.pdf</a:t>
            </a:r>
            <a:endParaRPr lang="uk-UA" sz="1600" i="1" dirty="0">
              <a:latin typeface="Times New Roman" pitchFamily="18" charset="0"/>
              <a:cs typeface="Times New Roman" pitchFamily="18" charset="0"/>
            </a:endParaRPr>
          </a:p>
          <a:p>
            <a:pPr algn="just"/>
            <a:endParaRPr lang="uk-UA" sz="1400" dirty="0">
              <a:latin typeface="Bookman Old Style" pitchFamily="18" charset="0"/>
            </a:endParaRPr>
          </a:p>
          <a:p>
            <a:pPr algn="just"/>
            <a:endParaRPr lang="uk-UA" sz="1400" dirty="0">
              <a:latin typeface="Bookman Old Style" pitchFamily="18" charset="0"/>
            </a:endParaRPr>
          </a:p>
          <a:p>
            <a:pPr algn="just"/>
            <a:r>
              <a:rPr lang="uk-UA" sz="1600" i="1" dirty="0">
                <a:latin typeface="Times New Roman" pitchFamily="18" charset="0"/>
                <a:cs typeface="Times New Roman" pitchFamily="18" charset="0"/>
              </a:rPr>
              <a:t>Навчальний посібник є алгоритмом використання навчально-методичних порад з організації та використання бакалаврської дипломної роботи. Розкривається зміст та структура бакалаврської дипломної роботи, порядок її виконання та організація захисту.</a:t>
            </a:r>
            <a:endParaRPr lang="ru-RU" sz="1600" i="1" dirty="0">
              <a:latin typeface="Times New Roman" pitchFamily="18" charset="0"/>
              <a:cs typeface="Times New Roman" pitchFamily="18" charset="0"/>
            </a:endParaRPr>
          </a:p>
        </p:txBody>
      </p:sp>
      <p:sp>
        <p:nvSpPr>
          <p:cNvPr id="9" name="Багетная рамка 8"/>
          <p:cNvSpPr/>
          <p:nvPr/>
        </p:nvSpPr>
        <p:spPr>
          <a:xfrm>
            <a:off x="2500313" y="4000512"/>
            <a:ext cx="6500812" cy="1214438"/>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5368" name="Прямоугольник 6"/>
          <p:cNvSpPr>
            <a:spLocks noChangeArrowheads="1"/>
          </p:cNvSpPr>
          <p:nvPr/>
        </p:nvSpPr>
        <p:spPr bwMode="auto">
          <a:xfrm>
            <a:off x="2714625" y="4160861"/>
            <a:ext cx="6072188" cy="2554287"/>
          </a:xfrm>
          <a:prstGeom prst="rect">
            <a:avLst/>
          </a:prstGeom>
          <a:noFill/>
          <a:ln w="9525">
            <a:noFill/>
            <a:miter lim="800000"/>
            <a:headEnd/>
            <a:tailEnd/>
          </a:ln>
        </p:spPr>
        <p:txBody>
          <a:bodyPr>
            <a:spAutoFit/>
          </a:bodyPr>
          <a:lstStyle/>
          <a:p>
            <a:pPr algn="just"/>
            <a:r>
              <a:rPr lang="uk-UA" sz="1600" i="1" dirty="0">
                <a:latin typeface="Times New Roman" pitchFamily="18" charset="0"/>
                <a:cs typeface="Times New Roman" pitchFamily="18" charset="0"/>
              </a:rPr>
              <a:t>Вступ до фаху. Менеджер і команда : теоретичні та практичні аспекти : навчальний посібник / С. М. </a:t>
            </a:r>
            <a:r>
              <a:rPr lang="uk-UA" sz="1600" i="1" dirty="0" err="1">
                <a:latin typeface="Times New Roman" pitchFamily="18" charset="0"/>
                <a:cs typeface="Times New Roman" pitchFamily="18" charset="0"/>
              </a:rPr>
              <a:t>Кізян</a:t>
            </a:r>
            <a:r>
              <a:rPr lang="uk-UA" sz="1600" b="1" i="1" dirty="0">
                <a:latin typeface="Times New Roman" pitchFamily="18" charset="0"/>
                <a:cs typeface="Times New Roman" pitchFamily="18" charset="0"/>
              </a:rPr>
              <a:t>, 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О. О. </a:t>
            </a:r>
            <a:r>
              <a:rPr lang="uk-UA" sz="1600" i="1" dirty="0" err="1">
                <a:latin typeface="Times New Roman" pitchFamily="18" charset="0"/>
                <a:cs typeface="Times New Roman" pitchFamily="18" charset="0"/>
              </a:rPr>
              <a:t>Адлер</a:t>
            </a:r>
            <a:r>
              <a:rPr lang="uk-UA" sz="1600" i="1" dirty="0">
                <a:latin typeface="Times New Roman" pitchFamily="18" charset="0"/>
                <a:cs typeface="Times New Roman" pitchFamily="18" charset="0"/>
              </a:rPr>
              <a:t>. – Київ : Слово, 2014. – 168 с. </a:t>
            </a:r>
          </a:p>
          <a:p>
            <a:pPr algn="just"/>
            <a:r>
              <a:rPr lang="en-US" sz="1600" i="1" dirty="0">
                <a:latin typeface="Times New Roman" pitchFamily="18" charset="0"/>
                <a:cs typeface="Times New Roman" pitchFamily="18" charset="0"/>
              </a:rPr>
              <a:t> </a:t>
            </a:r>
            <a:endParaRPr lang="uk-UA" sz="1600" i="1" dirty="0">
              <a:latin typeface="Times New Roman" pitchFamily="18" charset="0"/>
              <a:cs typeface="Times New Roman" pitchFamily="18" charset="0"/>
            </a:endParaRPr>
          </a:p>
          <a:p>
            <a:pPr algn="just"/>
            <a:r>
              <a:rPr lang="uk-UA" sz="1600" i="1" dirty="0">
                <a:latin typeface="Times New Roman" pitchFamily="18" charset="0"/>
                <a:cs typeface="Times New Roman" pitchFamily="18" charset="0"/>
              </a:rPr>
              <a:t>У посібнику розкриваються теоретичні та практичні аспекти менеджменту низового рівня управління. Визначено алгоритм ефективної роботи менеджера зі сформованою командою. Проаналізовано стиль керівництва менеджера та його поводження через призму практичної реалізації функцій менеджера.</a:t>
            </a:r>
            <a:endParaRPr lang="ru-RU" sz="1600" i="1" dirty="0">
              <a:latin typeface="Times New Roman" pitchFamily="18" charset="0"/>
              <a:cs typeface="Times New Roman" pitchFamily="18" charset="0"/>
            </a:endParaRPr>
          </a:p>
        </p:txBody>
      </p:sp>
      <p:sp>
        <p:nvSpPr>
          <p:cNvPr id="10" name="TextBox 9"/>
          <p:cNvSpPr txBox="1"/>
          <p:nvPr/>
        </p:nvSpPr>
        <p:spPr>
          <a:xfrm>
            <a:off x="1428728" y="-71462"/>
            <a:ext cx="6750566" cy="707886"/>
          </a:xfrm>
          <a:prstGeom prst="rect">
            <a:avLst/>
          </a:prstGeom>
          <a:noFill/>
        </p:spPr>
        <p:txBody>
          <a:bodyPr wrap="non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uk-UA" sz="4000" b="1" cap="all" dirty="0" smtClean="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01600">
                    <a:schemeClr val="accent3">
                      <a:satMod val="175000"/>
                      <a:alpha val="40000"/>
                    </a:schemeClr>
                  </a:glow>
                  <a:reflection blurRad="12700" stA="50000" endPos="50000" dist="5000" dir="5400000" sy="-100000" rotWithShape="0"/>
                </a:effectLst>
                <a:latin typeface="Times New Roman" pitchFamily="18" charset="0"/>
                <a:cs typeface="Times New Roman" pitchFamily="18" charset="0"/>
              </a:rPr>
              <a:t>Навчальні посібники</a:t>
            </a:r>
            <a:endParaRPr lang="ru-RU" sz="4000" b="1" cap="all" dirty="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01600">
                  <a:schemeClr val="accent3">
                    <a:satMod val="175000"/>
                    <a:alpha val="40000"/>
                  </a:schemeClr>
                </a:glow>
                <a:reflection blurRad="12700" stA="50000" endPos="50000" dist="5000" dir="5400000" sy="-100000"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Рисунок 3" descr="фон Небава 5.png"/>
          <p:cNvPicPr>
            <a:picLocks noChangeAspect="1"/>
          </p:cNvPicPr>
          <p:nvPr/>
        </p:nvPicPr>
        <p:blipFill>
          <a:blip r:embed="rId2"/>
          <a:srcRect/>
          <a:stretch>
            <a:fillRect/>
          </a:stretch>
        </p:blipFill>
        <p:spPr bwMode="auto">
          <a:xfrm>
            <a:off x="0" y="41234"/>
            <a:ext cx="9144000" cy="6858000"/>
          </a:xfrm>
          <a:prstGeom prst="rect">
            <a:avLst/>
          </a:prstGeom>
          <a:noFill/>
          <a:ln w="9525">
            <a:noFill/>
            <a:miter lim="800000"/>
            <a:headEnd/>
            <a:tailEnd/>
          </a:ln>
        </p:spPr>
      </p:pic>
      <p:pic>
        <p:nvPicPr>
          <p:cNvPr id="16387" name="Рисунок 4" descr="134.png"/>
          <p:cNvPicPr>
            <a:picLocks noChangeAspect="1"/>
          </p:cNvPicPr>
          <p:nvPr/>
        </p:nvPicPr>
        <p:blipFill>
          <a:blip r:embed="rId3"/>
          <a:srcRect/>
          <a:stretch>
            <a:fillRect/>
          </a:stretch>
        </p:blipFill>
        <p:spPr bwMode="auto">
          <a:xfrm>
            <a:off x="-357188" y="0"/>
            <a:ext cx="3143251" cy="3143250"/>
          </a:xfrm>
          <a:prstGeom prst="rect">
            <a:avLst/>
          </a:prstGeom>
          <a:noFill/>
          <a:ln w="9525">
            <a:noFill/>
            <a:miter lim="800000"/>
            <a:headEnd/>
            <a:tailEnd/>
          </a:ln>
        </p:spPr>
      </p:pic>
      <p:pic>
        <p:nvPicPr>
          <p:cNvPr id="16388" name="Рисунок 6" descr="127.png"/>
          <p:cNvPicPr>
            <a:picLocks noChangeAspect="1"/>
          </p:cNvPicPr>
          <p:nvPr/>
        </p:nvPicPr>
        <p:blipFill>
          <a:blip r:embed="rId4"/>
          <a:srcRect/>
          <a:stretch>
            <a:fillRect/>
          </a:stretch>
        </p:blipFill>
        <p:spPr bwMode="auto">
          <a:xfrm rot="-431824">
            <a:off x="-387350" y="2900363"/>
            <a:ext cx="3152775" cy="3151187"/>
          </a:xfrm>
          <a:prstGeom prst="rect">
            <a:avLst/>
          </a:prstGeom>
          <a:noFill/>
          <a:ln w="9525">
            <a:noFill/>
            <a:miter lim="800000"/>
            <a:headEnd/>
            <a:tailEnd/>
          </a:ln>
        </p:spPr>
      </p:pic>
      <p:sp>
        <p:nvSpPr>
          <p:cNvPr id="9" name="Багетная рамка 8"/>
          <p:cNvSpPr/>
          <p:nvPr/>
        </p:nvSpPr>
        <p:spPr>
          <a:xfrm>
            <a:off x="2428875" y="285750"/>
            <a:ext cx="6500813" cy="1285875"/>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6390" name="Прямоугольник 9"/>
          <p:cNvSpPr>
            <a:spLocks noChangeArrowheads="1"/>
          </p:cNvSpPr>
          <p:nvPr/>
        </p:nvSpPr>
        <p:spPr bwMode="auto">
          <a:xfrm>
            <a:off x="2500313" y="1571625"/>
            <a:ext cx="6500812" cy="1323975"/>
          </a:xfrm>
          <a:prstGeom prst="rect">
            <a:avLst/>
          </a:prstGeom>
          <a:noFill/>
          <a:ln w="9525">
            <a:noFill/>
            <a:miter lim="800000"/>
            <a:headEnd/>
            <a:tailEnd/>
          </a:ln>
        </p:spPr>
        <p:txBody>
          <a:bodyPr>
            <a:spAutoFit/>
          </a:bodyPr>
          <a:lstStyle/>
          <a:p>
            <a:pPr algn="just"/>
            <a:r>
              <a:rPr lang="ru-RU" sz="1600" i="1">
                <a:latin typeface="Times New Roman" pitchFamily="18" charset="0"/>
                <a:cs typeface="Times New Roman" pitchFamily="18" charset="0"/>
              </a:rPr>
              <a:t>Навчальний посібник являє собою алгоритм навчально-методичних порад по організації та виконанню дипломної роботи. Розкривається зміст та структура дипломної роботи, порядок її виконання. Наводиться базова тематика дипломних робіт, оформлення та критерії оцінки виконання та захисту дипломної роботи.</a:t>
            </a:r>
          </a:p>
        </p:txBody>
      </p:sp>
      <p:sp>
        <p:nvSpPr>
          <p:cNvPr id="16391" name="Прямоугольник 7"/>
          <p:cNvSpPr>
            <a:spLocks noChangeArrowheads="1"/>
          </p:cNvSpPr>
          <p:nvPr/>
        </p:nvSpPr>
        <p:spPr bwMode="auto">
          <a:xfrm>
            <a:off x="2643188" y="500063"/>
            <a:ext cx="6072187" cy="830262"/>
          </a:xfrm>
          <a:prstGeom prst="rect">
            <a:avLst/>
          </a:prstGeom>
          <a:noFill/>
          <a:ln w="9525">
            <a:noFill/>
            <a:miter lim="800000"/>
            <a:headEnd/>
            <a:tailEnd/>
          </a:ln>
        </p:spPr>
        <p:txBody>
          <a:bodyPr>
            <a:spAutoFit/>
          </a:bodyPr>
          <a:lstStyle/>
          <a:p>
            <a:pPr algn="just"/>
            <a:r>
              <a:rPr lang="uk-UA" sz="1600" i="1" dirty="0">
                <a:latin typeface="Times New Roman" pitchFamily="18" charset="0"/>
                <a:cs typeface="Times New Roman" pitchFamily="18" charset="0"/>
              </a:rPr>
              <a:t>Дипломна робота менеджера організації : методологія </a:t>
            </a:r>
            <a:r>
              <a:rPr lang="uk-UA" sz="1600" i="1" dirty="0" smtClean="0">
                <a:latin typeface="Times New Roman" pitchFamily="18" charset="0"/>
                <a:cs typeface="Times New Roman" pitchFamily="18" charset="0"/>
              </a:rPr>
              <a:t>виконання : навчальний </a:t>
            </a:r>
            <a:r>
              <a:rPr lang="uk-UA" sz="1600" i="1" dirty="0">
                <a:latin typeface="Times New Roman" pitchFamily="18" charset="0"/>
                <a:cs typeface="Times New Roman" pitchFamily="18" charset="0"/>
              </a:rPr>
              <a:t>посібник / М. Є. </a:t>
            </a:r>
            <a:r>
              <a:rPr lang="uk-UA" sz="1600" i="1" dirty="0" err="1">
                <a:latin typeface="Times New Roman" pitchFamily="18" charset="0"/>
                <a:cs typeface="Times New Roman" pitchFamily="18" charset="0"/>
              </a:rPr>
              <a:t>Дворніков</a:t>
            </a:r>
            <a:r>
              <a:rPr lang="uk-UA" sz="1600" i="1" dirty="0">
                <a:latin typeface="Times New Roman" pitchFamily="18" charset="0"/>
                <a:cs typeface="Times New Roman" pitchFamily="18" charset="0"/>
              </a:rPr>
              <a:t>, О. В. Мороз, </a:t>
            </a:r>
            <a:endParaRPr lang="uk-UA" sz="1600" i="1" dirty="0" smtClean="0">
              <a:latin typeface="Times New Roman" pitchFamily="18" charset="0"/>
              <a:cs typeface="Times New Roman" pitchFamily="18" charset="0"/>
            </a:endParaRPr>
          </a:p>
          <a:p>
            <a:pPr algn="just"/>
            <a:r>
              <a:rPr lang="uk-UA" sz="1600" b="1" i="1" dirty="0" smtClean="0">
                <a:latin typeface="Times New Roman" pitchFamily="18" charset="0"/>
                <a:cs typeface="Times New Roman" pitchFamily="18" charset="0"/>
              </a:rPr>
              <a:t>М</a:t>
            </a:r>
            <a:r>
              <a:rPr lang="uk-UA" sz="1600" b="1" i="1" dirty="0">
                <a:latin typeface="Times New Roman" pitchFamily="18" charset="0"/>
                <a:cs typeface="Times New Roman" pitchFamily="18" charset="0"/>
              </a:rPr>
              <a:t>.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П. В. Чалюк – Вінниця : ВДТУ, 2000. – 55 с. </a:t>
            </a:r>
            <a:endParaRPr lang="ru-RU" sz="1600" i="1" dirty="0">
              <a:latin typeface="Times New Roman" pitchFamily="18" charset="0"/>
              <a:cs typeface="Times New Roman" pitchFamily="18" charset="0"/>
            </a:endParaRPr>
          </a:p>
        </p:txBody>
      </p:sp>
      <p:sp>
        <p:nvSpPr>
          <p:cNvPr id="16392" name="Прямоугольник 11"/>
          <p:cNvSpPr>
            <a:spLocks noChangeArrowheads="1"/>
          </p:cNvSpPr>
          <p:nvPr/>
        </p:nvSpPr>
        <p:spPr bwMode="auto">
          <a:xfrm>
            <a:off x="2714625" y="5857875"/>
            <a:ext cx="6215063" cy="830263"/>
          </a:xfrm>
          <a:prstGeom prst="rect">
            <a:avLst/>
          </a:prstGeom>
          <a:noFill/>
          <a:ln w="9525">
            <a:noFill/>
            <a:miter lim="800000"/>
            <a:headEnd/>
            <a:tailEnd/>
          </a:ln>
        </p:spPr>
        <p:txBody>
          <a:bodyPr>
            <a:spAutoFit/>
          </a:bodyPr>
          <a:lstStyle/>
          <a:p>
            <a:pPr algn="just"/>
            <a:r>
              <a:rPr lang="ru-RU" sz="1600" i="1">
                <a:latin typeface="Times New Roman" pitchFamily="18" charset="0"/>
                <a:cs typeface="Times New Roman" pitchFamily="18" charset="0"/>
              </a:rPr>
              <a:t>В 1 частині навчального посібника висвітлено теоретичні основи економіки та підприємства. У 2 частині розкриваються теоретичні основи організації виробничої діяльності підприємства.</a:t>
            </a:r>
          </a:p>
        </p:txBody>
      </p:sp>
      <p:pic>
        <p:nvPicPr>
          <p:cNvPr id="16393" name="Рисунок 5" descr="126.png"/>
          <p:cNvPicPr>
            <a:picLocks noChangeAspect="1"/>
          </p:cNvPicPr>
          <p:nvPr/>
        </p:nvPicPr>
        <p:blipFill>
          <a:blip r:embed="rId5"/>
          <a:srcRect/>
          <a:stretch>
            <a:fillRect/>
          </a:stretch>
        </p:blipFill>
        <p:spPr bwMode="auto">
          <a:xfrm rot="555172">
            <a:off x="98425" y="3625850"/>
            <a:ext cx="3278188" cy="3275013"/>
          </a:xfrm>
          <a:prstGeom prst="rect">
            <a:avLst/>
          </a:prstGeom>
          <a:noFill/>
          <a:ln w="9525">
            <a:noFill/>
            <a:miter lim="800000"/>
            <a:headEnd/>
            <a:tailEnd/>
          </a:ln>
        </p:spPr>
      </p:pic>
      <p:sp>
        <p:nvSpPr>
          <p:cNvPr id="13" name="Багетная рамка 12"/>
          <p:cNvSpPr/>
          <p:nvPr/>
        </p:nvSpPr>
        <p:spPr>
          <a:xfrm>
            <a:off x="2857500" y="3068961"/>
            <a:ext cx="6072188" cy="2788914"/>
          </a:xfrm>
          <a:prstGeom prst="bevel">
            <a:avLst>
              <a:gd name="adj" fmla="val 7822"/>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6395" name="Прямоугольник 10"/>
          <p:cNvSpPr>
            <a:spLocks noChangeArrowheads="1"/>
          </p:cNvSpPr>
          <p:nvPr/>
        </p:nvSpPr>
        <p:spPr bwMode="auto">
          <a:xfrm>
            <a:off x="3071813" y="3284984"/>
            <a:ext cx="5643562" cy="2400657"/>
          </a:xfrm>
          <a:prstGeom prst="rect">
            <a:avLst/>
          </a:prstGeom>
          <a:noFill/>
          <a:ln w="9525">
            <a:noFill/>
            <a:miter lim="800000"/>
            <a:headEnd/>
            <a:tailEnd/>
          </a:ln>
        </p:spPr>
        <p:txBody>
          <a:bodyPr>
            <a:spAutoFit/>
          </a:bodyPr>
          <a:lstStyle/>
          <a:p>
            <a:pPr>
              <a:spcAft>
                <a:spcPts val="600"/>
              </a:spcAft>
            </a:pPr>
            <a:r>
              <a:rPr lang="uk-UA" sz="1400" i="1" dirty="0">
                <a:latin typeface="Times New Roman" pitchFamily="18" charset="0"/>
                <a:cs typeface="Times New Roman" pitchFamily="18" charset="0"/>
              </a:rPr>
              <a:t>Економіка та організація виробничої діяльності підприємства : навчальний посібник. Ч. 1 : Економіка підприємства /</a:t>
            </a:r>
            <a:r>
              <a:rPr lang="uk-UA" sz="1400" b="1" i="1" dirty="0">
                <a:latin typeface="Times New Roman" pitchFamily="18" charset="0"/>
                <a:cs typeface="Times New Roman" pitchFamily="18" charset="0"/>
              </a:rPr>
              <a:t> М. І. </a:t>
            </a:r>
            <a:r>
              <a:rPr lang="uk-UA" sz="1400" b="1" i="1" dirty="0" err="1">
                <a:latin typeface="Times New Roman" pitchFamily="18" charset="0"/>
                <a:cs typeface="Times New Roman" pitchFamily="18" charset="0"/>
              </a:rPr>
              <a:t>Небава</a:t>
            </a:r>
            <a:r>
              <a:rPr lang="uk-UA" sz="1400" i="1" dirty="0">
                <a:latin typeface="Times New Roman" pitchFamily="18" charset="0"/>
                <a:cs typeface="Times New Roman" pitchFamily="18" charset="0"/>
              </a:rPr>
              <a:t>, О. О. </a:t>
            </a:r>
            <a:r>
              <a:rPr lang="uk-UA" sz="1400" i="1" dirty="0" err="1">
                <a:latin typeface="Times New Roman" pitchFamily="18" charset="0"/>
                <a:cs typeface="Times New Roman" pitchFamily="18" charset="0"/>
              </a:rPr>
              <a:t>Адлер</a:t>
            </a:r>
            <a:r>
              <a:rPr lang="uk-UA" sz="1400" i="1" dirty="0">
                <a:latin typeface="Times New Roman" pitchFamily="18" charset="0"/>
                <a:cs typeface="Times New Roman" pitchFamily="18" charset="0"/>
              </a:rPr>
              <a:t>, О. Й. Лесько ; ВНТУ. – Вінниця : ВНТУ, 2011. – 117 с.  </a:t>
            </a:r>
          </a:p>
          <a:p>
            <a:pPr>
              <a:spcAft>
                <a:spcPts val="600"/>
              </a:spcAft>
            </a:pPr>
            <a:r>
              <a:rPr lang="en-US" sz="1400" i="1" dirty="0">
                <a:latin typeface="Times New Roman" pitchFamily="18" charset="0"/>
                <a:cs typeface="Times New Roman" pitchFamily="18" charset="0"/>
              </a:rPr>
              <a:t>[</a:t>
            </a:r>
            <a:r>
              <a:rPr lang="uk-UA" sz="1400" i="1" dirty="0">
                <a:latin typeface="Times New Roman" pitchFamily="18" charset="0"/>
                <a:cs typeface="Times New Roman" pitchFamily="18" charset="0"/>
              </a:rPr>
              <a:t>Доступно в локальній мережі НТБ ВНТУ</a:t>
            </a:r>
            <a:r>
              <a:rPr lang="en-US" sz="1400" i="1" dirty="0">
                <a:latin typeface="Times New Roman" pitchFamily="18" charset="0"/>
                <a:cs typeface="Times New Roman" pitchFamily="18" charset="0"/>
              </a:rPr>
              <a:t>]</a:t>
            </a:r>
            <a:r>
              <a:rPr lang="uk-UA" sz="1400" i="1" dirty="0">
                <a:latin typeface="Times New Roman" pitchFamily="18" charset="0"/>
                <a:cs typeface="Times New Roman" pitchFamily="18" charset="0"/>
              </a:rPr>
              <a:t>: </a:t>
            </a:r>
            <a:r>
              <a:rPr lang="uk-UA" sz="1400" i="1" dirty="0">
                <a:latin typeface="Times New Roman" pitchFamily="18" charset="0"/>
                <a:cs typeface="Times New Roman" pitchFamily="18" charset="0"/>
                <a:hlinkClick r:id="rId6"/>
              </a:rPr>
              <a:t>http://lib.vntu.lan/documents/000794.pdf</a:t>
            </a:r>
            <a:endParaRPr lang="uk-UA" sz="1400" i="1" dirty="0">
              <a:latin typeface="Times New Roman" pitchFamily="18" charset="0"/>
              <a:cs typeface="Times New Roman" pitchFamily="18" charset="0"/>
            </a:endParaRPr>
          </a:p>
          <a:p>
            <a:pPr>
              <a:spcAft>
                <a:spcPts val="600"/>
              </a:spcAft>
            </a:pPr>
            <a:r>
              <a:rPr lang="uk-UA" sz="1400" i="1" dirty="0">
                <a:latin typeface="Times New Roman" pitchFamily="18" charset="0"/>
                <a:cs typeface="Times New Roman" pitchFamily="18" charset="0"/>
              </a:rPr>
              <a:t>Економіка та організація виробничої діяльності підприємства : навчальний посібник. Ч. 2 : Організація виробництва / М. І. </a:t>
            </a:r>
            <a:r>
              <a:rPr lang="uk-UA" sz="1400" i="1" dirty="0" err="1">
                <a:latin typeface="Times New Roman" pitchFamily="18" charset="0"/>
                <a:cs typeface="Times New Roman" pitchFamily="18" charset="0"/>
              </a:rPr>
              <a:t>Небава</a:t>
            </a:r>
            <a:r>
              <a:rPr lang="uk-UA" sz="1400" i="1" dirty="0">
                <a:latin typeface="Times New Roman" pitchFamily="18" charset="0"/>
                <a:cs typeface="Times New Roman" pitchFamily="18" charset="0"/>
              </a:rPr>
              <a:t>, О. О. </a:t>
            </a:r>
            <a:r>
              <a:rPr lang="uk-UA" sz="1400" i="1" dirty="0" err="1">
                <a:latin typeface="Times New Roman" pitchFamily="18" charset="0"/>
                <a:cs typeface="Times New Roman" pitchFamily="18" charset="0"/>
              </a:rPr>
              <a:t>Адлер</a:t>
            </a:r>
            <a:r>
              <a:rPr lang="uk-UA" sz="1400" i="1" dirty="0">
                <a:latin typeface="Times New Roman" pitchFamily="18" charset="0"/>
                <a:cs typeface="Times New Roman" pitchFamily="18" charset="0"/>
              </a:rPr>
              <a:t>, О. Й. Лесько ; ВНТУ. – Вінниця : ВНТУ, 2011. – 131 с. </a:t>
            </a:r>
            <a:r>
              <a:rPr lang="en-US" sz="1400" i="1" dirty="0">
                <a:latin typeface="Times New Roman" pitchFamily="18" charset="0"/>
                <a:cs typeface="Times New Roman" pitchFamily="18" charset="0"/>
              </a:rPr>
              <a:t>[</a:t>
            </a:r>
            <a:r>
              <a:rPr lang="uk-UA" sz="1400" i="1" dirty="0">
                <a:latin typeface="Times New Roman" pitchFamily="18" charset="0"/>
                <a:cs typeface="Times New Roman" pitchFamily="18" charset="0"/>
              </a:rPr>
              <a:t>Доступно в локальній мережі НТБ ВНТУ</a:t>
            </a:r>
            <a:r>
              <a:rPr lang="en-US" sz="1400" i="1" dirty="0">
                <a:latin typeface="Times New Roman" pitchFamily="18" charset="0"/>
                <a:cs typeface="Times New Roman" pitchFamily="18" charset="0"/>
              </a:rPr>
              <a:t>]</a:t>
            </a:r>
            <a:r>
              <a:rPr lang="uk-UA" sz="1400" i="1" dirty="0">
                <a:latin typeface="Times New Roman" pitchFamily="18" charset="0"/>
                <a:cs typeface="Times New Roman" pitchFamily="18" charset="0"/>
              </a:rPr>
              <a:t> :  </a:t>
            </a:r>
            <a:r>
              <a:rPr lang="uk-UA" sz="1400" i="1" dirty="0">
                <a:latin typeface="Times New Roman" pitchFamily="18" charset="0"/>
                <a:cs typeface="Times New Roman" pitchFamily="18" charset="0"/>
                <a:hlinkClick r:id="rId7"/>
              </a:rPr>
              <a:t>http://</a:t>
            </a:r>
            <a:r>
              <a:rPr lang="uk-UA" sz="1400" i="1" dirty="0" smtClean="0">
                <a:latin typeface="Times New Roman" pitchFamily="18" charset="0"/>
                <a:cs typeface="Times New Roman" pitchFamily="18" charset="0"/>
                <a:hlinkClick r:id="rId7"/>
              </a:rPr>
              <a:t>lib.vntu.lan/documents/000815.pdf</a:t>
            </a:r>
            <a:endParaRPr lang="ru-RU" sz="14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Рисунок 4"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7411" name="Рисунок 2" descr="112.png"/>
          <p:cNvPicPr>
            <a:picLocks noChangeAspect="1"/>
          </p:cNvPicPr>
          <p:nvPr/>
        </p:nvPicPr>
        <p:blipFill>
          <a:blip r:embed="rId3"/>
          <a:srcRect/>
          <a:stretch>
            <a:fillRect/>
          </a:stretch>
        </p:blipFill>
        <p:spPr bwMode="auto">
          <a:xfrm>
            <a:off x="-714375" y="-71438"/>
            <a:ext cx="4071938" cy="4071938"/>
          </a:xfrm>
          <a:prstGeom prst="rect">
            <a:avLst/>
          </a:prstGeom>
          <a:noFill/>
          <a:ln w="9525">
            <a:noFill/>
            <a:miter lim="800000"/>
            <a:headEnd/>
            <a:tailEnd/>
          </a:ln>
        </p:spPr>
      </p:pic>
      <p:pic>
        <p:nvPicPr>
          <p:cNvPr id="17412" name="Рисунок 3" descr="116.png"/>
          <p:cNvPicPr>
            <a:picLocks noChangeAspect="1"/>
          </p:cNvPicPr>
          <p:nvPr/>
        </p:nvPicPr>
        <p:blipFill>
          <a:blip r:embed="rId4"/>
          <a:srcRect/>
          <a:stretch>
            <a:fillRect/>
          </a:stretch>
        </p:blipFill>
        <p:spPr bwMode="auto">
          <a:xfrm>
            <a:off x="-714375" y="2928938"/>
            <a:ext cx="4071938" cy="4071937"/>
          </a:xfrm>
          <a:prstGeom prst="rect">
            <a:avLst/>
          </a:prstGeom>
          <a:noFill/>
          <a:ln w="9525">
            <a:noFill/>
            <a:miter lim="800000"/>
            <a:headEnd/>
            <a:tailEnd/>
          </a:ln>
        </p:spPr>
      </p:pic>
      <p:sp>
        <p:nvSpPr>
          <p:cNvPr id="7" name="Багетная рамка 6"/>
          <p:cNvSpPr/>
          <p:nvPr/>
        </p:nvSpPr>
        <p:spPr>
          <a:xfrm>
            <a:off x="2500313" y="285750"/>
            <a:ext cx="6500812" cy="1428750"/>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7414" name="Прямоугольник 5"/>
          <p:cNvSpPr>
            <a:spLocks noChangeArrowheads="1"/>
          </p:cNvSpPr>
          <p:nvPr/>
        </p:nvSpPr>
        <p:spPr bwMode="auto">
          <a:xfrm>
            <a:off x="2714625" y="428625"/>
            <a:ext cx="6072188" cy="1354138"/>
          </a:xfrm>
          <a:prstGeom prst="rect">
            <a:avLst/>
          </a:prstGeom>
          <a:noFill/>
          <a:ln w="9525">
            <a:noFill/>
            <a:miter lim="800000"/>
            <a:headEnd/>
            <a:tailEnd/>
          </a:ln>
        </p:spPr>
        <p:txBody>
          <a:bodyPr>
            <a:spAutoFit/>
          </a:bodyPr>
          <a:lstStyle/>
          <a:p>
            <a:pPr algn="just"/>
            <a:r>
              <a:rPr lang="uk-UA" sz="1600" i="1" dirty="0">
                <a:latin typeface="Times New Roman" pitchFamily="18" charset="0"/>
                <a:cs typeface="Times New Roman" pitchFamily="18" charset="0"/>
              </a:rPr>
              <a:t>Економічна теорія : (в питаннях і відповідях) : навчальний посібник /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І. М. </a:t>
            </a:r>
            <a:r>
              <a:rPr lang="uk-UA" sz="1600"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 ВНТУ. – Вінниця : ВНТУ, 2008. – 230 с. </a:t>
            </a:r>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Доступно в локальній мережі НТБ ВНТУ</a:t>
            </a:r>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 </a:t>
            </a:r>
            <a:r>
              <a:rPr lang="uk-UA" sz="1600" i="1" dirty="0">
                <a:latin typeface="Times New Roman" pitchFamily="18" charset="0"/>
                <a:cs typeface="Times New Roman" pitchFamily="18" charset="0"/>
                <a:hlinkClick r:id="rId5"/>
              </a:rPr>
              <a:t>http://lib.vntu.lan/documents/000516.pdf</a:t>
            </a:r>
            <a:endParaRPr lang="uk-UA" sz="1600" i="1" dirty="0">
              <a:latin typeface="Times New Roman" pitchFamily="18" charset="0"/>
              <a:cs typeface="Times New Roman" pitchFamily="18" charset="0"/>
            </a:endParaRPr>
          </a:p>
          <a:p>
            <a:endParaRPr lang="ru-RU" dirty="0">
              <a:latin typeface="Calibri" pitchFamily="34" charset="0"/>
            </a:endParaRPr>
          </a:p>
        </p:txBody>
      </p:sp>
      <p:sp>
        <p:nvSpPr>
          <p:cNvPr id="17415" name="TextBox 7"/>
          <p:cNvSpPr txBox="1">
            <a:spLocks noChangeArrowheads="1"/>
          </p:cNvSpPr>
          <p:nvPr/>
        </p:nvSpPr>
        <p:spPr bwMode="auto">
          <a:xfrm>
            <a:off x="2714625" y="1785938"/>
            <a:ext cx="6072188" cy="1323975"/>
          </a:xfrm>
          <a:prstGeom prst="rect">
            <a:avLst/>
          </a:prstGeom>
          <a:noFill/>
          <a:ln w="9525">
            <a:noFill/>
            <a:miter lim="800000"/>
            <a:headEnd/>
            <a:tailEnd/>
          </a:ln>
        </p:spPr>
        <p:txBody>
          <a:bodyPr>
            <a:spAutoFit/>
          </a:bodyPr>
          <a:lstStyle/>
          <a:p>
            <a:pPr algn="just"/>
            <a:r>
              <a:rPr lang="uk-UA" sz="1600" i="1">
                <a:latin typeface="Times New Roman" pitchFamily="18" charset="0"/>
                <a:cs typeface="Times New Roman" pitchFamily="18" charset="0"/>
              </a:rPr>
              <a:t>В посібнику подано стислі відповіді на основні питання навчальної дисципліни “Основи економічної теорії” з метою напрацювання навичок студентами інженерних спеціальностей при формуванні відповідей на поставлені питання відповідно до програми вивчення дисципліни.</a:t>
            </a:r>
            <a:endParaRPr lang="ru-RU" sz="1600" i="1">
              <a:latin typeface="Times New Roman" pitchFamily="18" charset="0"/>
              <a:cs typeface="Times New Roman" pitchFamily="18" charset="0"/>
            </a:endParaRPr>
          </a:p>
        </p:txBody>
      </p:sp>
      <p:sp>
        <p:nvSpPr>
          <p:cNvPr id="11" name="Багетная рамка 10"/>
          <p:cNvSpPr/>
          <p:nvPr/>
        </p:nvSpPr>
        <p:spPr>
          <a:xfrm>
            <a:off x="2500313" y="3500438"/>
            <a:ext cx="6429375" cy="1285875"/>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7417" name="Прямоугольник 8"/>
          <p:cNvSpPr>
            <a:spLocks noChangeArrowheads="1"/>
          </p:cNvSpPr>
          <p:nvPr/>
        </p:nvSpPr>
        <p:spPr bwMode="auto">
          <a:xfrm>
            <a:off x="2714625" y="3714750"/>
            <a:ext cx="6072188" cy="830263"/>
          </a:xfrm>
          <a:prstGeom prst="rect">
            <a:avLst/>
          </a:prstGeom>
          <a:noFill/>
          <a:ln w="9525">
            <a:noFill/>
            <a:miter lim="800000"/>
            <a:headEnd/>
            <a:tailEnd/>
          </a:ln>
        </p:spPr>
        <p:txBody>
          <a:bodyPr>
            <a:spAutoFit/>
          </a:bodyPr>
          <a:lstStyle/>
          <a:p>
            <a:pPr algn="just"/>
            <a:r>
              <a:rPr lang="uk-UA" sz="1600" i="1" dirty="0" smtClean="0">
                <a:latin typeface="Times New Roman" pitchFamily="18" charset="0"/>
                <a:cs typeface="Times New Roman" pitchFamily="18" charset="0"/>
              </a:rPr>
              <a:t>Екскурс </a:t>
            </a:r>
            <a:r>
              <a:rPr lang="uk-UA" sz="1600" i="1" dirty="0">
                <a:latin typeface="Times New Roman" pitchFamily="18" charset="0"/>
                <a:cs typeface="Times New Roman" pitchFamily="18" charset="0"/>
              </a:rPr>
              <a:t>в антологію макроекономічної думки : </a:t>
            </a:r>
            <a:r>
              <a:rPr lang="uk-UA" sz="1600" i="1" dirty="0" smtClean="0">
                <a:latin typeface="Times New Roman" pitchFamily="18" charset="0"/>
                <a:cs typeface="Times New Roman" pitchFamily="18" charset="0"/>
              </a:rPr>
              <a:t>навчальний </a:t>
            </a:r>
            <a:r>
              <a:rPr lang="uk-UA" sz="1600" i="1" dirty="0">
                <a:latin typeface="Times New Roman" pitchFamily="18" charset="0"/>
                <a:cs typeface="Times New Roman" pitchFamily="18" charset="0"/>
              </a:rPr>
              <a:t>посібник / О. В. Мороз,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 </a:t>
            </a:r>
            <a:r>
              <a:rPr lang="uk-UA" sz="1600" i="1" dirty="0" err="1">
                <a:latin typeface="Times New Roman" pitchFamily="18" charset="0"/>
                <a:cs typeface="Times New Roman" pitchFamily="18" charset="0"/>
              </a:rPr>
              <a:t>МО</a:t>
            </a:r>
            <a:r>
              <a:rPr lang="uk-UA" sz="1600" i="1" dirty="0">
                <a:latin typeface="Times New Roman" pitchFamily="18" charset="0"/>
                <a:cs typeface="Times New Roman" pitchFamily="18" charset="0"/>
              </a:rPr>
              <a:t> і науки України. – Вінниця : ВДТУ, 2000. – 170 с.</a:t>
            </a:r>
            <a:endParaRPr lang="ru-RU" sz="1600" i="1" dirty="0">
              <a:latin typeface="Times New Roman" pitchFamily="18" charset="0"/>
              <a:cs typeface="Times New Roman" pitchFamily="18" charset="0"/>
            </a:endParaRPr>
          </a:p>
        </p:txBody>
      </p:sp>
      <p:sp>
        <p:nvSpPr>
          <p:cNvPr id="17418" name="TextBox 13"/>
          <p:cNvSpPr txBox="1">
            <a:spLocks noChangeArrowheads="1"/>
          </p:cNvSpPr>
          <p:nvPr/>
        </p:nvSpPr>
        <p:spPr bwMode="auto">
          <a:xfrm>
            <a:off x="2643188" y="4857750"/>
            <a:ext cx="6286500" cy="1816100"/>
          </a:xfrm>
          <a:prstGeom prst="rect">
            <a:avLst/>
          </a:prstGeom>
          <a:noFill/>
          <a:ln w="9525">
            <a:noFill/>
            <a:miter lim="800000"/>
            <a:headEnd/>
            <a:tailEnd/>
          </a:ln>
        </p:spPr>
        <p:txBody>
          <a:bodyPr>
            <a:spAutoFit/>
          </a:bodyPr>
          <a:lstStyle/>
          <a:p>
            <a:r>
              <a:rPr lang="uk-UA" sz="1600" i="1">
                <a:latin typeface="Times New Roman" pitchFamily="18" charset="0"/>
                <a:cs typeface="Times New Roman" pitchFamily="18" charset="0"/>
              </a:rPr>
              <a:t>В посібнику викладаються позиції і погляди видатних представників макроекономічної науки – від В. Петті і А. Сміта і до Р. Лукаса. Розкриваються сутність і логіка макроекономічних доктрин минулого і сучасного. Показані умови виникнення макроекономічних поглядів та внесок визнаних корифеїв в розвиток макроекономічної науки, наводиться зв’язок економічних концепцій з економічною політикою. </a:t>
            </a:r>
            <a:endParaRPr lang="ru-RU" sz="1600" i="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8435" name="Рисунок 2" descr="132.png"/>
          <p:cNvPicPr>
            <a:picLocks noChangeAspect="1"/>
          </p:cNvPicPr>
          <p:nvPr/>
        </p:nvPicPr>
        <p:blipFill>
          <a:blip r:embed="rId3"/>
          <a:srcRect/>
          <a:stretch>
            <a:fillRect/>
          </a:stretch>
        </p:blipFill>
        <p:spPr bwMode="auto">
          <a:xfrm>
            <a:off x="-357188" y="142875"/>
            <a:ext cx="3286126" cy="3286125"/>
          </a:xfrm>
          <a:prstGeom prst="rect">
            <a:avLst/>
          </a:prstGeom>
          <a:noFill/>
          <a:ln w="9525">
            <a:noFill/>
            <a:miter lim="800000"/>
            <a:headEnd/>
            <a:tailEnd/>
          </a:ln>
        </p:spPr>
      </p:pic>
      <p:pic>
        <p:nvPicPr>
          <p:cNvPr id="18436" name="Рисунок 3" descr="120.png"/>
          <p:cNvPicPr>
            <a:picLocks noChangeAspect="1"/>
          </p:cNvPicPr>
          <p:nvPr/>
        </p:nvPicPr>
        <p:blipFill>
          <a:blip r:embed="rId4" cstate="print"/>
          <a:srcRect/>
          <a:stretch>
            <a:fillRect/>
          </a:stretch>
        </p:blipFill>
        <p:spPr bwMode="auto">
          <a:xfrm>
            <a:off x="-428625" y="3286125"/>
            <a:ext cx="3357563" cy="3357563"/>
          </a:xfrm>
          <a:prstGeom prst="rect">
            <a:avLst/>
          </a:prstGeom>
          <a:noFill/>
          <a:ln w="9525">
            <a:noFill/>
            <a:miter lim="800000"/>
            <a:headEnd/>
            <a:tailEnd/>
          </a:ln>
        </p:spPr>
      </p:pic>
      <p:sp>
        <p:nvSpPr>
          <p:cNvPr id="7" name="Багетная рамка 6"/>
          <p:cNvSpPr/>
          <p:nvPr/>
        </p:nvSpPr>
        <p:spPr>
          <a:xfrm>
            <a:off x="2428875" y="428625"/>
            <a:ext cx="6429375" cy="1285875"/>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Багетная рамка 7"/>
          <p:cNvSpPr/>
          <p:nvPr/>
        </p:nvSpPr>
        <p:spPr>
          <a:xfrm>
            <a:off x="2571750" y="3643313"/>
            <a:ext cx="6286500" cy="1357312"/>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8439" name="Прямоугольник 4"/>
          <p:cNvSpPr>
            <a:spLocks noChangeArrowheads="1"/>
          </p:cNvSpPr>
          <p:nvPr/>
        </p:nvSpPr>
        <p:spPr bwMode="auto">
          <a:xfrm>
            <a:off x="2643188" y="598488"/>
            <a:ext cx="6000750" cy="923330"/>
          </a:xfrm>
          <a:prstGeom prst="rect">
            <a:avLst/>
          </a:prstGeom>
          <a:noFill/>
          <a:ln w="9525">
            <a:noFill/>
            <a:miter lim="800000"/>
            <a:headEnd/>
            <a:tailEnd/>
          </a:ln>
        </p:spPr>
        <p:txBody>
          <a:bodyPr>
            <a:spAutoFit/>
          </a:bodyPr>
          <a:lstStyle/>
          <a:p>
            <a:pPr algn="just"/>
            <a:r>
              <a:rPr lang="uk-UA" i="1" dirty="0" smtClean="0">
                <a:latin typeface="Times New Roman" pitchFamily="18" charset="0"/>
                <a:cs typeface="Times New Roman" pitchFamily="18" charset="0"/>
              </a:rPr>
              <a:t>Загальний </a:t>
            </a:r>
            <a:r>
              <a:rPr lang="uk-UA" i="1" dirty="0">
                <a:latin typeface="Times New Roman" pitchFamily="18" charset="0"/>
                <a:cs typeface="Times New Roman" pitchFamily="18" charset="0"/>
              </a:rPr>
              <a:t>курс теоретичної економіки : </a:t>
            </a:r>
            <a:r>
              <a:rPr lang="uk-UA" i="1" dirty="0" smtClean="0">
                <a:latin typeface="Times New Roman" pitchFamily="18" charset="0"/>
                <a:cs typeface="Times New Roman" pitchFamily="18" charset="0"/>
              </a:rPr>
              <a:t>навчальний </a:t>
            </a:r>
            <a:r>
              <a:rPr lang="uk-UA" i="1" dirty="0">
                <a:latin typeface="Times New Roman" pitchFamily="18" charset="0"/>
                <a:cs typeface="Times New Roman" pitchFamily="18" charset="0"/>
              </a:rPr>
              <a:t>посібник / В. В. </a:t>
            </a:r>
            <a:r>
              <a:rPr lang="uk-UA" i="1" dirty="0" err="1">
                <a:latin typeface="Times New Roman" pitchFamily="18" charset="0"/>
                <a:cs typeface="Times New Roman" pitchFamily="18" charset="0"/>
              </a:rPr>
              <a:t>Зянько</a:t>
            </a:r>
            <a:r>
              <a:rPr lang="uk-UA" i="1" dirty="0">
                <a:latin typeface="Times New Roman" pitchFamily="18" charset="0"/>
                <a:cs typeface="Times New Roman" pitchFamily="18" charset="0"/>
              </a:rPr>
              <a:t>, </a:t>
            </a:r>
            <a:r>
              <a:rPr lang="uk-UA" b="1" i="1" dirty="0">
                <a:latin typeface="Times New Roman" pitchFamily="18" charset="0"/>
                <a:cs typeface="Times New Roman" pitchFamily="18" charset="0"/>
              </a:rPr>
              <a:t>М. І. </a:t>
            </a:r>
            <a:r>
              <a:rPr lang="uk-UA" b="1" i="1" dirty="0" err="1">
                <a:latin typeface="Times New Roman" pitchFamily="18" charset="0"/>
                <a:cs typeface="Times New Roman" pitchFamily="18" charset="0"/>
              </a:rPr>
              <a:t>Небава</a:t>
            </a:r>
            <a:r>
              <a:rPr lang="uk-UA" i="1" dirty="0">
                <a:latin typeface="Times New Roman" pitchFamily="18" charset="0"/>
                <a:cs typeface="Times New Roman" pitchFamily="18" charset="0"/>
              </a:rPr>
              <a:t>, А. В. Сірко ; </a:t>
            </a:r>
            <a:r>
              <a:rPr lang="uk-UA" i="1" dirty="0" smtClean="0">
                <a:latin typeface="Times New Roman" pitchFamily="18" charset="0"/>
                <a:cs typeface="Times New Roman" pitchFamily="18" charset="0"/>
              </a:rPr>
              <a:t>МО </a:t>
            </a:r>
            <a:r>
              <a:rPr lang="uk-UA" i="1" dirty="0">
                <a:latin typeface="Times New Roman" pitchFamily="18" charset="0"/>
                <a:cs typeface="Times New Roman" pitchFamily="18" charset="0"/>
              </a:rPr>
              <a:t>і науки України. – Вінниця : ВДТУ, 2002. – 252 с. </a:t>
            </a:r>
            <a:endParaRPr lang="ru-RU" i="1" dirty="0">
              <a:latin typeface="Times New Roman" pitchFamily="18" charset="0"/>
              <a:cs typeface="Times New Roman" pitchFamily="18" charset="0"/>
            </a:endParaRPr>
          </a:p>
        </p:txBody>
      </p:sp>
      <p:sp>
        <p:nvSpPr>
          <p:cNvPr id="18440" name="Прямоугольник 5"/>
          <p:cNvSpPr>
            <a:spLocks noChangeArrowheads="1"/>
          </p:cNvSpPr>
          <p:nvPr/>
        </p:nvSpPr>
        <p:spPr bwMode="auto">
          <a:xfrm>
            <a:off x="2786063" y="3779838"/>
            <a:ext cx="5857875" cy="1138773"/>
          </a:xfrm>
          <a:prstGeom prst="rect">
            <a:avLst/>
          </a:prstGeom>
          <a:noFill/>
          <a:ln w="9525">
            <a:noFill/>
            <a:miter lim="800000"/>
            <a:headEnd/>
            <a:tailEnd/>
          </a:ln>
        </p:spPr>
        <p:txBody>
          <a:bodyPr>
            <a:spAutoFit/>
          </a:bodyPr>
          <a:lstStyle/>
          <a:p>
            <a:pPr algn="just"/>
            <a:r>
              <a:rPr lang="uk-UA" sz="1700" i="1" dirty="0" smtClean="0">
                <a:latin typeface="Times New Roman" pitchFamily="18" charset="0"/>
                <a:cs typeface="Times New Roman" pitchFamily="18" charset="0"/>
              </a:rPr>
              <a:t>Збірник </a:t>
            </a:r>
            <a:r>
              <a:rPr lang="uk-UA" sz="1700" i="1" dirty="0">
                <a:latin typeface="Times New Roman" pitchFamily="18" charset="0"/>
                <a:cs typeface="Times New Roman" pitchFamily="18" charset="0"/>
              </a:rPr>
              <a:t>тестів з основ економіки : збірник тестів / </a:t>
            </a:r>
            <a:r>
              <a:rPr lang="uk-UA" sz="1700" b="1" i="1" dirty="0">
                <a:latin typeface="Times New Roman" pitchFamily="18" charset="0"/>
                <a:cs typeface="Times New Roman" pitchFamily="18" charset="0"/>
              </a:rPr>
              <a:t>М. І. </a:t>
            </a:r>
            <a:r>
              <a:rPr lang="uk-UA" sz="1700" b="1" i="1" dirty="0" err="1">
                <a:latin typeface="Times New Roman" pitchFamily="18" charset="0"/>
                <a:cs typeface="Times New Roman" pitchFamily="18" charset="0"/>
              </a:rPr>
              <a:t>Небава</a:t>
            </a:r>
            <a:r>
              <a:rPr lang="uk-UA" sz="1700" i="1" dirty="0">
                <a:latin typeface="Times New Roman" pitchFamily="18" charset="0"/>
                <a:cs typeface="Times New Roman" pitchFamily="18" charset="0"/>
              </a:rPr>
              <a:t> ; ВНТУ. – Вінниця : ВНТУ, 2009. – 115 с. </a:t>
            </a:r>
            <a:r>
              <a:rPr lang="en-US" sz="1700" i="1" dirty="0">
                <a:latin typeface="Times New Roman" pitchFamily="18" charset="0"/>
                <a:cs typeface="Times New Roman" pitchFamily="18" charset="0"/>
              </a:rPr>
              <a:t>[</a:t>
            </a:r>
            <a:r>
              <a:rPr lang="uk-UA" sz="1700" i="1" dirty="0">
                <a:latin typeface="Times New Roman" pitchFamily="18" charset="0"/>
                <a:cs typeface="Times New Roman" pitchFamily="18" charset="0"/>
              </a:rPr>
              <a:t>Доступно в локальній мережі НТБ ВНТУ</a:t>
            </a:r>
            <a:r>
              <a:rPr lang="en-US" sz="1700" i="1" dirty="0">
                <a:latin typeface="Times New Roman" pitchFamily="18" charset="0"/>
                <a:cs typeface="Times New Roman" pitchFamily="18" charset="0"/>
              </a:rPr>
              <a:t>]</a:t>
            </a:r>
            <a:r>
              <a:rPr lang="uk-UA" sz="1700" dirty="0">
                <a:latin typeface="Times New Roman" pitchFamily="18" charset="0"/>
                <a:cs typeface="Times New Roman" pitchFamily="18" charset="0"/>
              </a:rPr>
              <a:t> : </a:t>
            </a:r>
            <a:r>
              <a:rPr lang="uk-UA" sz="1700" dirty="0">
                <a:latin typeface="Times New Roman" pitchFamily="18" charset="0"/>
                <a:cs typeface="Times New Roman" pitchFamily="18" charset="0"/>
                <a:hlinkClick r:id="rId5"/>
              </a:rPr>
              <a:t>http://lib.vntu.lan/documents/000627.pdf</a:t>
            </a:r>
            <a:endParaRPr lang="ru-RU" sz="1700" dirty="0">
              <a:latin typeface="Times New Roman" pitchFamily="18" charset="0"/>
              <a:cs typeface="Times New Roman" pitchFamily="18" charset="0"/>
            </a:endParaRPr>
          </a:p>
        </p:txBody>
      </p:sp>
      <p:sp>
        <p:nvSpPr>
          <p:cNvPr id="18441" name="TextBox 8"/>
          <p:cNvSpPr txBox="1">
            <a:spLocks noChangeArrowheads="1"/>
          </p:cNvSpPr>
          <p:nvPr/>
        </p:nvSpPr>
        <p:spPr bwMode="auto">
          <a:xfrm>
            <a:off x="2643188" y="1785938"/>
            <a:ext cx="6143625" cy="1570037"/>
          </a:xfrm>
          <a:prstGeom prst="rect">
            <a:avLst/>
          </a:prstGeom>
          <a:noFill/>
          <a:ln w="9525">
            <a:noFill/>
            <a:miter lim="800000"/>
            <a:headEnd/>
            <a:tailEnd/>
          </a:ln>
        </p:spPr>
        <p:txBody>
          <a:bodyPr>
            <a:spAutoFit/>
          </a:bodyPr>
          <a:lstStyle/>
          <a:p>
            <a:pPr algn="just"/>
            <a:r>
              <a:rPr lang="uk-UA" sz="1600" i="1">
                <a:latin typeface="Times New Roman" pitchFamily="18" charset="0"/>
                <a:cs typeface="Times New Roman" pitchFamily="18" charset="0"/>
              </a:rPr>
              <a:t>У навчальному посібнику викладаються вузлові питання теоретичної економіки з урахуванням досягнень економічної науки та практики світової цивілізації, а також завдань і проблем трансформаційної економіки України. Посібник містить три блоки програмних питань – з політичної економії, мікроекономіки та макроекономіки.</a:t>
            </a:r>
            <a:endParaRPr lang="ru-RU" sz="1600" i="1">
              <a:latin typeface="Times New Roman" pitchFamily="18" charset="0"/>
              <a:cs typeface="Times New Roman" pitchFamily="18" charset="0"/>
            </a:endParaRPr>
          </a:p>
        </p:txBody>
      </p:sp>
      <p:sp>
        <p:nvSpPr>
          <p:cNvPr id="18442" name="TextBox 9"/>
          <p:cNvSpPr txBox="1">
            <a:spLocks noChangeArrowheads="1"/>
          </p:cNvSpPr>
          <p:nvPr/>
        </p:nvSpPr>
        <p:spPr bwMode="auto">
          <a:xfrm>
            <a:off x="2571750" y="5072063"/>
            <a:ext cx="6143625" cy="1323439"/>
          </a:xfrm>
          <a:prstGeom prst="rect">
            <a:avLst/>
          </a:prstGeom>
          <a:noFill/>
          <a:ln w="9525">
            <a:noFill/>
            <a:miter lim="800000"/>
            <a:headEnd/>
            <a:tailEnd/>
          </a:ln>
        </p:spPr>
        <p:txBody>
          <a:bodyPr>
            <a:spAutoFit/>
          </a:bodyPr>
          <a:lstStyle/>
          <a:p>
            <a:pPr algn="just"/>
            <a:r>
              <a:rPr lang="uk-UA" sz="1600" i="1" dirty="0">
                <a:latin typeface="Times New Roman" pitchFamily="18" charset="0"/>
                <a:cs typeface="Times New Roman" pitchFamily="18" charset="0"/>
              </a:rPr>
              <a:t>У збірнику згруповані, систематизовані та логічно подані розроблені тестові завдання з основ економіки, що відповідають програмі дисципліни «Основи економіки</a:t>
            </a:r>
            <a:r>
              <a:rPr lang="uk-UA" sz="1600" i="1" dirty="0" smtClean="0">
                <a:latin typeface="Times New Roman" pitchFamily="18" charset="0"/>
                <a:cs typeface="Times New Roman" pitchFamily="18" charset="0"/>
              </a:rPr>
              <a:t>», з метою напрацювання навичок абітурієнтами, які бажають пройти вступні випробування для отримання економічного фаху.</a:t>
            </a:r>
            <a:endParaRPr lang="ru-RU" sz="16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9459" name="Рисунок 2" descr="130.png"/>
          <p:cNvPicPr>
            <a:picLocks noChangeAspect="1"/>
          </p:cNvPicPr>
          <p:nvPr/>
        </p:nvPicPr>
        <p:blipFill>
          <a:blip r:embed="rId3"/>
          <a:srcRect/>
          <a:stretch>
            <a:fillRect/>
          </a:stretch>
        </p:blipFill>
        <p:spPr bwMode="auto">
          <a:xfrm>
            <a:off x="-428625" y="142875"/>
            <a:ext cx="3357563" cy="3357563"/>
          </a:xfrm>
          <a:prstGeom prst="rect">
            <a:avLst/>
          </a:prstGeom>
          <a:noFill/>
          <a:ln w="9525">
            <a:noFill/>
            <a:miter lim="800000"/>
            <a:headEnd/>
            <a:tailEnd/>
          </a:ln>
        </p:spPr>
      </p:pic>
      <p:pic>
        <p:nvPicPr>
          <p:cNvPr id="19460" name="Рисунок 3" descr="123.png"/>
          <p:cNvPicPr>
            <a:picLocks noChangeAspect="1"/>
          </p:cNvPicPr>
          <p:nvPr/>
        </p:nvPicPr>
        <p:blipFill>
          <a:blip r:embed="rId4"/>
          <a:srcRect/>
          <a:stretch>
            <a:fillRect/>
          </a:stretch>
        </p:blipFill>
        <p:spPr bwMode="auto">
          <a:xfrm>
            <a:off x="-500063" y="3357563"/>
            <a:ext cx="3500438" cy="3500437"/>
          </a:xfrm>
          <a:prstGeom prst="rect">
            <a:avLst/>
          </a:prstGeom>
          <a:noFill/>
          <a:ln w="9525">
            <a:noFill/>
            <a:miter lim="800000"/>
            <a:headEnd/>
            <a:tailEnd/>
          </a:ln>
        </p:spPr>
      </p:pic>
      <p:sp>
        <p:nvSpPr>
          <p:cNvPr id="8" name="Багетная рамка 7"/>
          <p:cNvSpPr/>
          <p:nvPr/>
        </p:nvSpPr>
        <p:spPr>
          <a:xfrm>
            <a:off x="2500313" y="214313"/>
            <a:ext cx="6429375" cy="1643062"/>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Багетная рамка 8"/>
          <p:cNvSpPr/>
          <p:nvPr/>
        </p:nvSpPr>
        <p:spPr>
          <a:xfrm>
            <a:off x="2571736" y="3714753"/>
            <a:ext cx="6357952" cy="1214446"/>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9463" name="Прямоугольник 5"/>
          <p:cNvSpPr>
            <a:spLocks noChangeArrowheads="1"/>
          </p:cNvSpPr>
          <p:nvPr/>
        </p:nvSpPr>
        <p:spPr bwMode="auto">
          <a:xfrm>
            <a:off x="2714625" y="357188"/>
            <a:ext cx="6000750" cy="1323975"/>
          </a:xfrm>
          <a:prstGeom prst="rect">
            <a:avLst/>
          </a:prstGeom>
          <a:noFill/>
          <a:ln w="9525">
            <a:noFill/>
            <a:miter lim="800000"/>
            <a:headEnd/>
            <a:tailEnd/>
          </a:ln>
        </p:spPr>
        <p:txBody>
          <a:bodyPr>
            <a:spAutoFit/>
          </a:bodyPr>
          <a:lstStyle/>
          <a:p>
            <a:pPr algn="just"/>
            <a:r>
              <a:rPr lang="uk-UA" sz="1600" i="1" dirty="0">
                <a:latin typeface="Times New Roman" pitchFamily="18" charset="0"/>
                <a:cs typeface="Times New Roman" pitchFamily="18" charset="0"/>
              </a:rPr>
              <a:t>Інноваційний менеджмент : практикум : навчальний посібник / В. О. Козловський, А. О. Азарова, О. Й. Лесько,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 МОНМС України, ВНТУ. – Вінниця : ВНТУ, 2012. – 130 с. </a:t>
            </a:r>
          </a:p>
          <a:p>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Доступно в локальній мережі НТБ ВНТУ</a:t>
            </a:r>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 : </a:t>
            </a:r>
            <a:r>
              <a:rPr lang="uk-UA" sz="1600" dirty="0">
                <a:latin typeface="Times New Roman" pitchFamily="18" charset="0"/>
                <a:cs typeface="Times New Roman" pitchFamily="18" charset="0"/>
                <a:hlinkClick r:id="rId5"/>
              </a:rPr>
              <a:t>http://lib.vntu.lan/documents/000860.pdf</a:t>
            </a:r>
            <a:endParaRPr lang="ru-RU" sz="1600" dirty="0">
              <a:latin typeface="Times New Roman" pitchFamily="18" charset="0"/>
              <a:cs typeface="Times New Roman" pitchFamily="18" charset="0"/>
            </a:endParaRPr>
          </a:p>
        </p:txBody>
      </p:sp>
      <p:sp>
        <p:nvSpPr>
          <p:cNvPr id="19464" name="Прямоугольник 6"/>
          <p:cNvSpPr>
            <a:spLocks noChangeArrowheads="1"/>
          </p:cNvSpPr>
          <p:nvPr/>
        </p:nvSpPr>
        <p:spPr bwMode="auto">
          <a:xfrm>
            <a:off x="2714625" y="3929066"/>
            <a:ext cx="6000749" cy="584775"/>
          </a:xfrm>
          <a:prstGeom prst="rect">
            <a:avLst/>
          </a:prstGeom>
          <a:noFill/>
          <a:ln w="9525">
            <a:noFill/>
            <a:miter lim="800000"/>
            <a:headEnd/>
            <a:tailEnd/>
          </a:ln>
        </p:spPr>
        <p:txBody>
          <a:bodyPr wrap="square">
            <a:spAutoFit/>
          </a:bodyPr>
          <a:lstStyle/>
          <a:p>
            <a:pPr algn="just"/>
            <a:r>
              <a:rPr lang="uk-UA" sz="1600" i="1" dirty="0" smtClean="0">
                <a:latin typeface="Times New Roman" pitchFamily="18" charset="0"/>
                <a:cs typeface="Times New Roman" pitchFamily="18" charset="0"/>
              </a:rPr>
              <a:t>Короткий </a:t>
            </a:r>
            <a:r>
              <a:rPr lang="uk-UA" sz="1600" i="1" dirty="0">
                <a:latin typeface="Times New Roman" pitchFamily="18" charset="0"/>
                <a:cs typeface="Times New Roman" pitchFamily="18" charset="0"/>
              </a:rPr>
              <a:t>тлумачний словник макроекономічних термінів /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 МОН України. – Вінниця : ВФ </a:t>
            </a:r>
            <a:r>
              <a:rPr lang="uk-UA" sz="1600" i="1" dirty="0" err="1">
                <a:latin typeface="Times New Roman" pitchFamily="18" charset="0"/>
                <a:cs typeface="Times New Roman" pitchFamily="18" charset="0"/>
              </a:rPr>
              <a:t>ТАНГ</a:t>
            </a:r>
            <a:r>
              <a:rPr lang="uk-UA" sz="1600" i="1" dirty="0">
                <a:latin typeface="Times New Roman" pitchFamily="18" charset="0"/>
                <a:cs typeface="Times New Roman" pitchFamily="18" charset="0"/>
              </a:rPr>
              <a:t>, 1999. – 62 с. </a:t>
            </a:r>
            <a:endParaRPr lang="ru-RU" sz="1600" i="1" dirty="0">
              <a:latin typeface="Times New Roman" pitchFamily="18" charset="0"/>
              <a:cs typeface="Times New Roman" pitchFamily="18" charset="0"/>
            </a:endParaRPr>
          </a:p>
        </p:txBody>
      </p:sp>
      <p:sp>
        <p:nvSpPr>
          <p:cNvPr id="19465" name="TextBox 9"/>
          <p:cNvSpPr txBox="1">
            <a:spLocks noChangeArrowheads="1"/>
          </p:cNvSpPr>
          <p:nvPr/>
        </p:nvSpPr>
        <p:spPr bwMode="auto">
          <a:xfrm>
            <a:off x="2571736" y="1857364"/>
            <a:ext cx="6357952" cy="1815882"/>
          </a:xfrm>
          <a:prstGeom prst="rect">
            <a:avLst/>
          </a:prstGeom>
          <a:noFill/>
          <a:ln w="9525">
            <a:noFill/>
            <a:miter lim="800000"/>
            <a:headEnd/>
            <a:tailEnd/>
          </a:ln>
        </p:spPr>
        <p:txBody>
          <a:bodyPr wrap="square">
            <a:spAutoFit/>
          </a:bodyPr>
          <a:lstStyle/>
          <a:p>
            <a:pPr algn="just"/>
            <a:r>
              <a:rPr lang="uk-UA" sz="1600" i="1" dirty="0" smtClean="0">
                <a:latin typeface="Times New Roman" pitchFamily="18" charset="0"/>
                <a:cs typeface="Times New Roman" pitchFamily="18" charset="0"/>
              </a:rPr>
              <a:t>У навчальному посібнику викладено теоретичні основи розробки інноваційних проектів, розглянуто практичні аспекти розрахунку сіткових графіків, питання фінансування, бюджетування та економічної ефективності інноваційних проектів, запропоновані сучасні автоматизовані засоби управління інноваційними проектами. Практикум розрахований на студентів, які навчаються за спеціальністю «Менеджмент організацій і адміністрування».</a:t>
            </a:r>
            <a:endParaRPr lang="ru-RU" sz="1600" i="1" dirty="0">
              <a:latin typeface="Times New Roman" pitchFamily="18" charset="0"/>
              <a:cs typeface="Times New Roman" pitchFamily="18" charset="0"/>
            </a:endParaRPr>
          </a:p>
        </p:txBody>
      </p:sp>
      <p:sp>
        <p:nvSpPr>
          <p:cNvPr id="11" name="TextBox 10"/>
          <p:cNvSpPr txBox="1"/>
          <p:nvPr/>
        </p:nvSpPr>
        <p:spPr>
          <a:xfrm>
            <a:off x="2571736" y="4929198"/>
            <a:ext cx="6286544" cy="1815882"/>
          </a:xfrm>
          <a:prstGeom prst="rect">
            <a:avLst/>
          </a:prstGeom>
          <a:noFill/>
        </p:spPr>
        <p:txBody>
          <a:bodyPr wrap="square" rtlCol="0">
            <a:spAutoFit/>
          </a:bodyPr>
          <a:lstStyle/>
          <a:p>
            <a:pPr algn="just"/>
            <a:r>
              <a:rPr lang="uk-UA" sz="1600" i="1" dirty="0" smtClean="0">
                <a:latin typeface="Times New Roman" pitchFamily="18" charset="0"/>
                <a:cs typeface="Times New Roman" pitchFamily="18" charset="0"/>
              </a:rPr>
              <a:t>Даний словник являє собою </a:t>
            </a:r>
            <a:r>
              <a:rPr lang="uk-UA" sz="1600" i="1" dirty="0" err="1" smtClean="0">
                <a:latin typeface="Times New Roman" pitchFamily="18" charset="0"/>
                <a:cs typeface="Times New Roman" pitchFamily="18" charset="0"/>
              </a:rPr>
              <a:t>довідничок</a:t>
            </a:r>
            <a:r>
              <a:rPr lang="uk-UA" sz="1600" i="1" dirty="0" smtClean="0">
                <a:latin typeface="Times New Roman" pitchFamily="18" charset="0"/>
                <a:cs typeface="Times New Roman" pitchFamily="18" charset="0"/>
              </a:rPr>
              <a:t> навчального видання, основним завданням котрого є поглиблене тлумачення основоположних понять і категорій макроекономіки. Він покликаний допомогти студенту краще розуміти матеріал підручників і монографій, методичних і практичних посібників. Словник включає основний мінімум для засвоєння категоріального апарату макроекономічної науки.</a:t>
            </a:r>
            <a:endParaRPr lang="uk-UA" sz="16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20483" name="Рисунок 2" descr="121.png"/>
          <p:cNvPicPr>
            <a:picLocks noChangeAspect="1"/>
          </p:cNvPicPr>
          <p:nvPr/>
        </p:nvPicPr>
        <p:blipFill>
          <a:blip r:embed="rId3"/>
          <a:srcRect/>
          <a:stretch>
            <a:fillRect/>
          </a:stretch>
        </p:blipFill>
        <p:spPr bwMode="auto">
          <a:xfrm>
            <a:off x="-500063" y="0"/>
            <a:ext cx="3357562" cy="3357562"/>
          </a:xfrm>
          <a:prstGeom prst="rect">
            <a:avLst/>
          </a:prstGeom>
          <a:noFill/>
          <a:ln w="9525">
            <a:noFill/>
            <a:miter lim="800000"/>
            <a:headEnd/>
            <a:tailEnd/>
          </a:ln>
        </p:spPr>
      </p:pic>
      <p:pic>
        <p:nvPicPr>
          <p:cNvPr id="20484" name="Рисунок 3" descr="131.png"/>
          <p:cNvPicPr>
            <a:picLocks noChangeAspect="1"/>
          </p:cNvPicPr>
          <p:nvPr/>
        </p:nvPicPr>
        <p:blipFill>
          <a:blip r:embed="rId4"/>
          <a:srcRect/>
          <a:stretch>
            <a:fillRect/>
          </a:stretch>
        </p:blipFill>
        <p:spPr bwMode="auto">
          <a:xfrm>
            <a:off x="-285750" y="3571875"/>
            <a:ext cx="3000375" cy="3000375"/>
          </a:xfrm>
          <a:prstGeom prst="rect">
            <a:avLst/>
          </a:prstGeom>
          <a:noFill/>
          <a:ln w="9525">
            <a:noFill/>
            <a:miter lim="800000"/>
            <a:headEnd/>
            <a:tailEnd/>
          </a:ln>
        </p:spPr>
      </p:pic>
      <p:sp>
        <p:nvSpPr>
          <p:cNvPr id="7" name="Багетная рамка 6"/>
          <p:cNvSpPr/>
          <p:nvPr/>
        </p:nvSpPr>
        <p:spPr>
          <a:xfrm>
            <a:off x="2571736" y="285728"/>
            <a:ext cx="6429375" cy="1571636"/>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Багетная рамка 7"/>
          <p:cNvSpPr/>
          <p:nvPr/>
        </p:nvSpPr>
        <p:spPr>
          <a:xfrm>
            <a:off x="2643174" y="3714752"/>
            <a:ext cx="6357937" cy="1285885"/>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0487" name="Прямоугольник 4"/>
          <p:cNvSpPr>
            <a:spLocks noChangeArrowheads="1"/>
          </p:cNvSpPr>
          <p:nvPr/>
        </p:nvSpPr>
        <p:spPr bwMode="auto">
          <a:xfrm>
            <a:off x="2786094" y="500042"/>
            <a:ext cx="5929310" cy="1077218"/>
          </a:xfrm>
          <a:prstGeom prst="rect">
            <a:avLst/>
          </a:prstGeom>
          <a:noFill/>
          <a:ln w="9525">
            <a:noFill/>
            <a:miter lim="800000"/>
            <a:headEnd/>
            <a:tailEnd/>
          </a:ln>
        </p:spPr>
        <p:txBody>
          <a:bodyPr wrap="square">
            <a:spAutoFit/>
          </a:bodyPr>
          <a:lstStyle/>
          <a:p>
            <a:pPr algn="just"/>
            <a:r>
              <a:rPr lang="uk-UA" sz="1600" i="1" dirty="0" smtClean="0">
                <a:latin typeface="Times New Roman" pitchFamily="18" charset="0"/>
                <a:cs typeface="Times New Roman" pitchFamily="18" charset="0"/>
              </a:rPr>
              <a:t>Корпоративне </a:t>
            </a:r>
            <a:r>
              <a:rPr lang="uk-UA" sz="1600" i="1" dirty="0">
                <a:latin typeface="Times New Roman" pitchFamily="18" charset="0"/>
                <a:cs typeface="Times New Roman" pitchFamily="18" charset="0"/>
              </a:rPr>
              <a:t>управління : навчально-методичний комплекс з підготовки курсової роботи /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 ВНТУ. – Вінниця : ВНТУ, 2011. – 77 с. </a:t>
            </a:r>
            <a:r>
              <a:rPr lang="en-US" sz="1600" i="1" dirty="0" smtClean="0">
                <a:latin typeface="Times New Roman" pitchFamily="18" charset="0"/>
                <a:cs typeface="Times New Roman" pitchFamily="18" charset="0"/>
              </a:rPr>
              <a:t> [</a:t>
            </a:r>
            <a:r>
              <a:rPr lang="uk-UA" sz="1600" i="1" dirty="0" smtClean="0">
                <a:latin typeface="Times New Roman" pitchFamily="18" charset="0"/>
                <a:cs typeface="Times New Roman" pitchFamily="18" charset="0"/>
              </a:rPr>
              <a:t>Доступно в локальній мережі НТБ ВНТУ</a:t>
            </a:r>
            <a:r>
              <a:rPr lang="en-US" sz="1600" i="1" dirty="0" smtClean="0">
                <a:latin typeface="Times New Roman" pitchFamily="18" charset="0"/>
                <a:cs typeface="Times New Roman" pitchFamily="18" charset="0"/>
              </a:rPr>
              <a:t>]</a:t>
            </a:r>
            <a:r>
              <a:rPr lang="uk-UA" sz="1600" i="1" dirty="0" smtClean="0">
                <a:latin typeface="Times New Roman" pitchFamily="18" charset="0"/>
                <a:cs typeface="Times New Roman" pitchFamily="18" charset="0"/>
              </a:rPr>
              <a:t> </a:t>
            </a:r>
            <a:r>
              <a:rPr lang="uk-UA" sz="1600" i="1" dirty="0">
                <a:latin typeface="Times New Roman" pitchFamily="18" charset="0"/>
                <a:cs typeface="Times New Roman" pitchFamily="18" charset="0"/>
              </a:rPr>
              <a:t>http://lib.vntu.lan/documents/000835.pdf, </a:t>
            </a:r>
            <a:endParaRPr lang="ru-RU" sz="1600" i="1" dirty="0">
              <a:latin typeface="Times New Roman" pitchFamily="18" charset="0"/>
              <a:cs typeface="Times New Roman" pitchFamily="18" charset="0"/>
            </a:endParaRPr>
          </a:p>
        </p:txBody>
      </p:sp>
      <p:sp>
        <p:nvSpPr>
          <p:cNvPr id="20488" name="Прямоугольник 5"/>
          <p:cNvSpPr>
            <a:spLocks noChangeArrowheads="1"/>
          </p:cNvSpPr>
          <p:nvPr/>
        </p:nvSpPr>
        <p:spPr bwMode="auto">
          <a:xfrm>
            <a:off x="2786082" y="3929066"/>
            <a:ext cx="5929322" cy="830997"/>
          </a:xfrm>
          <a:prstGeom prst="rect">
            <a:avLst/>
          </a:prstGeom>
          <a:noFill/>
          <a:ln w="9525">
            <a:noFill/>
            <a:miter lim="800000"/>
            <a:headEnd/>
            <a:tailEnd/>
          </a:ln>
        </p:spPr>
        <p:txBody>
          <a:bodyPr wrap="square">
            <a:spAutoFit/>
          </a:bodyPr>
          <a:lstStyle/>
          <a:p>
            <a:pPr algn="just"/>
            <a:r>
              <a:rPr lang="uk-UA" sz="1600" i="1" dirty="0" smtClean="0">
                <a:latin typeface="Times New Roman" pitchFamily="18" charset="0"/>
                <a:cs typeface="Times New Roman" pitchFamily="18" charset="0"/>
              </a:rPr>
              <a:t>Макроекономіка</a:t>
            </a:r>
            <a:r>
              <a:rPr lang="uk-UA" sz="1600" i="1" dirty="0">
                <a:latin typeface="Times New Roman" pitchFamily="18" charset="0"/>
                <a:cs typeface="Times New Roman" pitchFamily="18" charset="0"/>
              </a:rPr>
              <a:t> : </a:t>
            </a:r>
            <a:r>
              <a:rPr lang="uk-UA" sz="1600" i="1" dirty="0" smtClean="0">
                <a:latin typeface="Times New Roman" pitchFamily="18" charset="0"/>
                <a:cs typeface="Times New Roman" pitchFamily="18" charset="0"/>
              </a:rPr>
              <a:t>тематичний </a:t>
            </a:r>
            <a:r>
              <a:rPr lang="uk-UA" sz="1600" i="1" dirty="0">
                <a:latin typeface="Times New Roman" pitchFamily="18" charset="0"/>
                <a:cs typeface="Times New Roman" pitchFamily="18" charset="0"/>
              </a:rPr>
              <a:t>тлумачний словник </a:t>
            </a:r>
            <a:r>
              <a:rPr lang="uk-UA" sz="1600" i="1" dirty="0" smtClean="0">
                <a:latin typeface="Times New Roman" pitchFamily="18" charset="0"/>
                <a:cs typeface="Times New Roman" pitchFamily="18" charset="0"/>
              </a:rPr>
              <a:t>термінів : навчальний </a:t>
            </a:r>
            <a:r>
              <a:rPr lang="uk-UA" sz="1600" i="1" dirty="0">
                <a:latin typeface="Times New Roman" pitchFamily="18" charset="0"/>
                <a:cs typeface="Times New Roman" pitchFamily="18" charset="0"/>
              </a:rPr>
              <a:t>посібник /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 </a:t>
            </a:r>
            <a:r>
              <a:rPr lang="uk-UA" sz="1600" i="1" dirty="0" err="1">
                <a:latin typeface="Times New Roman" pitchFamily="18" charset="0"/>
                <a:cs typeface="Times New Roman" pitchFamily="18" charset="0"/>
              </a:rPr>
              <a:t>МО</a:t>
            </a:r>
            <a:r>
              <a:rPr lang="uk-UA" sz="1600" i="1" dirty="0">
                <a:latin typeface="Times New Roman" pitchFamily="18" charset="0"/>
                <a:cs typeface="Times New Roman" pitchFamily="18" charset="0"/>
              </a:rPr>
              <a:t> України. – Вінниця : ВДТУ, 2000. – 152 с. </a:t>
            </a:r>
            <a:endParaRPr lang="ru-RU" sz="1600" i="1" dirty="0">
              <a:latin typeface="Times New Roman" pitchFamily="18" charset="0"/>
              <a:cs typeface="Times New Roman" pitchFamily="18" charset="0"/>
            </a:endParaRPr>
          </a:p>
        </p:txBody>
      </p:sp>
      <p:sp>
        <p:nvSpPr>
          <p:cNvPr id="9" name="TextBox 8"/>
          <p:cNvSpPr txBox="1"/>
          <p:nvPr/>
        </p:nvSpPr>
        <p:spPr>
          <a:xfrm>
            <a:off x="2571736" y="1928802"/>
            <a:ext cx="6286544" cy="1569660"/>
          </a:xfrm>
          <a:prstGeom prst="rect">
            <a:avLst/>
          </a:prstGeom>
          <a:noFill/>
        </p:spPr>
        <p:txBody>
          <a:bodyPr wrap="square" rtlCol="0">
            <a:spAutoFit/>
          </a:bodyPr>
          <a:lstStyle/>
          <a:p>
            <a:pPr algn="just"/>
            <a:r>
              <a:rPr lang="uk-UA" sz="1600" i="1" dirty="0" smtClean="0">
                <a:latin typeface="Times New Roman" pitchFamily="18" charset="0"/>
                <a:cs typeface="Times New Roman" pitchFamily="18" charset="0"/>
              </a:rPr>
              <a:t>В посібнику викладено основні вимоги, які висуваються до змісту курсової роботи, порядку її написання та захисту. Наведено орієнтовану тематику курсових робіт і приклади написання наукового тексту вступу та висновків до курсової роботи. Наведено роз’яснення щодо розуміння Закону України «Про акціонерні товариства» та поданий словник термінів у світлі нового закону.</a:t>
            </a:r>
            <a:endParaRPr lang="ru-RU" sz="1600" i="1" dirty="0">
              <a:latin typeface="Times New Roman" pitchFamily="18" charset="0"/>
              <a:cs typeface="Times New Roman" pitchFamily="18" charset="0"/>
            </a:endParaRPr>
          </a:p>
        </p:txBody>
      </p:sp>
      <p:sp>
        <p:nvSpPr>
          <p:cNvPr id="10" name="TextBox 9"/>
          <p:cNvSpPr txBox="1"/>
          <p:nvPr/>
        </p:nvSpPr>
        <p:spPr>
          <a:xfrm>
            <a:off x="2643175" y="5072074"/>
            <a:ext cx="6286544" cy="1569660"/>
          </a:xfrm>
          <a:prstGeom prst="rect">
            <a:avLst/>
          </a:prstGeom>
          <a:noFill/>
        </p:spPr>
        <p:txBody>
          <a:bodyPr wrap="square" rtlCol="0">
            <a:spAutoFit/>
          </a:bodyPr>
          <a:lstStyle/>
          <a:p>
            <a:pPr algn="just"/>
            <a:r>
              <a:rPr lang="uk-UA" sz="1600" i="1" dirty="0" smtClean="0">
                <a:latin typeface="Times New Roman" pitchFamily="18" charset="0"/>
                <a:cs typeface="Times New Roman" pitchFamily="18" charset="0"/>
              </a:rPr>
              <a:t>У словнику зафіксована найбільш уживана сучасна термінологія макроекономічної науки та наводиться її наукове тлумачення. Термінологія подається в тематичній послідовності.</a:t>
            </a:r>
          </a:p>
          <a:p>
            <a:pPr algn="just"/>
            <a:r>
              <a:rPr lang="uk-UA" sz="1600" i="1" dirty="0" smtClean="0">
                <a:latin typeface="Times New Roman" pitchFamily="18" charset="0"/>
                <a:cs typeface="Times New Roman" pitchFamily="18" charset="0"/>
              </a:rPr>
              <a:t>Навчальний посібник призначений для поглибленого вивчення макроекономічних термінів згідно з темами курсу «Макроекономіка» студентами економічних спеціальностей.</a:t>
            </a:r>
            <a:endParaRPr lang="ru-RU" sz="16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21507" name="Рисунок 2" descr="128.png"/>
          <p:cNvPicPr>
            <a:picLocks noChangeAspect="1"/>
          </p:cNvPicPr>
          <p:nvPr/>
        </p:nvPicPr>
        <p:blipFill>
          <a:blip r:embed="rId3"/>
          <a:srcRect/>
          <a:stretch>
            <a:fillRect/>
          </a:stretch>
        </p:blipFill>
        <p:spPr bwMode="auto">
          <a:xfrm>
            <a:off x="-428625" y="0"/>
            <a:ext cx="2714625" cy="2714625"/>
          </a:xfrm>
          <a:prstGeom prst="rect">
            <a:avLst/>
          </a:prstGeom>
          <a:noFill/>
          <a:ln w="9525">
            <a:noFill/>
            <a:miter lim="800000"/>
            <a:headEnd/>
            <a:tailEnd/>
          </a:ln>
        </p:spPr>
      </p:pic>
      <p:pic>
        <p:nvPicPr>
          <p:cNvPr id="21508" name="Рисунок 3" descr="129.png"/>
          <p:cNvPicPr>
            <a:picLocks noChangeAspect="1"/>
          </p:cNvPicPr>
          <p:nvPr/>
        </p:nvPicPr>
        <p:blipFill>
          <a:blip r:embed="rId4"/>
          <a:srcRect/>
          <a:stretch>
            <a:fillRect/>
          </a:stretch>
        </p:blipFill>
        <p:spPr bwMode="auto">
          <a:xfrm>
            <a:off x="0" y="857250"/>
            <a:ext cx="2786063" cy="2786063"/>
          </a:xfrm>
          <a:prstGeom prst="rect">
            <a:avLst/>
          </a:prstGeom>
          <a:noFill/>
          <a:ln w="9525">
            <a:noFill/>
            <a:miter lim="800000"/>
            <a:headEnd/>
            <a:tailEnd/>
          </a:ln>
        </p:spPr>
      </p:pic>
      <p:pic>
        <p:nvPicPr>
          <p:cNvPr id="21509" name="Рисунок 5" descr="118.png"/>
          <p:cNvPicPr>
            <a:picLocks noChangeAspect="1"/>
          </p:cNvPicPr>
          <p:nvPr/>
        </p:nvPicPr>
        <p:blipFill>
          <a:blip r:embed="rId5"/>
          <a:srcRect/>
          <a:stretch>
            <a:fillRect/>
          </a:stretch>
        </p:blipFill>
        <p:spPr bwMode="auto">
          <a:xfrm>
            <a:off x="-714375" y="3429000"/>
            <a:ext cx="3857625" cy="3857625"/>
          </a:xfrm>
          <a:prstGeom prst="rect">
            <a:avLst/>
          </a:prstGeom>
          <a:noFill/>
          <a:ln w="9525">
            <a:noFill/>
            <a:miter lim="800000"/>
            <a:headEnd/>
            <a:tailEnd/>
          </a:ln>
        </p:spPr>
      </p:pic>
      <p:sp>
        <p:nvSpPr>
          <p:cNvPr id="10" name="Багетная рамка 9"/>
          <p:cNvSpPr/>
          <p:nvPr/>
        </p:nvSpPr>
        <p:spPr>
          <a:xfrm>
            <a:off x="2428875" y="142874"/>
            <a:ext cx="6607621" cy="2422029"/>
          </a:xfrm>
          <a:prstGeom prst="bevel">
            <a:avLst>
              <a:gd name="adj" fmla="val 6325"/>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2" name="Багетная рамка 11"/>
          <p:cNvSpPr/>
          <p:nvPr/>
        </p:nvSpPr>
        <p:spPr>
          <a:xfrm>
            <a:off x="2428875" y="4071938"/>
            <a:ext cx="6500813" cy="1214437"/>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1512" name="Прямоугольник 6"/>
          <p:cNvSpPr>
            <a:spLocks noChangeArrowheads="1"/>
          </p:cNvSpPr>
          <p:nvPr/>
        </p:nvSpPr>
        <p:spPr bwMode="auto">
          <a:xfrm>
            <a:off x="2571750" y="285750"/>
            <a:ext cx="6215063" cy="1138773"/>
          </a:xfrm>
          <a:prstGeom prst="rect">
            <a:avLst/>
          </a:prstGeom>
          <a:noFill/>
          <a:ln w="9525">
            <a:noFill/>
            <a:miter lim="800000"/>
            <a:headEnd/>
            <a:tailEnd/>
          </a:ln>
        </p:spPr>
        <p:txBody>
          <a:bodyPr>
            <a:spAutoFit/>
          </a:bodyPr>
          <a:lstStyle/>
          <a:p>
            <a:pPr algn="just"/>
            <a:r>
              <a:rPr lang="uk-UA" sz="1700" i="1" dirty="0" smtClean="0">
                <a:latin typeface="Times New Roman" pitchFamily="18" charset="0"/>
                <a:cs typeface="Times New Roman" pitchFamily="18" charset="0"/>
              </a:rPr>
              <a:t>Менеджмент </a:t>
            </a:r>
            <a:r>
              <a:rPr lang="uk-UA" sz="1700" i="1" dirty="0">
                <a:latin typeface="Times New Roman" pitchFamily="18" charset="0"/>
                <a:cs typeface="Times New Roman" pitchFamily="18" charset="0"/>
              </a:rPr>
              <a:t>організацій і адміністрування : навчальний посібник. Ч. 1 / </a:t>
            </a:r>
            <a:r>
              <a:rPr lang="uk-UA" sz="1700" b="1" i="1" dirty="0">
                <a:latin typeface="Times New Roman" pitchFamily="18" charset="0"/>
                <a:cs typeface="Times New Roman" pitchFamily="18" charset="0"/>
              </a:rPr>
              <a:t>М. І. </a:t>
            </a:r>
            <a:r>
              <a:rPr lang="uk-UA" sz="1700" b="1" i="1" dirty="0" err="1">
                <a:latin typeface="Times New Roman" pitchFamily="18" charset="0"/>
                <a:cs typeface="Times New Roman" pitchFamily="18" charset="0"/>
              </a:rPr>
              <a:t>Небава</a:t>
            </a:r>
            <a:r>
              <a:rPr lang="uk-UA" sz="1700" i="1" dirty="0">
                <a:latin typeface="Times New Roman" pitchFamily="18" charset="0"/>
                <a:cs typeface="Times New Roman" pitchFamily="18" charset="0"/>
              </a:rPr>
              <a:t>, О. Г. Ратушняк ; ВНТУ. – Вінниця : ВНТУ, 2012. – 105 с. </a:t>
            </a:r>
            <a:r>
              <a:rPr lang="en-US" sz="1700" i="1" dirty="0">
                <a:latin typeface="Times New Roman" pitchFamily="18" charset="0"/>
                <a:cs typeface="Times New Roman" pitchFamily="18" charset="0"/>
              </a:rPr>
              <a:t>[</a:t>
            </a:r>
            <a:r>
              <a:rPr lang="uk-UA" sz="1700" i="1" dirty="0">
                <a:latin typeface="Times New Roman" pitchFamily="18" charset="0"/>
                <a:cs typeface="Times New Roman" pitchFamily="18" charset="0"/>
              </a:rPr>
              <a:t>Доступно в локальній мережі НТБ ВНТУ</a:t>
            </a:r>
            <a:r>
              <a:rPr lang="en-US" sz="1700" dirty="0">
                <a:latin typeface="Times New Roman" pitchFamily="18" charset="0"/>
                <a:cs typeface="Times New Roman" pitchFamily="18" charset="0"/>
              </a:rPr>
              <a:t>]</a:t>
            </a:r>
            <a:r>
              <a:rPr lang="uk-UA" sz="1700" dirty="0">
                <a:latin typeface="Times New Roman" pitchFamily="18" charset="0"/>
                <a:cs typeface="Times New Roman" pitchFamily="18" charset="0"/>
              </a:rPr>
              <a:t> </a:t>
            </a:r>
            <a:r>
              <a:rPr lang="uk-UA" sz="1700" dirty="0">
                <a:latin typeface="Times New Roman" pitchFamily="18" charset="0"/>
                <a:cs typeface="Times New Roman" pitchFamily="18" charset="0"/>
                <a:hlinkClick r:id="rId6"/>
              </a:rPr>
              <a:t>http://lib.vntu.lan/documents/000864.pdf</a:t>
            </a:r>
            <a:endParaRPr lang="ru-RU" sz="1700" dirty="0">
              <a:latin typeface="Times New Roman" pitchFamily="18" charset="0"/>
              <a:cs typeface="Times New Roman" pitchFamily="18" charset="0"/>
            </a:endParaRPr>
          </a:p>
        </p:txBody>
      </p:sp>
      <p:sp>
        <p:nvSpPr>
          <p:cNvPr id="21513" name="Прямоугольник 7"/>
          <p:cNvSpPr>
            <a:spLocks noChangeArrowheads="1"/>
          </p:cNvSpPr>
          <p:nvPr/>
        </p:nvSpPr>
        <p:spPr bwMode="auto">
          <a:xfrm>
            <a:off x="2571750" y="1285875"/>
            <a:ext cx="6215063" cy="1138773"/>
          </a:xfrm>
          <a:prstGeom prst="rect">
            <a:avLst/>
          </a:prstGeom>
          <a:noFill/>
          <a:ln w="9525">
            <a:noFill/>
            <a:miter lim="800000"/>
            <a:headEnd/>
            <a:tailEnd/>
          </a:ln>
        </p:spPr>
        <p:txBody>
          <a:bodyPr>
            <a:spAutoFit/>
          </a:bodyPr>
          <a:lstStyle/>
          <a:p>
            <a:pPr algn="just"/>
            <a:r>
              <a:rPr lang="uk-UA" sz="1700" i="1" dirty="0" smtClean="0">
                <a:latin typeface="Times New Roman" pitchFamily="18" charset="0"/>
                <a:cs typeface="Times New Roman" pitchFamily="18" charset="0"/>
              </a:rPr>
              <a:t>Менеджмент </a:t>
            </a:r>
            <a:r>
              <a:rPr lang="uk-UA" sz="1700" i="1" dirty="0">
                <a:latin typeface="Times New Roman" pitchFamily="18" charset="0"/>
                <a:cs typeface="Times New Roman" pitchFamily="18" charset="0"/>
              </a:rPr>
              <a:t>організацій і адміністрування : навчальний посібник. Ч. 2 / </a:t>
            </a:r>
            <a:r>
              <a:rPr lang="uk-UA" sz="1700" b="1" i="1" dirty="0">
                <a:latin typeface="Times New Roman" pitchFamily="18" charset="0"/>
                <a:cs typeface="Times New Roman" pitchFamily="18" charset="0"/>
              </a:rPr>
              <a:t>М. І. </a:t>
            </a:r>
            <a:r>
              <a:rPr lang="uk-UA" sz="1700" b="1" i="1" dirty="0" err="1">
                <a:latin typeface="Times New Roman" pitchFamily="18" charset="0"/>
                <a:cs typeface="Times New Roman" pitchFamily="18" charset="0"/>
              </a:rPr>
              <a:t>Небава</a:t>
            </a:r>
            <a:r>
              <a:rPr lang="uk-UA" sz="1700" i="1" dirty="0">
                <a:latin typeface="Times New Roman" pitchFamily="18" charset="0"/>
                <a:cs typeface="Times New Roman" pitchFamily="18" charset="0"/>
              </a:rPr>
              <a:t>, О. Г. Ратушняк ; ВНТУ. – Вінниця : ВНТУ, 2012. – 108 с. </a:t>
            </a:r>
            <a:r>
              <a:rPr lang="en-US" sz="1700" i="1" dirty="0">
                <a:latin typeface="Times New Roman" pitchFamily="18" charset="0"/>
                <a:cs typeface="Times New Roman" pitchFamily="18" charset="0"/>
              </a:rPr>
              <a:t>[</a:t>
            </a:r>
            <a:r>
              <a:rPr lang="uk-UA" sz="1700" i="1" dirty="0">
                <a:latin typeface="Times New Roman" pitchFamily="18" charset="0"/>
                <a:cs typeface="Times New Roman" pitchFamily="18" charset="0"/>
              </a:rPr>
              <a:t>Доступно в локальній мережі НТБ ВНТУ</a:t>
            </a:r>
            <a:r>
              <a:rPr lang="en-US" sz="1700" i="1" dirty="0">
                <a:latin typeface="Times New Roman" pitchFamily="18" charset="0"/>
                <a:cs typeface="Times New Roman" pitchFamily="18" charset="0"/>
              </a:rPr>
              <a:t>]</a:t>
            </a:r>
            <a:r>
              <a:rPr lang="uk-UA" sz="1700" i="1" dirty="0">
                <a:latin typeface="Times New Roman" pitchFamily="18" charset="0"/>
                <a:cs typeface="Times New Roman" pitchFamily="18" charset="0"/>
              </a:rPr>
              <a:t> </a:t>
            </a:r>
            <a:r>
              <a:rPr lang="uk-UA" sz="1700" dirty="0">
                <a:latin typeface="Times New Roman" pitchFamily="18" charset="0"/>
                <a:cs typeface="Times New Roman" pitchFamily="18" charset="0"/>
                <a:hlinkClick r:id="rId7"/>
              </a:rPr>
              <a:t>http://lib.vntu.lan/documents/000865.pdf</a:t>
            </a:r>
            <a:endParaRPr lang="ru-RU" sz="1700" dirty="0">
              <a:latin typeface="Times New Roman" pitchFamily="18" charset="0"/>
              <a:cs typeface="Times New Roman" pitchFamily="18" charset="0"/>
            </a:endParaRPr>
          </a:p>
        </p:txBody>
      </p:sp>
      <p:sp>
        <p:nvSpPr>
          <p:cNvPr id="21514" name="Прямоугольник 8"/>
          <p:cNvSpPr>
            <a:spLocks noChangeArrowheads="1"/>
          </p:cNvSpPr>
          <p:nvPr/>
        </p:nvSpPr>
        <p:spPr bwMode="auto">
          <a:xfrm>
            <a:off x="2643188" y="4241800"/>
            <a:ext cx="6072187" cy="923330"/>
          </a:xfrm>
          <a:prstGeom prst="rect">
            <a:avLst/>
          </a:prstGeom>
          <a:noFill/>
          <a:ln w="9525">
            <a:noFill/>
            <a:miter lim="800000"/>
            <a:headEnd/>
            <a:tailEnd/>
          </a:ln>
        </p:spPr>
        <p:txBody>
          <a:bodyPr>
            <a:spAutoFit/>
          </a:bodyPr>
          <a:lstStyle/>
          <a:p>
            <a:pPr algn="just"/>
            <a:r>
              <a:rPr lang="uk-UA" i="1" dirty="0" smtClean="0">
                <a:latin typeface="Times New Roman" pitchFamily="18" charset="0"/>
                <a:cs typeface="Times New Roman" pitchFamily="18" charset="0"/>
              </a:rPr>
              <a:t>Основи </a:t>
            </a:r>
            <a:r>
              <a:rPr lang="uk-UA" i="1" dirty="0">
                <a:latin typeface="Times New Roman" pitchFamily="18" charset="0"/>
                <a:cs typeface="Times New Roman" pitchFamily="18" charset="0"/>
              </a:rPr>
              <a:t>економіки : вузлові </a:t>
            </a:r>
            <a:r>
              <a:rPr lang="uk-UA" i="1" dirty="0" smtClean="0">
                <a:latin typeface="Times New Roman" pitchFamily="18" charset="0"/>
                <a:cs typeface="Times New Roman" pitchFamily="18" charset="0"/>
              </a:rPr>
              <a:t>питання : навчальний </a:t>
            </a:r>
            <a:r>
              <a:rPr lang="uk-UA" i="1" dirty="0">
                <a:latin typeface="Times New Roman" pitchFamily="18" charset="0"/>
                <a:cs typeface="Times New Roman" pitchFamily="18" charset="0"/>
              </a:rPr>
              <a:t>посібник / В. В. </a:t>
            </a:r>
            <a:r>
              <a:rPr lang="uk-UA" i="1" dirty="0" err="1">
                <a:latin typeface="Times New Roman" pitchFamily="18" charset="0"/>
                <a:cs typeface="Times New Roman" pitchFamily="18" charset="0"/>
              </a:rPr>
              <a:t>Зянько</a:t>
            </a:r>
            <a:r>
              <a:rPr lang="uk-UA" i="1" dirty="0">
                <a:latin typeface="Times New Roman" pitchFamily="18" charset="0"/>
                <a:cs typeface="Times New Roman" pitchFamily="18" charset="0"/>
              </a:rPr>
              <a:t>, М. І. </a:t>
            </a:r>
            <a:r>
              <a:rPr lang="uk-UA" i="1" dirty="0" err="1">
                <a:latin typeface="Times New Roman" pitchFamily="18" charset="0"/>
                <a:cs typeface="Times New Roman" pitchFamily="18" charset="0"/>
              </a:rPr>
              <a:t>Небава</a:t>
            </a:r>
            <a:r>
              <a:rPr lang="uk-UA" i="1" dirty="0">
                <a:latin typeface="Times New Roman" pitchFamily="18" charset="0"/>
                <a:cs typeface="Times New Roman" pitchFamily="18" charset="0"/>
              </a:rPr>
              <a:t>, А. В. Сірко ; </a:t>
            </a:r>
            <a:r>
              <a:rPr lang="uk-UA" i="1" dirty="0" err="1">
                <a:latin typeface="Times New Roman" pitchFamily="18" charset="0"/>
                <a:cs typeface="Times New Roman" pitchFamily="18" charset="0"/>
              </a:rPr>
              <a:t>МО</a:t>
            </a:r>
            <a:r>
              <a:rPr lang="uk-UA" i="1" dirty="0">
                <a:latin typeface="Times New Roman" pitchFamily="18" charset="0"/>
                <a:cs typeface="Times New Roman" pitchFamily="18" charset="0"/>
              </a:rPr>
              <a:t> і науки України. – Вінниця : </a:t>
            </a:r>
            <a:r>
              <a:rPr lang="uk-UA" i="1" dirty="0" err="1">
                <a:latin typeface="Times New Roman" pitchFamily="18" charset="0"/>
                <a:cs typeface="Times New Roman" pitchFamily="18" charset="0"/>
              </a:rPr>
              <a:t>УНІВЕРСУМ-Вінниця</a:t>
            </a:r>
            <a:r>
              <a:rPr lang="uk-UA" i="1" dirty="0">
                <a:latin typeface="Times New Roman" pitchFamily="18" charset="0"/>
                <a:cs typeface="Times New Roman" pitchFamily="18" charset="0"/>
              </a:rPr>
              <a:t>, 2001. – 247 с. </a:t>
            </a:r>
            <a:endParaRPr lang="ru-RU" i="1" dirty="0">
              <a:latin typeface="Times New Roman" pitchFamily="18" charset="0"/>
              <a:cs typeface="Times New Roman" pitchFamily="18" charset="0"/>
            </a:endParaRPr>
          </a:p>
        </p:txBody>
      </p:sp>
      <p:sp>
        <p:nvSpPr>
          <p:cNvPr id="21515" name="TextBox 12"/>
          <p:cNvSpPr txBox="1">
            <a:spLocks noChangeArrowheads="1"/>
          </p:cNvSpPr>
          <p:nvPr/>
        </p:nvSpPr>
        <p:spPr bwMode="auto">
          <a:xfrm>
            <a:off x="2428875" y="2500313"/>
            <a:ext cx="6357938" cy="1570037"/>
          </a:xfrm>
          <a:prstGeom prst="rect">
            <a:avLst/>
          </a:prstGeom>
          <a:noFill/>
          <a:ln w="9525">
            <a:noFill/>
            <a:miter lim="800000"/>
            <a:headEnd/>
            <a:tailEnd/>
          </a:ln>
        </p:spPr>
        <p:txBody>
          <a:bodyPr>
            <a:spAutoFit/>
          </a:bodyPr>
          <a:lstStyle/>
          <a:p>
            <a:pPr algn="just"/>
            <a:r>
              <a:rPr lang="uk-UA" sz="1600" i="1">
                <a:latin typeface="Times New Roman" pitchFamily="18" charset="0"/>
                <a:cs typeface="Times New Roman" pitchFamily="18" charset="0"/>
              </a:rPr>
              <a:t>У навчальному посібнику розглянуто загальні положення про управління організаціями в сучасних умовах господарювання, послідовно висвітлено усі основні аспекти управління, а саме сутність організації та їх види, система організаційних відносин, побудова ефективної  організаційної структури, побудова стратегії управління, тощо.</a:t>
            </a:r>
            <a:endParaRPr lang="ru-RU" sz="1600" i="1">
              <a:latin typeface="Times New Roman" pitchFamily="18" charset="0"/>
              <a:cs typeface="Times New Roman" pitchFamily="18" charset="0"/>
            </a:endParaRPr>
          </a:p>
        </p:txBody>
      </p:sp>
      <p:sp>
        <p:nvSpPr>
          <p:cNvPr id="21516" name="TextBox 13"/>
          <p:cNvSpPr txBox="1">
            <a:spLocks noChangeArrowheads="1"/>
          </p:cNvSpPr>
          <p:nvPr/>
        </p:nvSpPr>
        <p:spPr bwMode="auto">
          <a:xfrm>
            <a:off x="2357438" y="5286375"/>
            <a:ext cx="6572250" cy="1570038"/>
          </a:xfrm>
          <a:prstGeom prst="rect">
            <a:avLst/>
          </a:prstGeom>
          <a:noFill/>
          <a:ln w="9525">
            <a:noFill/>
            <a:miter lim="800000"/>
            <a:headEnd/>
            <a:tailEnd/>
          </a:ln>
        </p:spPr>
        <p:txBody>
          <a:bodyPr>
            <a:spAutoFit/>
          </a:bodyPr>
          <a:lstStyle/>
          <a:p>
            <a:pPr algn="just"/>
            <a:r>
              <a:rPr lang="uk-UA" sz="1600" i="1">
                <a:latin typeface="Times New Roman" pitchFamily="18" charset="0"/>
                <a:cs typeface="Times New Roman" pitchFamily="18" charset="0"/>
              </a:rPr>
              <a:t>Навчальний посібник присвячений висвітленню вузлових проблем економічної теорії і покликаний допомогти студентам як у вивченні фундаментальних економічних дисциплін, так і в оперативній підготовці до іспитів. Посібник містить блоки з політичної економії, мікро- та макроекономіки. Матеріал подається у формі коротких відповідей на питання.</a:t>
            </a:r>
            <a:endParaRPr lang="ru-RU" sz="1600" i="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22531" name="Рисунок 2" descr="125.png"/>
          <p:cNvPicPr>
            <a:picLocks noChangeAspect="1"/>
          </p:cNvPicPr>
          <p:nvPr/>
        </p:nvPicPr>
        <p:blipFill>
          <a:blip r:embed="rId3"/>
          <a:srcRect/>
          <a:stretch>
            <a:fillRect/>
          </a:stretch>
        </p:blipFill>
        <p:spPr bwMode="auto">
          <a:xfrm>
            <a:off x="-357188" y="0"/>
            <a:ext cx="3286125" cy="3286124"/>
          </a:xfrm>
          <a:prstGeom prst="rect">
            <a:avLst/>
          </a:prstGeom>
          <a:noFill/>
          <a:ln w="9525">
            <a:noFill/>
            <a:miter lim="800000"/>
            <a:headEnd/>
            <a:tailEnd/>
          </a:ln>
        </p:spPr>
      </p:pic>
      <p:pic>
        <p:nvPicPr>
          <p:cNvPr id="22532" name="Рисунок 3" descr="111.png"/>
          <p:cNvPicPr>
            <a:picLocks noChangeAspect="1"/>
          </p:cNvPicPr>
          <p:nvPr/>
        </p:nvPicPr>
        <p:blipFill>
          <a:blip r:embed="rId4"/>
          <a:srcRect/>
          <a:stretch>
            <a:fillRect/>
          </a:stretch>
        </p:blipFill>
        <p:spPr bwMode="auto">
          <a:xfrm>
            <a:off x="-785813" y="2857500"/>
            <a:ext cx="4214839" cy="4214838"/>
          </a:xfrm>
          <a:prstGeom prst="rect">
            <a:avLst/>
          </a:prstGeom>
          <a:noFill/>
          <a:ln w="9525">
            <a:noFill/>
            <a:miter lim="800000"/>
            <a:headEnd/>
            <a:tailEnd/>
          </a:ln>
        </p:spPr>
      </p:pic>
      <p:sp>
        <p:nvSpPr>
          <p:cNvPr id="6" name="Багетная рамка 5"/>
          <p:cNvSpPr/>
          <p:nvPr/>
        </p:nvSpPr>
        <p:spPr>
          <a:xfrm>
            <a:off x="2357438" y="3429010"/>
            <a:ext cx="6500812" cy="1357312"/>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Багетная рамка 6"/>
          <p:cNvSpPr/>
          <p:nvPr/>
        </p:nvSpPr>
        <p:spPr>
          <a:xfrm>
            <a:off x="2428875" y="214313"/>
            <a:ext cx="6500813" cy="1214437"/>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22535" name="Прямоугольник 4"/>
          <p:cNvSpPr>
            <a:spLocks noChangeArrowheads="1"/>
          </p:cNvSpPr>
          <p:nvPr/>
        </p:nvSpPr>
        <p:spPr bwMode="auto">
          <a:xfrm>
            <a:off x="2500313" y="3565534"/>
            <a:ext cx="6215062" cy="1077912"/>
          </a:xfrm>
          <a:prstGeom prst="rect">
            <a:avLst/>
          </a:prstGeom>
          <a:noFill/>
          <a:ln w="9525">
            <a:noFill/>
            <a:miter lim="800000"/>
            <a:headEnd/>
            <a:tailEnd/>
          </a:ln>
        </p:spPr>
        <p:txBody>
          <a:bodyPr>
            <a:spAutoFit/>
          </a:bodyPr>
          <a:lstStyle/>
          <a:p>
            <a:pPr algn="just"/>
            <a:r>
              <a:rPr lang="uk-UA" sz="1600" i="1" dirty="0" smtClean="0">
                <a:latin typeface="Times New Roman" pitchFamily="18" charset="0"/>
                <a:cs typeface="Times New Roman" pitchFamily="18" charset="0"/>
              </a:rPr>
              <a:t>Основи </a:t>
            </a:r>
            <a:r>
              <a:rPr lang="uk-UA" sz="1600" i="1" dirty="0">
                <a:latin typeface="Times New Roman" pitchFamily="18" charset="0"/>
                <a:cs typeface="Times New Roman" pitchFamily="18" charset="0"/>
              </a:rPr>
              <a:t>стратегічного менеджменту : навчальний посібник / О. М. </a:t>
            </a:r>
            <a:r>
              <a:rPr lang="uk-UA" sz="1600" i="1" dirty="0" err="1">
                <a:latin typeface="Times New Roman" pitchFamily="18" charset="0"/>
                <a:cs typeface="Times New Roman" pitchFamily="18" charset="0"/>
              </a:rPr>
              <a:t>Роїк</a:t>
            </a:r>
            <a:r>
              <a:rPr lang="uk-UA" sz="1600" i="1" dirty="0">
                <a:latin typeface="Times New Roman" pitchFamily="18" charset="0"/>
                <a:cs typeface="Times New Roman" pitchFamily="18" charset="0"/>
              </a:rPr>
              <a:t>, А. О. Азарова,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 ВНТУ. – Вінниця : ВНТУ, 2008. – 213с. </a:t>
            </a:r>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Доступно в локальній мережі НТБ ВНТУ</a:t>
            </a:r>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  http://lib.vntu.lan/documents/000522.pdf</a:t>
            </a:r>
            <a:endParaRPr lang="ru-RU" sz="1600" i="1" dirty="0">
              <a:latin typeface="Times New Roman" pitchFamily="18" charset="0"/>
              <a:cs typeface="Times New Roman" pitchFamily="18" charset="0"/>
            </a:endParaRPr>
          </a:p>
        </p:txBody>
      </p:sp>
      <p:sp>
        <p:nvSpPr>
          <p:cNvPr id="22536" name="TextBox 8"/>
          <p:cNvSpPr txBox="1">
            <a:spLocks noChangeArrowheads="1"/>
          </p:cNvSpPr>
          <p:nvPr/>
        </p:nvSpPr>
        <p:spPr bwMode="auto">
          <a:xfrm>
            <a:off x="2571750" y="357188"/>
            <a:ext cx="6286500" cy="830262"/>
          </a:xfrm>
          <a:prstGeom prst="rect">
            <a:avLst/>
          </a:prstGeom>
          <a:noFill/>
          <a:ln w="9525">
            <a:noFill/>
            <a:miter lim="800000"/>
            <a:headEnd/>
            <a:tailEnd/>
          </a:ln>
        </p:spPr>
        <p:txBody>
          <a:bodyPr>
            <a:spAutoFit/>
          </a:bodyPr>
          <a:lstStyle/>
          <a:p>
            <a:pPr algn="just"/>
            <a:r>
              <a:rPr lang="uk-UA" sz="1600" b="1" i="1" dirty="0">
                <a:latin typeface="Times New Roman" pitchFamily="18" charset="0"/>
                <a:cs typeface="Times New Roman" pitchFamily="18" charset="0"/>
              </a:rPr>
              <a:t>Основи економічної теорії</a:t>
            </a:r>
            <a:r>
              <a:rPr lang="uk-UA" sz="1600" i="1" dirty="0">
                <a:latin typeface="Times New Roman" pitchFamily="18" charset="0"/>
                <a:cs typeface="Times New Roman" pitchFamily="18" charset="0"/>
              </a:rPr>
              <a:t> : Конспект лекційного </a:t>
            </a:r>
            <a:r>
              <a:rPr lang="uk-UA" sz="1600" i="1" dirty="0" smtClean="0">
                <a:latin typeface="Times New Roman" pitchFamily="18" charset="0"/>
                <a:cs typeface="Times New Roman" pitchFamily="18" charset="0"/>
              </a:rPr>
              <a:t>курсу : В </a:t>
            </a:r>
            <a:r>
              <a:rPr lang="uk-UA" sz="1600" i="1" dirty="0">
                <a:latin typeface="Times New Roman" pitchFamily="18" charset="0"/>
                <a:cs typeface="Times New Roman" pitchFamily="18" charset="0"/>
              </a:rPr>
              <a:t>2 ч. Ч.1 : Загальні основи формування і розвитку економічних систем / Р. Ю. </a:t>
            </a:r>
            <a:r>
              <a:rPr lang="uk-UA" sz="1600" i="1" dirty="0" err="1">
                <a:latin typeface="Times New Roman" pitchFamily="18" charset="0"/>
                <a:cs typeface="Times New Roman" pitchFamily="18" charset="0"/>
              </a:rPr>
              <a:t>Кігель</a:t>
            </a:r>
            <a:r>
              <a:rPr lang="uk-UA" sz="1600" i="1" dirty="0">
                <a:latin typeface="Times New Roman" pitchFamily="18" charset="0"/>
                <a:cs typeface="Times New Roman" pitchFamily="18" charset="0"/>
              </a:rPr>
              <a:t>,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М. Є. </a:t>
            </a:r>
            <a:r>
              <a:rPr lang="uk-UA" sz="1600" i="1" dirty="0" err="1">
                <a:latin typeface="Times New Roman" pitchFamily="18" charset="0"/>
                <a:cs typeface="Times New Roman" pitchFamily="18" charset="0"/>
              </a:rPr>
              <a:t>Дворніков</a:t>
            </a:r>
            <a:r>
              <a:rPr lang="uk-UA" sz="1600" i="1" dirty="0">
                <a:latin typeface="Times New Roman" pitchFamily="18" charset="0"/>
                <a:cs typeface="Times New Roman" pitchFamily="18" charset="0"/>
              </a:rPr>
              <a:t>. – Вінниця : ВДТУ, 1994. – 109 с.</a:t>
            </a:r>
          </a:p>
        </p:txBody>
      </p:sp>
      <p:sp>
        <p:nvSpPr>
          <p:cNvPr id="22537" name="TextBox 9"/>
          <p:cNvSpPr txBox="1">
            <a:spLocks noChangeArrowheads="1"/>
          </p:cNvSpPr>
          <p:nvPr/>
        </p:nvSpPr>
        <p:spPr bwMode="auto">
          <a:xfrm>
            <a:off x="2500313" y="1501772"/>
            <a:ext cx="6429375" cy="1570038"/>
          </a:xfrm>
          <a:prstGeom prst="rect">
            <a:avLst/>
          </a:prstGeom>
          <a:noFill/>
          <a:ln w="9525">
            <a:noFill/>
            <a:miter lim="800000"/>
            <a:headEnd/>
            <a:tailEnd/>
          </a:ln>
        </p:spPr>
        <p:txBody>
          <a:bodyPr>
            <a:spAutoFit/>
          </a:bodyPr>
          <a:lstStyle/>
          <a:p>
            <a:r>
              <a:rPr lang="uk-UA" sz="1600" i="1" dirty="0">
                <a:latin typeface="Times New Roman" pitchFamily="18" charset="0"/>
                <a:cs typeface="Times New Roman" pitchFamily="18" charset="0"/>
              </a:rPr>
              <a:t>Навчальний посібник являє собою конспект курсу «Основи економічної теорії» /вступ до курсу і перший розділ/. Конспект відповідає програмі курсу, що прийнята на кафедрі основ економічної теорії ВДТУ. Посібник розрахований на студентів, які вивчають курс основ економічної теорії, а також на широке коло читачів, які проявляють інтерес до даної теми.</a:t>
            </a:r>
            <a:endParaRPr lang="ru-RU" sz="1600" i="1" dirty="0">
              <a:latin typeface="Times New Roman" pitchFamily="18" charset="0"/>
              <a:cs typeface="Times New Roman" pitchFamily="18" charset="0"/>
            </a:endParaRPr>
          </a:p>
        </p:txBody>
      </p:sp>
      <p:sp>
        <p:nvSpPr>
          <p:cNvPr id="22538" name="TextBox 10"/>
          <p:cNvSpPr txBox="1">
            <a:spLocks noChangeArrowheads="1"/>
          </p:cNvSpPr>
          <p:nvPr/>
        </p:nvSpPr>
        <p:spPr bwMode="auto">
          <a:xfrm>
            <a:off x="2357438" y="4859358"/>
            <a:ext cx="6500812" cy="1570038"/>
          </a:xfrm>
          <a:prstGeom prst="rect">
            <a:avLst/>
          </a:prstGeom>
          <a:noFill/>
          <a:ln w="9525">
            <a:noFill/>
            <a:miter lim="800000"/>
            <a:headEnd/>
            <a:tailEnd/>
          </a:ln>
        </p:spPr>
        <p:txBody>
          <a:bodyPr>
            <a:spAutoFit/>
          </a:bodyPr>
          <a:lstStyle/>
          <a:p>
            <a:pPr algn="just"/>
            <a:r>
              <a:rPr lang="uk-UA" sz="1600" i="1" dirty="0">
                <a:latin typeface="Times New Roman" pitchFamily="18" charset="0"/>
                <a:cs typeface="Times New Roman" pitchFamily="18" charset="0"/>
              </a:rPr>
              <a:t>У посібнику розглянуто фундаментальні засади стратегічного менеджменту. Викладено базові основи теорії прийняття рішень і знання про систему та модель стратегічного менеджменту; показано перехід від стратегічного планування до стратегічного менеджменту; проілюстровано методику здійснення стратегічного аналізу та аналізу внутрішнього й зовнішнього середовищ організації тощо.</a:t>
            </a:r>
            <a:endParaRPr lang="ru-RU" sz="16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Рисунок 3"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23555" name="Рисунок 5" descr="124.png"/>
          <p:cNvPicPr>
            <a:picLocks noChangeAspect="1"/>
          </p:cNvPicPr>
          <p:nvPr/>
        </p:nvPicPr>
        <p:blipFill>
          <a:blip r:embed="rId3"/>
          <a:srcRect/>
          <a:stretch>
            <a:fillRect/>
          </a:stretch>
        </p:blipFill>
        <p:spPr bwMode="auto">
          <a:xfrm>
            <a:off x="-357188" y="3429000"/>
            <a:ext cx="3214688" cy="3214688"/>
          </a:xfrm>
          <a:prstGeom prst="rect">
            <a:avLst/>
          </a:prstGeom>
          <a:noFill/>
          <a:ln w="9525">
            <a:noFill/>
            <a:miter lim="800000"/>
            <a:headEnd/>
            <a:tailEnd/>
          </a:ln>
        </p:spPr>
      </p:pic>
      <p:pic>
        <p:nvPicPr>
          <p:cNvPr id="23556" name="Рисунок 7" descr="135.png"/>
          <p:cNvPicPr>
            <a:picLocks noChangeAspect="1"/>
          </p:cNvPicPr>
          <p:nvPr/>
        </p:nvPicPr>
        <p:blipFill>
          <a:blip r:embed="rId4"/>
          <a:srcRect/>
          <a:stretch>
            <a:fillRect/>
          </a:stretch>
        </p:blipFill>
        <p:spPr bwMode="auto">
          <a:xfrm>
            <a:off x="-357188" y="0"/>
            <a:ext cx="3214688" cy="3214688"/>
          </a:xfrm>
          <a:prstGeom prst="rect">
            <a:avLst/>
          </a:prstGeom>
          <a:noFill/>
          <a:ln w="9525">
            <a:noFill/>
            <a:miter lim="800000"/>
            <a:headEnd/>
            <a:tailEnd/>
          </a:ln>
        </p:spPr>
      </p:pic>
      <p:sp>
        <p:nvSpPr>
          <p:cNvPr id="7" name="Багетная рамка 6"/>
          <p:cNvSpPr/>
          <p:nvPr/>
        </p:nvSpPr>
        <p:spPr>
          <a:xfrm>
            <a:off x="2428875" y="214313"/>
            <a:ext cx="6500813" cy="1287459"/>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9" name="Багетная рамка 8"/>
          <p:cNvSpPr/>
          <p:nvPr/>
        </p:nvSpPr>
        <p:spPr>
          <a:xfrm>
            <a:off x="2428875" y="3571875"/>
            <a:ext cx="6500813" cy="1785938"/>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23559" name="Прямоугольник 4"/>
          <p:cNvSpPr>
            <a:spLocks noChangeArrowheads="1"/>
          </p:cNvSpPr>
          <p:nvPr/>
        </p:nvSpPr>
        <p:spPr bwMode="auto">
          <a:xfrm>
            <a:off x="2571750" y="345430"/>
            <a:ext cx="6143625" cy="923330"/>
          </a:xfrm>
          <a:prstGeom prst="rect">
            <a:avLst/>
          </a:prstGeom>
          <a:noFill/>
          <a:ln w="9525">
            <a:noFill/>
            <a:miter lim="800000"/>
            <a:headEnd/>
            <a:tailEnd/>
          </a:ln>
        </p:spPr>
        <p:txBody>
          <a:bodyPr>
            <a:spAutoFit/>
          </a:bodyPr>
          <a:lstStyle/>
          <a:p>
            <a:pPr algn="just"/>
            <a:r>
              <a:rPr lang="uk-UA" i="1" dirty="0" smtClean="0">
                <a:latin typeface="Times New Roman" pitchFamily="18" charset="0"/>
                <a:cs typeface="Times New Roman" pitchFamily="18" charset="0"/>
              </a:rPr>
              <a:t>Структурно-логічні </a:t>
            </a:r>
            <a:r>
              <a:rPr lang="uk-UA" i="1" dirty="0">
                <a:latin typeface="Times New Roman" pitchFamily="18" charset="0"/>
                <a:cs typeface="Times New Roman" pitchFamily="18" charset="0"/>
              </a:rPr>
              <a:t>тести з основ економічної теорії : </a:t>
            </a:r>
            <a:r>
              <a:rPr lang="uk-UA" i="1" dirty="0" smtClean="0">
                <a:latin typeface="Times New Roman" pitchFamily="18" charset="0"/>
                <a:cs typeface="Times New Roman" pitchFamily="18" charset="0"/>
              </a:rPr>
              <a:t>навчальний </a:t>
            </a:r>
            <a:r>
              <a:rPr lang="uk-UA" i="1" dirty="0">
                <a:latin typeface="Times New Roman" pitchFamily="18" charset="0"/>
                <a:cs typeface="Times New Roman" pitchFamily="18" charset="0"/>
              </a:rPr>
              <a:t>посібник / М. І. </a:t>
            </a:r>
            <a:r>
              <a:rPr lang="uk-UA" i="1" dirty="0" err="1">
                <a:latin typeface="Times New Roman" pitchFamily="18" charset="0"/>
                <a:cs typeface="Times New Roman" pitchFamily="18" charset="0"/>
              </a:rPr>
              <a:t>Радомисельський</a:t>
            </a:r>
            <a:r>
              <a:rPr lang="uk-UA" i="1" dirty="0">
                <a:latin typeface="Times New Roman" pitchFamily="18" charset="0"/>
                <a:cs typeface="Times New Roman" pitchFamily="18" charset="0"/>
              </a:rPr>
              <a:t>, М. І. </a:t>
            </a:r>
            <a:r>
              <a:rPr lang="uk-UA" i="1" dirty="0" err="1">
                <a:latin typeface="Times New Roman" pitchFamily="18" charset="0"/>
                <a:cs typeface="Times New Roman" pitchFamily="18" charset="0"/>
              </a:rPr>
              <a:t>Небава</a:t>
            </a:r>
            <a:r>
              <a:rPr lang="uk-UA" i="1" dirty="0">
                <a:latin typeface="Times New Roman" pitchFamily="18" charset="0"/>
                <a:cs typeface="Times New Roman" pitchFamily="18" charset="0"/>
              </a:rPr>
              <a:t>, Л. М. Ігнатов ; MO України. – Вінниця : ВДТУ, 1999. – 86 с. </a:t>
            </a:r>
            <a:endParaRPr lang="ru-RU" i="1" dirty="0">
              <a:latin typeface="Times New Roman" pitchFamily="18" charset="0"/>
              <a:cs typeface="Times New Roman" pitchFamily="18" charset="0"/>
            </a:endParaRPr>
          </a:p>
        </p:txBody>
      </p:sp>
      <p:sp>
        <p:nvSpPr>
          <p:cNvPr id="23560" name="Прямоугольник 9"/>
          <p:cNvSpPr>
            <a:spLocks noChangeArrowheads="1"/>
          </p:cNvSpPr>
          <p:nvPr/>
        </p:nvSpPr>
        <p:spPr bwMode="auto">
          <a:xfrm>
            <a:off x="2428875" y="1501772"/>
            <a:ext cx="6500813" cy="1570038"/>
          </a:xfrm>
          <a:prstGeom prst="rect">
            <a:avLst/>
          </a:prstGeom>
          <a:noFill/>
          <a:ln w="9525">
            <a:noFill/>
            <a:miter lim="800000"/>
            <a:headEnd/>
            <a:tailEnd/>
          </a:ln>
        </p:spPr>
        <p:txBody>
          <a:bodyPr>
            <a:spAutoFit/>
          </a:bodyPr>
          <a:lstStyle/>
          <a:p>
            <a:pPr algn="just"/>
            <a:r>
              <a:rPr lang="ru-RU" sz="1600" i="1" dirty="0" err="1">
                <a:latin typeface="Times New Roman" pitchFamily="18" charset="0"/>
                <a:cs typeface="Times New Roman" pitchFamily="18" charset="0"/>
              </a:rPr>
              <a:t>Посібник</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призначений</a:t>
            </a:r>
            <a:r>
              <a:rPr lang="ru-RU" sz="1600" i="1" dirty="0">
                <a:latin typeface="Times New Roman" pitchFamily="18" charset="0"/>
                <a:cs typeface="Times New Roman" pitchFamily="18" charset="0"/>
              </a:rPr>
              <a:t> для </a:t>
            </a:r>
            <a:r>
              <a:rPr lang="ru-RU" sz="1600" i="1" dirty="0" err="1">
                <a:latin typeface="Times New Roman" pitchFamily="18" charset="0"/>
                <a:cs typeface="Times New Roman" pitchFamily="18" charset="0"/>
              </a:rPr>
              <a:t>проведення</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тестування</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студентів</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з</a:t>
            </a:r>
            <a:r>
              <a:rPr lang="ru-RU" sz="1600" i="1" dirty="0">
                <a:latin typeface="Times New Roman" pitchFamily="18" charset="0"/>
                <a:cs typeface="Times New Roman" pitchFamily="18" charset="0"/>
              </a:rPr>
              <a:t> основ </a:t>
            </a:r>
            <a:r>
              <a:rPr lang="ru-RU" sz="1600" i="1" dirty="0" err="1">
                <a:latin typeface="Times New Roman" pitchFamily="18" charset="0"/>
                <a:cs typeface="Times New Roman" pitchFamily="18" charset="0"/>
              </a:rPr>
              <a:t>економічної</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теорії</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Структурно-логічна</a:t>
            </a:r>
            <a:r>
              <a:rPr lang="ru-RU" sz="1600" i="1" dirty="0">
                <a:latin typeface="Times New Roman" pitchFamily="18" charset="0"/>
                <a:cs typeface="Times New Roman" pitchFamily="18" charset="0"/>
              </a:rPr>
              <a:t> схема, яка </a:t>
            </a:r>
            <a:r>
              <a:rPr lang="ru-RU" sz="1600" i="1" dirty="0" err="1">
                <a:latin typeface="Times New Roman" pitchFamily="18" charset="0"/>
                <a:cs typeface="Times New Roman" pitchFamily="18" charset="0"/>
              </a:rPr>
              <a:t>застосована</a:t>
            </a:r>
            <a:r>
              <a:rPr lang="ru-RU" sz="1600" i="1" dirty="0">
                <a:latin typeface="Times New Roman" pitchFamily="18" charset="0"/>
                <a:cs typeface="Times New Roman" pitchFamily="18" charset="0"/>
              </a:rPr>
              <a:t> при </a:t>
            </a:r>
            <a:r>
              <a:rPr lang="ru-RU" sz="1600" i="1" dirty="0" err="1">
                <a:latin typeface="Times New Roman" pitchFamily="18" charset="0"/>
                <a:cs typeface="Times New Roman" pitchFamily="18" charset="0"/>
              </a:rPr>
              <a:t>організації</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тестів</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дає</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можливість</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глибоко</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засвоювати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навчальний</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матеріал</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сприяє</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розвитку</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логічного</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мислення</a:t>
            </a:r>
            <a:r>
              <a:rPr lang="ru-RU" sz="1600" i="1" dirty="0">
                <a:latin typeface="Times New Roman" pitchFamily="18" charset="0"/>
                <a:cs typeface="Times New Roman" pitchFamily="18" charset="0"/>
              </a:rPr>
              <a:t>, а </a:t>
            </a:r>
            <a:r>
              <a:rPr lang="ru-RU" sz="1600" i="1" dirty="0" err="1">
                <a:latin typeface="Times New Roman" pitchFamily="18" charset="0"/>
                <a:cs typeface="Times New Roman" pitchFamily="18" charset="0"/>
              </a:rPr>
              <a:t>також</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розширює</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можливості</a:t>
            </a:r>
            <a:r>
              <a:rPr lang="ru-RU" sz="1600" i="1" dirty="0">
                <a:latin typeface="Times New Roman" pitchFamily="18" charset="0"/>
                <a:cs typeface="Times New Roman" pitchFamily="18" charset="0"/>
              </a:rPr>
              <a:t> контролю </a:t>
            </a:r>
            <a:r>
              <a:rPr lang="ru-RU" sz="1600" i="1" dirty="0" err="1">
                <a:latin typeface="Times New Roman" pitchFamily="18" charset="0"/>
                <a:cs typeface="Times New Roman" pitchFamily="18" charset="0"/>
              </a:rPr>
              <a:t>знань</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Охоплює</a:t>
            </a:r>
            <a:r>
              <a:rPr lang="ru-RU" sz="1600" i="1" dirty="0">
                <a:latin typeface="Times New Roman" pitchFamily="18" charset="0"/>
                <a:cs typeface="Times New Roman" pitchFamily="18" charset="0"/>
              </a:rPr>
              <a:t> 24 теми курсу основ </a:t>
            </a:r>
            <a:r>
              <a:rPr lang="ru-RU" sz="1600" i="1" dirty="0" err="1">
                <a:latin typeface="Times New Roman" pitchFamily="18" charset="0"/>
                <a:cs typeface="Times New Roman" pitchFamily="18" charset="0"/>
              </a:rPr>
              <a:t>економічної</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теорії</a:t>
            </a:r>
            <a:r>
              <a:rPr lang="ru-RU" sz="1600" i="1" dirty="0">
                <a:latin typeface="Times New Roman" pitchFamily="18" charset="0"/>
                <a:cs typeface="Times New Roman" pitchFamily="18" charset="0"/>
              </a:rPr>
              <a:t>.</a:t>
            </a:r>
          </a:p>
        </p:txBody>
      </p:sp>
      <p:sp>
        <p:nvSpPr>
          <p:cNvPr id="23561" name="Прямоугольник 10"/>
          <p:cNvSpPr>
            <a:spLocks noChangeArrowheads="1"/>
          </p:cNvSpPr>
          <p:nvPr/>
        </p:nvSpPr>
        <p:spPr bwMode="auto">
          <a:xfrm>
            <a:off x="2643188" y="3787775"/>
            <a:ext cx="6072187" cy="1323975"/>
          </a:xfrm>
          <a:prstGeom prst="rect">
            <a:avLst/>
          </a:prstGeom>
          <a:noFill/>
          <a:ln w="9525">
            <a:noFill/>
            <a:miter lim="800000"/>
            <a:headEnd/>
            <a:tailEnd/>
          </a:ln>
        </p:spPr>
        <p:txBody>
          <a:bodyPr>
            <a:spAutoFit/>
          </a:bodyPr>
          <a:lstStyle/>
          <a:p>
            <a:pPr algn="just"/>
            <a:r>
              <a:rPr lang="uk-UA" sz="1600" b="1" i="1" dirty="0">
                <a:latin typeface="Times New Roman" pitchFamily="18" charset="0"/>
                <a:cs typeface="Times New Roman" pitchFamily="18" charset="0"/>
              </a:rPr>
              <a:t>Теоретичні і практичні результати випускних кваліфікаційних робіт інституту менеджменту для впровадження у сферу економіки</a:t>
            </a:r>
            <a:r>
              <a:rPr lang="uk-UA" sz="1600" i="1" dirty="0">
                <a:latin typeface="Times New Roman" pitchFamily="18" charset="0"/>
                <a:cs typeface="Times New Roman" pitchFamily="18" charset="0"/>
              </a:rPr>
              <a:t> : навчальний посібник / ВНТУ ; за ред. М. І. </a:t>
            </a:r>
            <a:r>
              <a:rPr lang="uk-UA" sz="1600" i="1" dirty="0" err="1">
                <a:latin typeface="Times New Roman" pitchFamily="18" charset="0"/>
                <a:cs typeface="Times New Roman" pitchFamily="18" charset="0"/>
              </a:rPr>
              <a:t>Небави</a:t>
            </a:r>
            <a:r>
              <a:rPr lang="uk-UA" sz="1600" i="1" dirty="0">
                <a:latin typeface="Times New Roman" pitchFamily="18" charset="0"/>
                <a:cs typeface="Times New Roman" pitchFamily="18" charset="0"/>
              </a:rPr>
              <a:t>, А. О. </a:t>
            </a:r>
            <a:r>
              <a:rPr lang="uk-UA" sz="1600" i="1" dirty="0" err="1">
                <a:latin typeface="Times New Roman" pitchFamily="18" charset="0"/>
                <a:cs typeface="Times New Roman" pitchFamily="18" charset="0"/>
              </a:rPr>
              <a:t>Азарової</a:t>
            </a:r>
            <a:r>
              <a:rPr lang="uk-UA" sz="1600" i="1" dirty="0">
                <a:latin typeface="Times New Roman" pitchFamily="18" charset="0"/>
                <a:cs typeface="Times New Roman" pitchFamily="18" charset="0"/>
              </a:rPr>
              <a:t>. – Вінниця : ВНТУ, 2006. –</a:t>
            </a:r>
            <a:r>
              <a:rPr lang="uk-UA" sz="1600" i="1" dirty="0">
                <a:latin typeface="Calibri" pitchFamily="34" charset="0"/>
              </a:rPr>
              <a:t> 66 с. </a:t>
            </a:r>
            <a:r>
              <a:rPr lang="uk-UA" sz="1600" i="1" dirty="0">
                <a:latin typeface="Times New Roman" pitchFamily="18" charset="0"/>
                <a:cs typeface="Times New Roman" pitchFamily="18" charset="0"/>
              </a:rPr>
              <a:t> </a:t>
            </a:r>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Доступно в локальній мережі НТБ ВНТУ</a:t>
            </a:r>
            <a:r>
              <a:rPr lang="en-US" sz="1600" i="1" dirty="0">
                <a:latin typeface="Times New Roman" pitchFamily="18" charset="0"/>
                <a:cs typeface="Times New Roman" pitchFamily="18" charset="0"/>
              </a:rPr>
              <a:t>] </a:t>
            </a:r>
            <a:r>
              <a:rPr lang="uk-UA" sz="1600" i="1" dirty="0">
                <a:latin typeface="Times New Roman" pitchFamily="18" charset="0"/>
                <a:cs typeface="Times New Roman" pitchFamily="18" charset="0"/>
              </a:rPr>
              <a:t>: http://lib.vntu.lan/documents/000298.pdf.</a:t>
            </a:r>
            <a:endParaRPr lang="ru-RU" sz="1600" i="1" dirty="0">
              <a:latin typeface="Times New Roman" pitchFamily="18" charset="0"/>
              <a:cs typeface="Times New Roman" pitchFamily="18" charset="0"/>
            </a:endParaRPr>
          </a:p>
        </p:txBody>
      </p:sp>
      <p:sp>
        <p:nvSpPr>
          <p:cNvPr id="11" name="Прямоугольник 10"/>
          <p:cNvSpPr/>
          <p:nvPr/>
        </p:nvSpPr>
        <p:spPr>
          <a:xfrm>
            <a:off x="2428860" y="5443381"/>
            <a:ext cx="6357982" cy="1077218"/>
          </a:xfrm>
          <a:prstGeom prst="rect">
            <a:avLst/>
          </a:prstGeom>
        </p:spPr>
        <p:txBody>
          <a:bodyPr wrap="square">
            <a:spAutoFit/>
          </a:bodyPr>
          <a:lstStyle/>
          <a:p>
            <a:pPr algn="just"/>
            <a:r>
              <a:rPr lang="ru-RU" sz="1600" i="1" dirty="0" smtClean="0">
                <a:latin typeface="Times New Roman" pitchFamily="18" charset="0"/>
                <a:cs typeface="Times New Roman" pitchFamily="18" charset="0"/>
              </a:rPr>
              <a:t>У </a:t>
            </a:r>
            <a:r>
              <a:rPr lang="ru-RU" sz="1600" i="1" dirty="0" err="1" smtClean="0">
                <a:latin typeface="Times New Roman" pitchFamily="18" charset="0"/>
                <a:cs typeface="Times New Roman" pitchFamily="18" charset="0"/>
              </a:rPr>
              <a:t>виданні</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зібрана</a:t>
            </a:r>
            <a:r>
              <a:rPr lang="ru-RU" sz="1600" i="1" dirty="0" smtClean="0">
                <a:latin typeface="Times New Roman" pitchFamily="18" charset="0"/>
                <a:cs typeface="Times New Roman" pitchFamily="18" charset="0"/>
              </a:rPr>
              <a:t> та </a:t>
            </a:r>
            <a:r>
              <a:rPr lang="ru-RU" sz="1600" i="1" dirty="0" err="1" smtClean="0">
                <a:latin typeface="Times New Roman" pitchFamily="18" charset="0"/>
                <a:cs typeface="Times New Roman" pitchFamily="18" charset="0"/>
              </a:rPr>
              <a:t>узагальнена</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інформація</a:t>
            </a:r>
            <a:r>
              <a:rPr lang="ru-RU" sz="1600" i="1" dirty="0" smtClean="0">
                <a:latin typeface="Times New Roman" pitchFamily="18" charset="0"/>
                <a:cs typeface="Times New Roman" pitchFamily="18" charset="0"/>
              </a:rPr>
              <a:t> про </a:t>
            </a:r>
            <a:r>
              <a:rPr lang="ru-RU" sz="1600" i="1" dirty="0" err="1" smtClean="0">
                <a:latin typeface="Times New Roman" pitchFamily="18" charset="0"/>
                <a:cs typeface="Times New Roman" pitchFamily="18" charset="0"/>
              </a:rPr>
              <a:t>результати</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виконаних</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навчально-наукових</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досліджень</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студентів-випускників</a:t>
            </a:r>
            <a:r>
              <a:rPr lang="ru-RU" sz="1600" i="1" dirty="0" smtClean="0">
                <a:latin typeface="Times New Roman" pitchFamily="18" charset="0"/>
                <a:cs typeface="Times New Roman" pitchFamily="18" charset="0"/>
              </a:rPr>
              <a:t> та </a:t>
            </a:r>
            <a:r>
              <a:rPr lang="ru-RU" sz="1600" i="1" dirty="0" err="1" smtClean="0">
                <a:latin typeface="Times New Roman" pitchFamily="18" charset="0"/>
                <a:cs typeface="Times New Roman" pitchFamily="18" charset="0"/>
              </a:rPr>
              <a:t>магістрів</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що</a:t>
            </a:r>
            <a:r>
              <a:rPr lang="ru-RU" sz="1600" i="1" dirty="0" smtClean="0">
                <a:latin typeface="Times New Roman" pitchFamily="18" charset="0"/>
                <a:cs typeface="Times New Roman" pitchFamily="18" charset="0"/>
              </a:rPr>
              <a:t> проводились при </a:t>
            </a:r>
            <a:r>
              <a:rPr lang="ru-RU" sz="1600" i="1" dirty="0" err="1" smtClean="0">
                <a:latin typeface="Times New Roman" pitchFamily="18" charset="0"/>
                <a:cs typeface="Times New Roman" pitchFamily="18" charset="0"/>
              </a:rPr>
              <a:t>виконанні</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кваліфікаційних</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дипломних</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робіт</a:t>
            </a:r>
            <a:r>
              <a:rPr lang="ru-RU" sz="1600" i="1" dirty="0" smtClean="0">
                <a:latin typeface="Times New Roman" pitchFamily="18" charset="0"/>
                <a:cs typeface="Times New Roman" pitchFamily="18" charset="0"/>
              </a:rPr>
              <a:t> та </a:t>
            </a:r>
            <a:r>
              <a:rPr lang="ru-RU" sz="1600" i="1" dirty="0" err="1" smtClean="0">
                <a:latin typeface="Times New Roman" pitchFamily="18" charset="0"/>
                <a:cs typeface="Times New Roman" pitchFamily="18" charset="0"/>
              </a:rPr>
              <a:t>магістерських</a:t>
            </a:r>
            <a:r>
              <a:rPr lang="ru-RU" sz="1600" i="1" dirty="0" smtClean="0">
                <a:latin typeface="Times New Roman" pitchFamily="18" charset="0"/>
                <a:cs typeface="Times New Roman" pitchFamily="18" charset="0"/>
              </a:rPr>
              <a:t> </a:t>
            </a:r>
            <a:r>
              <a:rPr lang="ru-RU" sz="1600" i="1" dirty="0" err="1" smtClean="0">
                <a:latin typeface="Times New Roman" pitchFamily="18" charset="0"/>
                <a:cs typeface="Times New Roman" pitchFamily="18" charset="0"/>
              </a:rPr>
              <a:t>дисертацій</a:t>
            </a:r>
            <a:r>
              <a:rPr lang="ru-RU" sz="1600" i="1" dirty="0" smtClean="0">
                <a:latin typeface="Times New Roman" pitchFamily="18" charset="0"/>
                <a:cs typeface="Times New Roman" pitchFamily="18" charset="0"/>
              </a:rPr>
              <a:t>.</a:t>
            </a:r>
            <a:endParaRPr lang="ru-RU" sz="16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Рисунок 3"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24579" name="Рисунок 2" descr="117.png"/>
          <p:cNvPicPr>
            <a:picLocks noChangeAspect="1"/>
          </p:cNvPicPr>
          <p:nvPr/>
        </p:nvPicPr>
        <p:blipFill>
          <a:blip r:embed="rId3"/>
          <a:srcRect/>
          <a:stretch>
            <a:fillRect/>
          </a:stretch>
        </p:blipFill>
        <p:spPr bwMode="auto">
          <a:xfrm>
            <a:off x="-571500" y="3357563"/>
            <a:ext cx="3786188" cy="3786187"/>
          </a:xfrm>
          <a:prstGeom prst="rect">
            <a:avLst/>
          </a:prstGeom>
          <a:noFill/>
          <a:ln w="9525">
            <a:noFill/>
            <a:miter lim="800000"/>
            <a:headEnd/>
            <a:tailEnd/>
          </a:ln>
        </p:spPr>
      </p:pic>
      <p:pic>
        <p:nvPicPr>
          <p:cNvPr id="24580" name="Рисунок 5" descr="114.png"/>
          <p:cNvPicPr>
            <a:picLocks noChangeAspect="1"/>
          </p:cNvPicPr>
          <p:nvPr/>
        </p:nvPicPr>
        <p:blipFill>
          <a:blip r:embed="rId4"/>
          <a:srcRect/>
          <a:stretch>
            <a:fillRect/>
          </a:stretch>
        </p:blipFill>
        <p:spPr bwMode="auto">
          <a:xfrm>
            <a:off x="-571500" y="-214313"/>
            <a:ext cx="3714750" cy="3714751"/>
          </a:xfrm>
          <a:prstGeom prst="rect">
            <a:avLst/>
          </a:prstGeom>
          <a:noFill/>
          <a:ln w="9525">
            <a:noFill/>
            <a:miter lim="800000"/>
            <a:headEnd/>
            <a:tailEnd/>
          </a:ln>
        </p:spPr>
      </p:pic>
      <p:sp>
        <p:nvSpPr>
          <p:cNvPr id="8" name="Багетная рамка 7"/>
          <p:cNvSpPr/>
          <p:nvPr/>
        </p:nvSpPr>
        <p:spPr>
          <a:xfrm>
            <a:off x="2643188" y="357188"/>
            <a:ext cx="6215062" cy="1285875"/>
          </a:xfrm>
          <a:prstGeom prst="bevel">
            <a:avLst>
              <a:gd name="adj" fmla="val 15271"/>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9" name="Багетная рамка 8"/>
          <p:cNvSpPr/>
          <p:nvPr/>
        </p:nvSpPr>
        <p:spPr>
          <a:xfrm>
            <a:off x="2714625" y="3571875"/>
            <a:ext cx="6215063" cy="1369293"/>
          </a:xfrm>
          <a:prstGeom prst="bevel">
            <a:avLst>
              <a:gd name="adj" fmla="val 17389"/>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24583" name="Прямоугольник 4"/>
          <p:cNvSpPr>
            <a:spLocks noChangeArrowheads="1"/>
          </p:cNvSpPr>
          <p:nvPr/>
        </p:nvSpPr>
        <p:spPr bwMode="auto">
          <a:xfrm>
            <a:off x="2857500" y="571500"/>
            <a:ext cx="5715000" cy="923330"/>
          </a:xfrm>
          <a:prstGeom prst="rect">
            <a:avLst/>
          </a:prstGeom>
          <a:noFill/>
          <a:ln w="9525">
            <a:noFill/>
            <a:miter lim="800000"/>
            <a:headEnd/>
            <a:tailEnd/>
          </a:ln>
        </p:spPr>
        <p:txBody>
          <a:bodyPr>
            <a:spAutoFit/>
          </a:bodyPr>
          <a:lstStyle/>
          <a:p>
            <a:pPr algn="just"/>
            <a:r>
              <a:rPr lang="uk-UA" i="1" dirty="0" smtClean="0">
                <a:latin typeface="Times New Roman" pitchFamily="18" charset="0"/>
                <a:cs typeface="Times New Roman" pitchFamily="18" charset="0"/>
              </a:rPr>
              <a:t>Теорія </a:t>
            </a:r>
            <a:r>
              <a:rPr lang="uk-UA" i="1" dirty="0">
                <a:latin typeface="Times New Roman" pitchFamily="18" charset="0"/>
                <a:cs typeface="Times New Roman" pitchFamily="18" charset="0"/>
              </a:rPr>
              <a:t>корпоративного управління: вузлові питання : </a:t>
            </a:r>
            <a:r>
              <a:rPr lang="uk-UA" i="1" dirty="0" smtClean="0">
                <a:latin typeface="Times New Roman" pitchFamily="18" charset="0"/>
                <a:cs typeface="Times New Roman" pitchFamily="18" charset="0"/>
              </a:rPr>
              <a:t>навчальний </a:t>
            </a:r>
            <a:r>
              <a:rPr lang="uk-UA" i="1" dirty="0">
                <a:latin typeface="Times New Roman" pitchFamily="18" charset="0"/>
                <a:cs typeface="Times New Roman" pitchFamily="18" charset="0"/>
              </a:rPr>
              <a:t>посібник /</a:t>
            </a:r>
            <a:r>
              <a:rPr lang="uk-UA" b="1" i="1" dirty="0">
                <a:latin typeface="Times New Roman" pitchFamily="18" charset="0"/>
                <a:cs typeface="Times New Roman" pitchFamily="18" charset="0"/>
              </a:rPr>
              <a:t> М. І. </a:t>
            </a:r>
            <a:r>
              <a:rPr lang="uk-UA" b="1" i="1" dirty="0" err="1">
                <a:latin typeface="Times New Roman" pitchFamily="18" charset="0"/>
                <a:cs typeface="Times New Roman" pitchFamily="18" charset="0"/>
              </a:rPr>
              <a:t>Небава</a:t>
            </a:r>
            <a:r>
              <a:rPr lang="uk-UA" i="1" dirty="0">
                <a:latin typeface="Times New Roman" pitchFamily="18" charset="0"/>
                <a:cs typeface="Times New Roman" pitchFamily="18" charset="0"/>
              </a:rPr>
              <a:t> ; МОН України. – </a:t>
            </a:r>
            <a:r>
              <a:rPr lang="uk-UA" i="1" dirty="0" smtClean="0">
                <a:latin typeface="Times New Roman" pitchFamily="18" charset="0"/>
                <a:cs typeface="Times New Roman" pitchFamily="18" charset="0"/>
              </a:rPr>
              <a:t>Київ</a:t>
            </a:r>
            <a:r>
              <a:rPr lang="uk-UA" i="1" dirty="0">
                <a:latin typeface="Times New Roman" pitchFamily="18" charset="0"/>
                <a:cs typeface="Times New Roman" pitchFamily="18" charset="0"/>
              </a:rPr>
              <a:t> : Центр </a:t>
            </a:r>
            <a:r>
              <a:rPr lang="uk-UA" i="1" dirty="0" err="1">
                <a:latin typeface="Times New Roman" pitchFamily="18" charset="0"/>
                <a:cs typeface="Times New Roman" pitchFamily="18" charset="0"/>
              </a:rPr>
              <a:t>навч</a:t>
            </a:r>
            <a:r>
              <a:rPr lang="uk-UA" i="1" dirty="0">
                <a:latin typeface="Times New Roman" pitchFamily="18" charset="0"/>
                <a:cs typeface="Times New Roman" pitchFamily="18" charset="0"/>
              </a:rPr>
              <a:t>. </a:t>
            </a:r>
            <a:r>
              <a:rPr lang="uk-UA" i="1" dirty="0" err="1">
                <a:latin typeface="Times New Roman" pitchFamily="18" charset="0"/>
                <a:cs typeface="Times New Roman" pitchFamily="18" charset="0"/>
              </a:rPr>
              <a:t>літ-ри</a:t>
            </a:r>
            <a:r>
              <a:rPr lang="uk-UA" i="1" dirty="0">
                <a:latin typeface="Times New Roman" pitchFamily="18" charset="0"/>
                <a:cs typeface="Times New Roman" pitchFamily="18" charset="0"/>
              </a:rPr>
              <a:t>, 2004. – 295 с. </a:t>
            </a:r>
            <a:endParaRPr lang="ru-RU" i="1" dirty="0">
              <a:latin typeface="Times New Roman" pitchFamily="18" charset="0"/>
              <a:cs typeface="Times New Roman" pitchFamily="18" charset="0"/>
            </a:endParaRPr>
          </a:p>
        </p:txBody>
      </p:sp>
      <p:sp>
        <p:nvSpPr>
          <p:cNvPr id="24584" name="Прямоугольник 6"/>
          <p:cNvSpPr>
            <a:spLocks noChangeArrowheads="1"/>
          </p:cNvSpPr>
          <p:nvPr/>
        </p:nvSpPr>
        <p:spPr bwMode="auto">
          <a:xfrm>
            <a:off x="2928938" y="3857625"/>
            <a:ext cx="5786437" cy="923330"/>
          </a:xfrm>
          <a:prstGeom prst="rect">
            <a:avLst/>
          </a:prstGeom>
          <a:noFill/>
          <a:ln w="9525">
            <a:noFill/>
            <a:miter lim="800000"/>
            <a:headEnd/>
            <a:tailEnd/>
          </a:ln>
        </p:spPr>
        <p:txBody>
          <a:bodyPr>
            <a:spAutoFit/>
          </a:bodyPr>
          <a:lstStyle/>
          <a:p>
            <a:pPr algn="just"/>
            <a:r>
              <a:rPr lang="uk-UA" i="1" dirty="0" smtClean="0">
                <a:latin typeface="Times New Roman" pitchFamily="18" charset="0"/>
                <a:cs typeface="Times New Roman" pitchFamily="18" charset="0"/>
              </a:rPr>
              <a:t>Теорія </a:t>
            </a:r>
            <a:r>
              <a:rPr lang="uk-UA" i="1" dirty="0">
                <a:latin typeface="Times New Roman" pitchFamily="18" charset="0"/>
                <a:cs typeface="Times New Roman" pitchFamily="18" charset="0"/>
              </a:rPr>
              <a:t>макроекономіки : </a:t>
            </a:r>
            <a:r>
              <a:rPr lang="uk-UA" i="1" dirty="0" smtClean="0">
                <a:latin typeface="Times New Roman" pitchFamily="18" charset="0"/>
                <a:cs typeface="Times New Roman" pitchFamily="18" charset="0"/>
              </a:rPr>
              <a:t>навчальний </a:t>
            </a:r>
            <a:r>
              <a:rPr lang="uk-UA" i="1" dirty="0">
                <a:latin typeface="Times New Roman" pitchFamily="18" charset="0"/>
                <a:cs typeface="Times New Roman" pitchFamily="18" charset="0"/>
              </a:rPr>
              <a:t>посібник /</a:t>
            </a:r>
            <a:r>
              <a:rPr lang="uk-UA" b="1" i="1" dirty="0">
                <a:latin typeface="Times New Roman" pitchFamily="18" charset="0"/>
                <a:cs typeface="Times New Roman" pitchFamily="18" charset="0"/>
              </a:rPr>
              <a:t> М. І. </a:t>
            </a:r>
            <a:r>
              <a:rPr lang="uk-UA" b="1" i="1" dirty="0" err="1">
                <a:latin typeface="Times New Roman" pitchFamily="18" charset="0"/>
                <a:cs typeface="Times New Roman" pitchFamily="18" charset="0"/>
              </a:rPr>
              <a:t>Небава</a:t>
            </a:r>
            <a:r>
              <a:rPr lang="uk-UA" i="1" dirty="0">
                <a:latin typeface="Times New Roman" pitchFamily="18" charset="0"/>
                <a:cs typeface="Times New Roman" pitchFamily="18" charset="0"/>
              </a:rPr>
              <a:t>. – Вінниця : </a:t>
            </a:r>
            <a:r>
              <a:rPr lang="uk-UA" i="1" dirty="0" err="1">
                <a:latin typeface="Times New Roman" pitchFamily="18" charset="0"/>
                <a:cs typeface="Times New Roman" pitchFamily="18" charset="0"/>
              </a:rPr>
              <a:t>УНІВЕРСУМ-Вінниця</a:t>
            </a:r>
            <a:r>
              <a:rPr lang="uk-UA" i="1" dirty="0">
                <a:latin typeface="Times New Roman" pitchFamily="18" charset="0"/>
                <a:cs typeface="Times New Roman" pitchFamily="18" charset="0"/>
              </a:rPr>
              <a:t>, 2001. – 395 </a:t>
            </a:r>
            <a:r>
              <a:rPr lang="uk-UA" dirty="0">
                <a:latin typeface="Times New Roman" pitchFamily="18" charset="0"/>
                <a:cs typeface="Times New Roman" pitchFamily="18" charset="0"/>
              </a:rPr>
              <a:t>с. </a:t>
            </a:r>
            <a:endParaRPr lang="ru-RU" dirty="0">
              <a:latin typeface="Times New Roman" pitchFamily="18" charset="0"/>
              <a:cs typeface="Times New Roman" pitchFamily="18" charset="0"/>
            </a:endParaRPr>
          </a:p>
        </p:txBody>
      </p:sp>
      <p:sp>
        <p:nvSpPr>
          <p:cNvPr id="24585" name="TextBox 9"/>
          <p:cNvSpPr txBox="1">
            <a:spLocks noChangeArrowheads="1"/>
          </p:cNvSpPr>
          <p:nvPr/>
        </p:nvSpPr>
        <p:spPr bwMode="auto">
          <a:xfrm>
            <a:off x="2714625" y="1714500"/>
            <a:ext cx="6215063" cy="1570038"/>
          </a:xfrm>
          <a:prstGeom prst="rect">
            <a:avLst/>
          </a:prstGeom>
          <a:noFill/>
          <a:ln w="9525">
            <a:noFill/>
            <a:miter lim="800000"/>
            <a:headEnd/>
            <a:tailEnd/>
          </a:ln>
        </p:spPr>
        <p:txBody>
          <a:bodyPr>
            <a:spAutoFit/>
          </a:bodyPr>
          <a:lstStyle/>
          <a:p>
            <a:pPr algn="just"/>
            <a:r>
              <a:rPr lang="uk-UA" sz="1600" i="1">
                <a:latin typeface="Times New Roman" pitchFamily="18" charset="0"/>
                <a:cs typeface="Times New Roman" pitchFamily="18" charset="0"/>
              </a:rPr>
              <a:t>У навчальному посібнику викладаються вузлові питання корпоративного управління з урахуванням досягнень зарубіжної економічної науки та практики, а також завдань і проблем трансформаційної економіки України. Посібник містить також тести, задачі та їх вирішення, словник понять і термінів, ситуаційну вправу.</a:t>
            </a:r>
            <a:endParaRPr lang="ru-RU" sz="1600" i="1">
              <a:latin typeface="Times New Roman" pitchFamily="18" charset="0"/>
              <a:cs typeface="Times New Roman" pitchFamily="18" charset="0"/>
            </a:endParaRPr>
          </a:p>
        </p:txBody>
      </p:sp>
      <p:sp>
        <p:nvSpPr>
          <p:cNvPr id="24586" name="TextBox 10"/>
          <p:cNvSpPr txBox="1">
            <a:spLocks noChangeArrowheads="1"/>
          </p:cNvSpPr>
          <p:nvPr/>
        </p:nvSpPr>
        <p:spPr bwMode="auto">
          <a:xfrm>
            <a:off x="2643188" y="4925268"/>
            <a:ext cx="6286500" cy="1816100"/>
          </a:xfrm>
          <a:prstGeom prst="rect">
            <a:avLst/>
          </a:prstGeom>
          <a:noFill/>
          <a:ln w="9525">
            <a:noFill/>
            <a:miter lim="800000"/>
            <a:headEnd/>
            <a:tailEnd/>
          </a:ln>
        </p:spPr>
        <p:txBody>
          <a:bodyPr>
            <a:spAutoFit/>
          </a:bodyPr>
          <a:lstStyle/>
          <a:p>
            <a:pPr algn="just"/>
            <a:r>
              <a:rPr lang="ru-RU" sz="1600" i="1" dirty="0">
                <a:latin typeface="Times New Roman" pitchFamily="18" charset="0"/>
                <a:cs typeface="Times New Roman" pitchFamily="18" charset="0"/>
              </a:rPr>
              <a:t>У </a:t>
            </a:r>
            <a:r>
              <a:rPr lang="ru-RU" sz="1600" i="1" dirty="0" err="1">
                <a:latin typeface="Times New Roman" pitchFamily="18" charset="0"/>
                <a:cs typeface="Times New Roman" pitchFamily="18" charset="0"/>
              </a:rPr>
              <a:t>посібнику</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поданий</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систематизований</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виклад</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основних</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макроекономічних</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теорій</a:t>
            </a:r>
            <a:r>
              <a:rPr lang="ru-RU" sz="1600" i="1" dirty="0">
                <a:latin typeface="Times New Roman" pitchFamily="18" charset="0"/>
                <a:cs typeface="Times New Roman" pitchFamily="18" charset="0"/>
              </a:rPr>
              <a:t> і проблем. У </a:t>
            </a:r>
            <a:r>
              <a:rPr lang="ru-RU" sz="1600" i="1" dirty="0" err="1">
                <a:latin typeface="Times New Roman" pitchFamily="18" charset="0"/>
                <a:cs typeface="Times New Roman" pitchFamily="18" charset="0"/>
              </a:rPr>
              <a:t>кожній</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главі</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виділяються</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поряд</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із</a:t>
            </a:r>
            <a:r>
              <a:rPr lang="ru-RU" sz="1600" i="1" dirty="0">
                <a:latin typeface="Times New Roman" pitchFamily="18" charset="0"/>
                <a:cs typeface="Times New Roman" pitchFamily="18" charset="0"/>
              </a:rPr>
              <a:t> теоретичною </a:t>
            </a:r>
            <a:r>
              <a:rPr lang="ru-RU" sz="1600" i="1" dirty="0" err="1">
                <a:latin typeface="Times New Roman" pitchFamily="18" charset="0"/>
                <a:cs typeface="Times New Roman" pitchFamily="18" charset="0"/>
              </a:rPr>
              <a:t>частиною</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основні</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поняття</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питання</a:t>
            </a:r>
            <a:r>
              <a:rPr lang="ru-RU" sz="1600" i="1" dirty="0">
                <a:latin typeface="Times New Roman" pitchFamily="18" charset="0"/>
                <a:cs typeface="Times New Roman" pitchFamily="18" charset="0"/>
              </a:rPr>
              <a:t> для </a:t>
            </a:r>
            <a:r>
              <a:rPr lang="ru-RU" sz="1600" i="1" dirty="0" err="1">
                <a:latin typeface="Times New Roman" pitchFamily="18" charset="0"/>
                <a:cs typeface="Times New Roman" pitchFamily="18" charset="0"/>
              </a:rPr>
              <a:t>самоперевірки</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знань</a:t>
            </a:r>
            <a:r>
              <a:rPr lang="ru-RU" sz="1600" i="1" dirty="0">
                <a:latin typeface="Times New Roman" pitchFamily="18" charset="0"/>
                <a:cs typeface="Times New Roman" pitchFamily="18" charset="0"/>
              </a:rPr>
              <a:t>, тести, </a:t>
            </a:r>
            <a:r>
              <a:rPr lang="ru-RU" sz="1600" i="1" dirty="0" err="1">
                <a:latin typeface="Times New Roman" pitchFamily="18" charset="0"/>
                <a:cs typeface="Times New Roman" pitchFamily="18" charset="0"/>
              </a:rPr>
              <a:t>практичні</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завдання</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Макроекономічні</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категорії</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розкриваються</a:t>
            </a:r>
            <a:r>
              <a:rPr lang="ru-RU" sz="1600" i="1" dirty="0">
                <a:latin typeface="Times New Roman" pitchFamily="18" charset="0"/>
                <a:cs typeface="Times New Roman" pitchFamily="18" charset="0"/>
              </a:rPr>
              <a:t> не </a:t>
            </a:r>
            <a:r>
              <a:rPr lang="ru-RU" sz="1600" i="1" dirty="0" err="1">
                <a:latin typeface="Times New Roman" pitchFamily="18" charset="0"/>
                <a:cs typeface="Times New Roman" pitchFamily="18" charset="0"/>
              </a:rPr>
              <a:t>тільки</a:t>
            </a:r>
            <a:r>
              <a:rPr lang="ru-RU" sz="1600" i="1" dirty="0">
                <a:latin typeface="Times New Roman" pitchFamily="18" charset="0"/>
                <a:cs typeface="Times New Roman" pitchFamily="18" charset="0"/>
              </a:rPr>
              <a:t> в теоретичному </a:t>
            </a:r>
            <a:r>
              <a:rPr lang="ru-RU" sz="1600" i="1" dirty="0" err="1">
                <a:latin typeface="Times New Roman" pitchFamily="18" charset="0"/>
                <a:cs typeface="Times New Roman" pitchFamily="18" charset="0"/>
              </a:rPr>
              <a:t>аспекті</a:t>
            </a:r>
            <a:r>
              <a:rPr lang="ru-RU" sz="1600" i="1" dirty="0">
                <a:latin typeface="Times New Roman" pitchFamily="18" charset="0"/>
                <a:cs typeface="Times New Roman" pitchFamily="18" charset="0"/>
              </a:rPr>
              <a:t>, але й з </a:t>
            </a:r>
            <a:r>
              <a:rPr lang="ru-RU" sz="1600" i="1" dirty="0" err="1">
                <a:latin typeface="Times New Roman" pitchFamily="18" charset="0"/>
                <a:cs typeface="Times New Roman" pitchFamily="18" charset="0"/>
              </a:rPr>
              <a:t>урахуванням</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здійснення</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макроекономічних</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процесів</a:t>
            </a:r>
            <a:r>
              <a:rPr lang="ru-RU" sz="1600" i="1" dirty="0">
                <a:latin typeface="Times New Roman" pitchFamily="18" charset="0"/>
                <a:cs typeface="Times New Roman" pitchFamily="18" charset="0"/>
              </a:rPr>
              <a:t> у </a:t>
            </a:r>
            <a:r>
              <a:rPr lang="ru-RU" sz="1600" i="1" dirty="0" err="1">
                <a:latin typeface="Times New Roman" pitchFamily="18" charset="0"/>
                <a:cs typeface="Times New Roman" pitchFamily="18" charset="0"/>
              </a:rPr>
              <a:t>перехідній</a:t>
            </a:r>
            <a:r>
              <a:rPr lang="ru-RU" sz="1600" i="1" dirty="0">
                <a:latin typeface="Times New Roman" pitchFamily="18" charset="0"/>
                <a:cs typeface="Times New Roman" pitchFamily="18" charset="0"/>
              </a:rPr>
              <a:t> </a:t>
            </a:r>
            <a:r>
              <a:rPr lang="ru-RU" sz="1600" i="1" dirty="0" err="1">
                <a:latin typeface="Times New Roman" pitchFamily="18" charset="0"/>
                <a:cs typeface="Times New Roman" pitchFamily="18" charset="0"/>
              </a:rPr>
              <a:t>економіці</a:t>
            </a:r>
            <a:r>
              <a:rPr lang="ru-RU" sz="1600" i="1"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Рисунок 3"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25603" name="Рисунок 2" descr="119.png"/>
          <p:cNvPicPr>
            <a:picLocks noChangeAspect="1"/>
          </p:cNvPicPr>
          <p:nvPr/>
        </p:nvPicPr>
        <p:blipFill>
          <a:blip r:embed="rId3"/>
          <a:srcRect/>
          <a:stretch>
            <a:fillRect/>
          </a:stretch>
        </p:blipFill>
        <p:spPr bwMode="auto">
          <a:xfrm>
            <a:off x="-357188" y="3571875"/>
            <a:ext cx="3286126" cy="3286125"/>
          </a:xfrm>
          <a:prstGeom prst="rect">
            <a:avLst/>
          </a:prstGeom>
          <a:noFill/>
          <a:ln w="9525">
            <a:noFill/>
            <a:miter lim="800000"/>
            <a:headEnd/>
            <a:tailEnd/>
          </a:ln>
        </p:spPr>
      </p:pic>
      <p:pic>
        <p:nvPicPr>
          <p:cNvPr id="25604" name="Рисунок 4" descr="113.png"/>
          <p:cNvPicPr>
            <a:picLocks noChangeAspect="1"/>
          </p:cNvPicPr>
          <p:nvPr/>
        </p:nvPicPr>
        <p:blipFill>
          <a:blip r:embed="rId4"/>
          <a:srcRect/>
          <a:stretch>
            <a:fillRect/>
          </a:stretch>
        </p:blipFill>
        <p:spPr bwMode="auto">
          <a:xfrm>
            <a:off x="-642938" y="-142875"/>
            <a:ext cx="4000501" cy="4000500"/>
          </a:xfrm>
          <a:prstGeom prst="rect">
            <a:avLst/>
          </a:prstGeom>
          <a:noFill/>
          <a:ln w="9525">
            <a:noFill/>
            <a:miter lim="800000"/>
            <a:headEnd/>
            <a:tailEnd/>
          </a:ln>
        </p:spPr>
      </p:pic>
      <p:sp>
        <p:nvSpPr>
          <p:cNvPr id="8" name="Багетная рамка 7"/>
          <p:cNvSpPr/>
          <p:nvPr/>
        </p:nvSpPr>
        <p:spPr>
          <a:xfrm>
            <a:off x="2571750" y="3857625"/>
            <a:ext cx="6357938" cy="1785938"/>
          </a:xfrm>
          <a:prstGeom prst="beve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25606" name="Прямоугольник 6"/>
          <p:cNvSpPr>
            <a:spLocks noChangeArrowheads="1"/>
          </p:cNvSpPr>
          <p:nvPr/>
        </p:nvSpPr>
        <p:spPr bwMode="auto">
          <a:xfrm>
            <a:off x="2857500" y="4105275"/>
            <a:ext cx="5786438" cy="1323975"/>
          </a:xfrm>
          <a:prstGeom prst="rect">
            <a:avLst/>
          </a:prstGeom>
          <a:noFill/>
          <a:ln w="9525">
            <a:noFill/>
            <a:miter lim="800000"/>
            <a:headEnd/>
            <a:tailEnd/>
          </a:ln>
        </p:spPr>
        <p:txBody>
          <a:bodyPr>
            <a:spAutoFit/>
          </a:bodyPr>
          <a:lstStyle/>
          <a:p>
            <a:pPr algn="just"/>
            <a:r>
              <a:rPr lang="uk-UA" sz="1600" i="1" dirty="0" smtClean="0">
                <a:latin typeface="Times New Roman" pitchFamily="18" charset="0"/>
                <a:cs typeface="Times New Roman" pitchFamily="18" charset="0"/>
              </a:rPr>
              <a:t>Теорія </a:t>
            </a:r>
            <a:r>
              <a:rPr lang="uk-UA" sz="1600" i="1" dirty="0">
                <a:latin typeface="Times New Roman" pitchFamily="18" charset="0"/>
                <a:cs typeface="Times New Roman" pitchFamily="18" charset="0"/>
              </a:rPr>
              <a:t>та тренінг з технології прийняття управлінських рішень : навчальний посібник /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А. А. Шиян ; ВНТУ. – Вінниця : ВНТУ, 2010. –59 с.  </a:t>
            </a:r>
          </a:p>
          <a:p>
            <a:pPr algn="just"/>
            <a:r>
              <a:rPr lang="en-US" sz="1600" i="1" dirty="0">
                <a:latin typeface="Times New Roman" pitchFamily="18" charset="0"/>
                <a:cs typeface="Times New Roman" pitchFamily="18" charset="0"/>
              </a:rPr>
              <a:t>[</a:t>
            </a:r>
            <a:r>
              <a:rPr lang="uk-UA" sz="1600" i="1" dirty="0">
                <a:latin typeface="Times New Roman" pitchFamily="18" charset="0"/>
                <a:cs typeface="Times New Roman" pitchFamily="18" charset="0"/>
              </a:rPr>
              <a:t>Доступно в локальній мережі НТБ ВНТУ</a:t>
            </a:r>
            <a:r>
              <a:rPr lang="en-US" sz="1600" i="1" dirty="0">
                <a:latin typeface="Times New Roman" pitchFamily="18" charset="0"/>
                <a:cs typeface="Times New Roman" pitchFamily="18" charset="0"/>
              </a:rPr>
              <a:t>] </a:t>
            </a:r>
            <a:r>
              <a:rPr lang="uk-UA" sz="1600" i="1" dirty="0">
                <a:latin typeface="Times New Roman" pitchFamily="18" charset="0"/>
                <a:cs typeface="Times New Roman" pitchFamily="18" charset="0"/>
              </a:rPr>
              <a:t>: http://lib.vntu.lan/documents/000640.pdf</a:t>
            </a:r>
            <a:endParaRPr lang="ru-RU" sz="1600" i="1" dirty="0">
              <a:latin typeface="Times New Roman" pitchFamily="18" charset="0"/>
              <a:cs typeface="Times New Roman" pitchFamily="18" charset="0"/>
            </a:endParaRPr>
          </a:p>
        </p:txBody>
      </p:sp>
      <p:sp>
        <p:nvSpPr>
          <p:cNvPr id="9" name="Багетная рамка 8"/>
          <p:cNvSpPr/>
          <p:nvPr/>
        </p:nvSpPr>
        <p:spPr>
          <a:xfrm>
            <a:off x="2643188" y="500063"/>
            <a:ext cx="6215062" cy="1428750"/>
          </a:xfrm>
          <a:prstGeom prst="bevel">
            <a:avLst>
              <a:gd name="adj" fmla="val 17559"/>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25608" name="Прямоугольник 5"/>
          <p:cNvSpPr>
            <a:spLocks noChangeArrowheads="1"/>
          </p:cNvSpPr>
          <p:nvPr/>
        </p:nvSpPr>
        <p:spPr bwMode="auto">
          <a:xfrm>
            <a:off x="3000375" y="785813"/>
            <a:ext cx="5643563" cy="584775"/>
          </a:xfrm>
          <a:prstGeom prst="rect">
            <a:avLst/>
          </a:prstGeom>
          <a:noFill/>
          <a:ln w="9525">
            <a:noFill/>
            <a:miter lim="800000"/>
            <a:headEnd/>
            <a:tailEnd/>
          </a:ln>
        </p:spPr>
        <p:txBody>
          <a:bodyPr wrap="square">
            <a:spAutoFit/>
          </a:bodyPr>
          <a:lstStyle/>
          <a:p>
            <a:r>
              <a:rPr lang="uk-UA" sz="1600" i="1" dirty="0" smtClean="0">
                <a:latin typeface="Times New Roman" pitchFamily="18" charset="0"/>
                <a:cs typeface="Times New Roman" pitchFamily="18" charset="0"/>
              </a:rPr>
              <a:t>Теорія </a:t>
            </a:r>
            <a:r>
              <a:rPr lang="uk-UA" sz="1600" i="1" dirty="0">
                <a:latin typeface="Times New Roman" pitchFamily="18" charset="0"/>
                <a:cs typeface="Times New Roman" pitchFamily="18" charset="0"/>
              </a:rPr>
              <a:t>макроекономіки : </a:t>
            </a:r>
            <a:r>
              <a:rPr lang="uk-UA" sz="1600" i="1" dirty="0" smtClean="0">
                <a:latin typeface="Times New Roman" pitchFamily="18" charset="0"/>
                <a:cs typeface="Times New Roman" pitchFamily="18" charset="0"/>
              </a:rPr>
              <a:t>навчальний </a:t>
            </a:r>
            <a:r>
              <a:rPr lang="uk-UA" sz="1600" i="1" dirty="0">
                <a:latin typeface="Times New Roman" pitchFamily="18" charset="0"/>
                <a:cs typeface="Times New Roman" pitchFamily="18" charset="0"/>
              </a:rPr>
              <a:t>посібник / </a:t>
            </a:r>
            <a:r>
              <a:rPr lang="uk-UA" sz="1600" b="1" i="1" dirty="0">
                <a:latin typeface="Times New Roman" pitchFamily="18" charset="0"/>
                <a:cs typeface="Times New Roman" pitchFamily="18" charset="0"/>
              </a:rPr>
              <a:t>М. І. </a:t>
            </a:r>
            <a:r>
              <a:rPr lang="uk-UA" sz="1600" b="1" i="1" dirty="0" err="1">
                <a:latin typeface="Times New Roman" pitchFamily="18" charset="0"/>
                <a:cs typeface="Times New Roman" pitchFamily="18" charset="0"/>
              </a:rPr>
              <a:t>Небава</a:t>
            </a:r>
            <a:r>
              <a:rPr lang="uk-UA" sz="1600" i="1" dirty="0">
                <a:latin typeface="Times New Roman" pitchFamily="18" charset="0"/>
                <a:cs typeface="Times New Roman" pitchFamily="18" charset="0"/>
              </a:rPr>
              <a:t> ; МОН України. – </a:t>
            </a:r>
            <a:r>
              <a:rPr lang="uk-UA" sz="1600" i="1" dirty="0" smtClean="0">
                <a:latin typeface="Times New Roman" pitchFamily="18" charset="0"/>
                <a:cs typeface="Times New Roman" pitchFamily="18" charset="0"/>
              </a:rPr>
              <a:t>Київ</a:t>
            </a:r>
            <a:r>
              <a:rPr lang="uk-UA" sz="1600" i="1" dirty="0">
                <a:latin typeface="Times New Roman" pitchFamily="18" charset="0"/>
                <a:cs typeface="Times New Roman" pitchFamily="18" charset="0"/>
              </a:rPr>
              <a:t> : Видавничий Дім "Слово", 2003. – 536 с.</a:t>
            </a:r>
            <a:endParaRPr lang="ru-RU" sz="1600" i="1" dirty="0">
              <a:latin typeface="Times New Roman" pitchFamily="18" charset="0"/>
              <a:cs typeface="Times New Roman" pitchFamily="18" charset="0"/>
            </a:endParaRPr>
          </a:p>
        </p:txBody>
      </p:sp>
      <p:sp>
        <p:nvSpPr>
          <p:cNvPr id="25609" name="Прямоугольник 10"/>
          <p:cNvSpPr>
            <a:spLocks noChangeArrowheads="1"/>
          </p:cNvSpPr>
          <p:nvPr/>
        </p:nvSpPr>
        <p:spPr bwMode="auto">
          <a:xfrm>
            <a:off x="2714625" y="1997075"/>
            <a:ext cx="6215063" cy="1816100"/>
          </a:xfrm>
          <a:prstGeom prst="rect">
            <a:avLst/>
          </a:prstGeom>
          <a:noFill/>
          <a:ln w="9525">
            <a:noFill/>
            <a:miter lim="800000"/>
            <a:headEnd/>
            <a:tailEnd/>
          </a:ln>
        </p:spPr>
        <p:txBody>
          <a:bodyPr>
            <a:spAutoFit/>
          </a:bodyPr>
          <a:lstStyle/>
          <a:p>
            <a:pPr algn="just"/>
            <a:r>
              <a:rPr lang="ru-RU" sz="1600" i="1">
                <a:latin typeface="Times New Roman" pitchFamily="18" charset="0"/>
                <a:cs typeface="Times New Roman" pitchFamily="18" charset="0"/>
              </a:rPr>
              <a:t>У посібнику поданий систематизований виклад основних макроекономічних теорій і проблем. У кожній главі виділяються, поряд із теоретичною частиною, основні поняття, питання для самоперевірки знань, тести, практичні завдання. Макроекономічні категорії розкриваються не тільки в теоретичному аспекті, але й з урахуванням здійснення макроекономічних процесів у перехідній економіці.</a:t>
            </a:r>
          </a:p>
        </p:txBody>
      </p:sp>
      <p:sp>
        <p:nvSpPr>
          <p:cNvPr id="25610" name="Прямоугольник 11"/>
          <p:cNvSpPr>
            <a:spLocks noChangeArrowheads="1"/>
          </p:cNvSpPr>
          <p:nvPr/>
        </p:nvSpPr>
        <p:spPr bwMode="auto">
          <a:xfrm>
            <a:off x="2643188" y="5637213"/>
            <a:ext cx="6286500" cy="1077912"/>
          </a:xfrm>
          <a:prstGeom prst="rect">
            <a:avLst/>
          </a:prstGeom>
          <a:noFill/>
          <a:ln w="9525">
            <a:noFill/>
            <a:miter lim="800000"/>
            <a:headEnd/>
            <a:tailEnd/>
          </a:ln>
        </p:spPr>
        <p:txBody>
          <a:bodyPr>
            <a:spAutoFit/>
          </a:bodyPr>
          <a:lstStyle/>
          <a:p>
            <a:pPr algn="just"/>
            <a:r>
              <a:rPr lang="ru-RU" sz="1600" i="1">
                <a:latin typeface="Times New Roman" pitchFamily="18" charset="0"/>
                <a:cs typeface="Times New Roman" pitchFamily="18" charset="0"/>
              </a:rPr>
              <a:t>В посібнику подані теоретичні основи прийняття і обгрунтування управлінських рішень та сукупність практичних вправ для тренувань при підготовці до практичних занять та до самостійної роботи студентів.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2291" name="Прямоугольник 2"/>
          <p:cNvSpPr>
            <a:spLocks noChangeArrowheads="1"/>
          </p:cNvSpPr>
          <p:nvPr/>
        </p:nvSpPr>
        <p:spPr bwMode="auto">
          <a:xfrm>
            <a:off x="248598" y="793155"/>
            <a:ext cx="8323930" cy="2923877"/>
          </a:xfrm>
          <a:prstGeom prst="rect">
            <a:avLst/>
          </a:prstGeom>
          <a:noFill/>
          <a:ln w="9525">
            <a:noFill/>
            <a:miter lim="800000"/>
            <a:headEnd/>
            <a:tailEnd/>
          </a:ln>
        </p:spPr>
        <p:txBody>
          <a:bodyPr wrap="square">
            <a:spAutoFit/>
          </a:bodyPr>
          <a:lstStyle/>
          <a:p>
            <a:pPr algn="ctr">
              <a:defRPr/>
            </a:pPr>
            <a:r>
              <a:rPr lang="uk-UA" sz="2800" b="1" i="1" dirty="0" smtClean="0">
                <a:ln w="10541" cmpd="sng">
                  <a:solidFill>
                    <a:schemeClr val="tx2">
                      <a:lumMod val="75000"/>
                    </a:schemeClr>
                  </a:solidFill>
                  <a:prstDash val="solid"/>
                </a:ln>
                <a:solidFill>
                  <a:srgbClr val="C00000"/>
                </a:solidFill>
                <a:latin typeface="Times New Roman" pitchFamily="18" charset="0"/>
                <a:cs typeface="Times New Roman" pitchFamily="18" charset="0"/>
              </a:rPr>
              <a:t>Микола Іванович </a:t>
            </a:r>
            <a:r>
              <a:rPr lang="uk-UA" sz="2800" b="1" i="1" dirty="0" err="1" smtClean="0">
                <a:ln w="10541" cmpd="sng">
                  <a:solidFill>
                    <a:schemeClr val="tx2">
                      <a:lumMod val="75000"/>
                    </a:schemeClr>
                  </a:solidFill>
                  <a:prstDash val="solid"/>
                </a:ln>
                <a:solidFill>
                  <a:srgbClr val="C00000"/>
                </a:solidFill>
                <a:latin typeface="Times New Roman" pitchFamily="18" charset="0"/>
                <a:cs typeface="Times New Roman" pitchFamily="18" charset="0"/>
              </a:rPr>
              <a:t>Небава</a:t>
            </a:r>
            <a:r>
              <a:rPr lang="uk-UA" sz="2800" b="1" i="1" dirty="0" smtClean="0">
                <a:ln w="10541" cmpd="sng">
                  <a:solidFill>
                    <a:schemeClr val="tx2">
                      <a:lumMod val="75000"/>
                    </a:schemeClr>
                  </a:solidFill>
                  <a:prstDash val="solid"/>
                </a:ln>
                <a:solidFill>
                  <a:srgbClr val="C00000"/>
                </a:solidFill>
                <a:latin typeface="Times New Roman" pitchFamily="18" charset="0"/>
                <a:cs typeface="Times New Roman" pitchFamily="18" charset="0"/>
              </a:rPr>
              <a:t> </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опублікував понад </a:t>
            </a:r>
            <a:r>
              <a:rPr lang="uk-UA" sz="2400" b="1" i="1" dirty="0" smtClean="0">
                <a:ln w="10541" cmpd="sng">
                  <a:solidFill>
                    <a:schemeClr val="tx2">
                      <a:lumMod val="75000"/>
                    </a:schemeClr>
                  </a:solidFill>
                  <a:prstDash val="solid"/>
                </a:ln>
                <a:solidFill>
                  <a:srgbClr val="C00000"/>
                </a:solidFill>
                <a:latin typeface="Times New Roman" pitchFamily="18" charset="0"/>
                <a:cs typeface="Times New Roman" pitchFamily="18" charset="0"/>
              </a:rPr>
              <a:t>150</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наукових статей у вітчизняних  та зарубіжних виданнях, </a:t>
            </a:r>
          </a:p>
          <a:p>
            <a:pPr algn="ctr">
              <a:defRPr/>
            </a:pPr>
            <a:r>
              <a:rPr lang="uk-UA" sz="2400" b="1" i="1" dirty="0">
                <a:ln w="10541" cmpd="sng">
                  <a:solidFill>
                    <a:schemeClr val="tx2">
                      <a:lumMod val="75000"/>
                    </a:schemeClr>
                  </a:solidFill>
                  <a:prstDash val="solid"/>
                </a:ln>
                <a:solidFill>
                  <a:srgbClr val="C00000"/>
                </a:solidFill>
                <a:latin typeface="Times New Roman" pitchFamily="18" charset="0"/>
                <a:cs typeface="Times New Roman" pitchFamily="18" charset="0"/>
              </a:rPr>
              <a:t>45</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з яких у фахових виданнях.</a:t>
            </a:r>
          </a:p>
          <a:p>
            <a:pPr algn="ctr">
              <a:defRPr/>
            </a:pP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Взяв участь у понад </a:t>
            </a:r>
            <a:r>
              <a:rPr lang="uk-UA" sz="2400" b="1" i="1" dirty="0">
                <a:ln w="10541" cmpd="sng">
                  <a:solidFill>
                    <a:schemeClr val="tx2">
                      <a:lumMod val="75000"/>
                    </a:schemeClr>
                  </a:solidFill>
                  <a:prstDash val="solid"/>
                </a:ln>
                <a:solidFill>
                  <a:srgbClr val="C00000"/>
                </a:solidFill>
                <a:latin typeface="Times New Roman" pitchFamily="18" charset="0"/>
                <a:cs typeface="Times New Roman" pitchFamily="18" charset="0"/>
              </a:rPr>
              <a:t>80</a:t>
            </a: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-ти Міжнародних, Всеукраїнських та регіональних науково-теоретичних </a:t>
            </a:r>
          </a:p>
          <a:p>
            <a:pPr algn="ctr">
              <a:defRPr/>
            </a:pPr>
            <a:r>
              <a:rPr lang="uk-UA" sz="2400" b="1" i="1" dirty="0" smtClean="0">
                <a:ln w="10541" cmpd="sng">
                  <a:solidFill>
                    <a:schemeClr val="tx2">
                      <a:lumMod val="75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і науково-практичних конференціях.</a:t>
            </a:r>
          </a:p>
          <a:p>
            <a:pPr>
              <a:defRPr/>
            </a:pPr>
            <a:r>
              <a:rPr lang="ru-RU" dirty="0">
                <a:latin typeface="Calibri" pitchFamily="34" charset="0"/>
              </a:rPr>
              <a:t/>
            </a:r>
            <a:br>
              <a:rPr lang="ru-RU" dirty="0">
                <a:latin typeface="Calibri" pitchFamily="34" charset="0"/>
              </a:rPr>
            </a:br>
            <a:endParaRPr lang="ru-RU" dirty="0">
              <a:latin typeface="Calibri" pitchFamily="34" charset="0"/>
            </a:endParaRPr>
          </a:p>
        </p:txBody>
      </p:sp>
      <p:pic>
        <p:nvPicPr>
          <p:cNvPr id="4" name="Рисунок 3" descr="img12.jpg"/>
          <p:cNvPicPr>
            <a:picLocks noChangeAspect="1"/>
          </p:cNvPicPr>
          <p:nvPr/>
        </p:nvPicPr>
        <p:blipFill>
          <a:blip r:embed="rId3" cstate="print"/>
          <a:stretch>
            <a:fillRect/>
          </a:stretch>
        </p:blipFill>
        <p:spPr>
          <a:xfrm rot="20998555">
            <a:off x="488053" y="3714750"/>
            <a:ext cx="2024960" cy="2928960"/>
          </a:xfrm>
          <a:prstGeom prst="rect">
            <a:avLst/>
          </a:prstGeom>
          <a:ln w="38100">
            <a:solidFill>
              <a:schemeClr val="accent1">
                <a:lumMod val="75000"/>
              </a:schemeClr>
            </a:solidFill>
          </a:ln>
        </p:spPr>
      </p:pic>
      <p:pic>
        <p:nvPicPr>
          <p:cNvPr id="5" name="Рисунок 4" descr="img10.jpg"/>
          <p:cNvPicPr>
            <a:picLocks noChangeAspect="1"/>
          </p:cNvPicPr>
          <p:nvPr/>
        </p:nvPicPr>
        <p:blipFill>
          <a:blip r:embed="rId4" cstate="print"/>
          <a:stretch>
            <a:fillRect/>
          </a:stretch>
        </p:blipFill>
        <p:spPr>
          <a:xfrm>
            <a:off x="3143250" y="3500438"/>
            <a:ext cx="2214568" cy="3203416"/>
          </a:xfrm>
          <a:prstGeom prst="rect">
            <a:avLst/>
          </a:prstGeom>
          <a:ln w="38100">
            <a:solidFill>
              <a:schemeClr val="accent1">
                <a:lumMod val="75000"/>
              </a:schemeClr>
            </a:solidFill>
          </a:ln>
        </p:spPr>
      </p:pic>
      <p:pic>
        <p:nvPicPr>
          <p:cNvPr id="6" name="Рисунок 5" descr="img8.jpg"/>
          <p:cNvPicPr>
            <a:picLocks noChangeAspect="1"/>
          </p:cNvPicPr>
          <p:nvPr/>
        </p:nvPicPr>
        <p:blipFill>
          <a:blip r:embed="rId5"/>
          <a:stretch>
            <a:fillRect/>
          </a:stretch>
        </p:blipFill>
        <p:spPr>
          <a:xfrm rot="586328">
            <a:off x="6000760" y="3643314"/>
            <a:ext cx="2000272" cy="2893804"/>
          </a:xfrm>
          <a:prstGeom prst="rect">
            <a:avLst/>
          </a:prstGeom>
          <a:ln w="38100">
            <a:solidFill>
              <a:schemeClr val="accent1">
                <a:lumMod val="75000"/>
              </a:schemeClr>
            </a:solid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Рисунок 3"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7651" name="TextBox 4"/>
          <p:cNvSpPr txBox="1">
            <a:spLocks noChangeArrowheads="1"/>
          </p:cNvSpPr>
          <p:nvPr/>
        </p:nvSpPr>
        <p:spPr bwMode="auto">
          <a:xfrm>
            <a:off x="107505" y="1001516"/>
            <a:ext cx="8750746" cy="5740033"/>
          </a:xfrm>
          <a:prstGeom prst="rect">
            <a:avLst/>
          </a:prstGeom>
          <a:noFill/>
          <a:ln w="9525">
            <a:noFill/>
            <a:miter lim="800000"/>
            <a:headEnd/>
            <a:tailEnd/>
          </a:ln>
        </p:spPr>
        <p:txBody>
          <a:bodyPr wrap="square">
            <a:spAutoFit/>
          </a:bodyPr>
          <a:lstStyle/>
          <a:p>
            <a:pPr algn="just">
              <a:spcAft>
                <a:spcPts val="1200"/>
              </a:spcAft>
            </a:pPr>
            <a:r>
              <a:rPr lang="en-US" sz="2000" i="1" dirty="0" smtClean="0">
                <a:solidFill>
                  <a:schemeClr val="tx2">
                    <a:lumMod val="50000"/>
                  </a:schemeClr>
                </a:solidFill>
                <a:latin typeface="Times New Roman" pitchFamily="18" charset="0"/>
                <a:cs typeface="Times New Roman" pitchFamily="18" charset="0"/>
              </a:rPr>
              <a:t>1</a:t>
            </a:r>
            <a:r>
              <a:rPr lang="ru-RU" sz="2000" i="1" dirty="0" smtClean="0">
                <a:solidFill>
                  <a:schemeClr val="tx2">
                    <a:lumMod val="50000"/>
                  </a:schemeClr>
                </a:solidFill>
                <a:latin typeface="Times New Roman" pitchFamily="18" charset="0"/>
                <a:cs typeface="Times New Roman" pitchFamily="18" charset="0"/>
              </a:rPr>
              <a:t>. </a:t>
            </a:r>
            <a:r>
              <a:rPr lang="uk-UA" sz="2000" i="1" dirty="0" smtClean="0">
                <a:solidFill>
                  <a:schemeClr val="tx2">
                    <a:lumMod val="50000"/>
                  </a:schemeClr>
                </a:solidFill>
                <a:latin typeface="Times New Roman" pitchFamily="18" charset="0"/>
                <a:cs typeface="Times New Roman" pitchFamily="18" charset="0"/>
              </a:rPr>
              <a:t>Аналіз </a:t>
            </a:r>
            <a:r>
              <a:rPr lang="uk-UA" sz="2000" i="1" dirty="0">
                <a:solidFill>
                  <a:schemeClr val="tx2">
                    <a:lumMod val="50000"/>
                  </a:schemeClr>
                </a:solidFill>
                <a:latin typeface="Times New Roman" pitchFamily="18" charset="0"/>
                <a:cs typeface="Times New Roman" pitchFamily="18" charset="0"/>
              </a:rPr>
              <a:t>впливу секторально-галузевої структури економіки на розвиток регіонів України / </a:t>
            </a:r>
            <a:r>
              <a:rPr lang="uk-UA" sz="2000" b="1" i="1" dirty="0">
                <a:solidFill>
                  <a:schemeClr val="tx2">
                    <a:lumMod val="50000"/>
                  </a:schemeClr>
                </a:solidFill>
                <a:latin typeface="Times New Roman" pitchFamily="18" charset="0"/>
                <a:cs typeface="Times New Roman" pitchFamily="18" charset="0"/>
              </a:rPr>
              <a:t>М. І. </a:t>
            </a:r>
            <a:r>
              <a:rPr lang="uk-UA" sz="2000" b="1" i="1" dirty="0" err="1">
                <a:solidFill>
                  <a:schemeClr val="tx2">
                    <a:lumMod val="50000"/>
                  </a:schemeClr>
                </a:solidFill>
                <a:latin typeface="Times New Roman" pitchFamily="18" charset="0"/>
                <a:cs typeface="Times New Roman" pitchFamily="18" charset="0"/>
              </a:rPr>
              <a:t>Небава</a:t>
            </a:r>
            <a:r>
              <a:rPr lang="uk-UA" sz="2000" b="1" i="1" dirty="0">
                <a:solidFill>
                  <a:schemeClr val="tx2">
                    <a:lumMod val="50000"/>
                  </a:schemeClr>
                </a:solidFill>
                <a:latin typeface="Times New Roman" pitchFamily="18" charset="0"/>
                <a:cs typeface="Times New Roman" pitchFamily="18" charset="0"/>
              </a:rPr>
              <a:t>, М. П. </a:t>
            </a:r>
            <a:r>
              <a:rPr lang="uk-UA" sz="2000" b="1" i="1" dirty="0" err="1">
                <a:solidFill>
                  <a:schemeClr val="tx2">
                    <a:lumMod val="50000"/>
                  </a:schemeClr>
                </a:solidFill>
                <a:latin typeface="Times New Roman" pitchFamily="18" charset="0"/>
                <a:cs typeface="Times New Roman" pitchFamily="18" charset="0"/>
              </a:rPr>
              <a:t>Мартьянов</a:t>
            </a:r>
            <a:r>
              <a:rPr lang="uk-UA" sz="2000" b="1" i="1" dirty="0">
                <a:solidFill>
                  <a:schemeClr val="tx2">
                    <a:lumMod val="50000"/>
                  </a:schemeClr>
                </a:solidFill>
                <a:latin typeface="Times New Roman" pitchFamily="18" charset="0"/>
                <a:cs typeface="Times New Roman" pitchFamily="18" charset="0"/>
              </a:rPr>
              <a:t> </a:t>
            </a:r>
            <a:r>
              <a:rPr lang="uk-UA" sz="2000" i="1" dirty="0">
                <a:solidFill>
                  <a:schemeClr val="tx2">
                    <a:lumMod val="50000"/>
                  </a:schemeClr>
                </a:solidFill>
                <a:latin typeface="Times New Roman" pitchFamily="18" charset="0"/>
                <a:cs typeface="Times New Roman" pitchFamily="18" charset="0"/>
              </a:rPr>
              <a:t>// Вісник Вінницького політехнічного інституту. – 2014. – № 4. – С. 22-30</a:t>
            </a:r>
            <a:r>
              <a:rPr lang="uk-UA" sz="2000" i="1" dirty="0" smtClean="0">
                <a:solidFill>
                  <a:schemeClr val="tx2">
                    <a:lumMod val="50000"/>
                  </a:schemeClr>
                </a:solidFill>
                <a:latin typeface="Times New Roman" pitchFamily="18" charset="0"/>
                <a:cs typeface="Times New Roman" pitchFamily="18" charset="0"/>
              </a:rPr>
              <a:t>.</a:t>
            </a:r>
            <a:endParaRPr lang="en-US" sz="2000" i="1" dirty="0" smtClean="0">
              <a:solidFill>
                <a:schemeClr val="tx2">
                  <a:lumMod val="50000"/>
                </a:schemeClr>
              </a:solidFill>
              <a:latin typeface="Times New Roman" pitchFamily="18" charset="0"/>
              <a:cs typeface="Times New Roman" pitchFamily="18" charset="0"/>
            </a:endParaRPr>
          </a:p>
          <a:p>
            <a:pPr algn="just">
              <a:spcAft>
                <a:spcPts val="1200"/>
              </a:spcAft>
            </a:pPr>
            <a:r>
              <a:rPr lang="uk-UA" sz="2000" i="1" dirty="0" smtClean="0">
                <a:solidFill>
                  <a:schemeClr val="tx2">
                    <a:lumMod val="50000"/>
                  </a:schemeClr>
                </a:solidFill>
                <a:latin typeface="Times New Roman" pitchFamily="18" charset="0"/>
                <a:cs typeface="Times New Roman" pitchFamily="18" charset="0"/>
              </a:rPr>
              <a:t>2. Аналіз </a:t>
            </a:r>
            <a:r>
              <a:rPr lang="uk-UA" sz="2000" i="1" dirty="0">
                <a:solidFill>
                  <a:schemeClr val="tx2">
                    <a:lumMod val="50000"/>
                  </a:schemeClr>
                </a:solidFill>
                <a:latin typeface="Times New Roman" pitchFamily="18" charset="0"/>
                <a:cs typeface="Times New Roman" pitchFamily="18" charset="0"/>
              </a:rPr>
              <a:t>впливу секторально-галузевої структури економіки на розвиток регіонів України / </a:t>
            </a:r>
            <a:r>
              <a:rPr lang="uk-UA" sz="2000" b="1" i="1" dirty="0">
                <a:solidFill>
                  <a:schemeClr val="tx2">
                    <a:lumMod val="50000"/>
                  </a:schemeClr>
                </a:solidFill>
                <a:latin typeface="Times New Roman" pitchFamily="18" charset="0"/>
                <a:cs typeface="Times New Roman" pitchFamily="18" charset="0"/>
              </a:rPr>
              <a:t>М. І. </a:t>
            </a:r>
            <a:r>
              <a:rPr lang="uk-UA" sz="2000" b="1" i="1" dirty="0" err="1">
                <a:solidFill>
                  <a:schemeClr val="tx2">
                    <a:lumMod val="50000"/>
                  </a:schemeClr>
                </a:solidFill>
                <a:latin typeface="Times New Roman" pitchFamily="18" charset="0"/>
                <a:cs typeface="Times New Roman" pitchFamily="18" charset="0"/>
              </a:rPr>
              <a:t>Небава</a:t>
            </a:r>
            <a:r>
              <a:rPr lang="uk-UA" sz="2000" b="1" i="1" dirty="0">
                <a:solidFill>
                  <a:schemeClr val="tx2">
                    <a:lumMod val="50000"/>
                  </a:schemeClr>
                </a:solidFill>
                <a:latin typeface="Times New Roman" pitchFamily="18" charset="0"/>
                <a:cs typeface="Times New Roman" pitchFamily="18" charset="0"/>
              </a:rPr>
              <a:t>, М. П. </a:t>
            </a:r>
            <a:r>
              <a:rPr lang="uk-UA" sz="2000" b="1" i="1" dirty="0" err="1">
                <a:solidFill>
                  <a:schemeClr val="tx2">
                    <a:lumMod val="50000"/>
                  </a:schemeClr>
                </a:solidFill>
                <a:latin typeface="Times New Roman" pitchFamily="18" charset="0"/>
                <a:cs typeface="Times New Roman" pitchFamily="18" charset="0"/>
              </a:rPr>
              <a:t>Мартьянов</a:t>
            </a:r>
            <a:r>
              <a:rPr lang="uk-UA" sz="2000" b="1" i="1" dirty="0">
                <a:solidFill>
                  <a:schemeClr val="tx2">
                    <a:lumMod val="50000"/>
                  </a:schemeClr>
                </a:solidFill>
                <a:latin typeface="Times New Roman" pitchFamily="18" charset="0"/>
                <a:cs typeface="Times New Roman" pitchFamily="18" charset="0"/>
              </a:rPr>
              <a:t> </a:t>
            </a:r>
            <a:r>
              <a:rPr lang="uk-UA" sz="2000" i="1" dirty="0">
                <a:solidFill>
                  <a:schemeClr val="tx2">
                    <a:lumMod val="50000"/>
                  </a:schemeClr>
                </a:solidFill>
                <a:latin typeface="Times New Roman" pitchFamily="18" charset="0"/>
                <a:cs typeface="Times New Roman" pitchFamily="18" charset="0"/>
              </a:rPr>
              <a:t>// Вісник Вінницького політехнічного інституту. – 2014. – № 4. – С. 22-30. – Режим доступу: http://visnyk.vntu.edu.ua/index.php/visnyk/article/view/904/903. - Назва з екрана. - Дата перегляду: 15.12.15.</a:t>
            </a:r>
          </a:p>
          <a:p>
            <a:pPr algn="just"/>
            <a:endParaRPr lang="uk-UA"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3. Інноваційно-інвестиційні </a:t>
            </a:r>
            <a:r>
              <a:rPr lang="uk-UA" sz="2000" i="1" dirty="0">
                <a:solidFill>
                  <a:schemeClr val="tx2">
                    <a:lumMod val="50000"/>
                  </a:schemeClr>
                </a:solidFill>
                <a:latin typeface="Times New Roman" pitchFamily="18" charset="0"/>
                <a:cs typeface="Times New Roman" pitchFamily="18" charset="0"/>
              </a:rPr>
              <a:t>аспекти підвищення конкурентоспроможності економіки регіонів / </a:t>
            </a:r>
            <a:r>
              <a:rPr lang="uk-UA" sz="2000" b="1" i="1" dirty="0">
                <a:solidFill>
                  <a:schemeClr val="tx2">
                    <a:lumMod val="50000"/>
                  </a:schemeClr>
                </a:solidFill>
                <a:latin typeface="Times New Roman" pitchFamily="18" charset="0"/>
                <a:cs typeface="Times New Roman" pitchFamily="18" charset="0"/>
              </a:rPr>
              <a:t>М. І. </a:t>
            </a:r>
            <a:r>
              <a:rPr lang="uk-UA" sz="2000" b="1" i="1" dirty="0" err="1">
                <a:solidFill>
                  <a:schemeClr val="tx2">
                    <a:lumMod val="50000"/>
                  </a:schemeClr>
                </a:solidFill>
                <a:latin typeface="Times New Roman" pitchFamily="18" charset="0"/>
                <a:cs typeface="Times New Roman" pitchFamily="18" charset="0"/>
              </a:rPr>
              <a:t>Небава</a:t>
            </a:r>
            <a:r>
              <a:rPr lang="uk-UA" sz="2000" b="1" i="1" dirty="0">
                <a:solidFill>
                  <a:schemeClr val="tx2">
                    <a:lumMod val="50000"/>
                  </a:schemeClr>
                </a:solidFill>
                <a:latin typeface="Times New Roman" pitchFamily="18" charset="0"/>
                <a:cs typeface="Times New Roman" pitchFamily="18" charset="0"/>
              </a:rPr>
              <a:t>, Ю. Ю. </a:t>
            </a:r>
            <a:r>
              <a:rPr lang="uk-UA" sz="2000" b="1" i="1" dirty="0" err="1">
                <a:solidFill>
                  <a:schemeClr val="tx2">
                    <a:lumMod val="50000"/>
                  </a:schemeClr>
                </a:solidFill>
                <a:latin typeface="Times New Roman" pitchFamily="18" charset="0"/>
                <a:cs typeface="Times New Roman" pitchFamily="18" charset="0"/>
              </a:rPr>
              <a:t>Бурєнніков</a:t>
            </a:r>
            <a:r>
              <a:rPr lang="uk-UA" sz="2000" b="1" i="1" dirty="0">
                <a:solidFill>
                  <a:schemeClr val="tx2">
                    <a:lumMod val="50000"/>
                  </a:schemeClr>
                </a:solidFill>
                <a:latin typeface="Times New Roman" pitchFamily="18" charset="0"/>
                <a:cs typeface="Times New Roman" pitchFamily="18" charset="0"/>
              </a:rPr>
              <a:t>, Д. М. </a:t>
            </a:r>
            <a:r>
              <a:rPr lang="uk-UA" sz="2000" b="1" i="1" dirty="0" err="1">
                <a:solidFill>
                  <a:schemeClr val="tx2">
                    <a:lumMod val="50000"/>
                  </a:schemeClr>
                </a:solidFill>
                <a:latin typeface="Times New Roman" pitchFamily="18" charset="0"/>
                <a:cs typeface="Times New Roman" pitchFamily="18" charset="0"/>
              </a:rPr>
              <a:t>Бершов</a:t>
            </a:r>
            <a:r>
              <a:rPr lang="uk-UA" sz="2000" b="1" i="1" dirty="0">
                <a:solidFill>
                  <a:schemeClr val="tx2">
                    <a:lumMod val="50000"/>
                  </a:schemeClr>
                </a:solidFill>
                <a:latin typeface="Times New Roman" pitchFamily="18" charset="0"/>
                <a:cs typeface="Times New Roman" pitchFamily="18" charset="0"/>
              </a:rPr>
              <a:t> </a:t>
            </a:r>
            <a:r>
              <a:rPr lang="uk-UA" sz="2000" i="1" dirty="0">
                <a:solidFill>
                  <a:schemeClr val="tx2">
                    <a:lumMod val="50000"/>
                  </a:schemeClr>
                </a:solidFill>
                <a:latin typeface="Times New Roman" pitchFamily="18" charset="0"/>
                <a:cs typeface="Times New Roman" pitchFamily="18" charset="0"/>
              </a:rPr>
              <a:t>// Вісник ВПІ. – 2004. – </a:t>
            </a:r>
            <a:r>
              <a:rPr lang="uk-UA" sz="2000" i="1" dirty="0" smtClean="0">
                <a:solidFill>
                  <a:schemeClr val="tx2">
                    <a:lumMod val="50000"/>
                  </a:schemeClr>
                </a:solidFill>
                <a:latin typeface="Times New Roman" pitchFamily="18" charset="0"/>
                <a:cs typeface="Times New Roman" pitchFamily="18" charset="0"/>
              </a:rPr>
              <a:t>№ </a:t>
            </a:r>
            <a:r>
              <a:rPr lang="uk-UA" sz="2000" i="1" dirty="0">
                <a:solidFill>
                  <a:schemeClr val="tx2">
                    <a:lumMod val="50000"/>
                  </a:schemeClr>
                </a:solidFill>
                <a:latin typeface="Times New Roman" pitchFamily="18" charset="0"/>
                <a:cs typeface="Times New Roman" pitchFamily="18" charset="0"/>
              </a:rPr>
              <a:t>5. – С. 37-42. </a:t>
            </a:r>
          </a:p>
          <a:p>
            <a:pPr algn="just"/>
            <a:endParaRPr lang="uk-UA"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4. Теоретичний </a:t>
            </a:r>
            <a:r>
              <a:rPr lang="uk-UA" sz="2000" i="1" dirty="0">
                <a:solidFill>
                  <a:schemeClr val="tx2">
                    <a:lumMod val="50000"/>
                  </a:schemeClr>
                </a:solidFill>
                <a:latin typeface="Times New Roman" pitchFamily="18" charset="0"/>
                <a:cs typeface="Times New Roman" pitchFamily="18" charset="0"/>
              </a:rPr>
              <a:t>прогноз розвитку соціальної системи на </a:t>
            </a:r>
            <a:r>
              <a:rPr lang="uk-UA" sz="2000" i="1" dirty="0" err="1">
                <a:solidFill>
                  <a:schemeClr val="tx2">
                    <a:lumMod val="50000"/>
                  </a:schemeClr>
                </a:solidFill>
                <a:latin typeface="Times New Roman" pitchFamily="18" charset="0"/>
                <a:cs typeface="Times New Roman" pitchFamily="18" charset="0"/>
              </a:rPr>
              <a:t>макро-</a:t>
            </a:r>
            <a:r>
              <a:rPr lang="uk-UA" sz="2000" i="1" dirty="0">
                <a:solidFill>
                  <a:schemeClr val="tx2">
                    <a:lumMod val="50000"/>
                  </a:schemeClr>
                </a:solidFill>
                <a:latin typeface="Times New Roman" pitchFamily="18" charset="0"/>
                <a:cs typeface="Times New Roman" pitchFamily="18" charset="0"/>
              </a:rPr>
              <a:t> і </a:t>
            </a:r>
            <a:r>
              <a:rPr lang="uk-UA" sz="2000" i="1" dirty="0" err="1">
                <a:solidFill>
                  <a:schemeClr val="tx2">
                    <a:lumMod val="50000"/>
                  </a:schemeClr>
                </a:solidFill>
                <a:latin typeface="Times New Roman" pitchFamily="18" charset="0"/>
                <a:cs typeface="Times New Roman" pitchFamily="18" charset="0"/>
              </a:rPr>
              <a:t>мікрорівнях</a:t>
            </a:r>
            <a:r>
              <a:rPr lang="uk-UA" sz="2000" i="1" dirty="0">
                <a:solidFill>
                  <a:schemeClr val="tx2">
                    <a:lumMod val="50000"/>
                  </a:schemeClr>
                </a:solidFill>
                <a:latin typeface="Times New Roman" pitchFamily="18" charset="0"/>
                <a:cs typeface="Times New Roman" pitchFamily="18" charset="0"/>
              </a:rPr>
              <a:t> / </a:t>
            </a:r>
            <a:r>
              <a:rPr lang="uk-UA" sz="2000" b="1" i="1" dirty="0">
                <a:solidFill>
                  <a:schemeClr val="tx2">
                    <a:lumMod val="50000"/>
                  </a:schemeClr>
                </a:solidFill>
                <a:latin typeface="Times New Roman" pitchFamily="18" charset="0"/>
                <a:cs typeface="Times New Roman" pitchFamily="18" charset="0"/>
              </a:rPr>
              <a:t>М. І. </a:t>
            </a:r>
            <a:r>
              <a:rPr lang="uk-UA" sz="2000" b="1" i="1" dirty="0" err="1">
                <a:solidFill>
                  <a:schemeClr val="tx2">
                    <a:lumMod val="50000"/>
                  </a:schemeClr>
                </a:solidFill>
                <a:latin typeface="Times New Roman" pitchFamily="18" charset="0"/>
                <a:cs typeface="Times New Roman" pitchFamily="18" charset="0"/>
              </a:rPr>
              <a:t>Небава</a:t>
            </a:r>
            <a:r>
              <a:rPr lang="uk-UA" sz="2000" b="1" i="1" dirty="0">
                <a:solidFill>
                  <a:schemeClr val="tx2">
                    <a:lumMod val="50000"/>
                  </a:schemeClr>
                </a:solidFill>
                <a:latin typeface="Times New Roman" pitchFamily="18" charset="0"/>
                <a:cs typeface="Times New Roman" pitchFamily="18" charset="0"/>
              </a:rPr>
              <a:t> </a:t>
            </a:r>
            <a:r>
              <a:rPr lang="uk-UA" sz="2000" i="1" dirty="0">
                <a:solidFill>
                  <a:schemeClr val="tx2">
                    <a:lumMod val="50000"/>
                  </a:schemeClr>
                </a:solidFill>
                <a:latin typeface="Times New Roman" pitchFamily="18" charset="0"/>
                <a:cs typeface="Times New Roman" pitchFamily="18" charset="0"/>
              </a:rPr>
              <a:t>// Вісник ВПІ. – 2003. – № 6. – С. 135-138. </a:t>
            </a:r>
          </a:p>
          <a:p>
            <a:pPr algn="just"/>
            <a:endParaRPr lang="uk-UA"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5. Теоретичні </a:t>
            </a:r>
            <a:r>
              <a:rPr lang="uk-UA" sz="2000" i="1" dirty="0">
                <a:solidFill>
                  <a:schemeClr val="tx2">
                    <a:lumMod val="50000"/>
                  </a:schemeClr>
                </a:solidFill>
                <a:latin typeface="Times New Roman" pitchFamily="18" charset="0"/>
                <a:cs typeface="Times New Roman" pitchFamily="18" charset="0"/>
              </a:rPr>
              <a:t>і практичні аспекти економіки як великої системи / </a:t>
            </a:r>
            <a:r>
              <a:rPr lang="uk-UA" sz="2000" b="1" i="1" dirty="0">
                <a:solidFill>
                  <a:schemeClr val="tx2">
                    <a:lumMod val="50000"/>
                  </a:schemeClr>
                </a:solidFill>
                <a:latin typeface="Times New Roman" pitchFamily="18" charset="0"/>
                <a:cs typeface="Times New Roman" pitchFamily="18" charset="0"/>
              </a:rPr>
              <a:t>М. І. </a:t>
            </a:r>
            <a:r>
              <a:rPr lang="uk-UA" sz="2000" b="1" i="1" dirty="0" err="1">
                <a:solidFill>
                  <a:schemeClr val="tx2">
                    <a:lumMod val="50000"/>
                  </a:schemeClr>
                </a:solidFill>
                <a:latin typeface="Times New Roman" pitchFamily="18" charset="0"/>
                <a:cs typeface="Times New Roman" pitchFamily="18" charset="0"/>
              </a:rPr>
              <a:t>Радомисельський</a:t>
            </a:r>
            <a:r>
              <a:rPr lang="uk-UA" sz="2000" b="1" i="1" dirty="0">
                <a:solidFill>
                  <a:schemeClr val="tx2">
                    <a:lumMod val="50000"/>
                  </a:schemeClr>
                </a:solidFill>
                <a:latin typeface="Times New Roman" pitchFamily="18" charset="0"/>
                <a:cs typeface="Times New Roman" pitchFamily="18" charset="0"/>
              </a:rPr>
              <a:t>, М. І. </a:t>
            </a:r>
            <a:r>
              <a:rPr lang="uk-UA" sz="2000" b="1" i="1" dirty="0" err="1">
                <a:solidFill>
                  <a:schemeClr val="tx2">
                    <a:lumMod val="50000"/>
                  </a:schemeClr>
                </a:solidFill>
                <a:latin typeface="Times New Roman" pitchFamily="18" charset="0"/>
                <a:cs typeface="Times New Roman" pitchFamily="18" charset="0"/>
              </a:rPr>
              <a:t>Небава</a:t>
            </a:r>
            <a:r>
              <a:rPr lang="uk-UA" sz="2000" b="1" i="1" dirty="0">
                <a:solidFill>
                  <a:schemeClr val="tx2">
                    <a:lumMod val="50000"/>
                  </a:schemeClr>
                </a:solidFill>
                <a:latin typeface="Times New Roman" pitchFamily="18" charset="0"/>
                <a:cs typeface="Times New Roman" pitchFamily="18" charset="0"/>
              </a:rPr>
              <a:t> </a:t>
            </a:r>
            <a:r>
              <a:rPr lang="uk-UA" sz="2000" i="1" dirty="0">
                <a:solidFill>
                  <a:schemeClr val="tx2">
                    <a:lumMod val="50000"/>
                  </a:schemeClr>
                </a:solidFill>
                <a:latin typeface="Times New Roman" pitchFamily="18" charset="0"/>
                <a:cs typeface="Times New Roman" pitchFamily="18" charset="0"/>
              </a:rPr>
              <a:t>// Вісник ВПІ. – 2000. – № 3. – </a:t>
            </a:r>
            <a:endParaRPr lang="uk-UA" sz="2000" i="1" dirty="0" smtClean="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С</a:t>
            </a:r>
            <a:r>
              <a:rPr lang="uk-UA" sz="2000" i="1" dirty="0">
                <a:solidFill>
                  <a:schemeClr val="tx2">
                    <a:lumMod val="50000"/>
                  </a:schemeClr>
                </a:solidFill>
                <a:latin typeface="Times New Roman" pitchFamily="18" charset="0"/>
                <a:cs typeface="Times New Roman" pitchFamily="18" charset="0"/>
              </a:rPr>
              <a:t>. 36-42.</a:t>
            </a:r>
            <a:endParaRPr lang="ru-RU" sz="2000" i="1" dirty="0">
              <a:solidFill>
                <a:schemeClr val="tx2">
                  <a:lumMod val="50000"/>
                </a:schemeClr>
              </a:solidFill>
              <a:latin typeface="Calibri" pitchFamily="34" charset="0"/>
            </a:endParaRPr>
          </a:p>
        </p:txBody>
      </p:sp>
      <p:sp>
        <p:nvSpPr>
          <p:cNvPr id="4" name="TextBox 3"/>
          <p:cNvSpPr txBox="1"/>
          <p:nvPr/>
        </p:nvSpPr>
        <p:spPr>
          <a:xfrm>
            <a:off x="857224" y="142852"/>
            <a:ext cx="7817012" cy="523220"/>
          </a:xfrm>
          <a:prstGeom prst="rect">
            <a:avLst/>
          </a:prstGeom>
          <a:noFill/>
        </p:spPr>
        <p:txBody>
          <a:bodyPr wrap="non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uk-UA" sz="2800" b="1" cap="all" dirty="0" smtClean="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01600">
                    <a:schemeClr val="accent3">
                      <a:satMod val="175000"/>
                      <a:alpha val="40000"/>
                    </a:schemeClr>
                  </a:glow>
                  <a:reflection blurRad="12700" stA="50000" endPos="50000" dist="5000" dir="5400000" sy="-100000" rotWithShape="0"/>
                </a:effectLst>
                <a:latin typeface="Times New Roman" pitchFamily="18" charset="0"/>
                <a:cs typeface="Times New Roman" pitchFamily="18" charset="0"/>
              </a:rPr>
              <a:t>Публікації у періодичних виданнях</a:t>
            </a:r>
            <a:endParaRPr lang="ru-RU" sz="2800" b="1" cap="all" dirty="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01600">
                  <a:schemeClr val="accent3">
                    <a:satMod val="175000"/>
                    <a:alpha val="40000"/>
                  </a:schemeClr>
                </a:glow>
                <a:reflection blurRad="12700" stA="50000" endPos="50000" dist="5000" dir="5400000" sy="-100000"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Рисунок 3"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8675" name="TextBox 4"/>
          <p:cNvSpPr txBox="1">
            <a:spLocks noChangeArrowheads="1"/>
          </p:cNvSpPr>
          <p:nvPr/>
        </p:nvSpPr>
        <p:spPr bwMode="auto">
          <a:xfrm>
            <a:off x="35496" y="877644"/>
            <a:ext cx="9001156" cy="5647700"/>
          </a:xfrm>
          <a:prstGeom prst="rect">
            <a:avLst/>
          </a:prstGeom>
          <a:noFill/>
          <a:ln w="9525">
            <a:noFill/>
            <a:miter lim="800000"/>
            <a:headEnd/>
            <a:tailEnd/>
          </a:ln>
        </p:spPr>
        <p:txBody>
          <a:bodyPr wrap="square">
            <a:spAutoFit/>
          </a:bodyPr>
          <a:lstStyle/>
          <a:p>
            <a:pPr algn="just"/>
            <a:r>
              <a:rPr lang="uk-UA" sz="1900" i="1" dirty="0" smtClean="0">
                <a:solidFill>
                  <a:schemeClr val="tx2">
                    <a:lumMod val="50000"/>
                  </a:schemeClr>
                </a:solidFill>
                <a:latin typeface="Times New Roman" pitchFamily="18" charset="0"/>
                <a:cs typeface="Times New Roman" pitchFamily="18" charset="0"/>
              </a:rPr>
              <a:t>1. </a:t>
            </a:r>
            <a:r>
              <a:rPr lang="uk-UA" i="1" dirty="0" smtClean="0">
                <a:solidFill>
                  <a:schemeClr val="tx2">
                    <a:lumMod val="50000"/>
                  </a:schemeClr>
                </a:solidFill>
                <a:latin typeface="Times New Roman" pitchFamily="18" charset="0"/>
                <a:cs typeface="Times New Roman" pitchFamily="18" charset="0"/>
              </a:rPr>
              <a:t>Впровадження </a:t>
            </a:r>
            <a:r>
              <a:rPr lang="uk-UA" i="1" dirty="0" smtClean="0">
                <a:solidFill>
                  <a:schemeClr val="tx2">
                    <a:lumMod val="50000"/>
                  </a:schemeClr>
                </a:solidFill>
                <a:latin typeface="Times New Roman" pitchFamily="18" charset="0"/>
                <a:cs typeface="Times New Roman" pitchFamily="18" charset="0"/>
              </a:rPr>
              <a:t>програми "подвійний диплом" як об'єктивне підґрунтя професійної самореалізації сучасних менеджерів / </a:t>
            </a:r>
            <a:r>
              <a:rPr lang="uk-UA" b="1" i="1" dirty="0" smtClean="0">
                <a:solidFill>
                  <a:schemeClr val="tx2">
                    <a:lumMod val="50000"/>
                  </a:schemeClr>
                </a:solidFill>
                <a:latin typeface="Times New Roman" pitchFamily="18" charset="0"/>
                <a:cs typeface="Times New Roman" pitchFamily="18" charset="0"/>
              </a:rPr>
              <a:t>М. </a:t>
            </a:r>
            <a:r>
              <a:rPr lang="uk-UA" b="1" i="1" dirty="0" err="1" smtClean="0">
                <a:solidFill>
                  <a:schemeClr val="tx2">
                    <a:lumMod val="50000"/>
                  </a:schemeClr>
                </a:solidFill>
                <a:latin typeface="Times New Roman" pitchFamily="18" charset="0"/>
                <a:cs typeface="Times New Roman" pitchFamily="18" charset="0"/>
              </a:rPr>
              <a:t>Небава</a:t>
            </a:r>
            <a:r>
              <a:rPr lang="uk-UA" b="1" i="1" dirty="0" smtClean="0">
                <a:solidFill>
                  <a:schemeClr val="tx2">
                    <a:lumMod val="50000"/>
                  </a:schemeClr>
                </a:solidFill>
                <a:latin typeface="Times New Roman" pitchFamily="18" charset="0"/>
                <a:cs typeface="Times New Roman" pitchFamily="18" charset="0"/>
              </a:rPr>
              <a:t> </a:t>
            </a:r>
            <a:r>
              <a:rPr lang="uk-UA" i="1" dirty="0" smtClean="0">
                <a:solidFill>
                  <a:schemeClr val="tx2">
                    <a:lumMod val="50000"/>
                  </a:schemeClr>
                </a:solidFill>
                <a:latin typeface="Times New Roman" pitchFamily="18" charset="0"/>
                <a:cs typeface="Times New Roman" pitchFamily="18" charset="0"/>
              </a:rPr>
              <a:t>// Модернізація структури та змісту підготовки фахівців з менеджменту організацій і адміністрування : матеріали Міжнародної науково-практичної </a:t>
            </a:r>
            <a:r>
              <a:rPr lang="uk-UA" i="1" dirty="0" err="1" smtClean="0">
                <a:solidFill>
                  <a:schemeClr val="tx2">
                    <a:lumMod val="50000"/>
                  </a:schemeClr>
                </a:solidFill>
                <a:latin typeface="Times New Roman" pitchFamily="18" charset="0"/>
                <a:cs typeface="Times New Roman" pitchFamily="18" charset="0"/>
              </a:rPr>
              <a:t>інтернет-конференції</a:t>
            </a:r>
            <a:r>
              <a:rPr lang="uk-UA" i="1" dirty="0" smtClean="0">
                <a:solidFill>
                  <a:schemeClr val="tx2">
                    <a:lumMod val="50000"/>
                  </a:schemeClr>
                </a:solidFill>
                <a:latin typeface="Times New Roman" pitchFamily="18" charset="0"/>
                <a:cs typeface="Times New Roman" pitchFamily="18" charset="0"/>
              </a:rPr>
              <a:t> 24 квітня 2013 р. / ВНТУ, АМУ, ДУ "Вища школа управління". – Вінниця, 2013. – С. 36-40.</a:t>
            </a:r>
            <a:r>
              <a:rPr lang="uk-UA" b="1" i="1" dirty="0" smtClean="0">
                <a:solidFill>
                  <a:schemeClr val="tx2">
                    <a:lumMod val="50000"/>
                  </a:schemeClr>
                </a:solidFill>
                <a:latin typeface="Times New Roman" pitchFamily="18" charset="0"/>
                <a:cs typeface="Times New Roman" pitchFamily="18" charset="0"/>
              </a:rPr>
              <a:t> </a:t>
            </a:r>
          </a:p>
          <a:p>
            <a:pPr algn="just"/>
            <a:endParaRPr lang="uk-UA" b="1" i="1" dirty="0" smtClean="0">
              <a:solidFill>
                <a:schemeClr val="tx2">
                  <a:lumMod val="50000"/>
                </a:schemeClr>
              </a:solidFill>
              <a:latin typeface="Times New Roman" pitchFamily="18" charset="0"/>
              <a:cs typeface="Times New Roman" pitchFamily="18" charset="0"/>
            </a:endParaRPr>
          </a:p>
          <a:p>
            <a:pPr algn="just"/>
            <a:r>
              <a:rPr lang="uk-UA" i="1" dirty="0" smtClean="0">
                <a:solidFill>
                  <a:schemeClr val="tx2">
                    <a:lumMod val="50000"/>
                  </a:schemeClr>
                </a:solidFill>
                <a:latin typeface="Times New Roman" pitchFamily="18" charset="0"/>
                <a:cs typeface="Times New Roman" pitchFamily="18" charset="0"/>
              </a:rPr>
              <a:t>2. Екологічна </a:t>
            </a:r>
            <a:r>
              <a:rPr lang="uk-UA" i="1" dirty="0" smtClean="0">
                <a:solidFill>
                  <a:schemeClr val="tx2">
                    <a:lumMod val="50000"/>
                  </a:schemeClr>
                </a:solidFill>
                <a:latin typeface="Times New Roman" pitchFamily="18" charset="0"/>
                <a:cs typeface="Times New Roman" pitchFamily="18" charset="0"/>
              </a:rPr>
              <a:t>складова формування здоров'я людини / </a:t>
            </a:r>
            <a:r>
              <a:rPr lang="uk-UA" b="1" i="1" dirty="0" smtClean="0">
                <a:solidFill>
                  <a:schemeClr val="tx2">
                    <a:lumMod val="50000"/>
                  </a:schemeClr>
                </a:solidFill>
                <a:latin typeface="Times New Roman" pitchFamily="18" charset="0"/>
                <a:cs typeface="Times New Roman" pitchFamily="18" charset="0"/>
              </a:rPr>
              <a:t>М. І. </a:t>
            </a:r>
            <a:r>
              <a:rPr lang="uk-UA" b="1" i="1" dirty="0" err="1" smtClean="0">
                <a:solidFill>
                  <a:schemeClr val="tx2">
                    <a:lumMod val="50000"/>
                  </a:schemeClr>
                </a:solidFill>
                <a:latin typeface="Times New Roman" pitchFamily="18" charset="0"/>
                <a:cs typeface="Times New Roman" pitchFamily="18" charset="0"/>
              </a:rPr>
              <a:t>Небава</a:t>
            </a:r>
            <a:r>
              <a:rPr lang="uk-UA" b="1" i="1" dirty="0" smtClean="0">
                <a:solidFill>
                  <a:schemeClr val="tx2">
                    <a:lumMod val="50000"/>
                  </a:schemeClr>
                </a:solidFill>
                <a:latin typeface="Times New Roman" pitchFamily="18" charset="0"/>
                <a:cs typeface="Times New Roman" pitchFamily="18" charset="0"/>
              </a:rPr>
              <a:t>, І. В. </a:t>
            </a:r>
            <a:r>
              <a:rPr lang="uk-UA" b="1" i="1" dirty="0" err="1" smtClean="0">
                <a:solidFill>
                  <a:schemeClr val="tx2">
                    <a:lumMod val="50000"/>
                  </a:schemeClr>
                </a:solidFill>
                <a:latin typeface="Times New Roman" pitchFamily="18" charset="0"/>
                <a:cs typeface="Times New Roman" pitchFamily="18" charset="0"/>
              </a:rPr>
              <a:t>Заюков</a:t>
            </a:r>
            <a:r>
              <a:rPr lang="uk-UA" b="1" i="1" dirty="0" smtClean="0">
                <a:solidFill>
                  <a:schemeClr val="tx2">
                    <a:lumMod val="50000"/>
                  </a:schemeClr>
                </a:solidFill>
                <a:latin typeface="Times New Roman" pitchFamily="18" charset="0"/>
                <a:cs typeface="Times New Roman" pitchFamily="18" charset="0"/>
              </a:rPr>
              <a:t> </a:t>
            </a:r>
            <a:r>
              <a:rPr lang="uk-UA" i="1" dirty="0" smtClean="0">
                <a:solidFill>
                  <a:schemeClr val="tx2">
                    <a:lumMod val="50000"/>
                  </a:schemeClr>
                </a:solidFill>
                <a:latin typeface="Times New Roman" pitchFamily="18" charset="0"/>
                <a:cs typeface="Times New Roman" pitchFamily="18" charset="0"/>
              </a:rPr>
              <a:t>// V-й Всеукраїнський з'їзд екологів з міжнародною участю (Екологія/</a:t>
            </a:r>
            <a:r>
              <a:rPr lang="uk-UA" i="1" dirty="0" err="1" smtClean="0">
                <a:solidFill>
                  <a:schemeClr val="tx2">
                    <a:lumMod val="50000"/>
                  </a:schemeClr>
                </a:solidFill>
                <a:latin typeface="Times New Roman" pitchFamily="18" charset="0"/>
                <a:cs typeface="Times New Roman" pitchFamily="18" charset="0"/>
              </a:rPr>
              <a:t>Ecology</a:t>
            </a:r>
            <a:r>
              <a:rPr lang="uk-UA" i="1" dirty="0" smtClean="0">
                <a:solidFill>
                  <a:schemeClr val="tx2">
                    <a:lumMod val="50000"/>
                  </a:schemeClr>
                </a:solidFill>
                <a:latin typeface="Times New Roman" pitchFamily="18" charset="0"/>
                <a:cs typeface="Times New Roman" pitchFamily="18" charset="0"/>
              </a:rPr>
              <a:t> - 2015), Україна, Вінниця, 23-26 вересня, 2015 : збірник наукових праць. – Вінниця, 2015. – С. 151.</a:t>
            </a:r>
          </a:p>
          <a:p>
            <a:pPr algn="just"/>
            <a:endParaRPr lang="uk-UA" i="1" dirty="0" smtClean="0">
              <a:solidFill>
                <a:schemeClr val="tx2">
                  <a:lumMod val="50000"/>
                </a:schemeClr>
              </a:solidFill>
              <a:latin typeface="Times New Roman" pitchFamily="18" charset="0"/>
              <a:cs typeface="Times New Roman" pitchFamily="18" charset="0"/>
            </a:endParaRPr>
          </a:p>
          <a:p>
            <a:pPr algn="just"/>
            <a:r>
              <a:rPr lang="uk-UA" i="1" dirty="0" smtClean="0">
                <a:solidFill>
                  <a:schemeClr val="tx2">
                    <a:lumMod val="50000"/>
                  </a:schemeClr>
                </a:solidFill>
                <a:latin typeface="Times New Roman" pitchFamily="18" charset="0"/>
                <a:cs typeface="Times New Roman" pitchFamily="18" charset="0"/>
              </a:rPr>
              <a:t>3. Забезпечення </a:t>
            </a:r>
            <a:r>
              <a:rPr lang="uk-UA" i="1" dirty="0" smtClean="0">
                <a:solidFill>
                  <a:schemeClr val="tx2">
                    <a:lumMod val="50000"/>
                  </a:schemeClr>
                </a:solidFill>
                <a:latin typeface="Times New Roman" pitchFamily="18" charset="0"/>
                <a:cs typeface="Times New Roman" pitchFamily="18" charset="0"/>
              </a:rPr>
              <a:t>енергетичної, економічної та екологічної безпеки України в контексті сталого розвитку / </a:t>
            </a:r>
            <a:r>
              <a:rPr lang="uk-UA" b="1" i="1" dirty="0" smtClean="0">
                <a:solidFill>
                  <a:schemeClr val="tx2">
                    <a:lumMod val="50000"/>
                  </a:schemeClr>
                </a:solidFill>
                <a:latin typeface="Times New Roman" pitchFamily="18" charset="0"/>
                <a:cs typeface="Times New Roman" pitchFamily="18" charset="0"/>
              </a:rPr>
              <a:t>М. І. </a:t>
            </a:r>
            <a:r>
              <a:rPr lang="uk-UA" b="1" i="1" dirty="0" err="1" smtClean="0">
                <a:solidFill>
                  <a:schemeClr val="tx2">
                    <a:lumMod val="50000"/>
                  </a:schemeClr>
                </a:solidFill>
                <a:latin typeface="Times New Roman" pitchFamily="18" charset="0"/>
                <a:cs typeface="Times New Roman" pitchFamily="18" charset="0"/>
              </a:rPr>
              <a:t>Небава</a:t>
            </a:r>
            <a:r>
              <a:rPr lang="uk-UA" b="1" i="1" dirty="0" smtClean="0">
                <a:solidFill>
                  <a:schemeClr val="tx2">
                    <a:lumMod val="50000"/>
                  </a:schemeClr>
                </a:solidFill>
                <a:latin typeface="Times New Roman" pitchFamily="18" charset="0"/>
                <a:cs typeface="Times New Roman" pitchFamily="18" charset="0"/>
              </a:rPr>
              <a:t>, О. В. </a:t>
            </a:r>
            <a:r>
              <a:rPr lang="uk-UA" b="1" i="1" dirty="0" err="1" smtClean="0">
                <a:solidFill>
                  <a:schemeClr val="tx2">
                    <a:lumMod val="50000"/>
                  </a:schemeClr>
                </a:solidFill>
                <a:latin typeface="Times New Roman" pitchFamily="18" charset="0"/>
                <a:cs typeface="Times New Roman" pitchFamily="18" charset="0"/>
              </a:rPr>
              <a:t>Стрелюк</a:t>
            </a:r>
            <a:r>
              <a:rPr lang="uk-UA" b="1" i="1" dirty="0" smtClean="0">
                <a:solidFill>
                  <a:schemeClr val="tx2">
                    <a:lumMod val="50000"/>
                  </a:schemeClr>
                </a:solidFill>
                <a:latin typeface="Times New Roman" pitchFamily="18" charset="0"/>
                <a:cs typeface="Times New Roman" pitchFamily="18" charset="0"/>
              </a:rPr>
              <a:t> </a:t>
            </a:r>
            <a:r>
              <a:rPr lang="uk-UA" i="1" dirty="0" smtClean="0">
                <a:solidFill>
                  <a:schemeClr val="tx2">
                    <a:lumMod val="50000"/>
                  </a:schemeClr>
                </a:solidFill>
                <a:latin typeface="Times New Roman" pitchFamily="18" charset="0"/>
                <a:cs typeface="Times New Roman" pitchFamily="18" charset="0"/>
              </a:rPr>
              <a:t>// V-й Всеукраїнський з'їзд екологів з міжнародною участю (Екологія/</a:t>
            </a:r>
            <a:r>
              <a:rPr lang="uk-UA" i="1" dirty="0" err="1" smtClean="0">
                <a:solidFill>
                  <a:schemeClr val="tx2">
                    <a:lumMod val="50000"/>
                  </a:schemeClr>
                </a:solidFill>
                <a:latin typeface="Times New Roman" pitchFamily="18" charset="0"/>
                <a:cs typeface="Times New Roman" pitchFamily="18" charset="0"/>
              </a:rPr>
              <a:t>Ecology</a:t>
            </a:r>
            <a:r>
              <a:rPr lang="uk-UA" i="1" dirty="0" smtClean="0">
                <a:solidFill>
                  <a:schemeClr val="tx2">
                    <a:lumMod val="50000"/>
                  </a:schemeClr>
                </a:solidFill>
                <a:latin typeface="Times New Roman" pitchFamily="18" charset="0"/>
                <a:cs typeface="Times New Roman" pitchFamily="18" charset="0"/>
              </a:rPr>
              <a:t> - 2015), Україна, Вінниця, 23-26 вересня, 2015 : збірник наукових праць. – Вінниця, 2015. – С. 277.</a:t>
            </a:r>
            <a:r>
              <a:rPr lang="uk-UA" b="1" i="1" dirty="0" smtClean="0">
                <a:solidFill>
                  <a:schemeClr val="tx2">
                    <a:lumMod val="50000"/>
                  </a:schemeClr>
                </a:solidFill>
                <a:latin typeface="Times New Roman" pitchFamily="18" charset="0"/>
                <a:cs typeface="Times New Roman" pitchFamily="18" charset="0"/>
              </a:rPr>
              <a:t> </a:t>
            </a:r>
          </a:p>
          <a:p>
            <a:pPr algn="just"/>
            <a:endParaRPr lang="uk-UA" b="1" i="1" dirty="0" smtClean="0">
              <a:solidFill>
                <a:schemeClr val="tx2">
                  <a:lumMod val="50000"/>
                </a:schemeClr>
              </a:solidFill>
              <a:latin typeface="Times New Roman" pitchFamily="18" charset="0"/>
              <a:cs typeface="Times New Roman" pitchFamily="18" charset="0"/>
            </a:endParaRPr>
          </a:p>
          <a:p>
            <a:pPr algn="just"/>
            <a:r>
              <a:rPr lang="uk-UA" i="1" dirty="0" smtClean="0">
                <a:solidFill>
                  <a:schemeClr val="tx2">
                    <a:lumMod val="50000"/>
                  </a:schemeClr>
                </a:solidFill>
                <a:latin typeface="Times New Roman" pitchFamily="18" charset="0"/>
                <a:cs typeface="Times New Roman" pitchFamily="18" charset="0"/>
              </a:rPr>
              <a:t>4. Конкурентні </a:t>
            </a:r>
            <a:r>
              <a:rPr lang="uk-UA" i="1" dirty="0" smtClean="0">
                <a:solidFill>
                  <a:schemeClr val="tx2">
                    <a:lumMod val="50000"/>
                  </a:schemeClr>
                </a:solidFill>
                <a:latin typeface="Times New Roman" pitchFamily="18" charset="0"/>
                <a:cs typeface="Times New Roman" pitchFamily="18" charset="0"/>
              </a:rPr>
              <a:t>переваги майбутніх менеджерів організації Інституту менеджменту Вінницького національного технічного університету / </a:t>
            </a:r>
            <a:r>
              <a:rPr lang="uk-UA" b="1" i="1" dirty="0" smtClean="0">
                <a:solidFill>
                  <a:schemeClr val="tx2">
                    <a:lumMod val="50000"/>
                  </a:schemeClr>
                </a:solidFill>
                <a:latin typeface="Times New Roman" pitchFamily="18" charset="0"/>
                <a:cs typeface="Times New Roman" pitchFamily="18" charset="0"/>
              </a:rPr>
              <a:t>М. </a:t>
            </a:r>
            <a:r>
              <a:rPr lang="uk-UA" b="1" i="1" dirty="0" err="1" smtClean="0">
                <a:solidFill>
                  <a:schemeClr val="tx2">
                    <a:lumMod val="50000"/>
                  </a:schemeClr>
                </a:solidFill>
                <a:latin typeface="Times New Roman" pitchFamily="18" charset="0"/>
                <a:cs typeface="Times New Roman" pitchFamily="18" charset="0"/>
              </a:rPr>
              <a:t>Небава</a:t>
            </a:r>
            <a:r>
              <a:rPr lang="uk-UA" b="1" i="1" dirty="0" smtClean="0">
                <a:solidFill>
                  <a:schemeClr val="tx2">
                    <a:lumMod val="50000"/>
                  </a:schemeClr>
                </a:solidFill>
                <a:latin typeface="Times New Roman" pitchFamily="18" charset="0"/>
                <a:cs typeface="Times New Roman" pitchFamily="18" charset="0"/>
              </a:rPr>
              <a:t> </a:t>
            </a:r>
            <a:r>
              <a:rPr lang="uk-UA" i="1" dirty="0" smtClean="0">
                <a:solidFill>
                  <a:schemeClr val="tx2">
                    <a:lumMod val="50000"/>
                  </a:schemeClr>
                </a:solidFill>
                <a:latin typeface="Times New Roman" pitchFamily="18" charset="0"/>
                <a:cs typeface="Times New Roman" pitchFamily="18" charset="0"/>
              </a:rPr>
              <a:t>// Модернізація структури та змісту підготовки фахівців з менеджменту організацій і адміністрування : матеріали Міжнародної науково-практичної </a:t>
            </a:r>
            <a:r>
              <a:rPr lang="uk-UA" i="1" dirty="0" err="1" smtClean="0">
                <a:solidFill>
                  <a:schemeClr val="tx2">
                    <a:lumMod val="50000"/>
                  </a:schemeClr>
                </a:solidFill>
                <a:latin typeface="Times New Roman" pitchFamily="18" charset="0"/>
                <a:cs typeface="Times New Roman" pitchFamily="18" charset="0"/>
              </a:rPr>
              <a:t>інтернет-конференції</a:t>
            </a:r>
            <a:r>
              <a:rPr lang="uk-UA" i="1" dirty="0" smtClean="0">
                <a:solidFill>
                  <a:schemeClr val="tx2">
                    <a:lumMod val="50000"/>
                  </a:schemeClr>
                </a:solidFill>
                <a:latin typeface="Times New Roman" pitchFamily="18" charset="0"/>
                <a:cs typeface="Times New Roman" pitchFamily="18" charset="0"/>
              </a:rPr>
              <a:t> 24 квітня 2013 р. / ВНТУ, АМУ, ДУ "Вища школа управління". – Вінниця, 2013. – С. 22-24.</a:t>
            </a:r>
            <a:r>
              <a:rPr lang="uk-UA" b="1" i="1" dirty="0" smtClean="0">
                <a:solidFill>
                  <a:schemeClr val="tx2">
                    <a:lumMod val="50000"/>
                  </a:schemeClr>
                </a:solidFill>
                <a:latin typeface="Times New Roman" pitchFamily="18" charset="0"/>
                <a:cs typeface="Times New Roman" pitchFamily="18" charset="0"/>
              </a:rPr>
              <a:t> </a:t>
            </a:r>
            <a:endParaRPr lang="ru-RU" i="1" dirty="0">
              <a:solidFill>
                <a:schemeClr val="tx2">
                  <a:lumMod val="50000"/>
                </a:schemeClr>
              </a:solidFill>
              <a:latin typeface="Calibri" pitchFamily="34" charset="0"/>
            </a:endParaRPr>
          </a:p>
        </p:txBody>
      </p:sp>
      <p:sp>
        <p:nvSpPr>
          <p:cNvPr id="4" name="TextBox 3"/>
          <p:cNvSpPr txBox="1"/>
          <p:nvPr/>
        </p:nvSpPr>
        <p:spPr>
          <a:xfrm>
            <a:off x="1776416" y="-24"/>
            <a:ext cx="4938724" cy="646331"/>
          </a:xfrm>
          <a:prstGeom prst="rect">
            <a:avLst/>
          </a:prstGeom>
          <a:noFill/>
        </p:spPr>
        <p:txBody>
          <a:bodyPr wrap="non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uk-UA" b="1" cap="all" dirty="0" smtClean="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01600">
                    <a:schemeClr val="accent3">
                      <a:satMod val="175000"/>
                      <a:alpha val="40000"/>
                    </a:schemeClr>
                  </a:glow>
                  <a:reflection blurRad="12700" stA="50000" endPos="50000" dist="5000" dir="5400000" sy="-100000" rotWithShape="0"/>
                </a:effectLst>
                <a:latin typeface="Times New Roman" pitchFamily="18" charset="0"/>
                <a:cs typeface="Times New Roman" pitchFamily="18" charset="0"/>
              </a:rPr>
              <a:t>Публікації у збірниках матеріалів </a:t>
            </a:r>
          </a:p>
          <a:p>
            <a:pPr algn="ctr"/>
            <a:r>
              <a:rPr lang="uk-UA" b="1" cap="all" dirty="0" smtClean="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01600">
                    <a:schemeClr val="accent3">
                      <a:satMod val="175000"/>
                      <a:alpha val="40000"/>
                    </a:schemeClr>
                  </a:glow>
                  <a:reflection blurRad="12700" stA="50000" endPos="50000" dist="5000" dir="5400000" sy="-100000" rotWithShape="0"/>
                </a:effectLst>
                <a:latin typeface="Times New Roman" pitchFamily="18" charset="0"/>
                <a:cs typeface="Times New Roman" pitchFamily="18" charset="0"/>
              </a:rPr>
              <a:t>Науково-практичних конференцій</a:t>
            </a:r>
            <a:endParaRPr lang="ru-RU" b="1" cap="all" dirty="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01600">
                  <a:schemeClr val="accent3">
                    <a:satMod val="175000"/>
                    <a:alpha val="40000"/>
                  </a:schemeClr>
                </a:glow>
                <a:reflection blurRad="12700" stA="50000" endPos="50000" dist="5000" dir="5400000" sy="-100000"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Рисунок 3"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9699" name="TextBox 2"/>
          <p:cNvSpPr txBox="1">
            <a:spLocks noChangeArrowheads="1"/>
          </p:cNvSpPr>
          <p:nvPr/>
        </p:nvSpPr>
        <p:spPr bwMode="auto">
          <a:xfrm>
            <a:off x="214282" y="312266"/>
            <a:ext cx="8786874" cy="6355586"/>
          </a:xfrm>
          <a:prstGeom prst="rect">
            <a:avLst/>
          </a:prstGeom>
          <a:noFill/>
          <a:ln w="9525">
            <a:noFill/>
            <a:miter lim="800000"/>
            <a:headEnd/>
            <a:tailEnd/>
          </a:ln>
        </p:spPr>
        <p:txBody>
          <a:bodyPr wrap="square">
            <a:spAutoFit/>
          </a:bodyPr>
          <a:lstStyle/>
          <a:p>
            <a:pPr algn="just"/>
            <a:r>
              <a:rPr lang="uk-UA" sz="2000" i="1" dirty="0" smtClean="0">
                <a:solidFill>
                  <a:schemeClr val="tx2">
                    <a:lumMod val="50000"/>
                  </a:schemeClr>
                </a:solidFill>
                <a:latin typeface="Times New Roman" pitchFamily="18" charset="0"/>
                <a:cs typeface="Times New Roman" pitchFamily="18" charset="0"/>
              </a:rPr>
              <a:t>5. Корпоративна </a:t>
            </a:r>
            <a:r>
              <a:rPr lang="uk-UA" sz="2000" i="1" dirty="0">
                <a:solidFill>
                  <a:schemeClr val="tx2">
                    <a:lumMod val="50000"/>
                  </a:schemeClr>
                </a:solidFill>
                <a:latin typeface="Times New Roman" pitchFamily="18" charset="0"/>
                <a:cs typeface="Times New Roman" pitchFamily="18" charset="0"/>
              </a:rPr>
              <a:t>культура та її роль у стійкості підприємницьких структур / М. І. </a:t>
            </a:r>
            <a:r>
              <a:rPr lang="uk-UA" sz="2000" i="1" dirty="0" err="1">
                <a:solidFill>
                  <a:schemeClr val="tx2">
                    <a:lumMod val="50000"/>
                  </a:schemeClr>
                </a:solidFill>
                <a:latin typeface="Times New Roman" pitchFamily="18" charset="0"/>
                <a:cs typeface="Times New Roman" pitchFamily="18" charset="0"/>
              </a:rPr>
              <a:t>Небава</a:t>
            </a:r>
            <a:r>
              <a:rPr lang="uk-UA" sz="2000" i="1" dirty="0">
                <a:solidFill>
                  <a:schemeClr val="tx2">
                    <a:lumMod val="50000"/>
                  </a:schemeClr>
                </a:solidFill>
                <a:latin typeface="Times New Roman" pitchFamily="18" charset="0"/>
                <a:cs typeface="Times New Roman" pitchFamily="18" charset="0"/>
              </a:rPr>
              <a:t> // Гуманізм та освіта : збірник матеріалів X міжнародної науково-практичної конференції м. Вінниця, 14 - 16 вересня 2010 : присвячена 200-річчю від Дня народження М. І. Пирогова та 50-річчю ВНТУ / МОН України, НАПН України, ВНТУ, Новий університет Лісабону. – Вінниця, 2010. – С. 199-202.</a:t>
            </a:r>
          </a:p>
          <a:p>
            <a:pPr algn="just"/>
            <a:endParaRPr lang="ru-RU"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6. Менеджмент </a:t>
            </a:r>
            <a:r>
              <a:rPr lang="uk-UA" sz="2000" i="1" dirty="0">
                <a:solidFill>
                  <a:schemeClr val="tx2">
                    <a:lumMod val="50000"/>
                  </a:schemeClr>
                </a:solidFill>
                <a:latin typeface="Times New Roman" pitchFamily="18" charset="0"/>
                <a:cs typeface="Times New Roman" pitchFamily="18" charset="0"/>
              </a:rPr>
              <a:t>якості економічної освіти у вузі / М. І. </a:t>
            </a:r>
            <a:r>
              <a:rPr lang="uk-UA" sz="2000" i="1" dirty="0" err="1">
                <a:solidFill>
                  <a:schemeClr val="tx2">
                    <a:lumMod val="50000"/>
                  </a:schemeClr>
                </a:solidFill>
                <a:latin typeface="Times New Roman" pitchFamily="18" charset="0"/>
                <a:cs typeface="Times New Roman" pitchFamily="18" charset="0"/>
              </a:rPr>
              <a:t>Небава</a:t>
            </a:r>
            <a:r>
              <a:rPr lang="uk-UA" sz="2000" i="1" dirty="0">
                <a:solidFill>
                  <a:schemeClr val="tx2">
                    <a:lumMod val="50000"/>
                  </a:schemeClr>
                </a:solidFill>
                <a:latin typeface="Times New Roman" pitchFamily="18" charset="0"/>
                <a:cs typeface="Times New Roman" pitchFamily="18" charset="0"/>
              </a:rPr>
              <a:t> // Гуманізм та освіта : Збірник матеріалів VIII міжнародної науково-практичної конференції м. Вінниця, 19-21 вересня 2006 року. – Вінниця, 2006. – С. 401-402. </a:t>
            </a:r>
          </a:p>
          <a:p>
            <a:pPr algn="just"/>
            <a:endParaRPr lang="uk-UA"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7. Модернізація </a:t>
            </a:r>
            <a:r>
              <a:rPr lang="uk-UA" sz="2000" i="1" dirty="0">
                <a:solidFill>
                  <a:schemeClr val="tx2">
                    <a:lumMod val="50000"/>
                  </a:schemeClr>
                </a:solidFill>
                <a:latin typeface="Times New Roman" pitchFamily="18" charset="0"/>
                <a:cs typeface="Times New Roman" pitchFamily="18" charset="0"/>
              </a:rPr>
              <a:t>підготовки фахівців менеджерського спрямування в контексті Болонського процесу / М. </a:t>
            </a:r>
            <a:r>
              <a:rPr lang="uk-UA" sz="2000" i="1" dirty="0" err="1">
                <a:solidFill>
                  <a:schemeClr val="tx2">
                    <a:lumMod val="50000"/>
                  </a:schemeClr>
                </a:solidFill>
                <a:latin typeface="Times New Roman" pitchFamily="18" charset="0"/>
                <a:cs typeface="Times New Roman" pitchFamily="18" charset="0"/>
              </a:rPr>
              <a:t>Небава</a:t>
            </a:r>
            <a:r>
              <a:rPr lang="uk-UA" sz="2000" i="1" dirty="0">
                <a:solidFill>
                  <a:schemeClr val="tx2">
                    <a:lumMod val="50000"/>
                  </a:schemeClr>
                </a:solidFill>
                <a:latin typeface="Times New Roman" pitchFamily="18" charset="0"/>
                <a:cs typeface="Times New Roman" pitchFamily="18" charset="0"/>
              </a:rPr>
              <a:t> // Модернізація структури та змісту підготовки фахівців з менеджменту організацій і адміністрування : матеріали Міжнародної науково-практичної </a:t>
            </a:r>
            <a:r>
              <a:rPr lang="uk-UA" sz="2000" i="1" dirty="0" err="1">
                <a:solidFill>
                  <a:schemeClr val="tx2">
                    <a:lumMod val="50000"/>
                  </a:schemeClr>
                </a:solidFill>
                <a:latin typeface="Times New Roman" pitchFamily="18" charset="0"/>
                <a:cs typeface="Times New Roman" pitchFamily="18" charset="0"/>
              </a:rPr>
              <a:t>інтернет-конференції</a:t>
            </a:r>
            <a:r>
              <a:rPr lang="uk-UA" sz="2000" i="1" dirty="0">
                <a:solidFill>
                  <a:schemeClr val="tx2">
                    <a:lumMod val="50000"/>
                  </a:schemeClr>
                </a:solidFill>
                <a:latin typeface="Times New Roman" pitchFamily="18" charset="0"/>
                <a:cs typeface="Times New Roman" pitchFamily="18" charset="0"/>
              </a:rPr>
              <a:t> 24 квітня 2013 р. / ВНТУ, АМУ, ДУ "Вища школа управління". – Вінниця, 2013. – С. 6-14.</a:t>
            </a:r>
          </a:p>
          <a:p>
            <a:pPr algn="just"/>
            <a:endParaRPr lang="uk-UA"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8. Проблеми </a:t>
            </a:r>
            <a:r>
              <a:rPr lang="uk-UA" sz="2000" i="1" dirty="0">
                <a:solidFill>
                  <a:schemeClr val="tx2">
                    <a:lumMod val="50000"/>
                  </a:schemeClr>
                </a:solidFill>
                <a:latin typeface="Times New Roman" pitchFamily="18" charset="0"/>
                <a:cs typeface="Times New Roman" pitchFamily="18" charset="0"/>
              </a:rPr>
              <a:t>підвищення якості системи соціальної підтримки населення та її оцінки / М. І. </a:t>
            </a:r>
            <a:r>
              <a:rPr lang="uk-UA" sz="2000" i="1" dirty="0" err="1">
                <a:solidFill>
                  <a:schemeClr val="tx2">
                    <a:lumMod val="50000"/>
                  </a:schemeClr>
                </a:solidFill>
                <a:latin typeface="Times New Roman" pitchFamily="18" charset="0"/>
                <a:cs typeface="Times New Roman" pitchFamily="18" charset="0"/>
              </a:rPr>
              <a:t>Небава</a:t>
            </a:r>
            <a:r>
              <a:rPr lang="uk-UA" sz="2000" i="1" dirty="0">
                <a:solidFill>
                  <a:schemeClr val="tx2">
                    <a:lumMod val="50000"/>
                  </a:schemeClr>
                </a:solidFill>
                <a:latin typeface="Times New Roman" pitchFamily="18" charset="0"/>
                <a:cs typeface="Times New Roman" pitchFamily="18" charset="0"/>
              </a:rPr>
              <a:t> // Матеріали ІІ Міжнародної науково-практичної конференції "Сучасні тенденції розвитку фінансових та інноваційно-інвестиційних процесів в Україні : 1 березня 2013 р. / МОНМС України, ВМР, ВНТУ, БГЄУ. – Вінниця, 2013. – С. 48-51. </a:t>
            </a:r>
            <a:endParaRPr lang="uk-UA" sz="17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Рисунок 3"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0723" name="TextBox 2"/>
          <p:cNvSpPr txBox="1">
            <a:spLocks noChangeArrowheads="1"/>
          </p:cNvSpPr>
          <p:nvPr/>
        </p:nvSpPr>
        <p:spPr bwMode="auto">
          <a:xfrm>
            <a:off x="357188" y="359562"/>
            <a:ext cx="8643968" cy="6355586"/>
          </a:xfrm>
          <a:prstGeom prst="rect">
            <a:avLst/>
          </a:prstGeom>
          <a:noFill/>
          <a:ln w="9525">
            <a:noFill/>
            <a:miter lim="800000"/>
            <a:headEnd/>
            <a:tailEnd/>
          </a:ln>
        </p:spPr>
        <p:txBody>
          <a:bodyPr wrap="square">
            <a:spAutoFit/>
          </a:bodyPr>
          <a:lstStyle/>
          <a:p>
            <a:pPr algn="just"/>
            <a:r>
              <a:rPr lang="uk-UA" sz="2000" i="1" dirty="0" smtClean="0">
                <a:solidFill>
                  <a:schemeClr val="tx2">
                    <a:lumMod val="50000"/>
                  </a:schemeClr>
                </a:solidFill>
                <a:latin typeface="Times New Roman" pitchFamily="18" charset="0"/>
                <a:cs typeface="Times New Roman" pitchFamily="18" charset="0"/>
              </a:rPr>
              <a:t>9. Соціальні </a:t>
            </a:r>
            <a:r>
              <a:rPr lang="uk-UA" sz="2000" i="1" dirty="0">
                <a:solidFill>
                  <a:schemeClr val="tx2">
                    <a:lumMod val="50000"/>
                  </a:schemeClr>
                </a:solidFill>
                <a:latin typeface="Times New Roman" pitchFamily="18" charset="0"/>
                <a:cs typeface="Times New Roman" pitchFamily="18" charset="0"/>
              </a:rPr>
              <a:t>інновації як складова активної соціальної політики у сфері людського розвитку / М. І. </a:t>
            </a:r>
            <a:r>
              <a:rPr lang="uk-UA" sz="2000" i="1" dirty="0" err="1">
                <a:solidFill>
                  <a:schemeClr val="tx2">
                    <a:lumMod val="50000"/>
                  </a:schemeClr>
                </a:solidFill>
                <a:latin typeface="Times New Roman" pitchFamily="18" charset="0"/>
                <a:cs typeface="Times New Roman" pitchFamily="18" charset="0"/>
              </a:rPr>
              <a:t>Небава</a:t>
            </a:r>
            <a:r>
              <a:rPr lang="uk-UA" sz="2000" i="1" dirty="0">
                <a:solidFill>
                  <a:schemeClr val="tx2">
                    <a:lumMod val="50000"/>
                  </a:schemeClr>
                </a:solidFill>
                <a:latin typeface="Times New Roman" pitchFamily="18" charset="0"/>
                <a:cs typeface="Times New Roman" pitchFamily="18" charset="0"/>
              </a:rPr>
              <a:t> // Матеріали міжнародної науково-практичної конференції "Тенденції управління фінансовими та інноваційними процесами в умовах ринкових перетворень" 2 березня 2012 р. / МОНМС України, ВНТУ, ЧНУ ім. Ю. </a:t>
            </a:r>
            <a:r>
              <a:rPr lang="uk-UA" sz="2000" i="1" dirty="0" err="1">
                <a:solidFill>
                  <a:schemeClr val="tx2">
                    <a:lumMod val="50000"/>
                  </a:schemeClr>
                </a:solidFill>
                <a:latin typeface="Times New Roman" pitchFamily="18" charset="0"/>
                <a:cs typeface="Times New Roman" pitchFamily="18" charset="0"/>
              </a:rPr>
              <a:t>Федьковича</a:t>
            </a:r>
            <a:r>
              <a:rPr lang="uk-UA" sz="2000" i="1" dirty="0">
                <a:solidFill>
                  <a:schemeClr val="tx2">
                    <a:lumMod val="50000"/>
                  </a:schemeClr>
                </a:solidFill>
                <a:latin typeface="Times New Roman" pitchFamily="18" charset="0"/>
                <a:cs typeface="Times New Roman" pitchFamily="18" charset="0"/>
              </a:rPr>
              <a:t>, ЗНТУ. – Вінниця, 2012. – С. 39-42. </a:t>
            </a:r>
          </a:p>
          <a:p>
            <a:pPr algn="just"/>
            <a:endParaRPr lang="uk-UA"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10. Узгодженість </a:t>
            </a:r>
            <a:r>
              <a:rPr lang="uk-UA" sz="2000" i="1" dirty="0">
                <a:solidFill>
                  <a:schemeClr val="tx2">
                    <a:lumMod val="50000"/>
                  </a:schemeClr>
                </a:solidFill>
                <a:latin typeface="Times New Roman" pitchFamily="18" charset="0"/>
                <a:cs typeface="Times New Roman" pitchFamily="18" charset="0"/>
              </a:rPr>
              <a:t>критеріїв підготовки менеджерів з вимогами ринку праці / М. </a:t>
            </a:r>
            <a:r>
              <a:rPr lang="uk-UA" sz="2000" i="1" dirty="0" err="1">
                <a:solidFill>
                  <a:schemeClr val="tx2">
                    <a:lumMod val="50000"/>
                  </a:schemeClr>
                </a:solidFill>
                <a:latin typeface="Times New Roman" pitchFamily="18" charset="0"/>
                <a:cs typeface="Times New Roman" pitchFamily="18" charset="0"/>
              </a:rPr>
              <a:t>Небава</a:t>
            </a:r>
            <a:r>
              <a:rPr lang="uk-UA" sz="2000" i="1" dirty="0">
                <a:solidFill>
                  <a:schemeClr val="tx2">
                    <a:lumMod val="50000"/>
                  </a:schemeClr>
                </a:solidFill>
                <a:latin typeface="Times New Roman" pitchFamily="18" charset="0"/>
                <a:cs typeface="Times New Roman" pitchFamily="18" charset="0"/>
              </a:rPr>
              <a:t>, І. </a:t>
            </a:r>
            <a:r>
              <a:rPr lang="uk-UA" sz="2000" i="1" dirty="0" err="1">
                <a:solidFill>
                  <a:schemeClr val="tx2">
                    <a:lumMod val="50000"/>
                  </a:schemeClr>
                </a:solidFill>
                <a:latin typeface="Times New Roman" pitchFamily="18" charset="0"/>
                <a:cs typeface="Times New Roman" pitchFamily="18" charset="0"/>
              </a:rPr>
              <a:t>Заюков</a:t>
            </a:r>
            <a:r>
              <a:rPr lang="uk-UA" sz="2000" i="1" dirty="0">
                <a:solidFill>
                  <a:schemeClr val="tx2">
                    <a:lumMod val="50000"/>
                  </a:schemeClr>
                </a:solidFill>
                <a:latin typeface="Times New Roman" pitchFamily="18" charset="0"/>
                <a:cs typeface="Times New Roman" pitchFamily="18" charset="0"/>
              </a:rPr>
              <a:t> // Модернізація структури та змісту підготовки фахівців з менеджменту організацій і адміністрування : матеріали Міжнародної науково-практичної </a:t>
            </a:r>
            <a:r>
              <a:rPr lang="uk-UA" sz="2000" i="1" dirty="0" err="1">
                <a:solidFill>
                  <a:schemeClr val="tx2">
                    <a:lumMod val="50000"/>
                  </a:schemeClr>
                </a:solidFill>
                <a:latin typeface="Times New Roman" pitchFamily="18" charset="0"/>
                <a:cs typeface="Times New Roman" pitchFamily="18" charset="0"/>
              </a:rPr>
              <a:t>інтернет-конференції</a:t>
            </a:r>
            <a:r>
              <a:rPr lang="uk-UA" sz="2000" i="1" dirty="0">
                <a:solidFill>
                  <a:schemeClr val="tx2">
                    <a:lumMod val="50000"/>
                  </a:schemeClr>
                </a:solidFill>
                <a:latin typeface="Times New Roman" pitchFamily="18" charset="0"/>
                <a:cs typeface="Times New Roman" pitchFamily="18" charset="0"/>
              </a:rPr>
              <a:t> 24 квітня 2013 р. / ВНТУ, АМУ, ДУ "Вища школа управління". – Вінниця, 2013. – С. 87-92.</a:t>
            </a:r>
          </a:p>
          <a:p>
            <a:pPr algn="just"/>
            <a:endParaRPr lang="ru-RU"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11. Формування </a:t>
            </a:r>
            <a:r>
              <a:rPr lang="uk-UA" sz="2000" i="1" dirty="0">
                <a:solidFill>
                  <a:schemeClr val="tx2">
                    <a:lumMod val="50000"/>
                  </a:schemeClr>
                </a:solidFill>
                <a:latin typeface="Times New Roman" pitchFamily="18" charset="0"/>
                <a:cs typeface="Times New Roman" pitchFamily="18" charset="0"/>
              </a:rPr>
              <a:t>екологічно-орієнтованого розвитку сільських територій / М. І. </a:t>
            </a:r>
            <a:r>
              <a:rPr lang="uk-UA" sz="2000" i="1" dirty="0" err="1">
                <a:solidFill>
                  <a:schemeClr val="tx2">
                    <a:lumMod val="50000"/>
                  </a:schemeClr>
                </a:solidFill>
                <a:latin typeface="Times New Roman" pitchFamily="18" charset="0"/>
                <a:cs typeface="Times New Roman" pitchFamily="18" charset="0"/>
              </a:rPr>
              <a:t>Небава</a:t>
            </a:r>
            <a:r>
              <a:rPr lang="uk-UA" sz="2000" i="1" dirty="0">
                <a:solidFill>
                  <a:schemeClr val="tx2">
                    <a:lumMod val="50000"/>
                  </a:schemeClr>
                </a:solidFill>
                <a:latin typeface="Times New Roman" pitchFamily="18" charset="0"/>
                <a:cs typeface="Times New Roman" pitchFamily="18" charset="0"/>
              </a:rPr>
              <a:t>, О. Ю. </a:t>
            </a:r>
            <a:r>
              <a:rPr lang="uk-UA" sz="2000" i="1" dirty="0" err="1">
                <a:solidFill>
                  <a:schemeClr val="tx2">
                    <a:lumMod val="50000"/>
                  </a:schemeClr>
                </a:solidFill>
                <a:latin typeface="Times New Roman" pitchFamily="18" charset="0"/>
                <a:cs typeface="Times New Roman" pitchFamily="18" charset="0"/>
              </a:rPr>
              <a:t>Панасюк</a:t>
            </a:r>
            <a:r>
              <a:rPr lang="uk-UA" sz="2000" i="1" dirty="0">
                <a:solidFill>
                  <a:schemeClr val="tx2">
                    <a:lumMod val="50000"/>
                  </a:schemeClr>
                </a:solidFill>
                <a:latin typeface="Times New Roman" pitchFamily="18" charset="0"/>
                <a:cs typeface="Times New Roman" pitchFamily="18" charset="0"/>
              </a:rPr>
              <a:t> // V-й Всеукраїнський з'їзд екологів з міжнародною участю (Екологія/</a:t>
            </a:r>
            <a:r>
              <a:rPr lang="uk-UA" sz="2000" i="1" dirty="0" err="1">
                <a:solidFill>
                  <a:schemeClr val="tx2">
                    <a:lumMod val="50000"/>
                  </a:schemeClr>
                </a:solidFill>
                <a:latin typeface="Times New Roman" pitchFamily="18" charset="0"/>
                <a:cs typeface="Times New Roman" pitchFamily="18" charset="0"/>
              </a:rPr>
              <a:t>Ecology</a:t>
            </a:r>
            <a:r>
              <a:rPr lang="uk-UA" sz="2000" i="1" dirty="0">
                <a:solidFill>
                  <a:schemeClr val="tx2">
                    <a:lumMod val="50000"/>
                  </a:schemeClr>
                </a:solidFill>
                <a:latin typeface="Times New Roman" pitchFamily="18" charset="0"/>
                <a:cs typeface="Times New Roman" pitchFamily="18" charset="0"/>
              </a:rPr>
              <a:t> - 2015), Україна, Вінниця, 23-26 вересня, 2015 : збірник наукових праць. – Вінниця, 2015. – С. 225.</a:t>
            </a:r>
          </a:p>
          <a:p>
            <a:pPr algn="just"/>
            <a:endParaRPr lang="uk-UA" sz="900" i="1" dirty="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12. Шляхи </a:t>
            </a:r>
            <a:r>
              <a:rPr lang="uk-UA" sz="2000" i="1" dirty="0">
                <a:solidFill>
                  <a:schemeClr val="tx2">
                    <a:lumMod val="50000"/>
                  </a:schemeClr>
                </a:solidFill>
                <a:latin typeface="Times New Roman" pitchFamily="18" charset="0"/>
                <a:cs typeface="Times New Roman" pitchFamily="18" charset="0"/>
              </a:rPr>
              <a:t>формування ефективної системи управління оборотними коштами підприємства / М. І. </a:t>
            </a:r>
            <a:r>
              <a:rPr lang="uk-UA" sz="2000" i="1" dirty="0" err="1">
                <a:solidFill>
                  <a:schemeClr val="tx2">
                    <a:lumMod val="50000"/>
                  </a:schemeClr>
                </a:solidFill>
                <a:latin typeface="Times New Roman" pitchFamily="18" charset="0"/>
                <a:cs typeface="Times New Roman" pitchFamily="18" charset="0"/>
              </a:rPr>
              <a:t>Небава</a:t>
            </a:r>
            <a:r>
              <a:rPr lang="uk-UA" sz="2000" i="1" dirty="0">
                <a:solidFill>
                  <a:schemeClr val="tx2">
                    <a:lumMod val="50000"/>
                  </a:schemeClr>
                </a:solidFill>
                <a:latin typeface="Times New Roman" pitchFamily="18" charset="0"/>
                <a:cs typeface="Times New Roman" pitchFamily="18" charset="0"/>
              </a:rPr>
              <a:t>, Ю. І. </a:t>
            </a:r>
            <a:r>
              <a:rPr lang="uk-UA" sz="2000" i="1" dirty="0" err="1">
                <a:solidFill>
                  <a:schemeClr val="tx2">
                    <a:lumMod val="50000"/>
                  </a:schemeClr>
                </a:solidFill>
                <a:latin typeface="Times New Roman" pitchFamily="18" charset="0"/>
                <a:cs typeface="Times New Roman" pitchFamily="18" charset="0"/>
              </a:rPr>
              <a:t>Заворотна</a:t>
            </a:r>
            <a:r>
              <a:rPr lang="uk-UA" sz="2000" i="1" dirty="0">
                <a:solidFill>
                  <a:schemeClr val="tx2">
                    <a:lumMod val="50000"/>
                  </a:schemeClr>
                </a:solidFill>
                <a:latin typeface="Times New Roman" pitchFamily="18" charset="0"/>
                <a:cs typeface="Times New Roman" pitchFamily="18" charset="0"/>
              </a:rPr>
              <a:t> // Матеріали ІІ Міжнародної науково-практичної конференції "Сучасні тенденції розвитку фінансових та інноваційно-інвестиційних процесів в Україні : 1 березня </a:t>
            </a:r>
            <a:endParaRPr lang="uk-UA" sz="2000" i="1" dirty="0" smtClean="0">
              <a:solidFill>
                <a:schemeClr val="tx2">
                  <a:lumMod val="50000"/>
                </a:schemeClr>
              </a:solidFill>
              <a:latin typeface="Times New Roman" pitchFamily="18" charset="0"/>
              <a:cs typeface="Times New Roman" pitchFamily="18" charset="0"/>
            </a:endParaRPr>
          </a:p>
          <a:p>
            <a:pPr algn="just"/>
            <a:r>
              <a:rPr lang="uk-UA" sz="2000" i="1" dirty="0" smtClean="0">
                <a:solidFill>
                  <a:schemeClr val="tx2">
                    <a:lumMod val="50000"/>
                  </a:schemeClr>
                </a:solidFill>
                <a:latin typeface="Times New Roman" pitchFamily="18" charset="0"/>
                <a:cs typeface="Times New Roman" pitchFamily="18" charset="0"/>
              </a:rPr>
              <a:t>2013 р</a:t>
            </a:r>
            <a:r>
              <a:rPr lang="uk-UA" sz="2000" i="1" dirty="0">
                <a:solidFill>
                  <a:schemeClr val="tx2">
                    <a:lumMod val="50000"/>
                  </a:schemeClr>
                </a:solidFill>
                <a:latin typeface="Times New Roman" pitchFamily="18" charset="0"/>
                <a:cs typeface="Times New Roman" pitchFamily="18" charset="0"/>
              </a:rPr>
              <a:t>. / МОНМС України, ВМР, ВНТУ, БГЄУ. – Вінниця, 2013. – С. 304-307.</a:t>
            </a:r>
            <a:endParaRPr lang="ru-RU" sz="2000" i="1" dirty="0">
              <a:solidFill>
                <a:schemeClr val="tx2">
                  <a:lumMod val="50000"/>
                </a:schemeClr>
              </a:solidFill>
              <a:latin typeface="Calibri"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9" name="Рисунок 8" descr="Микола Іванович з командою ВНТУ представляє Україну на Enactus World Cup у Канаді.jpg"/>
          <p:cNvPicPr>
            <a:picLocks noChangeAspect="1"/>
          </p:cNvPicPr>
          <p:nvPr/>
        </p:nvPicPr>
        <p:blipFill>
          <a:blip r:embed="rId3" cstate="print"/>
          <a:stretch>
            <a:fillRect/>
          </a:stretch>
        </p:blipFill>
        <p:spPr>
          <a:xfrm>
            <a:off x="500264" y="692696"/>
            <a:ext cx="4071736" cy="2767508"/>
          </a:xfrm>
          <a:prstGeom prst="rect">
            <a:avLst/>
          </a:prstGeom>
          <a:ln>
            <a:noFill/>
          </a:ln>
          <a:effectLst>
            <a:outerShdw blurRad="292100" dist="139700" dir="2700000" algn="tl" rotWithShape="0">
              <a:srgbClr val="333333">
                <a:alpha val="65000"/>
              </a:srgbClr>
            </a:outerShdw>
          </a:effectLst>
        </p:spPr>
      </p:pic>
      <p:pic>
        <p:nvPicPr>
          <p:cNvPr id="11" name="Рисунок 10" descr="Команда ВНТУ на чолі з М. І. Небавою представляла Україну на Всесвітньому кубку Enactus у Канаді.jpg"/>
          <p:cNvPicPr>
            <a:picLocks noChangeAspect="1"/>
          </p:cNvPicPr>
          <p:nvPr/>
        </p:nvPicPr>
        <p:blipFill>
          <a:blip r:embed="rId4"/>
          <a:stretch>
            <a:fillRect/>
          </a:stretch>
        </p:blipFill>
        <p:spPr>
          <a:xfrm>
            <a:off x="4611688" y="3950013"/>
            <a:ext cx="4280792" cy="2407945"/>
          </a:xfrm>
          <a:prstGeom prst="rect">
            <a:avLst/>
          </a:prstGeom>
          <a:ln>
            <a:noFill/>
          </a:ln>
          <a:effectLst>
            <a:outerShdw blurRad="292100" dist="139700" dir="2700000" algn="tl" rotWithShape="0">
              <a:srgbClr val="333333">
                <a:alpha val="65000"/>
              </a:srgbClr>
            </a:outerShdw>
          </a:effectLst>
        </p:spPr>
      </p:pic>
      <p:pic>
        <p:nvPicPr>
          <p:cNvPr id="12" name="Рисунок 11" descr="Небава на Національному чемпіонаті Enactus сезону 2015-2016.jpg"/>
          <p:cNvPicPr>
            <a:picLocks noChangeAspect="1"/>
          </p:cNvPicPr>
          <p:nvPr/>
        </p:nvPicPr>
        <p:blipFill>
          <a:blip r:embed="rId5"/>
          <a:stretch>
            <a:fillRect/>
          </a:stretch>
        </p:blipFill>
        <p:spPr>
          <a:xfrm>
            <a:off x="544194" y="3963183"/>
            <a:ext cx="3595758" cy="2394775"/>
          </a:xfrm>
          <a:prstGeom prst="rect">
            <a:avLst/>
          </a:prstGeom>
          <a:ln>
            <a:noFill/>
          </a:ln>
          <a:effectLst>
            <a:outerShdw blurRad="292100" dist="139700" dir="2700000" algn="tl" rotWithShape="0">
              <a:srgbClr val="333333">
                <a:alpha val="65000"/>
              </a:srgbClr>
            </a:outerShdw>
          </a:effectLst>
        </p:spPr>
      </p:pic>
      <p:pic>
        <p:nvPicPr>
          <p:cNvPr id="13" name="Рисунок 12" descr="Небава на першому випуску студента бакалаврату з КНР Гао Фена..jpg"/>
          <p:cNvPicPr>
            <a:picLocks noChangeAspect="1"/>
          </p:cNvPicPr>
          <p:nvPr/>
        </p:nvPicPr>
        <p:blipFill>
          <a:blip r:embed="rId6"/>
          <a:stretch>
            <a:fillRect/>
          </a:stretch>
        </p:blipFill>
        <p:spPr>
          <a:xfrm>
            <a:off x="5262566" y="764704"/>
            <a:ext cx="3551635" cy="2663726"/>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2234053" y="56818"/>
            <a:ext cx="4675895" cy="584775"/>
          </a:xfrm>
          <a:prstGeom prst="rect">
            <a:avLst/>
          </a:prstGeom>
          <a:solidFill>
            <a:srgbClr val="FFFFFF">
              <a:alpha val="32157"/>
            </a:srgbClr>
          </a:solidFill>
          <a:ln>
            <a:solidFill>
              <a:schemeClr val="bg1"/>
            </a:solidFill>
          </a:ln>
          <a:scene3d>
            <a:camera prst="orthographicFront"/>
            <a:lightRig rig="threePt" dir="t"/>
          </a:scene3d>
          <a:sp3d>
            <a:bevelT/>
          </a:sp3d>
        </p:spPr>
        <p:txBody>
          <a:bodyPr wrap="none" rtlCol="0">
            <a:spAutoFit/>
          </a:bodyPr>
          <a:lstStyle/>
          <a:p>
            <a:r>
              <a:rPr lang="uk-UA" sz="3200" b="1" dirty="0" smtClean="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accent3">
                      <a:satMod val="175000"/>
                      <a:alpha val="40000"/>
                    </a:schemeClr>
                  </a:glow>
                </a:effectLst>
                <a:latin typeface="Times New Roman" pitchFamily="18" charset="0"/>
                <a:cs typeface="Times New Roman" pitchFamily="18" charset="0"/>
              </a:rPr>
              <a:t>Фотогалерея ЮВІЛЯРА</a:t>
            </a:r>
            <a:endParaRPr lang="ru-RU" sz="3200" b="1" dirty="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01600">
                  <a:schemeClr val="accent3">
                    <a:satMod val="175000"/>
                    <a:alpha val="40000"/>
                  </a:schemeClr>
                </a:glow>
              </a:effectLst>
              <a:latin typeface="Times New Roman" pitchFamily="18" charset="0"/>
              <a:cs typeface="Times New Roman" pitchFamily="18" charset="0"/>
            </a:endParaRPr>
          </a:p>
        </p:txBody>
      </p:sp>
      <p:sp>
        <p:nvSpPr>
          <p:cNvPr id="15" name="TextBox 14"/>
          <p:cNvSpPr txBox="1"/>
          <p:nvPr/>
        </p:nvSpPr>
        <p:spPr>
          <a:xfrm>
            <a:off x="4857752" y="3429000"/>
            <a:ext cx="4286248" cy="523220"/>
          </a:xfrm>
          <a:prstGeom prst="rect">
            <a:avLst/>
          </a:prstGeom>
          <a:noFill/>
        </p:spPr>
        <p:txBody>
          <a:bodyPr wrap="square" rtlCol="0">
            <a:spAutoFit/>
          </a:bodyPr>
          <a:lstStyle/>
          <a:p>
            <a:pPr algn="ctr"/>
            <a:r>
              <a:rPr lang="ru-RU" sz="1400" dirty="0" smtClean="0">
                <a:effectLst>
                  <a:glow rad="101600">
                    <a:schemeClr val="accent3">
                      <a:satMod val="175000"/>
                      <a:alpha val="40000"/>
                    </a:schemeClr>
                  </a:glow>
                </a:effectLst>
                <a:latin typeface="Times New Roman" pitchFamily="18" charset="0"/>
                <a:cs typeface="Times New Roman" pitchFamily="18" charset="0"/>
              </a:rPr>
              <a:t>Проф. </a:t>
            </a:r>
            <a:r>
              <a:rPr lang="ru-RU" sz="1400" dirty="0" err="1" smtClean="0">
                <a:effectLst>
                  <a:glow rad="101600">
                    <a:schemeClr val="accent3">
                      <a:satMod val="175000"/>
                      <a:alpha val="40000"/>
                    </a:schemeClr>
                  </a:glow>
                </a:effectLst>
                <a:latin typeface="Times New Roman" pitchFamily="18" charset="0"/>
                <a:cs typeface="Times New Roman" pitchFamily="18" charset="0"/>
              </a:rPr>
              <a:t>Небава</a:t>
            </a:r>
            <a:r>
              <a:rPr lang="ru-RU" sz="1400" dirty="0" smtClean="0">
                <a:effectLst>
                  <a:glow rad="101600">
                    <a:schemeClr val="accent3">
                      <a:satMod val="175000"/>
                      <a:alpha val="40000"/>
                    </a:schemeClr>
                  </a:glow>
                </a:effectLst>
                <a:latin typeface="Times New Roman" pitchFamily="18" charset="0"/>
                <a:cs typeface="Times New Roman" pitchFamily="18" charset="0"/>
              </a:rPr>
              <a:t> на  </a:t>
            </a:r>
            <a:r>
              <a:rPr lang="ru-RU" sz="1400" dirty="0" err="1" smtClean="0">
                <a:effectLst>
                  <a:glow rad="101600">
                    <a:schemeClr val="accent3">
                      <a:satMod val="175000"/>
                      <a:alpha val="40000"/>
                    </a:schemeClr>
                  </a:glow>
                </a:effectLst>
                <a:latin typeface="Times New Roman" pitchFamily="18" charset="0"/>
                <a:cs typeface="Times New Roman" pitchFamily="18" charset="0"/>
              </a:rPr>
              <a:t>випуску</a:t>
            </a:r>
            <a:r>
              <a:rPr lang="ru-RU" sz="1400" dirty="0" smtClean="0">
                <a:effectLst>
                  <a:glow rad="101600">
                    <a:schemeClr val="accent3">
                      <a:satMod val="175000"/>
                      <a:alpha val="40000"/>
                    </a:schemeClr>
                  </a:glow>
                </a:effectLst>
                <a:latin typeface="Times New Roman" pitchFamily="18" charset="0"/>
                <a:cs typeface="Times New Roman" pitchFamily="18" charset="0"/>
              </a:rPr>
              <a:t> студента </a:t>
            </a:r>
          </a:p>
          <a:p>
            <a:pPr algn="ctr"/>
            <a:r>
              <a:rPr lang="ru-RU" sz="1400" dirty="0" err="1" smtClean="0">
                <a:effectLst>
                  <a:glow rad="101600">
                    <a:schemeClr val="accent3">
                      <a:satMod val="175000"/>
                      <a:alpha val="40000"/>
                    </a:schemeClr>
                  </a:glow>
                </a:effectLst>
                <a:latin typeface="Times New Roman" pitchFamily="18" charset="0"/>
                <a:cs typeface="Times New Roman" pitchFamily="18" charset="0"/>
              </a:rPr>
              <a:t>бакалаврату</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з</a:t>
            </a:r>
            <a:r>
              <a:rPr lang="ru-RU" sz="1400" dirty="0" smtClean="0">
                <a:effectLst>
                  <a:glow rad="101600">
                    <a:schemeClr val="accent3">
                      <a:satMod val="175000"/>
                      <a:alpha val="40000"/>
                    </a:schemeClr>
                  </a:glow>
                </a:effectLst>
                <a:latin typeface="Times New Roman" pitchFamily="18" charset="0"/>
                <a:cs typeface="Times New Roman" pitchFamily="18" charset="0"/>
              </a:rPr>
              <a:t> КНР  </a:t>
            </a:r>
            <a:r>
              <a:rPr lang="ru-RU" sz="1400" dirty="0" err="1" smtClean="0">
                <a:effectLst>
                  <a:glow rad="101600">
                    <a:schemeClr val="accent3">
                      <a:satMod val="175000"/>
                      <a:alpha val="40000"/>
                    </a:schemeClr>
                  </a:glow>
                </a:effectLst>
                <a:latin typeface="Times New Roman" pitchFamily="18" charset="0"/>
                <a:cs typeface="Times New Roman" pitchFamily="18" charset="0"/>
              </a:rPr>
              <a:t>Гао</a:t>
            </a:r>
            <a:r>
              <a:rPr lang="ru-RU" sz="1400" dirty="0" smtClean="0">
                <a:effectLst>
                  <a:glow rad="101600">
                    <a:schemeClr val="accent3">
                      <a:satMod val="175000"/>
                      <a:alpha val="40000"/>
                    </a:schemeClr>
                  </a:glow>
                </a:effectLst>
                <a:latin typeface="Times New Roman" pitchFamily="18" charset="0"/>
                <a:cs typeface="Times New Roman" pitchFamily="18" charset="0"/>
              </a:rPr>
              <a:t> Фена.</a:t>
            </a:r>
            <a:endParaRPr lang="ru-RU" sz="1400" dirty="0">
              <a:effectLst>
                <a:glow rad="101600">
                  <a:schemeClr val="accent3">
                    <a:satMod val="175000"/>
                    <a:alpha val="40000"/>
                  </a:schemeClr>
                </a:glow>
              </a:effectLst>
              <a:latin typeface="Times New Roman" pitchFamily="18" charset="0"/>
              <a:cs typeface="Times New Roman" pitchFamily="18" charset="0"/>
            </a:endParaRPr>
          </a:p>
        </p:txBody>
      </p:sp>
      <p:sp>
        <p:nvSpPr>
          <p:cNvPr id="16" name="TextBox 15"/>
          <p:cNvSpPr txBox="1"/>
          <p:nvPr/>
        </p:nvSpPr>
        <p:spPr>
          <a:xfrm>
            <a:off x="4643438" y="6334804"/>
            <a:ext cx="4429124" cy="523220"/>
          </a:xfrm>
          <a:prstGeom prst="rect">
            <a:avLst/>
          </a:prstGeom>
          <a:noFill/>
        </p:spPr>
        <p:txBody>
          <a:bodyPr wrap="square" rtlCol="0">
            <a:spAutoFit/>
          </a:bodyPr>
          <a:lstStyle/>
          <a:p>
            <a:pPr algn="ctr"/>
            <a:r>
              <a:rPr lang="ru-RU" sz="1400" dirty="0" smtClean="0">
                <a:effectLst>
                  <a:glow rad="139700">
                    <a:schemeClr val="accent3">
                      <a:satMod val="175000"/>
                      <a:alpha val="40000"/>
                    </a:schemeClr>
                  </a:glow>
                </a:effectLst>
                <a:latin typeface="Times New Roman" pitchFamily="18" charset="0"/>
                <a:cs typeface="Times New Roman" pitchFamily="18" charset="0"/>
              </a:rPr>
              <a:t>Команда ВНТУ на </a:t>
            </a:r>
            <a:r>
              <a:rPr lang="ru-RU" sz="1400" dirty="0" err="1" smtClean="0">
                <a:effectLst>
                  <a:glow rad="139700">
                    <a:schemeClr val="accent3">
                      <a:satMod val="175000"/>
                      <a:alpha val="40000"/>
                    </a:schemeClr>
                  </a:glow>
                </a:effectLst>
                <a:latin typeface="Times New Roman" pitchFamily="18" charset="0"/>
                <a:cs typeface="Times New Roman" pitchFamily="18" charset="0"/>
              </a:rPr>
              <a:t>чолі</a:t>
            </a:r>
            <a:r>
              <a:rPr lang="ru-RU" sz="1400" dirty="0" smtClean="0">
                <a:effectLst>
                  <a:glow rad="139700">
                    <a:schemeClr val="accent3">
                      <a:satMod val="175000"/>
                      <a:alpha val="40000"/>
                    </a:schemeClr>
                  </a:glow>
                </a:effectLst>
                <a:latin typeface="Times New Roman" pitchFamily="18" charset="0"/>
                <a:cs typeface="Times New Roman" pitchFamily="18" charset="0"/>
              </a:rPr>
              <a:t> </a:t>
            </a:r>
            <a:r>
              <a:rPr lang="ru-RU" sz="1400" dirty="0" err="1" smtClean="0">
                <a:effectLst>
                  <a:glow rad="139700">
                    <a:schemeClr val="accent3">
                      <a:satMod val="175000"/>
                      <a:alpha val="40000"/>
                    </a:schemeClr>
                  </a:glow>
                </a:effectLst>
                <a:latin typeface="Times New Roman" pitchFamily="18" charset="0"/>
                <a:cs typeface="Times New Roman" pitchFamily="18" charset="0"/>
              </a:rPr>
              <a:t>з</a:t>
            </a:r>
            <a:r>
              <a:rPr lang="ru-RU" sz="1400" dirty="0" smtClean="0">
                <a:effectLst>
                  <a:glow rad="139700">
                    <a:schemeClr val="accent3">
                      <a:satMod val="175000"/>
                      <a:alpha val="40000"/>
                    </a:schemeClr>
                  </a:glow>
                </a:effectLst>
                <a:latin typeface="Times New Roman" pitchFamily="18" charset="0"/>
                <a:cs typeface="Times New Roman" pitchFamily="18" charset="0"/>
              </a:rPr>
              <a:t> М. І. </a:t>
            </a:r>
            <a:r>
              <a:rPr lang="ru-RU" sz="1400" dirty="0" err="1" smtClean="0">
                <a:effectLst>
                  <a:glow rad="139700">
                    <a:schemeClr val="accent3">
                      <a:satMod val="175000"/>
                      <a:alpha val="40000"/>
                    </a:schemeClr>
                  </a:glow>
                </a:effectLst>
                <a:latin typeface="Times New Roman" pitchFamily="18" charset="0"/>
                <a:cs typeface="Times New Roman" pitchFamily="18" charset="0"/>
              </a:rPr>
              <a:t>Небавою</a:t>
            </a:r>
            <a:r>
              <a:rPr lang="ru-RU" sz="1400" dirty="0" smtClean="0">
                <a:effectLst>
                  <a:glow rad="139700">
                    <a:schemeClr val="accent3">
                      <a:satMod val="175000"/>
                      <a:alpha val="40000"/>
                    </a:schemeClr>
                  </a:glow>
                </a:effectLst>
                <a:latin typeface="Times New Roman" pitchFamily="18" charset="0"/>
                <a:cs typeface="Times New Roman" pitchFamily="18" charset="0"/>
              </a:rPr>
              <a:t> представляла </a:t>
            </a:r>
            <a:r>
              <a:rPr lang="ru-RU" sz="1400" dirty="0" err="1" smtClean="0">
                <a:effectLst>
                  <a:glow rad="139700">
                    <a:schemeClr val="accent3">
                      <a:satMod val="175000"/>
                      <a:alpha val="40000"/>
                    </a:schemeClr>
                  </a:glow>
                </a:effectLst>
                <a:latin typeface="Times New Roman" pitchFamily="18" charset="0"/>
                <a:cs typeface="Times New Roman" pitchFamily="18" charset="0"/>
              </a:rPr>
              <a:t>Україну</a:t>
            </a:r>
            <a:r>
              <a:rPr lang="ru-RU" sz="1400" dirty="0" smtClean="0">
                <a:effectLst>
                  <a:glow rad="139700">
                    <a:schemeClr val="accent3">
                      <a:satMod val="175000"/>
                      <a:alpha val="40000"/>
                    </a:schemeClr>
                  </a:glow>
                </a:effectLst>
                <a:latin typeface="Times New Roman" pitchFamily="18" charset="0"/>
                <a:cs typeface="Times New Roman" pitchFamily="18" charset="0"/>
              </a:rPr>
              <a:t> на </a:t>
            </a:r>
            <a:r>
              <a:rPr lang="ru-RU" sz="1400" dirty="0" err="1" smtClean="0">
                <a:effectLst>
                  <a:glow rad="139700">
                    <a:schemeClr val="accent3">
                      <a:satMod val="175000"/>
                      <a:alpha val="40000"/>
                    </a:schemeClr>
                  </a:glow>
                </a:effectLst>
                <a:latin typeface="Times New Roman" pitchFamily="18" charset="0"/>
                <a:cs typeface="Times New Roman" pitchFamily="18" charset="0"/>
              </a:rPr>
              <a:t>Всесвітньому</a:t>
            </a:r>
            <a:r>
              <a:rPr lang="ru-RU" sz="1400" dirty="0" smtClean="0">
                <a:effectLst>
                  <a:glow rad="139700">
                    <a:schemeClr val="accent3">
                      <a:satMod val="175000"/>
                      <a:alpha val="40000"/>
                    </a:schemeClr>
                  </a:glow>
                </a:effectLst>
                <a:latin typeface="Times New Roman" pitchFamily="18" charset="0"/>
                <a:cs typeface="Times New Roman" pitchFamily="18" charset="0"/>
              </a:rPr>
              <a:t>  кубку </a:t>
            </a:r>
            <a:r>
              <a:rPr lang="ru-RU" sz="1400" dirty="0" err="1" smtClean="0">
                <a:effectLst>
                  <a:glow rad="139700">
                    <a:schemeClr val="accent3">
                      <a:satMod val="175000"/>
                      <a:alpha val="40000"/>
                    </a:schemeClr>
                  </a:glow>
                </a:effectLst>
                <a:latin typeface="Times New Roman" pitchFamily="18" charset="0"/>
                <a:cs typeface="Times New Roman" pitchFamily="18" charset="0"/>
              </a:rPr>
              <a:t>Enactus</a:t>
            </a:r>
            <a:r>
              <a:rPr lang="ru-RU" sz="1400" dirty="0" smtClean="0">
                <a:effectLst>
                  <a:glow rad="139700">
                    <a:schemeClr val="accent3">
                      <a:satMod val="175000"/>
                      <a:alpha val="40000"/>
                    </a:schemeClr>
                  </a:glow>
                </a:effectLst>
                <a:latin typeface="Times New Roman" pitchFamily="18" charset="0"/>
                <a:cs typeface="Times New Roman" pitchFamily="18" charset="0"/>
              </a:rPr>
              <a:t> у </a:t>
            </a:r>
            <a:r>
              <a:rPr lang="ru-RU" sz="1400" dirty="0" err="1" smtClean="0">
                <a:effectLst>
                  <a:glow rad="139700">
                    <a:schemeClr val="accent3">
                      <a:satMod val="175000"/>
                      <a:alpha val="40000"/>
                    </a:schemeClr>
                  </a:glow>
                </a:effectLst>
                <a:latin typeface="Times New Roman" pitchFamily="18" charset="0"/>
                <a:cs typeface="Times New Roman" pitchFamily="18" charset="0"/>
              </a:rPr>
              <a:t>Канаді</a:t>
            </a:r>
            <a:endParaRPr lang="ru-RU" sz="1400" dirty="0">
              <a:effectLst>
                <a:glow rad="139700">
                  <a:schemeClr val="accent3">
                    <a:satMod val="175000"/>
                    <a:alpha val="40000"/>
                  </a:schemeClr>
                </a:glow>
              </a:effectLst>
              <a:latin typeface="Times New Roman" pitchFamily="18" charset="0"/>
              <a:cs typeface="Times New Roman" pitchFamily="18" charset="0"/>
            </a:endParaRPr>
          </a:p>
        </p:txBody>
      </p:sp>
      <p:sp>
        <p:nvSpPr>
          <p:cNvPr id="17" name="TextBox 16"/>
          <p:cNvSpPr txBox="1"/>
          <p:nvPr/>
        </p:nvSpPr>
        <p:spPr>
          <a:xfrm>
            <a:off x="285720" y="3429000"/>
            <a:ext cx="4286280" cy="523220"/>
          </a:xfrm>
          <a:prstGeom prst="rect">
            <a:avLst/>
          </a:prstGeom>
          <a:noFill/>
        </p:spPr>
        <p:txBody>
          <a:bodyPr wrap="square" rtlCol="0">
            <a:spAutoFit/>
          </a:bodyPr>
          <a:lstStyle/>
          <a:p>
            <a:pPr algn="ctr"/>
            <a:r>
              <a:rPr lang="ru-RU" sz="1400" dirty="0" err="1" smtClean="0">
                <a:effectLst>
                  <a:glow rad="101600">
                    <a:schemeClr val="accent3">
                      <a:satMod val="175000"/>
                      <a:alpha val="40000"/>
                    </a:schemeClr>
                  </a:glow>
                </a:effectLst>
                <a:latin typeface="Times New Roman" pitchFamily="18" charset="0"/>
                <a:cs typeface="Times New Roman" pitchFamily="18" charset="0"/>
              </a:rPr>
              <a:t>Микола</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Іванович</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з</a:t>
            </a:r>
            <a:r>
              <a:rPr lang="ru-RU" sz="1400" dirty="0" smtClean="0">
                <a:effectLst>
                  <a:glow rad="101600">
                    <a:schemeClr val="accent3">
                      <a:satMod val="175000"/>
                      <a:alpha val="40000"/>
                    </a:schemeClr>
                  </a:glow>
                </a:effectLst>
                <a:latin typeface="Times New Roman" pitchFamily="18" charset="0"/>
                <a:cs typeface="Times New Roman" pitchFamily="18" charset="0"/>
              </a:rPr>
              <a:t> командою ВНТУ </a:t>
            </a:r>
            <a:r>
              <a:rPr lang="ru-RU" sz="1400" dirty="0" err="1" smtClean="0">
                <a:effectLst>
                  <a:glow rad="101600">
                    <a:schemeClr val="accent3">
                      <a:satMod val="175000"/>
                      <a:alpha val="40000"/>
                    </a:schemeClr>
                  </a:glow>
                </a:effectLst>
                <a:latin typeface="Times New Roman" pitchFamily="18" charset="0"/>
                <a:cs typeface="Times New Roman" pitchFamily="18" charset="0"/>
              </a:rPr>
              <a:t>представляє</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Україну</a:t>
            </a:r>
            <a:r>
              <a:rPr lang="ru-RU" sz="1400" dirty="0" smtClean="0">
                <a:effectLst>
                  <a:glow rad="101600">
                    <a:schemeClr val="accent3">
                      <a:satMod val="175000"/>
                      <a:alpha val="40000"/>
                    </a:schemeClr>
                  </a:glow>
                </a:effectLst>
                <a:latin typeface="Times New Roman" pitchFamily="18" charset="0"/>
                <a:cs typeface="Times New Roman" pitchFamily="18" charset="0"/>
              </a:rPr>
              <a:t> на </a:t>
            </a:r>
            <a:r>
              <a:rPr lang="ru-RU" sz="1400" dirty="0" err="1" smtClean="0">
                <a:effectLst>
                  <a:glow rad="101600">
                    <a:schemeClr val="accent3">
                      <a:satMod val="175000"/>
                      <a:alpha val="40000"/>
                    </a:schemeClr>
                  </a:glow>
                </a:effectLst>
                <a:latin typeface="Times New Roman" pitchFamily="18" charset="0"/>
                <a:cs typeface="Times New Roman" pitchFamily="18" charset="0"/>
              </a:rPr>
              <a:t>Enactus</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World</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Cup</a:t>
            </a:r>
            <a:r>
              <a:rPr lang="ru-RU" sz="1400" dirty="0" smtClean="0">
                <a:effectLst>
                  <a:glow rad="101600">
                    <a:schemeClr val="accent3">
                      <a:satMod val="175000"/>
                      <a:alpha val="40000"/>
                    </a:schemeClr>
                  </a:glow>
                </a:effectLst>
                <a:latin typeface="Times New Roman" pitchFamily="18" charset="0"/>
                <a:cs typeface="Times New Roman" pitchFamily="18" charset="0"/>
              </a:rPr>
              <a:t> у </a:t>
            </a:r>
            <a:r>
              <a:rPr lang="ru-RU" sz="1400" dirty="0" err="1" smtClean="0">
                <a:effectLst>
                  <a:glow rad="101600">
                    <a:schemeClr val="accent3">
                      <a:satMod val="175000"/>
                      <a:alpha val="40000"/>
                    </a:schemeClr>
                  </a:glow>
                </a:effectLst>
                <a:latin typeface="Times New Roman" pitchFamily="18" charset="0"/>
                <a:cs typeface="Times New Roman" pitchFamily="18" charset="0"/>
              </a:rPr>
              <a:t>Канаді</a:t>
            </a:r>
            <a:endParaRPr lang="ru-RU" sz="1400" dirty="0">
              <a:effectLst>
                <a:glow rad="101600">
                  <a:schemeClr val="accent3">
                    <a:satMod val="175000"/>
                    <a:alpha val="40000"/>
                  </a:schemeClr>
                </a:glow>
              </a:effectLst>
              <a:latin typeface="Times New Roman" pitchFamily="18" charset="0"/>
              <a:cs typeface="Times New Roman" pitchFamily="18" charset="0"/>
            </a:endParaRPr>
          </a:p>
        </p:txBody>
      </p:sp>
      <p:sp>
        <p:nvSpPr>
          <p:cNvPr id="18" name="TextBox 17"/>
          <p:cNvSpPr txBox="1"/>
          <p:nvPr/>
        </p:nvSpPr>
        <p:spPr>
          <a:xfrm>
            <a:off x="357158" y="6357958"/>
            <a:ext cx="4071967" cy="523220"/>
          </a:xfrm>
          <a:prstGeom prst="rect">
            <a:avLst/>
          </a:prstGeom>
          <a:noFill/>
        </p:spPr>
        <p:txBody>
          <a:bodyPr wrap="square" rtlCol="0">
            <a:spAutoFit/>
          </a:bodyPr>
          <a:lstStyle/>
          <a:p>
            <a:pPr algn="ctr"/>
            <a:r>
              <a:rPr lang="ru-RU" sz="1400" dirty="0" err="1" smtClean="0">
                <a:effectLst>
                  <a:glow rad="101600">
                    <a:schemeClr val="accent3">
                      <a:satMod val="175000"/>
                      <a:alpha val="40000"/>
                    </a:schemeClr>
                  </a:glow>
                </a:effectLst>
                <a:latin typeface="Times New Roman" pitchFamily="18" charset="0"/>
                <a:cs typeface="Times New Roman" pitchFamily="18" charset="0"/>
              </a:rPr>
              <a:t>Вінницькі</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студенти</a:t>
            </a:r>
            <a:r>
              <a:rPr lang="ru-RU" sz="1400" dirty="0" smtClean="0">
                <a:effectLst>
                  <a:glow rad="101600">
                    <a:schemeClr val="accent3">
                      <a:satMod val="175000"/>
                      <a:alpha val="40000"/>
                    </a:schemeClr>
                  </a:glow>
                </a:effectLst>
                <a:latin typeface="Times New Roman" pitchFamily="18" charset="0"/>
                <a:cs typeface="Times New Roman" pitchFamily="18" charset="0"/>
              </a:rPr>
              <a:t> стали призерами </a:t>
            </a:r>
            <a:r>
              <a:rPr lang="ru-RU" sz="1400" dirty="0" err="1" smtClean="0">
                <a:effectLst>
                  <a:glow rad="101600">
                    <a:schemeClr val="accent3">
                      <a:satMod val="175000"/>
                      <a:alpha val="40000"/>
                    </a:schemeClr>
                  </a:glow>
                </a:effectLst>
                <a:latin typeface="Times New Roman" pitchFamily="18" charset="0"/>
                <a:cs typeface="Times New Roman" pitchFamily="18" charset="0"/>
              </a:rPr>
              <a:t>Всесвітнього</a:t>
            </a:r>
            <a:r>
              <a:rPr lang="ru-RU" sz="1400" dirty="0" smtClean="0">
                <a:effectLst>
                  <a:glow rad="101600">
                    <a:schemeClr val="accent3">
                      <a:satMod val="175000"/>
                      <a:alpha val="40000"/>
                    </a:schemeClr>
                  </a:glow>
                </a:effectLst>
                <a:latin typeface="Times New Roman" pitchFamily="18" charset="0"/>
                <a:cs typeface="Times New Roman" pitchFamily="18" charset="0"/>
              </a:rPr>
              <a:t> кубку </a:t>
            </a:r>
            <a:r>
              <a:rPr lang="ru-RU" sz="1400" dirty="0" err="1" smtClean="0">
                <a:effectLst>
                  <a:glow rad="101600">
                    <a:schemeClr val="accent3">
                      <a:satMod val="175000"/>
                      <a:alpha val="40000"/>
                    </a:schemeClr>
                  </a:glow>
                </a:effectLst>
                <a:latin typeface="Times New Roman" pitchFamily="18" charset="0"/>
                <a:cs typeface="Times New Roman" pitchFamily="18" charset="0"/>
              </a:rPr>
              <a:t>Enactus</a:t>
            </a:r>
            <a:r>
              <a:rPr lang="ru-RU" sz="1400" dirty="0" smtClean="0">
                <a:effectLst>
                  <a:glow rad="101600">
                    <a:schemeClr val="accent3">
                      <a:satMod val="175000"/>
                      <a:alpha val="40000"/>
                    </a:schemeClr>
                  </a:glow>
                </a:effectLst>
                <a:latin typeface="Times New Roman" pitchFamily="18" charset="0"/>
                <a:cs typeface="Times New Roman" pitchFamily="18" charset="0"/>
              </a:rPr>
              <a:t> в </a:t>
            </a:r>
            <a:r>
              <a:rPr lang="ru-RU" sz="1400" dirty="0" err="1" smtClean="0">
                <a:effectLst>
                  <a:glow rad="101600">
                    <a:schemeClr val="accent3">
                      <a:satMod val="175000"/>
                      <a:alpha val="40000"/>
                    </a:schemeClr>
                  </a:glow>
                </a:effectLst>
                <a:latin typeface="Times New Roman" pitchFamily="18" charset="0"/>
                <a:cs typeface="Times New Roman" pitchFamily="18" charset="0"/>
              </a:rPr>
              <a:t>Канаді</a:t>
            </a:r>
            <a:r>
              <a:rPr lang="ru-RU" sz="1400" dirty="0" smtClean="0">
                <a:effectLst>
                  <a:glow rad="101600">
                    <a:schemeClr val="accent3">
                      <a:satMod val="175000"/>
                      <a:alpha val="40000"/>
                    </a:schemeClr>
                  </a:glow>
                </a:effectLst>
                <a:latin typeface="Times New Roman" pitchFamily="18" charset="0"/>
                <a:cs typeface="Times New Roman" pitchFamily="18" charset="0"/>
              </a:rPr>
              <a:t> </a:t>
            </a:r>
            <a:endParaRPr lang="ru-RU" sz="1400" dirty="0">
              <a:effectLst>
                <a:glow rad="101600">
                  <a:schemeClr val="accent3">
                    <a:satMod val="175000"/>
                    <a:alpha val="40000"/>
                  </a:schemeClr>
                </a:glo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1" name="Рисунок 10" descr="Микола Іванович на конкурсі Танці з викладачами ВНТУ.jpg"/>
          <p:cNvPicPr>
            <a:picLocks noChangeAspect="1"/>
          </p:cNvPicPr>
          <p:nvPr/>
        </p:nvPicPr>
        <p:blipFill>
          <a:blip r:embed="rId3" cstate="print"/>
          <a:stretch>
            <a:fillRect/>
          </a:stretch>
        </p:blipFill>
        <p:spPr>
          <a:xfrm>
            <a:off x="214282" y="4239102"/>
            <a:ext cx="3277598" cy="2182334"/>
          </a:xfrm>
          <a:prstGeom prst="rect">
            <a:avLst/>
          </a:prstGeom>
          <a:ln>
            <a:noFill/>
          </a:ln>
          <a:effectLst>
            <a:outerShdw blurRad="292100" dist="139700" dir="2700000" algn="tl" rotWithShape="0">
              <a:srgbClr val="333333">
                <a:alpha val="65000"/>
              </a:srgbClr>
            </a:outerShdw>
          </a:effectLst>
        </p:spPr>
      </p:pic>
      <p:pic>
        <p:nvPicPr>
          <p:cNvPr id="12" name="Рисунок 11" descr="Микола Іванович на заключенні договору про співробітництво між Факультетом МІБ ВНТУ та компанією «Євроконсалтинг».jpg"/>
          <p:cNvPicPr>
            <a:picLocks noChangeAspect="1"/>
          </p:cNvPicPr>
          <p:nvPr/>
        </p:nvPicPr>
        <p:blipFill>
          <a:blip r:embed="rId4"/>
          <a:stretch>
            <a:fillRect/>
          </a:stretch>
        </p:blipFill>
        <p:spPr>
          <a:xfrm>
            <a:off x="467544" y="215624"/>
            <a:ext cx="2411898" cy="3284814"/>
          </a:xfrm>
          <a:prstGeom prst="rect">
            <a:avLst/>
          </a:prstGeom>
          <a:ln>
            <a:noFill/>
          </a:ln>
          <a:effectLst>
            <a:outerShdw blurRad="292100" dist="139700" dir="2700000" algn="tl" rotWithShape="0">
              <a:srgbClr val="333333">
                <a:alpha val="65000"/>
              </a:srgbClr>
            </a:outerShdw>
          </a:effectLst>
        </p:spPr>
      </p:pic>
      <p:pic>
        <p:nvPicPr>
          <p:cNvPr id="13" name="Рисунок 12" descr="Микола Іванович з Франзом Сталдером та студентами на лекціях в рамках Міжнародного екологічного науково-практичного семінару “Менеджмент відходів”.jpg"/>
          <p:cNvPicPr>
            <a:picLocks noChangeAspect="1"/>
          </p:cNvPicPr>
          <p:nvPr/>
        </p:nvPicPr>
        <p:blipFill>
          <a:blip r:embed="rId5"/>
          <a:stretch>
            <a:fillRect/>
          </a:stretch>
        </p:blipFill>
        <p:spPr>
          <a:xfrm>
            <a:off x="3857620" y="260648"/>
            <a:ext cx="4977421" cy="2809555"/>
          </a:xfrm>
          <a:prstGeom prst="rect">
            <a:avLst/>
          </a:prstGeom>
          <a:ln>
            <a:noFill/>
          </a:ln>
          <a:effectLst>
            <a:outerShdw blurRad="292100" dist="139700" dir="2700000" algn="tl" rotWithShape="0">
              <a:srgbClr val="333333">
                <a:alpha val="65000"/>
              </a:srgbClr>
            </a:outerShdw>
          </a:effectLst>
        </p:spPr>
      </p:pic>
      <p:pic>
        <p:nvPicPr>
          <p:cNvPr id="14" name="Рисунок 13" descr="Микола Іванович з грамотою за зайняте II місце з шахів на Першості ВНТУ серед студентів і викладачів..jpg"/>
          <p:cNvPicPr>
            <a:picLocks noChangeAspect="1"/>
          </p:cNvPicPr>
          <p:nvPr/>
        </p:nvPicPr>
        <p:blipFill>
          <a:blip r:embed="rId6"/>
          <a:stretch>
            <a:fillRect/>
          </a:stretch>
        </p:blipFill>
        <p:spPr>
          <a:xfrm>
            <a:off x="4572000" y="3714752"/>
            <a:ext cx="4008927" cy="2582895"/>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4429124" y="6286520"/>
            <a:ext cx="4643438" cy="523220"/>
          </a:xfrm>
          <a:prstGeom prst="rect">
            <a:avLst/>
          </a:prstGeom>
          <a:noFill/>
        </p:spPr>
        <p:txBody>
          <a:bodyPr wrap="square" rtlCol="0">
            <a:spAutoFit/>
          </a:bodyPr>
          <a:lstStyle/>
          <a:p>
            <a:pPr algn="ctr"/>
            <a:r>
              <a:rPr lang="ru-RU" sz="1400" dirty="0" err="1" smtClean="0">
                <a:effectLst>
                  <a:glow rad="101600">
                    <a:schemeClr val="accent3">
                      <a:satMod val="175000"/>
                      <a:alpha val="40000"/>
                    </a:schemeClr>
                  </a:glow>
                </a:effectLst>
                <a:latin typeface="Times New Roman" pitchFamily="18" charset="0"/>
                <a:cs typeface="Times New Roman" pitchFamily="18" charset="0"/>
              </a:rPr>
              <a:t>Микола</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Іванович</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серед</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переможців</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Першості</a:t>
            </a:r>
            <a:r>
              <a:rPr lang="ru-RU" sz="1400" dirty="0" smtClean="0">
                <a:effectLst>
                  <a:glow rad="101600">
                    <a:schemeClr val="accent3">
                      <a:satMod val="175000"/>
                      <a:alpha val="40000"/>
                    </a:schemeClr>
                  </a:glow>
                </a:effectLst>
                <a:latin typeface="Times New Roman" pitchFamily="18" charset="0"/>
                <a:cs typeface="Times New Roman" pitchFamily="18" charset="0"/>
              </a:rPr>
              <a:t> ВНТУ </a:t>
            </a:r>
            <a:r>
              <a:rPr lang="ru-RU" sz="1400" dirty="0" err="1" smtClean="0">
                <a:effectLst>
                  <a:glow rad="101600">
                    <a:schemeClr val="accent3">
                      <a:satMod val="175000"/>
                      <a:alpha val="40000"/>
                    </a:schemeClr>
                  </a:glow>
                </a:effectLst>
                <a:latin typeface="Times New Roman" pitchFamily="18" charset="0"/>
                <a:cs typeface="Times New Roman" pitchFamily="18" charset="0"/>
              </a:rPr>
              <a:t>з</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шахів</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серед</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студентів</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і</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викладачів</a:t>
            </a:r>
            <a:endParaRPr lang="ru-RU" sz="1400" dirty="0">
              <a:effectLst>
                <a:glow rad="101600">
                  <a:schemeClr val="accent3">
                    <a:satMod val="175000"/>
                    <a:alpha val="40000"/>
                  </a:schemeClr>
                </a:glow>
              </a:effectLst>
              <a:latin typeface="Times New Roman" pitchFamily="18" charset="0"/>
              <a:cs typeface="Times New Roman" pitchFamily="18" charset="0"/>
            </a:endParaRPr>
          </a:p>
        </p:txBody>
      </p:sp>
      <p:sp>
        <p:nvSpPr>
          <p:cNvPr id="16" name="TextBox 15"/>
          <p:cNvSpPr txBox="1"/>
          <p:nvPr/>
        </p:nvSpPr>
        <p:spPr>
          <a:xfrm>
            <a:off x="3643306" y="3000372"/>
            <a:ext cx="5286413" cy="738664"/>
          </a:xfrm>
          <a:prstGeom prst="rect">
            <a:avLst/>
          </a:prstGeom>
          <a:noFill/>
        </p:spPr>
        <p:txBody>
          <a:bodyPr wrap="square" rtlCol="0">
            <a:spAutoFit/>
          </a:bodyPr>
          <a:lstStyle/>
          <a:p>
            <a:pPr algn="ctr"/>
            <a:r>
              <a:rPr lang="ru-RU" sz="1400" dirty="0" smtClean="0">
                <a:effectLst>
                  <a:glow rad="101600">
                    <a:schemeClr val="accent3">
                      <a:satMod val="175000"/>
                      <a:alpha val="40000"/>
                    </a:schemeClr>
                  </a:glow>
                </a:effectLst>
                <a:latin typeface="Times New Roman" pitchFamily="18" charset="0"/>
                <a:cs typeface="Times New Roman" pitchFamily="18" charset="0"/>
              </a:rPr>
              <a:t>М. І </a:t>
            </a:r>
            <a:r>
              <a:rPr lang="ru-RU" sz="1400" dirty="0" err="1" smtClean="0">
                <a:effectLst>
                  <a:glow rad="101600">
                    <a:schemeClr val="accent3">
                      <a:satMod val="175000"/>
                      <a:alpha val="40000"/>
                    </a:schemeClr>
                  </a:glow>
                </a:effectLst>
                <a:latin typeface="Times New Roman" pitchFamily="18" charset="0"/>
                <a:cs typeface="Times New Roman" pitchFamily="18" charset="0"/>
              </a:rPr>
              <a:t>Небава</a:t>
            </a:r>
            <a:r>
              <a:rPr lang="ru-RU" sz="1400" dirty="0" smtClean="0">
                <a:effectLst>
                  <a:glow rad="101600">
                    <a:schemeClr val="accent3">
                      <a:satMod val="175000"/>
                      <a:alpha val="40000"/>
                    </a:schemeClr>
                  </a:glow>
                </a:effectLst>
                <a:latin typeface="Times New Roman" pitchFamily="18" charset="0"/>
                <a:cs typeface="Times New Roman" pitchFamily="18" charset="0"/>
              </a:rPr>
              <a:t> з </a:t>
            </a:r>
            <a:r>
              <a:rPr lang="ru-RU" sz="1400" dirty="0" err="1" smtClean="0">
                <a:effectLst>
                  <a:glow rad="101600">
                    <a:schemeClr val="accent3">
                      <a:satMod val="175000"/>
                      <a:alpha val="40000"/>
                    </a:schemeClr>
                  </a:glow>
                </a:effectLst>
                <a:latin typeface="Times New Roman" pitchFamily="18" charset="0"/>
                <a:cs typeface="Times New Roman" pitchFamily="18" charset="0"/>
              </a:rPr>
              <a:t>Франзом</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Сталдером</a:t>
            </a:r>
            <a:r>
              <a:rPr lang="ru-RU" sz="1400" dirty="0" smtClean="0">
                <a:effectLst>
                  <a:glow rad="101600">
                    <a:schemeClr val="accent3">
                      <a:satMod val="175000"/>
                      <a:alpha val="40000"/>
                    </a:schemeClr>
                  </a:glow>
                </a:effectLst>
                <a:latin typeface="Times New Roman" pitchFamily="18" charset="0"/>
                <a:cs typeface="Times New Roman" pitchFamily="18" charset="0"/>
              </a:rPr>
              <a:t> та студентами на </a:t>
            </a:r>
            <a:r>
              <a:rPr lang="ru-RU" sz="1400" dirty="0" err="1" smtClean="0">
                <a:effectLst>
                  <a:glow rad="101600">
                    <a:schemeClr val="accent3">
                      <a:satMod val="175000"/>
                      <a:alpha val="40000"/>
                    </a:schemeClr>
                  </a:glow>
                </a:effectLst>
                <a:latin typeface="Times New Roman" pitchFamily="18" charset="0"/>
                <a:cs typeface="Times New Roman" pitchFamily="18" charset="0"/>
              </a:rPr>
              <a:t>лекціях</a:t>
            </a:r>
            <a:r>
              <a:rPr lang="ru-RU" sz="1400" dirty="0" smtClean="0">
                <a:effectLst>
                  <a:glow rad="101600">
                    <a:schemeClr val="accent3">
                      <a:satMod val="175000"/>
                      <a:alpha val="40000"/>
                    </a:schemeClr>
                  </a:glow>
                </a:effectLst>
                <a:latin typeface="Times New Roman" pitchFamily="18" charset="0"/>
                <a:cs typeface="Times New Roman" pitchFamily="18" charset="0"/>
              </a:rPr>
              <a:t> </a:t>
            </a:r>
          </a:p>
          <a:p>
            <a:pPr algn="ctr"/>
            <a:r>
              <a:rPr lang="ru-RU" sz="1400" dirty="0" smtClean="0">
                <a:effectLst>
                  <a:glow rad="101600">
                    <a:schemeClr val="accent3">
                      <a:satMod val="175000"/>
                      <a:alpha val="40000"/>
                    </a:schemeClr>
                  </a:glow>
                </a:effectLst>
                <a:latin typeface="Times New Roman" pitchFamily="18" charset="0"/>
                <a:cs typeface="Times New Roman" pitchFamily="18" charset="0"/>
              </a:rPr>
              <a:t>в рамках  </a:t>
            </a:r>
            <a:r>
              <a:rPr lang="ru-RU" sz="1400" dirty="0" err="1" smtClean="0">
                <a:effectLst>
                  <a:glow rad="101600">
                    <a:schemeClr val="accent3">
                      <a:satMod val="175000"/>
                      <a:alpha val="40000"/>
                    </a:schemeClr>
                  </a:glow>
                </a:effectLst>
                <a:latin typeface="Times New Roman" pitchFamily="18" charset="0"/>
                <a:cs typeface="Times New Roman" pitchFamily="18" charset="0"/>
              </a:rPr>
              <a:t>Міжнародного</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екологічного</a:t>
            </a:r>
            <a:r>
              <a:rPr lang="ru-RU" sz="1400" dirty="0" smtClean="0">
                <a:effectLst>
                  <a:glow rad="101600">
                    <a:schemeClr val="accent3">
                      <a:satMod val="175000"/>
                      <a:alpha val="40000"/>
                    </a:schemeClr>
                  </a:glow>
                </a:effectLst>
                <a:latin typeface="Times New Roman" pitchFamily="18" charset="0"/>
                <a:cs typeface="Times New Roman" pitchFamily="18" charset="0"/>
              </a:rPr>
              <a:t> </a:t>
            </a:r>
          </a:p>
          <a:p>
            <a:pPr algn="ctr"/>
            <a:r>
              <a:rPr lang="ru-RU" sz="1400" dirty="0" err="1" smtClean="0">
                <a:effectLst>
                  <a:glow rad="101600">
                    <a:schemeClr val="accent3">
                      <a:satMod val="175000"/>
                      <a:alpha val="40000"/>
                    </a:schemeClr>
                  </a:glow>
                </a:effectLst>
                <a:latin typeface="Times New Roman" pitchFamily="18" charset="0"/>
                <a:cs typeface="Times New Roman" pitchFamily="18" charset="0"/>
              </a:rPr>
              <a:t>науково-практичного</a:t>
            </a:r>
            <a:r>
              <a:rPr lang="ru-RU" sz="1400" dirty="0" smtClean="0">
                <a:effectLst>
                  <a:glow rad="101600">
                    <a:schemeClr val="accent3">
                      <a:satMod val="175000"/>
                      <a:alpha val="40000"/>
                    </a:schemeClr>
                  </a:glow>
                </a:effectLst>
                <a:latin typeface="Times New Roman" pitchFamily="18" charset="0"/>
                <a:cs typeface="Times New Roman" pitchFamily="18" charset="0"/>
              </a:rPr>
              <a:t> </a:t>
            </a:r>
            <a:r>
              <a:rPr lang="ru-RU" sz="1400" dirty="0" err="1" smtClean="0">
                <a:effectLst>
                  <a:glow rad="101600">
                    <a:schemeClr val="accent3">
                      <a:satMod val="175000"/>
                      <a:alpha val="40000"/>
                    </a:schemeClr>
                  </a:glow>
                </a:effectLst>
                <a:latin typeface="Times New Roman" pitchFamily="18" charset="0"/>
                <a:cs typeface="Times New Roman" pitchFamily="18" charset="0"/>
              </a:rPr>
              <a:t>семінару</a:t>
            </a:r>
            <a:r>
              <a:rPr lang="ru-RU" sz="1400" dirty="0" smtClean="0">
                <a:effectLst>
                  <a:glow rad="101600">
                    <a:schemeClr val="accent3">
                      <a:satMod val="175000"/>
                      <a:alpha val="40000"/>
                    </a:schemeClr>
                  </a:glow>
                </a:effectLst>
                <a:latin typeface="Times New Roman" pitchFamily="18" charset="0"/>
                <a:cs typeface="Times New Roman" pitchFamily="18" charset="0"/>
              </a:rPr>
              <a:t> “Менеджмент </a:t>
            </a:r>
            <a:r>
              <a:rPr lang="ru-RU" sz="1400" dirty="0" err="1" smtClean="0">
                <a:effectLst>
                  <a:glow rad="101600">
                    <a:schemeClr val="accent3">
                      <a:satMod val="175000"/>
                      <a:alpha val="40000"/>
                    </a:schemeClr>
                  </a:glow>
                </a:effectLst>
                <a:latin typeface="Times New Roman" pitchFamily="18" charset="0"/>
                <a:cs typeface="Times New Roman" pitchFamily="18" charset="0"/>
              </a:rPr>
              <a:t>відходів</a:t>
            </a:r>
            <a:r>
              <a:rPr lang="ru-RU" sz="1400" dirty="0" smtClean="0">
                <a:effectLst>
                  <a:glow rad="101600">
                    <a:schemeClr val="accent3">
                      <a:satMod val="175000"/>
                      <a:alpha val="40000"/>
                    </a:schemeClr>
                  </a:glow>
                </a:effectLst>
                <a:latin typeface="Times New Roman" pitchFamily="18" charset="0"/>
                <a:cs typeface="Times New Roman" pitchFamily="18" charset="0"/>
              </a:rPr>
              <a:t>”</a:t>
            </a:r>
            <a:endParaRPr lang="ru-RU" sz="1400" dirty="0">
              <a:effectLst>
                <a:glow rad="101600">
                  <a:schemeClr val="accent3">
                    <a:satMod val="175000"/>
                    <a:alpha val="40000"/>
                  </a:schemeClr>
                </a:glow>
              </a:effectLst>
              <a:latin typeface="Times New Roman" pitchFamily="18" charset="0"/>
              <a:cs typeface="Times New Roman" pitchFamily="18" charset="0"/>
            </a:endParaRPr>
          </a:p>
        </p:txBody>
      </p:sp>
      <p:sp>
        <p:nvSpPr>
          <p:cNvPr id="17" name="TextBox 16"/>
          <p:cNvSpPr txBox="1"/>
          <p:nvPr/>
        </p:nvSpPr>
        <p:spPr>
          <a:xfrm>
            <a:off x="0" y="3500438"/>
            <a:ext cx="3857620" cy="738664"/>
          </a:xfrm>
          <a:prstGeom prst="rect">
            <a:avLst/>
          </a:prstGeom>
          <a:noFill/>
        </p:spPr>
        <p:txBody>
          <a:bodyPr wrap="square" rtlCol="0">
            <a:spAutoFit/>
          </a:bodyPr>
          <a:lstStyle/>
          <a:p>
            <a:pPr algn="ctr"/>
            <a:r>
              <a:rPr lang="ru-RU" sz="1400" dirty="0" err="1" smtClean="0">
                <a:effectLst>
                  <a:glow rad="139700">
                    <a:schemeClr val="accent3">
                      <a:satMod val="175000"/>
                      <a:alpha val="40000"/>
                    </a:schemeClr>
                  </a:glow>
                </a:effectLst>
                <a:latin typeface="Times New Roman" pitchFamily="18" charset="0"/>
                <a:cs typeface="Times New Roman" pitchFamily="18" charset="0"/>
              </a:rPr>
              <a:t>Микола</a:t>
            </a:r>
            <a:r>
              <a:rPr lang="ru-RU" sz="1400" dirty="0" smtClean="0">
                <a:effectLst>
                  <a:glow rad="139700">
                    <a:schemeClr val="accent3">
                      <a:satMod val="175000"/>
                      <a:alpha val="40000"/>
                    </a:schemeClr>
                  </a:glow>
                </a:effectLst>
                <a:latin typeface="Times New Roman" pitchFamily="18" charset="0"/>
                <a:cs typeface="Times New Roman" pitchFamily="18" charset="0"/>
              </a:rPr>
              <a:t> </a:t>
            </a:r>
            <a:r>
              <a:rPr lang="ru-RU" sz="1400" dirty="0" err="1" smtClean="0">
                <a:effectLst>
                  <a:glow rad="139700">
                    <a:schemeClr val="accent3">
                      <a:satMod val="175000"/>
                      <a:alpha val="40000"/>
                    </a:schemeClr>
                  </a:glow>
                </a:effectLst>
                <a:latin typeface="Times New Roman" pitchFamily="18" charset="0"/>
                <a:cs typeface="Times New Roman" pitchFamily="18" charset="0"/>
              </a:rPr>
              <a:t>Іванович</a:t>
            </a:r>
            <a:r>
              <a:rPr lang="ru-RU" sz="1400" dirty="0" smtClean="0">
                <a:effectLst>
                  <a:glow rad="139700">
                    <a:schemeClr val="accent3">
                      <a:satMod val="175000"/>
                      <a:alpha val="40000"/>
                    </a:schemeClr>
                  </a:glow>
                </a:effectLst>
                <a:latin typeface="Times New Roman" pitchFamily="18" charset="0"/>
                <a:cs typeface="Times New Roman" pitchFamily="18" charset="0"/>
              </a:rPr>
              <a:t> на </a:t>
            </a:r>
            <a:r>
              <a:rPr lang="ru-RU" sz="1400" dirty="0" err="1" smtClean="0">
                <a:effectLst>
                  <a:glow rad="139700">
                    <a:schemeClr val="accent3">
                      <a:satMod val="175000"/>
                      <a:alpha val="40000"/>
                    </a:schemeClr>
                  </a:glow>
                </a:effectLst>
                <a:latin typeface="Times New Roman" pitchFamily="18" charset="0"/>
                <a:cs typeface="Times New Roman" pitchFamily="18" charset="0"/>
              </a:rPr>
              <a:t>заключенні</a:t>
            </a:r>
            <a:r>
              <a:rPr lang="ru-RU" sz="1400" dirty="0" smtClean="0">
                <a:effectLst>
                  <a:glow rad="139700">
                    <a:schemeClr val="accent3">
                      <a:satMod val="175000"/>
                      <a:alpha val="40000"/>
                    </a:schemeClr>
                  </a:glow>
                </a:effectLst>
                <a:latin typeface="Times New Roman" pitchFamily="18" charset="0"/>
                <a:cs typeface="Times New Roman" pitchFamily="18" charset="0"/>
              </a:rPr>
              <a:t> договору про </a:t>
            </a:r>
            <a:r>
              <a:rPr lang="ru-RU" sz="1400" dirty="0" err="1" smtClean="0">
                <a:effectLst>
                  <a:glow rad="139700">
                    <a:schemeClr val="accent3">
                      <a:satMod val="175000"/>
                      <a:alpha val="40000"/>
                    </a:schemeClr>
                  </a:glow>
                </a:effectLst>
                <a:latin typeface="Times New Roman" pitchFamily="18" charset="0"/>
                <a:cs typeface="Times New Roman" pitchFamily="18" charset="0"/>
              </a:rPr>
              <a:t>співробітництво</a:t>
            </a:r>
            <a:r>
              <a:rPr lang="ru-RU" sz="1400" dirty="0" smtClean="0">
                <a:effectLst>
                  <a:glow rad="139700">
                    <a:schemeClr val="accent3">
                      <a:satMod val="175000"/>
                      <a:alpha val="40000"/>
                    </a:schemeClr>
                  </a:glow>
                </a:effectLst>
                <a:latin typeface="Times New Roman" pitchFamily="18" charset="0"/>
                <a:cs typeface="Times New Roman" pitchFamily="18" charset="0"/>
              </a:rPr>
              <a:t> </a:t>
            </a:r>
            <a:r>
              <a:rPr lang="ru-RU" sz="1400" dirty="0" err="1" smtClean="0">
                <a:effectLst>
                  <a:glow rad="139700">
                    <a:schemeClr val="accent3">
                      <a:satMod val="175000"/>
                      <a:alpha val="40000"/>
                    </a:schemeClr>
                  </a:glow>
                </a:effectLst>
                <a:latin typeface="Times New Roman" pitchFamily="18" charset="0"/>
                <a:cs typeface="Times New Roman" pitchFamily="18" charset="0"/>
              </a:rPr>
              <a:t>між</a:t>
            </a:r>
            <a:r>
              <a:rPr lang="ru-RU" sz="1400" dirty="0" smtClean="0">
                <a:effectLst>
                  <a:glow rad="139700">
                    <a:schemeClr val="accent3">
                      <a:satMod val="175000"/>
                      <a:alpha val="40000"/>
                    </a:schemeClr>
                  </a:glow>
                </a:effectLst>
                <a:latin typeface="Times New Roman" pitchFamily="18" charset="0"/>
                <a:cs typeface="Times New Roman" pitchFamily="18" charset="0"/>
              </a:rPr>
              <a:t> факультетом МІБ ВНТУ </a:t>
            </a:r>
          </a:p>
          <a:p>
            <a:pPr algn="ctr"/>
            <a:r>
              <a:rPr lang="ru-RU" sz="1400" dirty="0" smtClean="0">
                <a:effectLst>
                  <a:glow rad="139700">
                    <a:schemeClr val="accent3">
                      <a:satMod val="175000"/>
                      <a:alpha val="40000"/>
                    </a:schemeClr>
                  </a:glow>
                </a:effectLst>
                <a:latin typeface="Times New Roman" pitchFamily="18" charset="0"/>
                <a:cs typeface="Times New Roman" pitchFamily="18" charset="0"/>
              </a:rPr>
              <a:t>та </a:t>
            </a:r>
            <a:r>
              <a:rPr lang="ru-RU" sz="1400" dirty="0" err="1" smtClean="0">
                <a:effectLst>
                  <a:glow rad="139700">
                    <a:schemeClr val="accent3">
                      <a:satMod val="175000"/>
                      <a:alpha val="40000"/>
                    </a:schemeClr>
                  </a:glow>
                </a:effectLst>
                <a:latin typeface="Times New Roman" pitchFamily="18" charset="0"/>
                <a:cs typeface="Times New Roman" pitchFamily="18" charset="0"/>
              </a:rPr>
              <a:t>компанією</a:t>
            </a:r>
            <a:r>
              <a:rPr lang="ru-RU" sz="1400" dirty="0" smtClean="0">
                <a:effectLst>
                  <a:glow rad="139700">
                    <a:schemeClr val="accent3">
                      <a:satMod val="175000"/>
                      <a:alpha val="40000"/>
                    </a:schemeClr>
                  </a:glow>
                </a:effectLst>
                <a:latin typeface="Times New Roman" pitchFamily="18" charset="0"/>
                <a:cs typeface="Times New Roman" pitchFamily="18" charset="0"/>
              </a:rPr>
              <a:t> «</a:t>
            </a:r>
            <a:r>
              <a:rPr lang="ru-RU" sz="1400" dirty="0" err="1" smtClean="0">
                <a:effectLst>
                  <a:glow rad="139700">
                    <a:schemeClr val="accent3">
                      <a:satMod val="175000"/>
                      <a:alpha val="40000"/>
                    </a:schemeClr>
                  </a:glow>
                </a:effectLst>
                <a:latin typeface="Times New Roman" pitchFamily="18" charset="0"/>
                <a:cs typeface="Times New Roman" pitchFamily="18" charset="0"/>
              </a:rPr>
              <a:t>Євроконсалтинг</a:t>
            </a:r>
            <a:r>
              <a:rPr lang="ru-RU" sz="1400" dirty="0" smtClean="0">
                <a:effectLst>
                  <a:glow rad="139700">
                    <a:schemeClr val="accent3">
                      <a:satMod val="175000"/>
                      <a:alpha val="40000"/>
                    </a:schemeClr>
                  </a:glow>
                </a:effectLst>
                <a:latin typeface="Times New Roman" pitchFamily="18" charset="0"/>
                <a:cs typeface="Times New Roman" pitchFamily="18" charset="0"/>
              </a:rPr>
              <a:t>»</a:t>
            </a:r>
            <a:endParaRPr lang="ru-RU" sz="1400" dirty="0">
              <a:effectLst>
                <a:glow rad="139700">
                  <a:schemeClr val="accent3">
                    <a:satMod val="175000"/>
                    <a:alpha val="40000"/>
                  </a:schemeClr>
                </a:glow>
              </a:effectLst>
              <a:latin typeface="Times New Roman" pitchFamily="18" charset="0"/>
              <a:cs typeface="Times New Roman" pitchFamily="18" charset="0"/>
            </a:endParaRPr>
          </a:p>
        </p:txBody>
      </p:sp>
      <p:sp>
        <p:nvSpPr>
          <p:cNvPr id="19" name="TextBox 18"/>
          <p:cNvSpPr txBox="1"/>
          <p:nvPr/>
        </p:nvSpPr>
        <p:spPr>
          <a:xfrm>
            <a:off x="-285752" y="6357958"/>
            <a:ext cx="4286248" cy="523220"/>
          </a:xfrm>
          <a:prstGeom prst="rect">
            <a:avLst/>
          </a:prstGeom>
          <a:noFill/>
        </p:spPr>
        <p:txBody>
          <a:bodyPr wrap="square" rtlCol="0">
            <a:spAutoFit/>
          </a:bodyPr>
          <a:lstStyle/>
          <a:p>
            <a:pPr algn="ctr"/>
            <a:r>
              <a:rPr lang="ru-RU" sz="1400" dirty="0" err="1" smtClean="0">
                <a:effectLst>
                  <a:glow rad="139700">
                    <a:schemeClr val="accent3">
                      <a:satMod val="175000"/>
                      <a:alpha val="40000"/>
                    </a:schemeClr>
                  </a:glow>
                </a:effectLst>
                <a:latin typeface="Times New Roman" pitchFamily="18" charset="0"/>
                <a:cs typeface="Times New Roman" pitchFamily="18" charset="0"/>
              </a:rPr>
              <a:t>Микола</a:t>
            </a:r>
            <a:r>
              <a:rPr lang="ru-RU" sz="1400" dirty="0" smtClean="0">
                <a:effectLst>
                  <a:glow rad="139700">
                    <a:schemeClr val="accent3">
                      <a:satMod val="175000"/>
                      <a:alpha val="40000"/>
                    </a:schemeClr>
                  </a:glow>
                </a:effectLst>
                <a:latin typeface="Times New Roman" pitchFamily="18" charset="0"/>
                <a:cs typeface="Times New Roman" pitchFamily="18" charset="0"/>
              </a:rPr>
              <a:t> </a:t>
            </a:r>
            <a:r>
              <a:rPr lang="ru-RU" sz="1400" dirty="0" err="1" smtClean="0">
                <a:effectLst>
                  <a:glow rad="139700">
                    <a:schemeClr val="accent3">
                      <a:satMod val="175000"/>
                      <a:alpha val="40000"/>
                    </a:schemeClr>
                  </a:glow>
                </a:effectLst>
                <a:latin typeface="Times New Roman" pitchFamily="18" charset="0"/>
                <a:cs typeface="Times New Roman" pitchFamily="18" charset="0"/>
              </a:rPr>
              <a:t>Іванович</a:t>
            </a:r>
            <a:r>
              <a:rPr lang="ru-RU" sz="1400" dirty="0" smtClean="0">
                <a:effectLst>
                  <a:glow rad="139700">
                    <a:schemeClr val="accent3">
                      <a:satMod val="175000"/>
                      <a:alpha val="40000"/>
                    </a:schemeClr>
                  </a:glow>
                </a:effectLst>
                <a:latin typeface="Times New Roman" pitchFamily="18" charset="0"/>
                <a:cs typeface="Times New Roman" pitchFamily="18" charset="0"/>
              </a:rPr>
              <a:t> на </a:t>
            </a:r>
            <a:r>
              <a:rPr lang="ru-RU" sz="1400" dirty="0" err="1" smtClean="0">
                <a:effectLst>
                  <a:glow rad="139700">
                    <a:schemeClr val="accent3">
                      <a:satMod val="175000"/>
                      <a:alpha val="40000"/>
                    </a:schemeClr>
                  </a:glow>
                </a:effectLst>
                <a:latin typeface="Times New Roman" pitchFamily="18" charset="0"/>
                <a:cs typeface="Times New Roman" pitchFamily="18" charset="0"/>
              </a:rPr>
              <a:t>конкурсі</a:t>
            </a:r>
            <a:r>
              <a:rPr lang="ru-RU" sz="1400" dirty="0" smtClean="0">
                <a:effectLst>
                  <a:glow rad="139700">
                    <a:schemeClr val="accent3">
                      <a:satMod val="175000"/>
                      <a:alpha val="40000"/>
                    </a:schemeClr>
                  </a:glow>
                </a:effectLst>
                <a:latin typeface="Times New Roman" pitchFamily="18" charset="0"/>
                <a:cs typeface="Times New Roman" pitchFamily="18" charset="0"/>
              </a:rPr>
              <a:t> </a:t>
            </a:r>
          </a:p>
          <a:p>
            <a:pPr algn="ctr"/>
            <a:r>
              <a:rPr lang="ru-RU" sz="1400" dirty="0" smtClean="0">
                <a:effectLst>
                  <a:glow rad="139700">
                    <a:schemeClr val="accent3">
                      <a:satMod val="175000"/>
                      <a:alpha val="40000"/>
                    </a:schemeClr>
                  </a:glow>
                </a:effectLst>
                <a:latin typeface="Times New Roman" pitchFamily="18" charset="0"/>
                <a:cs typeface="Times New Roman" pitchFamily="18" charset="0"/>
              </a:rPr>
              <a:t>«</a:t>
            </a:r>
            <a:r>
              <a:rPr lang="ru-RU" sz="1400" dirty="0" err="1" smtClean="0">
                <a:effectLst>
                  <a:glow rad="139700">
                    <a:schemeClr val="accent3">
                      <a:satMod val="175000"/>
                      <a:alpha val="40000"/>
                    </a:schemeClr>
                  </a:glow>
                </a:effectLst>
                <a:latin typeface="Times New Roman" pitchFamily="18" charset="0"/>
                <a:cs typeface="Times New Roman" pitchFamily="18" charset="0"/>
              </a:rPr>
              <a:t>Танці</a:t>
            </a:r>
            <a:r>
              <a:rPr lang="ru-RU" sz="1400" dirty="0" smtClean="0">
                <a:effectLst>
                  <a:glow rad="139700">
                    <a:schemeClr val="accent3">
                      <a:satMod val="175000"/>
                      <a:alpha val="40000"/>
                    </a:schemeClr>
                  </a:glow>
                </a:effectLst>
                <a:latin typeface="Times New Roman" pitchFamily="18" charset="0"/>
                <a:cs typeface="Times New Roman" pitchFamily="18" charset="0"/>
              </a:rPr>
              <a:t> </a:t>
            </a:r>
            <a:r>
              <a:rPr lang="ru-RU" sz="1400" dirty="0" err="1" smtClean="0">
                <a:effectLst>
                  <a:glow rad="139700">
                    <a:schemeClr val="accent3">
                      <a:satMod val="175000"/>
                      <a:alpha val="40000"/>
                    </a:schemeClr>
                  </a:glow>
                </a:effectLst>
                <a:latin typeface="Times New Roman" pitchFamily="18" charset="0"/>
                <a:cs typeface="Times New Roman" pitchFamily="18" charset="0"/>
              </a:rPr>
              <a:t>з</a:t>
            </a:r>
            <a:r>
              <a:rPr lang="ru-RU" sz="1400" dirty="0" smtClean="0">
                <a:effectLst>
                  <a:glow rad="139700">
                    <a:schemeClr val="accent3">
                      <a:satMod val="175000"/>
                      <a:alpha val="40000"/>
                    </a:schemeClr>
                  </a:glow>
                </a:effectLst>
                <a:latin typeface="Times New Roman" pitchFamily="18" charset="0"/>
                <a:cs typeface="Times New Roman" pitchFamily="18" charset="0"/>
              </a:rPr>
              <a:t> </a:t>
            </a:r>
            <a:r>
              <a:rPr lang="ru-RU" sz="1400" dirty="0" err="1" smtClean="0">
                <a:effectLst>
                  <a:glow rad="139700">
                    <a:schemeClr val="accent3">
                      <a:satMod val="175000"/>
                      <a:alpha val="40000"/>
                    </a:schemeClr>
                  </a:glow>
                </a:effectLst>
                <a:latin typeface="Times New Roman" pitchFamily="18" charset="0"/>
                <a:cs typeface="Times New Roman" pitchFamily="18" charset="0"/>
              </a:rPr>
              <a:t>викладачами</a:t>
            </a:r>
            <a:r>
              <a:rPr lang="ru-RU" sz="1400" dirty="0" smtClean="0">
                <a:effectLst>
                  <a:glow rad="139700">
                    <a:schemeClr val="accent3">
                      <a:satMod val="175000"/>
                      <a:alpha val="40000"/>
                    </a:schemeClr>
                  </a:glow>
                </a:effectLst>
                <a:latin typeface="Times New Roman" pitchFamily="18" charset="0"/>
                <a:cs typeface="Times New Roman" pitchFamily="18" charset="0"/>
              </a:rPr>
              <a:t> ВНТУ»</a:t>
            </a:r>
            <a:endParaRPr lang="ru-RU" sz="1400" dirty="0">
              <a:effectLst>
                <a:glow rad="139700">
                  <a:schemeClr val="accent3">
                    <a:satMod val="175000"/>
                    <a:alpha val="40000"/>
                  </a:schemeClr>
                </a:glo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Рисунок 3" descr="фон Небава4.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71406" y="714918"/>
            <a:ext cx="5857916" cy="3785652"/>
          </a:xfrm>
          <a:prstGeom prst="rect">
            <a:avLst/>
          </a:prstGeom>
          <a:noFill/>
        </p:spPr>
        <p:txBody>
          <a:bodyPr wrap="square" rtlCol="0">
            <a:spAutoFit/>
          </a:bodyPr>
          <a:lstStyle/>
          <a:p>
            <a:pPr algn="just"/>
            <a:r>
              <a:rPr lang="uk-UA" sz="2000" dirty="0" smtClean="0"/>
              <a:t> </a:t>
            </a:r>
            <a:r>
              <a:rPr lang="uk-UA" sz="2000" b="1" i="1"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 факультеті МІБ ВНТУ проф. </a:t>
            </a:r>
            <a:r>
              <a:rPr lang="uk-UA" sz="2000" b="1" i="1" dirty="0" err="1" smtClean="0">
                <a:ln w="10541" cmpd="sng">
                  <a:solidFill>
                    <a:schemeClr val="accent1">
                      <a:lumMod val="50000"/>
                    </a:schemeClr>
                  </a:solidFill>
                  <a:prstDash val="solid"/>
                </a:ln>
                <a:solidFill>
                  <a:srgbClr val="990033"/>
                </a:solidFill>
                <a:latin typeface="Times New Roman" pitchFamily="18" charset="0"/>
                <a:cs typeface="Times New Roman" pitchFamily="18" charset="0"/>
              </a:rPr>
              <a:t>Небавою</a:t>
            </a:r>
            <a:r>
              <a:rPr lang="uk-UA" sz="2000" b="1" i="1" dirty="0" smtClean="0">
                <a:ln w="10541" cmpd="sng">
                  <a:solidFill>
                    <a:schemeClr val="accent1">
                      <a:lumMod val="50000"/>
                    </a:schemeClr>
                  </a:solidFill>
                  <a:prstDash val="solid"/>
                </a:ln>
                <a:solidFill>
                  <a:srgbClr val="990033"/>
                </a:solidFill>
                <a:latin typeface="Times New Roman" pitchFamily="18" charset="0"/>
                <a:cs typeface="Times New Roman" pitchFamily="18" charset="0"/>
              </a:rPr>
              <a:t> М. І. </a:t>
            </a:r>
            <a:r>
              <a:rPr lang="uk-UA" sz="2000" b="1" i="1"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регулярно організовується проведення студентської Всеукраїнської Олімпіади з банківської справи в режимі он-лайн протягом останніх семи років, яка ініційована ПАТ Укрсоцбанком (</a:t>
            </a:r>
            <a:r>
              <a:rPr lang="uk-UA" sz="2000" b="1" i="1" dirty="0" err="1"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UniCredit</a:t>
            </a:r>
            <a:r>
              <a:rPr lang="uk-UA" sz="2000" b="1" i="1"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uk-UA" sz="2000" b="1" i="1" dirty="0" err="1"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Bank</a:t>
            </a:r>
            <a:r>
              <a:rPr lang="uk-UA" sz="2000" b="1" i="1"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За результатами Олімпіади 2010 року чотири студенти ВНТУ увійшли в сотню найкращих студентів українських вишів з банківської справи, а за загальним рейтингом факультет МІБ ВНТУ посів 11 місце серед спеціалізованих 62 вишів України. </a:t>
            </a:r>
          </a:p>
        </p:txBody>
      </p:sp>
      <p:pic>
        <p:nvPicPr>
          <p:cNvPr id="5" name="Рисунок 4" descr="IMG_20180505_104911.jpg"/>
          <p:cNvPicPr>
            <a:picLocks noChangeAspect="1"/>
          </p:cNvPicPr>
          <p:nvPr/>
        </p:nvPicPr>
        <p:blipFill>
          <a:blip r:embed="rId3" cstate="print"/>
          <a:stretch>
            <a:fillRect/>
          </a:stretch>
        </p:blipFill>
        <p:spPr>
          <a:xfrm>
            <a:off x="6215074" y="1500174"/>
            <a:ext cx="2547195" cy="2212486"/>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3143240" y="4572008"/>
            <a:ext cx="5929354" cy="2246769"/>
          </a:xfrm>
          <a:prstGeom prst="rect">
            <a:avLst/>
          </a:prstGeom>
        </p:spPr>
        <p:txBody>
          <a:bodyPr wrap="square">
            <a:spAutoFit/>
          </a:bodyPr>
          <a:lstStyle/>
          <a:p>
            <a:pPr lvl="0" algn="just"/>
            <a:r>
              <a:rPr lang="uk-UA" sz="2000" b="1" i="1" dirty="0">
                <a:ln w="10541" cmpd="sng">
                  <a:solidFill>
                    <a:schemeClr val="accent1">
                      <a:lumMod val="50000"/>
                    </a:schemeClr>
                  </a:solidFill>
                  <a:prstDash val="solid"/>
                </a:ln>
                <a:solidFill>
                  <a:srgbClr val="990033"/>
                </a:solidFill>
                <a:latin typeface="Times New Roman" pitchFamily="18" charset="0"/>
                <a:cs typeface="Times New Roman" pitchFamily="18" charset="0"/>
              </a:rPr>
              <a:t>Микола Іванович </a:t>
            </a:r>
            <a:r>
              <a:rPr lang="uk-UA" sz="2000" b="1" i="1" dirty="0" smtClean="0">
                <a:ln w="10541" cmpd="sng">
                  <a:solidFill>
                    <a:srgbClr val="4F81B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протягом останніх восьми років є організатором проведення обласного туру Всеукраїнського конкурсу «</a:t>
            </a:r>
            <a:r>
              <a:rPr lang="uk-UA" sz="2000" b="1" i="1" dirty="0">
                <a:ln w="10541" cmpd="sng">
                  <a:solidFill>
                    <a:schemeClr val="accent1">
                      <a:lumMod val="50000"/>
                    </a:schemeClr>
                  </a:solidFill>
                  <a:prstDash val="solid"/>
                </a:ln>
                <a:solidFill>
                  <a:srgbClr val="990033"/>
                </a:solidFill>
                <a:latin typeface="Times New Roman" pitchFamily="18" charset="0"/>
                <a:cs typeface="Times New Roman" pitchFamily="18" charset="0"/>
              </a:rPr>
              <a:t>Молода економіка</a:t>
            </a:r>
            <a:r>
              <a:rPr lang="uk-UA" sz="2000" b="1" i="1" dirty="0" smtClean="0">
                <a:ln w="10541" cmpd="sng">
                  <a:solidFill>
                    <a:srgbClr val="4F81B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 а з 2006 року «</a:t>
            </a:r>
            <a:r>
              <a:rPr lang="uk-UA" sz="2000" b="1" i="1" dirty="0">
                <a:ln w="10541" cmpd="sng">
                  <a:solidFill>
                    <a:schemeClr val="accent1">
                      <a:lumMod val="50000"/>
                    </a:schemeClr>
                  </a:solidFill>
                  <a:prstDash val="solid"/>
                </a:ln>
                <a:solidFill>
                  <a:srgbClr val="990033"/>
                </a:solidFill>
                <a:latin typeface="Times New Roman" pitchFamily="18" charset="0"/>
                <a:cs typeface="Times New Roman" pitchFamily="18" charset="0"/>
              </a:rPr>
              <a:t>Новітній інтелект України</a:t>
            </a:r>
            <a:r>
              <a:rPr lang="uk-UA" sz="2000" b="1" i="1" dirty="0" smtClean="0">
                <a:ln w="10541" cmpd="sng">
                  <a:solidFill>
                    <a:srgbClr val="4F81B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 за що неодноразово нагороджувався грамотами та подяками від недержавного аналітичного Центру «</a:t>
            </a:r>
            <a:r>
              <a:rPr lang="uk-UA" sz="2000" b="1" i="1" dirty="0">
                <a:ln w="10541" cmpd="sng">
                  <a:solidFill>
                    <a:schemeClr val="accent1">
                      <a:lumMod val="50000"/>
                    </a:schemeClr>
                  </a:solidFill>
                  <a:prstDash val="solid"/>
                </a:ln>
                <a:solidFill>
                  <a:srgbClr val="990033"/>
                </a:solidFill>
                <a:latin typeface="Times New Roman" pitchFamily="18" charset="0"/>
                <a:cs typeface="Times New Roman" pitchFamily="18" charset="0"/>
              </a:rPr>
              <a:t>Інститут реформ</a:t>
            </a:r>
            <a:r>
              <a:rPr lang="uk-UA" sz="2000" b="1" i="1" dirty="0" smtClean="0">
                <a:ln w="10541" cmpd="sng">
                  <a:solidFill>
                    <a:srgbClr val="4F81B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rPr>
              <a:t>».</a:t>
            </a:r>
            <a:endParaRPr lang="uk-UA" sz="2000" b="1" i="1" dirty="0">
              <a:ln w="10541" cmpd="sng">
                <a:solidFill>
                  <a:srgbClr val="4F81BD">
                    <a:lumMod val="5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Times New Roman" pitchFamily="18" charset="0"/>
              <a:cs typeface="Times New Roman" pitchFamily="18" charset="0"/>
            </a:endParaRPr>
          </a:p>
        </p:txBody>
      </p:sp>
      <p:pic>
        <p:nvPicPr>
          <p:cNvPr id="8" name="Рисунок 7" descr="IMG_20180505_105057.jpg"/>
          <p:cNvPicPr>
            <a:picLocks noChangeAspect="1"/>
          </p:cNvPicPr>
          <p:nvPr/>
        </p:nvPicPr>
        <p:blipFill>
          <a:blip r:embed="rId4" cstate="print"/>
          <a:stretch>
            <a:fillRect/>
          </a:stretch>
        </p:blipFill>
        <p:spPr>
          <a:xfrm>
            <a:off x="285720" y="4572008"/>
            <a:ext cx="2786081" cy="208956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8" name="TextBox 17"/>
          <p:cNvSpPr txBox="1"/>
          <p:nvPr/>
        </p:nvSpPr>
        <p:spPr>
          <a:xfrm>
            <a:off x="899592" y="137532"/>
            <a:ext cx="8136904" cy="3939540"/>
          </a:xfrm>
          <a:prstGeom prst="rect">
            <a:avLst/>
          </a:prstGeom>
          <a:solidFill>
            <a:srgbClr val="FFFFFF">
              <a:alpha val="25882"/>
            </a:srgbClr>
          </a:solidFill>
          <a:ln>
            <a:solidFill>
              <a:schemeClr val="bg1"/>
            </a:solidFill>
          </a:ln>
          <a:scene3d>
            <a:camera prst="orthographicFront"/>
            <a:lightRig rig="threePt" dir="t"/>
          </a:scene3d>
          <a:sp3d>
            <a:bevelT w="139700" h="139700" prst="divot"/>
          </a:sp3d>
        </p:spPr>
        <p:txBody>
          <a:bodyPr wrap="square" rtlCol="0">
            <a:spAutoFit/>
          </a:bodyPr>
          <a:lstStyle/>
          <a:p>
            <a:pPr algn="ctr"/>
            <a:r>
              <a:rPr lang="uk-UA" sz="4000" b="1" dirty="0" smtClean="0">
                <a:ln w="1905"/>
                <a:solidFill>
                  <a:srgbClr val="C00000"/>
                </a:solidFill>
                <a:effectLst>
                  <a:innerShdw blurRad="69850" dist="43180" dir="5400000">
                    <a:srgbClr val="000000">
                      <a:alpha val="65000"/>
                    </a:srgbClr>
                  </a:innerShdw>
                </a:effectLst>
                <a:latin typeface="Monotype Corsiva" pitchFamily="66" charset="0"/>
              </a:rPr>
              <a:t>Шановний Миколо Івановичу!</a:t>
            </a:r>
          </a:p>
          <a:p>
            <a:pPr algn="ctr"/>
            <a:r>
              <a:rPr lang="uk-UA"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Прийміть найщиріші вітання </a:t>
            </a:r>
          </a:p>
          <a:p>
            <a:pPr algn="ctr"/>
            <a:r>
              <a:rPr lang="uk-UA"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з нагоди Вашого Ювілею! </a:t>
            </a:r>
          </a:p>
          <a:p>
            <a:pPr algn="ctr"/>
            <a:r>
              <a:rPr lang="uk-UA"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Бажаємо Вам міцного здоров’я, невичерпної енергії, натхнення, оптимізму </a:t>
            </a:r>
          </a:p>
          <a:p>
            <a:pPr algn="ctr"/>
            <a:r>
              <a:rPr lang="uk-UA"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і нових плідних здобутків. </a:t>
            </a:r>
          </a:p>
          <a:p>
            <a:pPr algn="ctr"/>
            <a:r>
              <a:rPr lang="uk-UA" sz="3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Нехай множаться для Вас  всі  гаразди, повниться радістю душа, збуваються  Ваші мрії  та надії.</a:t>
            </a:r>
          </a:p>
        </p:txBody>
      </p:sp>
      <p:pic>
        <p:nvPicPr>
          <p:cNvPr id="21" name="Picture 18" descr="Похожее изображение"/>
          <p:cNvPicPr>
            <a:picLocks noChangeAspect="1" noChangeArrowheads="1"/>
          </p:cNvPicPr>
          <p:nvPr/>
        </p:nvPicPr>
        <p:blipFill>
          <a:blip r:embed="rId3"/>
          <a:srcRect/>
          <a:stretch>
            <a:fillRect/>
          </a:stretch>
        </p:blipFill>
        <p:spPr bwMode="auto">
          <a:xfrm>
            <a:off x="-285784" y="4143380"/>
            <a:ext cx="4069921" cy="2938484"/>
          </a:xfrm>
          <a:prstGeom prst="rect">
            <a:avLst/>
          </a:prstGeom>
          <a:noFill/>
        </p:spPr>
      </p:pic>
      <p:sp>
        <p:nvSpPr>
          <p:cNvPr id="22" name="Прямоугольник 21"/>
          <p:cNvSpPr/>
          <p:nvPr/>
        </p:nvSpPr>
        <p:spPr>
          <a:xfrm>
            <a:off x="3676633" y="4206567"/>
            <a:ext cx="5359863" cy="2246769"/>
          </a:xfrm>
          <a:prstGeom prst="rect">
            <a:avLst/>
          </a:prstGeom>
          <a:solidFill>
            <a:srgbClr val="FFFFFF">
              <a:alpha val="40000"/>
            </a:srgbClr>
          </a:solidFill>
          <a:ln>
            <a:solidFill>
              <a:schemeClr val="bg1"/>
            </a:solidFill>
          </a:ln>
          <a:scene3d>
            <a:camera prst="orthographicFront"/>
            <a:lightRig rig="threePt" dir="t"/>
          </a:scene3d>
          <a:sp3d>
            <a:bevelT w="139700" h="139700" prst="divot"/>
          </a:sp3d>
        </p:spPr>
        <p:txBody>
          <a:bodyPr wrap="square">
            <a:spAutoFit/>
          </a:bodyPr>
          <a:lstStyle/>
          <a:p>
            <a:pPr algn="ct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Хай нива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Вашого</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життя</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щедро колоситься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щастям</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a:t>
            </a:r>
          </a:p>
          <a:p>
            <a:pPr algn="ct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а тепло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сердець</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близьких</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та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рідних</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людей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наповнює</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Вас </a:t>
            </a:r>
          </a:p>
          <a:p>
            <a:pPr algn="ct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невичерпною</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енергією</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й</a:t>
            </a:r>
            <a:r>
              <a:rPr lang="ru-RU"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 </a:t>
            </a:r>
            <a:r>
              <a:rPr lang="ru-RU"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оптимізмом</a:t>
            </a:r>
            <a:r>
              <a:rPr lang="ru-RU"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rPr>
              <a:t>!</a:t>
            </a:r>
            <a:endParaRPr lang="ru-RU"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onotype Corsiva"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 name="Прямоугольник 5"/>
          <p:cNvSpPr/>
          <p:nvPr/>
        </p:nvSpPr>
        <p:spPr>
          <a:xfrm>
            <a:off x="179512" y="287352"/>
            <a:ext cx="8856984" cy="6093976"/>
          </a:xfrm>
          <a:prstGeom prst="rect">
            <a:avLst/>
          </a:prstGeom>
          <a:solidFill>
            <a:srgbClr val="FFFFFF">
              <a:alpha val="38039"/>
            </a:srgbClr>
          </a:solidFill>
          <a:ln>
            <a:solidFill>
              <a:schemeClr val="bg1"/>
            </a:solidFill>
          </a:ln>
          <a:scene3d>
            <a:camera prst="orthographicFront"/>
            <a:lightRig rig="threePt" dir="t"/>
          </a:scene3d>
          <a:sp3d>
            <a:bevelT/>
          </a:sp3d>
        </p:spPr>
        <p:txBody>
          <a:bodyPr wrap="square">
            <a:spAutoFit/>
          </a:bodyPr>
          <a:lstStyle/>
          <a:p>
            <a:pPr lvl="0" eaLnBrk="0" hangingPunct="0">
              <a:spcAft>
                <a:spcPts val="1000"/>
              </a:spcAft>
              <a:defRPr/>
            </a:pPr>
            <a:r>
              <a:rPr lang="uk-UA" sz="3200" b="1" dirty="0"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rPr>
              <a:t>З джерелами, які були представлені на віртуальній виставці, ви можете ознайомитися в фондах нашої книгозбірні, в електронному каталозі науково-технічної бібліотеки ВНТУ</a:t>
            </a:r>
          </a:p>
          <a:p>
            <a:pPr lvl="0" eaLnBrk="0" hangingPunct="0">
              <a:spcAft>
                <a:spcPts val="1000"/>
              </a:spcAft>
              <a:defRPr/>
            </a:pPr>
            <a:r>
              <a:rPr lang="en-US" sz="2800" b="1" dirty="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hlinkClick r:id="rId3"/>
              </a:rPr>
              <a:t>http://</a:t>
            </a:r>
            <a:r>
              <a:rPr lang="en-US" sz="2800" b="1" dirty="0"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hlinkClick r:id="rId3"/>
              </a:rPr>
              <a:t>ec.lib.vntu.edu.ua/DocSearchForm</a:t>
            </a:r>
            <a:r>
              <a:rPr lang="uk-UA" sz="2800" b="1" dirty="0"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rPr>
              <a:t>,</a:t>
            </a:r>
          </a:p>
          <a:p>
            <a:pPr lvl="0" eaLnBrk="0" hangingPunct="0">
              <a:spcAft>
                <a:spcPts val="1000"/>
              </a:spcAft>
              <a:defRPr/>
            </a:pPr>
            <a:r>
              <a:rPr lang="uk-UA" sz="3200" b="1" dirty="0"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rPr>
              <a:t>в університетському </a:t>
            </a:r>
            <a:r>
              <a:rPr lang="uk-UA" sz="3200" b="1" dirty="0" err="1"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rPr>
              <a:t>репозитарії</a:t>
            </a:r>
            <a:endParaRPr lang="uk-UA" sz="3200" b="1" dirty="0"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endParaRPr>
          </a:p>
          <a:p>
            <a:pPr lvl="0" eaLnBrk="0" hangingPunct="0">
              <a:spcAft>
                <a:spcPts val="1000"/>
              </a:spcAft>
              <a:defRPr/>
            </a:pPr>
            <a:r>
              <a:rPr lang="en-US" sz="2800" b="1" dirty="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hlinkClick r:id="rId4"/>
              </a:rPr>
              <a:t>https://ir.lib.vntu.edu.ua</a:t>
            </a:r>
            <a:r>
              <a:rPr lang="en-US" sz="2800" b="1" dirty="0"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hlinkClick r:id="rId4"/>
              </a:rPr>
              <a:t>/</a:t>
            </a:r>
            <a:endParaRPr lang="uk-UA" sz="2800" b="1" dirty="0"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endParaRPr>
          </a:p>
          <a:p>
            <a:pPr lvl="0" eaLnBrk="0" hangingPunct="0">
              <a:spcAft>
                <a:spcPts val="1000"/>
              </a:spcAft>
              <a:defRPr/>
            </a:pPr>
            <a:r>
              <a:rPr lang="uk-UA" sz="3200" b="1" dirty="0" smtClean="0">
                <a:ln w="1905">
                  <a:solidFill>
                    <a:srgbClr val="C0504D">
                      <a:lumMod val="50000"/>
                    </a:srgbClr>
                  </a:solidFill>
                </a:ln>
                <a:gradFill>
                  <a:gsLst>
                    <a:gs pos="0">
                      <a:srgbClr val="F79646">
                        <a:shade val="20000"/>
                        <a:satMod val="200000"/>
                      </a:srgbClr>
                    </a:gs>
                    <a:gs pos="78000">
                      <a:srgbClr val="F79646">
                        <a:tint val="90000"/>
                        <a:shade val="89000"/>
                        <a:satMod val="220000"/>
                      </a:srgbClr>
                    </a:gs>
                    <a:gs pos="100000">
                      <a:srgbClr val="F79646">
                        <a:tint val="12000"/>
                        <a:satMod val="255000"/>
                      </a:srgbClr>
                    </a:gs>
                  </a:gsLst>
                  <a:lin ang="5400000"/>
                </a:gradFill>
                <a:effectLst>
                  <a:innerShdw blurRad="69850" dist="43180" dir="5400000">
                    <a:srgbClr val="000000">
                      <a:alpha val="65000"/>
                    </a:srgbClr>
                  </a:innerShdw>
                </a:effectLst>
                <a:latin typeface="Bookman Old Style" pitchFamily="18" charset="0"/>
              </a:rPr>
              <a:t>та на офіційному сайті </a:t>
            </a:r>
          </a:p>
          <a:p>
            <a:pPr lvl="0" eaLnBrk="0" hangingPunct="0">
              <a:spcAft>
                <a:spcPts val="1000"/>
              </a:spcAft>
              <a:defRPr/>
            </a:pPr>
            <a:r>
              <a:rPr lang="uk-UA" sz="3200" b="1" dirty="0" err="1" smtClean="0">
                <a:ln w="1905">
                  <a:solidFill>
                    <a:srgbClr val="C0504D">
                      <a:lumMod val="50000"/>
                    </a:srgbClr>
                  </a:solidFill>
                </a:ln>
                <a:solidFill>
                  <a:srgbClr val="CC3300"/>
                </a:solidFill>
                <a:effectLst>
                  <a:innerShdw blurRad="69850" dist="43180" dir="5400000">
                    <a:srgbClr val="000000">
                      <a:alpha val="65000"/>
                    </a:srgbClr>
                  </a:innerShdw>
                </a:effectLst>
                <a:latin typeface="Bookman Old Style" pitchFamily="18" charset="0"/>
              </a:rPr>
              <a:t>Небави</a:t>
            </a:r>
            <a:r>
              <a:rPr lang="uk-UA" sz="3200" b="1" dirty="0" smtClean="0">
                <a:ln w="1905">
                  <a:solidFill>
                    <a:srgbClr val="C0504D">
                      <a:lumMod val="50000"/>
                    </a:srgbClr>
                  </a:solidFill>
                </a:ln>
                <a:solidFill>
                  <a:srgbClr val="CC3300"/>
                </a:solidFill>
                <a:effectLst>
                  <a:innerShdw blurRad="69850" dist="43180" dir="5400000">
                    <a:srgbClr val="000000">
                      <a:alpha val="65000"/>
                    </a:srgbClr>
                  </a:innerShdw>
                </a:effectLst>
                <a:latin typeface="Bookman Old Style" pitchFamily="18" charset="0"/>
              </a:rPr>
              <a:t> Миколи Івановича</a:t>
            </a:r>
          </a:p>
          <a:p>
            <a:pPr lvl="0" eaLnBrk="0" hangingPunct="0">
              <a:spcAft>
                <a:spcPts val="1000"/>
              </a:spcAft>
              <a:defRPr/>
            </a:pPr>
            <a:r>
              <a:rPr lang="en-US" sz="2800" b="1" dirty="0">
                <a:ln w="1905">
                  <a:solidFill>
                    <a:srgbClr val="C0504D">
                      <a:lumMod val="50000"/>
                    </a:srgbClr>
                  </a:solidFill>
                </a:ln>
                <a:solidFill>
                  <a:srgbClr val="CC3300"/>
                </a:solidFill>
                <a:effectLst>
                  <a:innerShdw blurRad="69850" dist="43180" dir="5400000">
                    <a:srgbClr val="000000">
                      <a:alpha val="65000"/>
                    </a:srgbClr>
                  </a:innerShdw>
                </a:effectLst>
                <a:latin typeface="Bookman Old Style" pitchFamily="18" charset="0"/>
                <a:hlinkClick r:id="rId5"/>
              </a:rPr>
              <a:t>http://</a:t>
            </a:r>
            <a:r>
              <a:rPr lang="en-US" sz="2800" b="1" dirty="0" smtClean="0">
                <a:ln w="1905">
                  <a:solidFill>
                    <a:srgbClr val="C0504D">
                      <a:lumMod val="50000"/>
                    </a:srgbClr>
                  </a:solidFill>
                </a:ln>
                <a:solidFill>
                  <a:srgbClr val="CC3300"/>
                </a:solidFill>
                <a:effectLst>
                  <a:innerShdw blurRad="69850" dist="43180" dir="5400000">
                    <a:srgbClr val="000000">
                      <a:alpha val="65000"/>
                    </a:srgbClr>
                  </a:innerShdw>
                </a:effectLst>
                <a:latin typeface="Bookman Old Style" pitchFamily="18" charset="0"/>
                <a:hlinkClick r:id="rId5"/>
              </a:rPr>
              <a:t>nebava.vk.vntu.edu.ua/navch</a:t>
            </a:r>
            <a:endParaRPr lang="uk-UA" sz="3200" b="1" dirty="0">
              <a:ln w="1905">
                <a:solidFill>
                  <a:srgbClr val="C0504D">
                    <a:lumMod val="50000"/>
                  </a:srgbClr>
                </a:solidFill>
              </a:ln>
              <a:solidFill>
                <a:srgbClr val="CC3300"/>
              </a:solidFill>
              <a:effectLst>
                <a:innerShdw blurRad="69850" dist="43180" dir="5400000">
                  <a:srgbClr val="000000">
                    <a:alpha val="65000"/>
                  </a:srgbClr>
                </a:innerShdw>
              </a:effectLst>
              <a:latin typeface="Bookman Old Style"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Рисунок 1" descr="фон Небава 5.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467544" y="2060848"/>
            <a:ext cx="8450070" cy="2308324"/>
          </a:xfrm>
          <a:prstGeom prst="rect">
            <a:avLst/>
          </a:prstGeom>
          <a:solidFill>
            <a:srgbClr val="FFFFFF">
              <a:alpha val="30980"/>
            </a:srgbClr>
          </a:solidFill>
          <a:ln>
            <a:solidFill>
              <a:schemeClr val="accent1">
                <a:lumMod val="20000"/>
                <a:lumOff val="80000"/>
              </a:schemeClr>
            </a:solidFill>
          </a:ln>
          <a:scene3d>
            <a:camera prst="orthographicFront">
              <a:rot lat="0" lon="0" rev="0"/>
            </a:camera>
            <a:lightRig rig="contrasting" dir="t">
              <a:rot lat="0" lon="0" rev="4500000"/>
            </a:lightRig>
          </a:scene3d>
          <a:sp3d>
            <a:bevelT w="139700" h="139700" prst="divot"/>
          </a:sp3d>
        </p:spPr>
        <p:txBody>
          <a:bodyPr wrap="none" rtlCol="0">
            <a:spAutoFit/>
            <a:sp3d contourW="6350" prstMaterial="metal">
              <a:bevelT w="127000" h="31750" prst="relaxedInset"/>
              <a:contourClr>
                <a:schemeClr val="accent1">
                  <a:shade val="75000"/>
                </a:schemeClr>
              </a:contourClr>
            </a:sp3d>
          </a:bodyPr>
          <a:lstStyle/>
          <a:p>
            <a:endParaRPr lang="uk-UA" sz="4800" b="1" cap="all" dirty="0" smtClean="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a:p>
            <a:r>
              <a:rPr lang="uk-UA" sz="4800" b="1" cap="all" dirty="0" smtClean="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Приємного перегляду!</a:t>
            </a:r>
          </a:p>
          <a:p>
            <a:endParaRPr lang="ru-RU" sz="4800" b="1" cap="all" dirty="0">
              <a:ln w="0">
                <a:solidFill>
                  <a:schemeClr val="tx2">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2" name="TextBox 1"/>
          <p:cNvSpPr txBox="1"/>
          <p:nvPr/>
        </p:nvSpPr>
        <p:spPr>
          <a:xfrm>
            <a:off x="2413015" y="4869160"/>
            <a:ext cx="6551473" cy="1200329"/>
          </a:xfrm>
          <a:prstGeom prst="rect">
            <a:avLst/>
          </a:prstGeom>
          <a:noFill/>
        </p:spPr>
        <p:txBody>
          <a:bodyPr wrap="none" rtlCol="0">
            <a:spAutoFit/>
          </a:bodyPr>
          <a:lstStyle/>
          <a:p>
            <a:pPr algn="r"/>
            <a:r>
              <a:rPr lang="uk-UA" sz="2400" b="1" i="1"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Виставку підготувала та оформила</a:t>
            </a:r>
          </a:p>
          <a:p>
            <a:pPr algn="r"/>
            <a:r>
              <a:rPr lang="uk-UA" sz="2400" b="1" i="1"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Наталія </a:t>
            </a:r>
            <a:r>
              <a:rPr lang="uk-UA" sz="2400" b="1" i="1" dirty="0" err="1"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Тарануха</a:t>
            </a:r>
            <a:r>
              <a:rPr lang="uk-UA" sz="2400" b="1" i="1"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a:t>
            </a:r>
          </a:p>
          <a:p>
            <a:pPr algn="r"/>
            <a:r>
              <a:rPr lang="uk-UA" sz="2400" b="1" i="1"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зав. відділу наукової інформації та бібліографії</a:t>
            </a:r>
            <a:endParaRPr lang="uk-UA" sz="2400" b="1" i="1"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3107</TotalTime>
  <Words>1882</Words>
  <Application>Microsoft Office PowerPoint</Application>
  <PresentationFormat>Экран (4:3)</PresentationFormat>
  <Paragraphs>189</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user73</dc:creator>
  <cp:lastModifiedBy>user</cp:lastModifiedBy>
  <cp:revision>271</cp:revision>
  <dcterms:created xsi:type="dcterms:W3CDTF">2018-01-17T09:50:41Z</dcterms:created>
  <dcterms:modified xsi:type="dcterms:W3CDTF">2018-05-14T07:19:21Z</dcterms:modified>
</cp:coreProperties>
</file>