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71" r:id="rId4"/>
    <p:sldId id="258" r:id="rId5"/>
    <p:sldId id="259" r:id="rId6"/>
    <p:sldId id="264" r:id="rId7"/>
    <p:sldId id="268" r:id="rId8"/>
    <p:sldId id="261" r:id="rId9"/>
    <p:sldId id="265" r:id="rId10"/>
    <p:sldId id="270" r:id="rId11"/>
    <p:sldId id="267" r:id="rId12"/>
    <p:sldId id="266" r:id="rId13"/>
    <p:sldId id="269" r:id="rId14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666" y="-264"/>
      </p:cViewPr>
      <p:guideLst>
        <p:guide orient="horz" pos="216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081226-B992-4B9B-9A6E-F69C34088FC9}" type="datetimeFigureOut">
              <a:rPr lang="uk-UA" smtClean="0"/>
              <a:pPr/>
              <a:t>12.06.2015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5154"/>
            <a:ext cx="5486400" cy="44758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721"/>
            <a:ext cx="29718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721"/>
            <a:ext cx="29718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3695B-93AF-4DDE-B1CD-F02CDB20C6D4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3695B-93AF-4DDE-B1CD-F02CDB20C6D4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8A491-33FB-4B80-9A33-1A6B16280E24}" type="datetimeFigureOut">
              <a:rPr lang="ru-RU" smtClean="0"/>
              <a:pPr/>
              <a:t>12.06.2015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5BDA-FC13-43D0-8E13-CCC7FE83C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8A491-33FB-4B80-9A33-1A6B16280E24}" type="datetimeFigureOut">
              <a:rPr lang="ru-RU" smtClean="0"/>
              <a:pPr/>
              <a:t>12.06.2015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5BDA-FC13-43D0-8E13-CCC7FE83C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8A491-33FB-4B80-9A33-1A6B16280E24}" type="datetimeFigureOut">
              <a:rPr lang="ru-RU" smtClean="0"/>
              <a:pPr/>
              <a:t>12.06.2015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5BDA-FC13-43D0-8E13-CCC7FE83C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8A491-33FB-4B80-9A33-1A6B16280E24}" type="datetimeFigureOut">
              <a:rPr lang="ru-RU" smtClean="0"/>
              <a:pPr/>
              <a:t>12.06.2015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5BDA-FC13-43D0-8E13-CCC7FE83C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8A491-33FB-4B80-9A33-1A6B16280E24}" type="datetimeFigureOut">
              <a:rPr lang="ru-RU" smtClean="0"/>
              <a:pPr/>
              <a:t>12.06.2015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5BDA-FC13-43D0-8E13-CCC7FE83C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8A491-33FB-4B80-9A33-1A6B16280E24}" type="datetimeFigureOut">
              <a:rPr lang="ru-RU" smtClean="0"/>
              <a:pPr/>
              <a:t>12.06.2015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5BDA-FC13-43D0-8E13-CCC7FE83C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8A491-33FB-4B80-9A33-1A6B16280E24}" type="datetimeFigureOut">
              <a:rPr lang="ru-RU" smtClean="0"/>
              <a:pPr/>
              <a:t>12.06.2015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5BDA-FC13-43D0-8E13-CCC7FE83C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8A491-33FB-4B80-9A33-1A6B16280E24}" type="datetimeFigureOut">
              <a:rPr lang="ru-RU" smtClean="0"/>
              <a:pPr/>
              <a:t>12.06.2015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5BDA-FC13-43D0-8E13-CCC7FE83C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8A491-33FB-4B80-9A33-1A6B16280E24}" type="datetimeFigureOut">
              <a:rPr lang="ru-RU" smtClean="0"/>
              <a:pPr/>
              <a:t>12.06.2015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5BDA-FC13-43D0-8E13-CCC7FE83C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8A491-33FB-4B80-9A33-1A6B16280E24}" type="datetimeFigureOut">
              <a:rPr lang="ru-RU" smtClean="0"/>
              <a:pPr/>
              <a:t>12.06.2015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5BDA-FC13-43D0-8E13-CCC7FE83C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8A491-33FB-4B80-9A33-1A6B16280E24}" type="datetimeFigureOut">
              <a:rPr lang="ru-RU" smtClean="0"/>
              <a:pPr/>
              <a:t>12.06.2015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5BDA-FC13-43D0-8E13-CCC7FE83C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8A491-33FB-4B80-9A33-1A6B16280E24}" type="datetimeFigureOut">
              <a:rPr lang="ru-RU" smtClean="0"/>
              <a:pPr/>
              <a:t>12.06.2015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B5BDA-FC13-43D0-8E13-CCC7FE83CC0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76" y="2428868"/>
            <a:ext cx="72866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i="1" dirty="0" smtClean="0">
                <a:latin typeface="Times New Roman" pitchFamily="18" charset="0"/>
                <a:cs typeface="Times New Roman" pitchFamily="18" charset="0"/>
              </a:rPr>
              <a:t>Модернізація електропривода переміщення козлового крана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5008" y="4857760"/>
            <a:ext cx="28574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Керівник роботи:  </a:t>
            </a: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доц.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Проценко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Д.П.</a:t>
            </a:r>
          </a:p>
          <a:p>
            <a:endParaRPr lang="uk-UA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Виконав: ст. ЕПА-14сп </a:t>
            </a:r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з.н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uk-UA" sz="1600" b="1" dirty="0" err="1" smtClean="0">
                <a:latin typeface="Times New Roman" pitchFamily="18" charset="0"/>
                <a:cs typeface="Times New Roman" pitchFamily="18" charset="0"/>
              </a:rPr>
              <a:t>Магдевич</a:t>
            </a:r>
            <a:r>
              <a:rPr lang="uk-UA" sz="1600" b="1" dirty="0" smtClean="0">
                <a:latin typeface="Times New Roman" pitchFamily="18" charset="0"/>
                <a:cs typeface="Times New Roman" pitchFamily="18" charset="0"/>
              </a:rPr>
              <a:t> А.В.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214414" y="500042"/>
            <a:ext cx="74295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Технічна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характеристика 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виробничого механізму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5286388"/>
            <a:ext cx="37862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Зовнішній вигляд козлового крана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111" y="1357298"/>
            <a:ext cx="4219575" cy="39719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500563" y="1785926"/>
          <a:ext cx="4429155" cy="4498046"/>
        </p:xfrm>
        <a:graphic>
          <a:graphicData uri="http://schemas.openxmlformats.org/drawingml/2006/table">
            <a:tbl>
              <a:tblPr/>
              <a:tblGrid>
                <a:gridCol w="2332882"/>
                <a:gridCol w="650223"/>
                <a:gridCol w="723025"/>
                <a:gridCol w="723025"/>
              </a:tblGrid>
              <a:tr h="193524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Найменування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параметрів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59" marR="350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Виконання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КК-25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КК-25Г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243F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КК-25Л</a:t>
                      </a:r>
                      <a:endParaRPr lang="ru-RU" sz="900" b="1">
                        <a:solidFill>
                          <a:srgbClr val="243F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Режим роботи крана 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А3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А6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А6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Швидкість підйому крана, м / с 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0,16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0,24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0,24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Вантажопідйомність крана, т 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Швидкість пересування крана, м / с 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0,85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3524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Швидкість пересування візка, м / с 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0,85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7758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Висота підйому крана H1, м 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12,2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9,3*/9,5**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9,3*/9,5**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Глибина опускання крана h, м 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4,7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4,7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Ємність грейфера, м3 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3,0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24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Рід споживаного струму 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переменный 380 В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3524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Проліт крана, L1, м 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20, 25, 26, 32, 40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478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Виліт консолі L2, м 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8,5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8,5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8,5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208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Виліт консолі L3, м 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8,5 / -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8,5 / -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8,5 / -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350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Габаритні розміри крана H / B / L, мм 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66240 / 16482 / 18860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048">
                <a:tc>
                  <a:txBody>
                    <a:bodyPr/>
                    <a:lstStyle/>
                    <a:p>
                      <a:pPr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Маса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конструкції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підвісною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візком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, тонн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74,5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74,4</a:t>
                      </a:r>
                    </a:p>
                  </a:txBody>
                  <a:tcPr marL="35059" marR="35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500562" y="1285860"/>
            <a:ext cx="4458336" cy="62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Технічні характеристики козлового крана КК-25Л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071802" y="5214950"/>
            <a:ext cx="3929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Кінематична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схема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механізму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переміщення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козлового крана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28662" y="357166"/>
            <a:ext cx="7715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Кінематична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схема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механізму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переміщення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крана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/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/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/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/>
          </a:p>
        </p:txBody>
      </p:sp>
      <p:graphicFrame>
        <p:nvGraphicFramePr>
          <p:cNvPr id="3" name="Object 17"/>
          <p:cNvGraphicFramePr>
            <a:graphicFrameLocks noChangeAspect="1"/>
          </p:cNvGraphicFramePr>
          <p:nvPr/>
        </p:nvGraphicFramePr>
        <p:xfrm>
          <a:off x="2428860" y="1000108"/>
          <a:ext cx="4599538" cy="4000528"/>
        </p:xfrm>
        <a:graphic>
          <a:graphicData uri="http://schemas.openxmlformats.org/presentationml/2006/ole">
            <p:oleObj spid="_x0000_s43010" name="Visio" r:id="rId3" imgW="4099746" imgH="3562945" progId="Visio.Drawing.11">
              <p:embed/>
            </p:oleObj>
          </a:graphicData>
        </a:graphic>
      </p:graphicFrame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714612" y="5786454"/>
            <a:ext cx="46434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1 – приводний електродвигун; 2 – гальмівний барабан; 3 - муфта; 4-редуктор; 5 ‑ ведуча колісна шестерня; 6 ‑ ведена колісна шестерня; 7 – колесо.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57224" y="428604"/>
            <a:ext cx="77153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Тахограма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навантажувальна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діаграма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механізму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переміщення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козлового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крана</a:t>
            </a: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379" name="Object 19"/>
          <p:cNvGraphicFramePr>
            <a:graphicFrameLocks noChangeAspect="1"/>
          </p:cNvGraphicFramePr>
          <p:nvPr/>
        </p:nvGraphicFramePr>
        <p:xfrm>
          <a:off x="2500298" y="785794"/>
          <a:ext cx="4214842" cy="5868874"/>
        </p:xfrm>
        <a:graphic>
          <a:graphicData uri="http://schemas.openxmlformats.org/presentationml/2006/ole">
            <p:oleObj spid="_x0000_s15379" name="Visio" r:id="rId3" imgW="6678597" imgH="9263482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500042"/>
            <a:ext cx="8286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Техніко-економічне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обгрунтування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вибору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електропривода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1071546"/>
          <a:ext cx="8643999" cy="5429287"/>
        </p:xfrm>
        <a:graphic>
          <a:graphicData uri="http://schemas.openxmlformats.org/drawingml/2006/table">
            <a:tbl>
              <a:tblPr/>
              <a:tblGrid>
                <a:gridCol w="3857652"/>
                <a:gridCol w="935135"/>
                <a:gridCol w="896815"/>
                <a:gridCol w="879837"/>
                <a:gridCol w="1037280"/>
                <a:gridCol w="1037280"/>
              </a:tblGrid>
              <a:tr h="226104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Показники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Тип системи електроприводу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452208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РКС-ДПС</a:t>
                      </a: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РКС-АД з ФР</a:t>
                      </a: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ТП-ДПС</a:t>
                      </a: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ТРН-АД</a:t>
                      </a: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ПЧ-АД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04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Потужність двигуна Рн, кВт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5,0</a:t>
                      </a: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226104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Вартість двигуна (Д), грн.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9720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8400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9720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6480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6480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04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Вартість системи керування (СК), грн.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4200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4580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7577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6741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9168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04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Капіталовкладення К=Д+СК, грн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13920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12980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17297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13221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15648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04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r>
                        <a:rPr lang="uk-UA" sz="1200" baseline="-2500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0,1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08447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Амортизаційні </a:t>
                      </a:r>
                      <a:r>
                        <a:rPr lang="uk-UA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відрахування, </a:t>
                      </a:r>
                      <a:r>
                        <a:rPr lang="uk-UA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</a:t>
                      </a:r>
                      <a:r>
                        <a:rPr lang="uk-UA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</a:t>
                      </a:r>
                      <a:r>
                        <a:rPr lang="uk-UA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Еа∙К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грн.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1392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1298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1322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156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04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latin typeface="Times New Roman"/>
                          <a:ea typeface="Times New Roman"/>
                          <a:cs typeface="Times New Roman"/>
                        </a:rPr>
                        <a:t>Ео</a:t>
                      </a: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0,05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08447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Витрати на обслуговування і ремонт, Со = Ео∙К, грн.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696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649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865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661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782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104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Вартістьелектроенергії</a:t>
                      </a:r>
                      <a:r>
                        <a:rPr lang="uk-UA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mo</a:t>
                      </a:r>
                      <a:r>
                        <a:rPr lang="uk-UA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, </a:t>
                      </a:r>
                      <a:r>
                        <a:rPr lang="uk-UA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/кВт </a:t>
                      </a:r>
                      <a:r>
                        <a:rPr lang="uk-UA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r>
                        <a:rPr lang="uk-UA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1,65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226104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Kоефіцієнт завантаження, kз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0,7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226104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Річний час роботи Т</a:t>
                      </a:r>
                      <a:r>
                        <a:rPr lang="uk-UA" sz="1200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год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4000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226104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ККД  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Symbol"/>
                          <a:ea typeface="Times New Roman"/>
                          <a:cs typeface="Times New Roman"/>
                        </a:rPr>
                        <a:t>h</a:t>
                      </a:r>
                      <a:r>
                        <a:rPr lang="uk-UA" sz="1200" baseline="-25000">
                          <a:solidFill>
                            <a:srgbClr val="000000"/>
                          </a:solidFill>
                          <a:latin typeface="Symbol"/>
                          <a:ea typeface="Times New Roman"/>
                          <a:cs typeface="Times New Roman"/>
                        </a:rPr>
                        <a:t>ä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Symbol"/>
                          <a:ea typeface="Times New Roman"/>
                          <a:cs typeface="Times New Roman"/>
                        </a:rPr>
                        <a:t>, %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0,8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0,85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0,82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0,87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0,92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11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/>
                          <a:ea typeface="Times New Roman"/>
                          <a:cs typeface="Times New Roman"/>
                        </a:rPr>
                        <a:t>Втрати потужності, </a:t>
                      </a:r>
                      <a:r>
                        <a:rPr lang="uk-UA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200" dirty="0" err="1" smtClean="0">
                          <a:latin typeface="Symbol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uk-UA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Р=kз</a:t>
                      </a:r>
                      <a:r>
                        <a:rPr lang="uk-UA" sz="1200" dirty="0" err="1">
                          <a:latin typeface="Times New Roman"/>
                          <a:ea typeface="Times New Roman"/>
                          <a:cs typeface="Times New Roman"/>
                        </a:rPr>
                        <a:t>∙Рн∙</a:t>
                      </a:r>
                      <a:r>
                        <a:rPr lang="uk-UA" sz="1200" dirty="0">
                          <a:latin typeface="Times New Roman"/>
                          <a:ea typeface="Times New Roman"/>
                          <a:cs typeface="Times New Roman"/>
                        </a:rPr>
                        <a:t>(1-</a:t>
                      </a:r>
                      <a:r>
                        <a:rPr lang="uk-UA" sz="1200" dirty="0">
                          <a:latin typeface="Symbol"/>
                          <a:ea typeface="Times New Roman"/>
                          <a:cs typeface="Times New Roman"/>
                        </a:rPr>
                        <a:t>h</a:t>
                      </a:r>
                      <a:r>
                        <a:rPr lang="uk-UA" sz="1200" baseline="-25000" dirty="0"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r>
                        <a:rPr lang="uk-UA" sz="12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uk-UA" sz="1200" dirty="0" err="1">
                          <a:latin typeface="Symbol"/>
                          <a:ea typeface="Times New Roman"/>
                          <a:cs typeface="Times New Roman"/>
                        </a:rPr>
                        <a:t>h</a:t>
                      </a:r>
                      <a:r>
                        <a:rPr lang="uk-UA" sz="1200" baseline="-25000" dirty="0" err="1"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r>
                        <a:rPr lang="uk-UA" sz="1200" dirty="0">
                          <a:latin typeface="Times New Roman"/>
                          <a:ea typeface="Times New Roman"/>
                          <a:cs typeface="Times New Roman"/>
                        </a:rPr>
                        <a:t>),  кВт</a:t>
                      </a: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0,88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0,62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0,77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0,52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0,30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447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Кількість втраченої енергії за рік 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Symbol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W=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Symbol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Р∙Т</a:t>
                      </a:r>
                      <a:r>
                        <a:rPr lang="uk-UA" sz="1200" baseline="-25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кВт∙год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3500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247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3073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209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1217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011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Витрати на </a:t>
                      </a:r>
                      <a:r>
                        <a:rPr lang="uk-UA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електроенергію,</a:t>
                      </a:r>
                      <a:r>
                        <a:rPr lang="uk-UA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uk-UA" sz="1200" baseline="-25000" dirty="0" smtClean="0">
                          <a:solidFill>
                            <a:srgbClr val="000000"/>
                          </a:solidFill>
                          <a:latin typeface="Symbol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uk-UA" sz="1200" baseline="-25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</a:t>
                      </a:r>
                      <a:r>
                        <a:rPr lang="uk-UA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</a:t>
                      </a:r>
                      <a:r>
                        <a:rPr lang="uk-UA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mo∙</a:t>
                      </a:r>
                      <a:r>
                        <a:rPr lang="uk-UA" sz="1200" dirty="0" err="1">
                          <a:solidFill>
                            <a:srgbClr val="000000"/>
                          </a:solidFill>
                          <a:latin typeface="Symbol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uk-UA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uk-UA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5775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4076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507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345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447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Собіварітсть</a:t>
                      </a:r>
                      <a:r>
                        <a:rPr lang="uk-UA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 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</a:t>
                      </a:r>
                      <a:r>
                        <a:rPr lang="uk-UA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+ </a:t>
                      </a:r>
                      <a:r>
                        <a:rPr lang="uk-UA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+ С</a:t>
                      </a:r>
                      <a:r>
                        <a:rPr lang="uk-UA" sz="1200" baseline="-25000" dirty="0">
                          <a:solidFill>
                            <a:srgbClr val="000000"/>
                          </a:solidFill>
                          <a:latin typeface="Symbol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uk-UA" sz="1200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грн.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7863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6023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7665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543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435</a:t>
                      </a: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447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Нормативний коефіцієнт економічної ефективності Ен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0,17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31678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Зведені </a:t>
                      </a:r>
                      <a:r>
                        <a:rPr lang="uk-UA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витрати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uk-UA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 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 </a:t>
                      </a:r>
                      <a:r>
                        <a:rPr lang="uk-UA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Ен∙К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+ С, грн.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10229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8230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10605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7682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7016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230" marR="312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20288" y="428628"/>
          <a:ext cx="9075159" cy="6357958"/>
        </p:xfrm>
        <a:graphic>
          <a:graphicData uri="http://schemas.openxmlformats.org/presentationml/2006/ole">
            <p:oleObj spid="_x0000_s21513" name="Visio" r:id="rId3" imgW="20848644" imgH="14599008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18256" y="428628"/>
          <a:ext cx="9075159" cy="6357958"/>
        </p:xfrm>
        <a:graphic>
          <a:graphicData uri="http://schemas.openxmlformats.org/presentationml/2006/ole">
            <p:oleObj spid="_x0000_s37891" name="Visio" r:id="rId4" imgW="20846267" imgH="14599008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19888" y="428628"/>
          <a:ext cx="9052706" cy="6357958"/>
        </p:xfrm>
        <a:graphic>
          <a:graphicData uri="http://schemas.openxmlformats.org/presentationml/2006/ole">
            <p:oleObj spid="_x0000_s18437" name="Visio" r:id="rId3" imgW="29920789" imgH="21010968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30699" y="460404"/>
          <a:ext cx="9041895" cy="6326182"/>
        </p:xfrm>
        <a:graphic>
          <a:graphicData uri="http://schemas.openxmlformats.org/presentationml/2006/ole">
            <p:oleObj spid="_x0000_s34823" name="Visio" r:id="rId3" imgW="20869823" imgH="14599008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41985" name="Object 1"/>
          <p:cNvGraphicFramePr>
            <a:graphicFrameLocks noChangeAspect="1"/>
          </p:cNvGraphicFramePr>
          <p:nvPr/>
        </p:nvGraphicFramePr>
        <p:xfrm>
          <a:off x="357158" y="1643050"/>
          <a:ext cx="4556125" cy="3627438"/>
        </p:xfrm>
        <a:graphic>
          <a:graphicData uri="http://schemas.openxmlformats.org/presentationml/2006/ole">
            <p:oleObj spid="_x0000_s41985" name="Visio" r:id="rId3" imgW="4556602" imgH="3628152" progId="Visio.Drawing.11">
              <p:embed/>
            </p:oleObj>
          </a:graphicData>
        </a:graphic>
      </p:graphicFrame>
      <p:sp>
        <p:nvSpPr>
          <p:cNvPr id="42005" name="Rectangle 21"/>
          <p:cNvSpPr>
            <a:spLocks noChangeArrowheads="1"/>
          </p:cNvSpPr>
          <p:nvPr/>
        </p:nvSpPr>
        <p:spPr bwMode="auto">
          <a:xfrm>
            <a:off x="5786446" y="2285992"/>
            <a:ext cx="25717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Паспортні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двигуна</a:t>
            </a: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5072066" y="2786058"/>
          <a:ext cx="3816011" cy="2887175"/>
        </p:xfrm>
        <a:graphic>
          <a:graphicData uri="http://schemas.openxmlformats.org/drawingml/2006/table">
            <a:tbl>
              <a:tblPr/>
              <a:tblGrid>
                <a:gridCol w="2673003"/>
                <a:gridCol w="1143008"/>
              </a:tblGrid>
              <a:tr h="242675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latin typeface="Times New Roman"/>
                          <a:ea typeface="Times New Roman"/>
                          <a:cs typeface="Times New Roman"/>
                        </a:rPr>
                        <a:t>Параметр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Значення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4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Тип двигуна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ДМТKF 112-6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4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Номінальна потужність , 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5,0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4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Номінальна частота обертання , 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900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4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latin typeface="Times New Roman"/>
                          <a:ea typeface="Times New Roman"/>
                          <a:cs typeface="Times New Roman"/>
                        </a:rPr>
                        <a:t>Напруга статора, В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380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4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latin typeface="Times New Roman"/>
                          <a:ea typeface="Times New Roman"/>
                          <a:cs typeface="Times New Roman"/>
                        </a:rPr>
                        <a:t>Номінальний струм статора , А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14,0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4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latin typeface="Times New Roman"/>
                          <a:ea typeface="Times New Roman"/>
                          <a:cs typeface="Times New Roman"/>
                        </a:rPr>
                        <a:t>ККД, %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74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4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latin typeface="Times New Roman"/>
                          <a:ea typeface="Times New Roman"/>
                          <a:cs typeface="Times New Roman"/>
                        </a:rPr>
                        <a:t>Коефіцієнт </a:t>
                      </a:r>
                      <a:r>
                        <a:rPr lang="uk-UA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потужності </a:t>
                      </a:r>
                      <a:endParaRPr lang="uk-UA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0,74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4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latin typeface="Times New Roman"/>
                          <a:ea typeface="Times New Roman"/>
                          <a:cs typeface="Times New Roman"/>
                        </a:rPr>
                        <a:t>Пусковий струм , А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24,2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4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latin typeface="Times New Roman"/>
                          <a:ea typeface="Times New Roman"/>
                          <a:cs typeface="Times New Roman"/>
                        </a:rPr>
                        <a:t>Пусковий момент , 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145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4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latin typeface="Times New Roman"/>
                          <a:ea typeface="Times New Roman"/>
                          <a:cs typeface="Times New Roman"/>
                        </a:rPr>
                        <a:t>Максимальний момент , 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155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06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latin typeface="Times New Roman"/>
                          <a:ea typeface="Times New Roman"/>
                          <a:cs typeface="Times New Roman"/>
                        </a:rPr>
                        <a:t>Струм холостого </a:t>
                      </a:r>
                      <a:r>
                        <a:rPr lang="uk-UA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ходу, А</a:t>
                      </a:r>
                      <a:endParaRPr lang="uk-UA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4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Момент інерції двигуна , 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>
                          <a:latin typeface="Times New Roman"/>
                          <a:ea typeface="Times New Roman"/>
                          <a:cs typeface="Times New Roman"/>
                        </a:rPr>
                        <a:t>0,09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4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latin typeface="Times New Roman"/>
                          <a:ea typeface="Times New Roman"/>
                          <a:cs typeface="Times New Roman"/>
                        </a:rPr>
                        <a:t>Маса, кг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latin typeface="Times New Roman"/>
                          <a:ea typeface="Times New Roman"/>
                          <a:cs typeface="Times New Roman"/>
                        </a:rPr>
                        <a:t>92</a:t>
                      </a:r>
                    </a:p>
                  </a:txBody>
                  <a:tcPr marL="62204" marR="622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" name="Прямоугольник 40"/>
          <p:cNvSpPr/>
          <p:nvPr/>
        </p:nvSpPr>
        <p:spPr>
          <a:xfrm>
            <a:off x="2071670" y="785794"/>
            <a:ext cx="60722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Статичні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характеристики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електропривода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0" y="5500702"/>
            <a:ext cx="4857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Механічні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характеристики асинхронного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двигуна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при частотному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керуванні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071670" y="785794"/>
            <a:ext cx="60722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Структурна схема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керування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електроприводом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2428860" y="5929330"/>
            <a:ext cx="50836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Структурна схема моделі системи в ППП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Matlab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Simulink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2500298" y="3500438"/>
            <a:ext cx="48577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Структурна схема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системи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керування 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4" name="Object 9"/>
          <p:cNvGraphicFramePr>
            <a:graphicFrameLocks noChangeAspect="1"/>
          </p:cNvGraphicFramePr>
          <p:nvPr/>
        </p:nvGraphicFramePr>
        <p:xfrm>
          <a:off x="1285852" y="1285860"/>
          <a:ext cx="7308301" cy="2214578"/>
        </p:xfrm>
        <a:graphic>
          <a:graphicData uri="http://schemas.openxmlformats.org/presentationml/2006/ole">
            <p:oleObj spid="_x0000_s36873" name="Visio" r:id="rId3" imgW="8119116" imgH="2462616" progId="Visio.Drawing.11">
              <p:embed/>
            </p:oleObj>
          </a:graphicData>
        </a:graphic>
      </p:graphicFrame>
      <p:pic>
        <p:nvPicPr>
          <p:cNvPr id="14" name="Рисунок 1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3786190"/>
            <a:ext cx="800105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57224" y="571480"/>
            <a:ext cx="7929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моделювання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перехідних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електропривода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/>
        </p:nvGraphicFramePr>
        <p:xfrm>
          <a:off x="1719100" y="857232"/>
          <a:ext cx="6145358" cy="5072098"/>
        </p:xfrm>
        <a:graphic>
          <a:graphicData uri="http://schemas.openxmlformats.org/presentationml/2006/ole">
            <p:oleObj spid="_x0000_s35849" name="Visio" r:id="rId3" imgW="7158955" imgH="5912568" progId="Visio.Drawing.11">
              <p:embed/>
            </p:oleObj>
          </a:graphicData>
        </a:graphic>
      </p:graphicFrame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714348" y="6000768"/>
            <a:ext cx="76438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Uз</a:t>
            </a:r>
            <a:r>
              <a:rPr kumimoji="0" lang="uk-UA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=f(t)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uk-UA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задаюча</a:t>
            </a:r>
            <a:r>
              <a:rPr kumimoji="0" lang="uk-UA" sz="1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напруга;</a:t>
            </a:r>
            <a:r>
              <a:rPr kumimoji="0" lang="uk-UA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uk-UA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M=f</a:t>
            </a:r>
            <a:r>
              <a:rPr kumimoji="0" lang="uk-UA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(t) </a:t>
            </a:r>
            <a:r>
              <a:rPr lang="uk-UA" sz="1400" baseline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</a:t>
            </a:r>
            <a:r>
              <a:rPr lang="uk-UA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момент двигуна;</a:t>
            </a:r>
            <a:r>
              <a:rPr kumimoji="0" lang="uk-UA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kumimoji="0" lang="uk-UA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=f(t) – кутова швидкість обертання двигуна;  f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uk-UA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=</a:t>
            </a:r>
            <a:r>
              <a:rPr kumimoji="0" lang="ru-RU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uk-UA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 pitchFamily="18" charset="2"/>
              </a:rPr>
              <a:t>f(t) – частота статора двигуна.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71437" y="-1357346"/>
          <a:ext cx="9008767" cy="8141381"/>
        </p:xfrm>
        <a:graphic>
          <a:graphicData uri="http://schemas.openxmlformats.org/presentationml/2006/ole">
            <p:oleObj spid="_x0000_s40964" name="Visio" r:id="rId3" imgW="29839749" imgH="26958312" progId="Visio.Drawing.11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580</Words>
  <Application>Microsoft Office PowerPoint</Application>
  <PresentationFormat>Экран (4:3)</PresentationFormat>
  <Paragraphs>188</Paragraphs>
  <Slides>13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Тема Office</vt:lpstr>
      <vt:lpstr>Visio</vt:lpstr>
      <vt:lpstr>Документ Microsoft Office Visio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51</cp:revision>
  <dcterms:created xsi:type="dcterms:W3CDTF">2012-01-22T19:41:42Z</dcterms:created>
  <dcterms:modified xsi:type="dcterms:W3CDTF">2015-06-11T22:39:17Z</dcterms:modified>
</cp:coreProperties>
</file>