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0"/>
  </p:notesMasterIdLst>
  <p:handoutMasterIdLst>
    <p:handoutMasterId r:id="rId21"/>
  </p:handoutMasterIdLst>
  <p:sldIdLst>
    <p:sldId id="265" r:id="rId3"/>
    <p:sldId id="310" r:id="rId4"/>
    <p:sldId id="311" r:id="rId5"/>
    <p:sldId id="325" r:id="rId6"/>
    <p:sldId id="313" r:id="rId7"/>
    <p:sldId id="312" r:id="rId8"/>
    <p:sldId id="320" r:id="rId9"/>
    <p:sldId id="321" r:id="rId10"/>
    <p:sldId id="322" r:id="rId11"/>
    <p:sldId id="314" r:id="rId12"/>
    <p:sldId id="315" r:id="rId13"/>
    <p:sldId id="326" r:id="rId14"/>
    <p:sldId id="316" r:id="rId15"/>
    <p:sldId id="323" r:id="rId16"/>
    <p:sldId id="318" r:id="rId17"/>
    <p:sldId id="324" r:id="rId18"/>
    <p:sldId id="319" r:id="rId19"/>
  </p:sldIdLst>
  <p:sldSz cx="12188825" cy="6858000"/>
  <p:notesSz cx="6858000" cy="9144000"/>
  <p:custDataLst>
    <p:tags r:id="rId2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pos="3839">
          <p15:clr>
            <a:srgbClr val="A4A3A4"/>
          </p15:clr>
        </p15:guide>
        <p15:guide id="10" pos="959">
          <p15:clr>
            <a:srgbClr val="A4A3A4"/>
          </p15:clr>
        </p15:guide>
        <p15:guide id="11" pos="6143">
          <p15:clr>
            <a:srgbClr val="A4A3A4"/>
          </p15:clr>
        </p15:guide>
        <p15:guide id="12" pos="1247">
          <p15:clr>
            <a:srgbClr val="A4A3A4"/>
          </p15:clr>
        </p15:guide>
        <p15:guide id="13" pos="7007">
          <p15:clr>
            <a:srgbClr val="A4A3A4"/>
          </p15:clr>
        </p15:guide>
        <p15:guide id="14" pos="5855">
          <p15:clr>
            <a:srgbClr val="A4A3A4"/>
          </p15:clr>
        </p15:guide>
        <p15:guide id="15" pos="671">
          <p15:clr>
            <a:srgbClr val="A4A3A4"/>
          </p15:clr>
        </p15:guide>
        <p15:guide id="16" pos="71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36" autoAdjust="0"/>
    <p:restoredTop sz="94629" autoAdjust="0"/>
  </p:normalViewPr>
  <p:slideViewPr>
    <p:cSldViewPr>
      <p:cViewPr varScale="1">
        <p:scale>
          <a:sx n="42" d="100"/>
          <a:sy n="42" d="100"/>
        </p:scale>
        <p:origin x="1050" y="42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pos="3839"/>
        <p:guide pos="959"/>
        <p:guide pos="6143"/>
        <p:guide pos="1247"/>
        <p:guide pos="7007"/>
        <p:guide pos="5855"/>
        <p:guide pos="671"/>
        <p:guide pos="71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119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AC8F021-9C8F-4D62-8846-E4ED27679C48}" type="datetimeFigureOut">
              <a:rPr lang="ru-RU"/>
              <a:pPr>
                <a:defRPr/>
              </a:pPr>
              <a:t>25.06.2015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rbel" panose="020B0503020204020204" pitchFamily="34" charset="0"/>
              </a:defRPr>
            </a:lvl1pPr>
          </a:lstStyle>
          <a:p>
            <a:fld id="{07D19883-77BB-4FEB-92F5-1864DC767ED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311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2129592-FA78-49CC-80DF-18C8AA15BB65}" type="datetimeFigureOut">
              <a:rPr lang="ru-RU"/>
              <a:pPr>
                <a:defRPr/>
              </a:pPr>
              <a:t>25.06.2015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rbel" panose="020B0503020204020204" pitchFamily="34" charset="0"/>
              </a:defRPr>
            </a:lvl1pPr>
          </a:lstStyle>
          <a:p>
            <a:fld id="{CE6EDDCD-B234-48C2-B20B-8318FE69F54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6879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/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9108091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A5964-FE4A-4A92-8CF7-8C50E63375A5}" type="datetimeFigureOut">
              <a:rPr lang="ru-RU"/>
              <a:pPr>
                <a:defRPr/>
              </a:pPr>
              <a:t>25.06.2015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62F12C-D0FC-4AE4-B591-DB42CF07364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933196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/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8E4E6-6B7F-4225-AACF-DDAA9712784A}" type="datetimeFigureOut">
              <a:rPr lang="ru-RU"/>
              <a:pPr>
                <a:defRPr/>
              </a:pPr>
              <a:t>25.06.2015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06F501-9986-4B9A-B501-F720C1B8631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893059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EE6B5-327C-46CA-AF87-643D2DD128E9}" type="datetimeFigureOut">
              <a:rPr lang="ru-RU"/>
              <a:pPr>
                <a:defRPr/>
              </a:pPr>
              <a:t>25.06.2015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25EF2D-3F5C-44E2-BF0F-CBFB1713CB9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701829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1C17D-5EFE-40ED-8B84-47BD49FD35E9}" type="datetimeFigureOut">
              <a:rPr lang="ru-RU"/>
              <a:pPr>
                <a:defRPr/>
              </a:pPr>
              <a:t>25.06.2015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1C3E88-07F5-4448-8CFC-AED6FE5D91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237275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E93A6-00A0-4F07-9BD3-A305201DE081}" type="datetimeFigureOut">
              <a:rPr lang="ru-RU"/>
              <a:pPr>
                <a:defRPr/>
              </a:pPr>
              <a:t>25.06.2015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5E8F3-28E0-48D8-B99E-8044F439869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582799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6F2E2-F6E4-49AE-9A93-03DC0380896C}" type="datetimeFigureOut">
              <a:rPr lang="ru-RU"/>
              <a:pPr>
                <a:defRPr/>
              </a:pPr>
              <a:t>25.06.2015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F6089-A2AD-4360-8C20-7759A9F1DC3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591906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179F7-2C9F-4FEB-AA2B-4E59C22F533B}" type="datetimeFigureOut">
              <a:rPr lang="ru-RU"/>
              <a:pPr>
                <a:defRPr/>
              </a:pPr>
              <a:t>25.06.2015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25D18F-21F1-4A3C-9055-02D43569AC3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943096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/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845F8-84C5-4FBB-830F-A43D61F020DD}" type="datetimeFigureOut">
              <a:rPr lang="ru-RU"/>
              <a:pPr>
                <a:defRPr/>
              </a:pPr>
              <a:t>25.06.2015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F29B0D-2B15-4101-8B23-644F4E29437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147432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875E9-66A4-423C-9AE2-0D44448C9FD8}" type="datetimeFigureOut">
              <a:rPr lang="ru-RU"/>
              <a:pPr>
                <a:defRPr/>
              </a:pPr>
              <a:t>25.06.2015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07B1B0-B4F5-47F0-9675-3FDC9AB183F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749146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F8D9A-64D6-4CE9-9E4C-F3DD4D8F439E}" type="datetimeFigureOut">
              <a:rPr lang="ru-RU"/>
              <a:pPr>
                <a:defRPr/>
              </a:pPr>
              <a:t>25.06.2015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4683F-34CE-44C0-9AB6-E44F989163F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568473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1522413" y="1905000"/>
            <a:ext cx="913447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26425" y="6400800"/>
            <a:ext cx="1449388" cy="276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561A4F-5E45-48B1-9EA5-1503D3DB45B8}" type="datetimeFigureOut">
              <a:rPr lang="ru-RU"/>
              <a:pPr>
                <a:defRPr/>
              </a:pPr>
              <a:t>25.06.2015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200" cy="276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828213" y="6400800"/>
            <a:ext cx="838200" cy="2762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Corbel" panose="020B0503020204020204" pitchFamily="34" charset="0"/>
              </a:defRPr>
            </a:lvl1pPr>
          </a:lstStyle>
          <a:p>
            <a:fld id="{A259F7E9-5B5C-4180-89AC-497F00B0CB09}" type="slidenum">
              <a:rPr lang="ru-RU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65" r:id="rId2"/>
    <p:sldLayoutId id="2147483672" r:id="rId3"/>
    <p:sldLayoutId id="2147483666" r:id="rId4"/>
    <p:sldLayoutId id="2147483667" r:id="rId5"/>
    <p:sldLayoutId id="2147483668" r:id="rId6"/>
    <p:sldLayoutId id="2147483673" r:id="rId7"/>
    <p:sldLayoutId id="2147483674" r:id="rId8"/>
    <p:sldLayoutId id="2147483675" r:id="rId9"/>
    <p:sldLayoutId id="2147483669" r:id="rId10"/>
    <p:sldLayoutId id="2147483670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 spc="1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rbel" panose="020B0503020204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rbel" panose="020B0503020204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rbel" panose="020B0503020204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rbel" panose="020B0503020204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rbel" panose="020B0503020204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rbel" panose="020B0503020204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rbel" panose="020B0503020204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rbel" panose="020B0503020204020204" pitchFamily="34" charset="0"/>
        </a:defRPr>
      </a:lvl9pPr>
    </p:titleStyle>
    <p:bodyStyle>
      <a:lvl1pPr marL="223838" indent="-223838" algn="l" rtl="0" fontAlgn="base">
        <a:lnSpc>
          <a:spcPct val="90000"/>
        </a:lnSpc>
        <a:spcBef>
          <a:spcPts val="18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rtl="0" fontAlgn="base">
        <a:lnSpc>
          <a:spcPct val="90000"/>
        </a:lnSpc>
        <a:spcBef>
          <a:spcPts val="12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rtl="0" fontAlgn="base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rtl="0" fontAlgn="base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rtl="0" fontAlgn="base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0"/>
            <a:ext cx="12188826" cy="6858000"/>
          </a:xfrm>
          <a:effectLst>
            <a:glow rad="2286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100" spc="50" dirty="0" err="1" smtClean="0">
                <a:ln w="11430"/>
                <a:latin typeface="Times New Roman" pitchFamily="18" charset="0"/>
                <a:cs typeface="Times New Roman" pitchFamily="18" charset="0"/>
              </a:rPr>
              <a:t>Вінницький</a:t>
            </a:r>
            <a:r>
              <a:rPr lang="ru-RU" sz="3100" spc="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spc="50" dirty="0" err="1" smtClean="0">
                <a:ln w="11430"/>
                <a:latin typeface="Times New Roman" pitchFamily="18" charset="0"/>
                <a:cs typeface="Times New Roman" pitchFamily="18" charset="0"/>
              </a:rPr>
              <a:t>національний</a:t>
            </a:r>
            <a:r>
              <a:rPr lang="ru-RU" sz="3100" spc="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spc="50" dirty="0" err="1" smtClean="0">
                <a:ln w="11430"/>
                <a:latin typeface="Times New Roman" pitchFamily="18" charset="0"/>
                <a:cs typeface="Times New Roman" pitchFamily="18" charset="0"/>
              </a:rPr>
              <a:t>технічний</a:t>
            </a:r>
            <a:r>
              <a:rPr lang="ru-RU" sz="3100" spc="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spc="50" dirty="0" err="1" smtClean="0">
                <a:ln w="11430"/>
                <a:latin typeface="Times New Roman" pitchFamily="18" charset="0"/>
                <a:cs typeface="Times New Roman" pitchFamily="18" charset="0"/>
              </a:rPr>
              <a:t>університет</a:t>
            </a:r>
            <a:r>
              <a:rPr lang="ru-RU" sz="3100" spc="50" dirty="0" smtClean="0">
                <a:ln w="11430"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spc="50" dirty="0" smtClean="0">
                <a:ln w="11430"/>
                <a:latin typeface="Times New Roman" pitchFamily="18" charset="0"/>
                <a:cs typeface="Times New Roman" pitchFamily="18" charset="0"/>
              </a:rPr>
            </a:br>
            <a:r>
              <a:rPr lang="uk-UA" sz="3100" spc="50" dirty="0" smtClean="0">
                <a:ln w="11430"/>
                <a:latin typeface="Times New Roman" pitchFamily="18" charset="0"/>
                <a:cs typeface="Times New Roman" pitchFamily="18" charset="0"/>
              </a:rPr>
              <a:t>Факультет</a:t>
            </a:r>
            <a:r>
              <a:rPr lang="ru-RU" sz="3100" spc="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100" spc="50" dirty="0" smtClean="0">
                <a:ln w="11430"/>
                <a:latin typeface="Times New Roman" pitchFamily="18" charset="0"/>
                <a:cs typeface="Times New Roman" pitchFamily="18" charset="0"/>
              </a:rPr>
              <a:t>машинобудування</a:t>
            </a:r>
            <a:r>
              <a:rPr lang="ru-RU" sz="3100" spc="50" dirty="0" smtClean="0">
                <a:ln w="11430"/>
                <a:latin typeface="Times New Roman" pitchFamily="18" charset="0"/>
                <a:cs typeface="Times New Roman" pitchFamily="18" charset="0"/>
              </a:rPr>
              <a:t> та транспорту</a:t>
            </a:r>
            <a:br>
              <a:rPr lang="ru-RU" sz="3100" spc="50" dirty="0" smtClean="0">
                <a:ln w="11430"/>
                <a:latin typeface="Times New Roman" pitchFamily="18" charset="0"/>
                <a:cs typeface="Times New Roman" pitchFamily="18" charset="0"/>
              </a:rPr>
            </a:br>
            <a:r>
              <a:rPr lang="ru-RU" sz="3100" spc="50" dirty="0" smtClean="0">
                <a:ln w="11430"/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spc="50" dirty="0" smtClean="0">
                <a:ln w="11430"/>
                <a:latin typeface="Times New Roman" pitchFamily="18" charset="0"/>
                <a:cs typeface="Times New Roman" pitchFamily="18" charset="0"/>
              </a:rPr>
              <a:t>Кафедра </a:t>
            </a:r>
            <a:r>
              <a:rPr lang="uk-UA" sz="3100" spc="50" dirty="0" smtClean="0">
                <a:ln w="11430"/>
                <a:latin typeface="Times New Roman" pitchFamily="18" charset="0"/>
                <a:cs typeface="Times New Roman" pitchFamily="18" charset="0"/>
              </a:rPr>
              <a:t>технології підвищення зносостійкості</a:t>
            </a:r>
            <a: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uk-UA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uk-UA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cs typeface="Shonar Bangla" pitchFamily="34" charset="0"/>
              </a:rPr>
              <a:t>  </a:t>
            </a:r>
            <a:r>
              <a:rPr lang="uk-UA" sz="3200" b="1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cs typeface="Shonar Bangla" pitchFamily="34" charset="0"/>
              </a:rPr>
              <a:t>Дипломний проект</a:t>
            </a:r>
            <a:r>
              <a:rPr lang="uk-UA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cs typeface="Shonar Bangla" pitchFamily="34" charset="0"/>
              </a:rPr>
              <a:t/>
            </a:r>
            <a:br>
              <a:rPr lang="uk-UA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cs typeface="Shonar Bangla" pitchFamily="34" charset="0"/>
              </a:rPr>
            </a:br>
            <a:r>
              <a:rPr lang="uk-UA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cs typeface="Shonar Bangla" pitchFamily="34" charset="0"/>
              </a:rPr>
              <a:t>на тему:</a:t>
            </a:r>
            <a:br>
              <a:rPr lang="uk-UA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cs typeface="Shonar Bangla" pitchFamily="34" charset="0"/>
              </a:rPr>
            </a:br>
            <a:r>
              <a:rPr lang="uk-UA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cs typeface="Shonar Bangla" pitchFamily="34" charset="0"/>
              </a:rPr>
              <a:t/>
            </a:r>
            <a:br>
              <a:rPr lang="uk-UA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cs typeface="Shonar Bangla" pitchFamily="34" charset="0"/>
              </a:rPr>
            </a:br>
            <a:r>
              <a:rPr lang="ru-RU" sz="4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22C515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4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Технологічний процес відновлення робочих поверхонь корпуса підшипника конвеєра</a:t>
            </a:r>
            <a:r>
              <a:rPr lang="ru-RU" sz="4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»                                      </a:t>
            </a:r>
            <a:r>
              <a:rPr lang="ru-RU" sz="3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</a:t>
            </a:r>
            <a:r>
              <a:rPr lang="uk-UA" sz="22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Виконав: ст. гр. 1ЗВ-14сп</a:t>
            </a:r>
            <a:br>
              <a:rPr lang="uk-UA" sz="22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22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Савчук А.М.</a:t>
            </a:r>
            <a:br>
              <a:rPr lang="uk-UA" sz="22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22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Науковий керівник:</a:t>
            </a:r>
            <a:br>
              <a:rPr lang="uk-UA" sz="22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22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к.т.н. доц. Дусанюк Ж.П..</a:t>
            </a:r>
            <a:r>
              <a:rPr lang="uk-UA" sz="2200" i="1" dirty="0" smtClean="0"/>
              <a:t/>
            </a:r>
            <a:br>
              <a:rPr lang="uk-UA" sz="2200" i="1" dirty="0" smtClean="0"/>
            </a:br>
            <a:r>
              <a:rPr lang="ru-RU" sz="2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593818" y="214290"/>
            <a:ext cx="9144001" cy="50009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Мета роботи:</a:t>
            </a:r>
            <a:endParaRPr lang="uk-UA" b="1" i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093788" y="785813"/>
            <a:ext cx="10358437" cy="6072187"/>
          </a:xfrm>
        </p:spPr>
        <p:txBody>
          <a:bodyPr rtlCol="0">
            <a:normAutofit fontScale="47500" lnSpcReduction="20000"/>
          </a:bodyPr>
          <a:lstStyle/>
          <a:p>
            <a:pPr indent="315913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sz="4200" i="1" kern="0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indent="315913" algn="just" fontAlgn="auto">
              <a:spcAft>
                <a:spcPts val="0"/>
              </a:spcAft>
              <a:buNone/>
              <a:defRPr/>
            </a:pPr>
            <a:r>
              <a:rPr lang="ru-RU" sz="6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Даний </a:t>
            </a:r>
            <a:r>
              <a:rPr lang="ru-RU" sz="6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дипломний</a:t>
            </a:r>
            <a:r>
              <a:rPr lang="ru-RU" sz="6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проект </a:t>
            </a:r>
            <a:r>
              <a:rPr lang="ru-RU" sz="6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6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 мету </a:t>
            </a:r>
            <a:r>
              <a:rPr lang="ru-RU" sz="6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розробку</a:t>
            </a:r>
            <a:r>
              <a:rPr lang="ru-RU" sz="6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6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6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обладнання</a:t>
            </a:r>
            <a:r>
              <a:rPr lang="ru-RU" sz="6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6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відновлення</a:t>
            </a:r>
            <a:r>
              <a:rPr lang="ru-RU" sz="6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зношених</a:t>
            </a:r>
            <a:r>
              <a:rPr lang="ru-RU" sz="6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поверхонь</a:t>
            </a:r>
            <a:r>
              <a:rPr lang="ru-RU" sz="6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корпуса </a:t>
            </a:r>
            <a:r>
              <a:rPr lang="ru-RU" sz="6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підшипника</a:t>
            </a:r>
            <a:r>
              <a:rPr lang="ru-RU" sz="6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конвеєра</a:t>
            </a:r>
            <a:r>
              <a:rPr lang="ru-RU" sz="6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6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6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плазмового</a:t>
            </a:r>
            <a:r>
              <a:rPr lang="ru-RU" sz="6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напилення</a:t>
            </a:r>
            <a:r>
              <a:rPr lang="ru-RU" sz="6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6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наплавлення</a:t>
            </a:r>
            <a:r>
              <a:rPr lang="ru-RU" sz="6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6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шаром флюсу.</a:t>
            </a:r>
            <a:r>
              <a:rPr lang="uk-UA" sz="6000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indent="585788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5000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досягнення даної мети поставлені такі задачі: </a:t>
            </a:r>
            <a:endParaRPr lang="ru-RU" sz="5000" kern="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None/>
              <a:defRPr/>
            </a:pPr>
            <a:r>
              <a:rPr lang="uk-UA" sz="3600" kern="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провести техніко-економічне </a:t>
            </a:r>
            <a:r>
              <a:rPr lang="uk-UA" sz="3600" kern="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обгрунтування</a:t>
            </a:r>
            <a:r>
              <a:rPr lang="uk-UA" sz="3600" kern="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існуючих методів відновлення деталей типу «корпус»;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uk-UA" sz="3600" kern="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провести діагностику ділильного блока конвеєра з метою виявлення пошкоджень та дефектів корпуса підшипника;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uk-UA" sz="3600" kern="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запропонувати методи відновлення;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uk-UA" sz="3600" kern="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спроектувати технологічний процес відновлення;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uk-UA" sz="3600" kern="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розробити необхідне обладнання та пристосування для реалізації процесу відновлення;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uk-UA" sz="3600" kern="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провести розрахунок економічної доцільності відновлення корпусу підшипника конвеєра;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uk-UA" sz="3600" kern="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розробити заходи з охорони праці та безпеки в надзвичайних ситуаціях.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 smtClean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65163" y="1428750"/>
            <a:ext cx="3597275" cy="142875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Ділильний</a:t>
            </a:r>
            <a:r>
              <a:rPr lang="ru-RU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блок </a:t>
            </a:r>
            <a:r>
              <a:rPr lang="ru-RU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конвеєрної</a:t>
            </a:r>
            <a:r>
              <a:rPr lang="ru-RU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стрічки</a:t>
            </a:r>
            <a:endParaRPr lang="ru-RU" b="1" i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284" y="0"/>
            <a:ext cx="5904656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38028" y="836712"/>
            <a:ext cx="6768752" cy="936104"/>
          </a:xfrm>
        </p:spPr>
        <p:txBody>
          <a:bodyPr>
            <a:noAutofit/>
          </a:bodyPr>
          <a:lstStyle/>
          <a:p>
            <a:pPr algn="ctr"/>
            <a:r>
              <a:rPr lang="uk-UA" sz="4000" b="1" i="1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Схема розбирання-складання блока ділильного</a:t>
            </a:r>
            <a:endParaRPr lang="uk-UA" sz="4000" b="1" i="1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" y="2204864"/>
            <a:ext cx="12188825" cy="410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288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2"/>
          <p:cNvSpPr>
            <a:spLocks noGrp="1"/>
          </p:cNvSpPr>
          <p:nvPr>
            <p:ph type="title"/>
          </p:nvPr>
        </p:nvSpPr>
        <p:spPr>
          <a:xfrm>
            <a:off x="736600" y="0"/>
            <a:ext cx="11215688" cy="714375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3</a:t>
            </a:r>
            <a:r>
              <a:rPr lang="en-US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D</a:t>
            </a:r>
            <a:r>
              <a:rPr lang="uk-UA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– модель Корпуса підшипника</a:t>
            </a:r>
            <a:endParaRPr lang="ru-RU" b="1" i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964" y="714375"/>
            <a:ext cx="8153007" cy="6143625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165225" y="0"/>
            <a:ext cx="9644063" cy="42862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Робоче</a:t>
            </a:r>
            <a:r>
              <a:rPr lang="ru-RU" sz="2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креслення</a:t>
            </a:r>
            <a:r>
              <a:rPr lang="ru-RU" sz="2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корпуса </a:t>
            </a:r>
            <a:r>
              <a:rPr lang="ru-RU" sz="2800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підшипника</a:t>
            </a:r>
            <a:r>
              <a:rPr lang="ru-RU" sz="2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конвеєра</a:t>
            </a:r>
            <a:endParaRPr lang="ru-RU" sz="28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966" y="435501"/>
            <a:ext cx="9092580" cy="643636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93725" y="0"/>
            <a:ext cx="10715625" cy="42862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Ремонтне</a:t>
            </a:r>
            <a:r>
              <a:rPr lang="ru-RU" sz="2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креслення</a:t>
            </a:r>
            <a:r>
              <a:rPr lang="ru-RU" sz="2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шестерні</a:t>
            </a:r>
            <a:r>
              <a:rPr lang="ru-RU" sz="2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барабанної</a:t>
            </a:r>
            <a:r>
              <a:rPr lang="ru-RU" sz="2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лебідки</a:t>
            </a:r>
            <a:r>
              <a:rPr lang="ru-RU" sz="2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черв’ячної</a:t>
            </a:r>
            <a:endParaRPr lang="ru-RU" sz="28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243" y="352385"/>
            <a:ext cx="9164588" cy="648733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8607425" y="1785938"/>
            <a:ext cx="3581400" cy="1371600"/>
          </a:xfrm>
        </p:spPr>
        <p:txBody>
          <a:bodyPr rtlCol="0">
            <a:normAutofit fontScale="92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2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Технологічний процес відновлення  корпусу підшипника</a:t>
            </a:r>
            <a:endParaRPr lang="ru-RU" sz="3200" i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597" y="0"/>
            <a:ext cx="4845631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8607425" y="1785938"/>
            <a:ext cx="3581400" cy="1371600"/>
          </a:xfrm>
        </p:spPr>
        <p:txBody>
          <a:bodyPr rtlCol="0">
            <a:normAutofit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2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uk-UA" sz="32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модель </a:t>
            </a:r>
            <a:r>
              <a:rPr lang="uk-UA" sz="3200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напилюючого</a:t>
            </a:r>
            <a:r>
              <a:rPr lang="uk-UA" sz="32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пристрою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052" y="0"/>
            <a:ext cx="48307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0079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1038" y="285750"/>
            <a:ext cx="8929687" cy="62297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Спец. Установка для напилення з ЧПК</a:t>
            </a:r>
            <a:endParaRPr lang="ru-RU" sz="36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325" y="908720"/>
            <a:ext cx="9341400" cy="59492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837828" y="2348880"/>
            <a:ext cx="10945216" cy="3240360"/>
          </a:xfrm>
          <a:prstGeom prst="rect">
            <a:avLst/>
          </a:prstGeom>
        </p:spPr>
        <p:txBody>
          <a:bodyPr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uk-UA" sz="8800" spc="1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Наукова частина</a:t>
            </a:r>
            <a:r>
              <a:rPr lang="uk-UA" sz="2800" spc="1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endParaRPr lang="ru-RU" sz="2800" spc="1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693812" y="1412776"/>
            <a:ext cx="6264696" cy="5441796"/>
          </a:xfrm>
          <a:prstGeom prst="rect">
            <a:avLst/>
          </a:prstGeom>
        </p:spPr>
        <p:txBody>
          <a:bodyPr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uk-UA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Технологічний процес виготовлення корпуса підшипника</a:t>
            </a:r>
            <a:endParaRPr lang="ru-RU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292" y="-3428"/>
            <a:ext cx="48530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8639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6679" t="34250" r="12920" b="14563"/>
          <a:stretch/>
        </p:blipFill>
        <p:spPr>
          <a:xfrm>
            <a:off x="981844" y="0"/>
            <a:ext cx="9627578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6126" t="27360" r="11813" b="23422"/>
          <a:stretch/>
        </p:blipFill>
        <p:spPr>
          <a:xfrm>
            <a:off x="1053852" y="0"/>
            <a:ext cx="10342884" cy="680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71335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</p:spPr>
        <p:txBody>
          <a:bodyPr rtlCol="0">
            <a:normAutofit fontScale="40000" lnSpcReduction="20000"/>
          </a:bodyPr>
          <a:lstStyle/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sz="80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135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Висновки економічної частини:</a:t>
            </a:r>
            <a:endParaRPr lang="ru-RU" sz="13500" b="1" i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indent="225425" algn="just" fontAlgn="auto">
              <a:spcAft>
                <a:spcPts val="0"/>
              </a:spcAft>
              <a:buNone/>
              <a:defRPr/>
            </a:pPr>
            <a:r>
              <a:rPr lang="uk-UA" sz="8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8000" dirty="0">
                <a:latin typeface="Times New Roman" pitchFamily="18" charset="0"/>
                <a:cs typeface="Times New Roman" pitchFamily="18" charset="0"/>
              </a:rPr>
              <a:t>Проаналізувавши результати проведених розрахунків, можна зробити висновок, що нова розробка є економічно ефективною та доцільною. </a:t>
            </a:r>
          </a:p>
          <a:p>
            <a:pPr indent="225425" algn="just" fontAlgn="auto">
              <a:spcAft>
                <a:spcPts val="0"/>
              </a:spcAft>
              <a:buNone/>
              <a:defRPr/>
            </a:pPr>
            <a:r>
              <a:rPr lang="uk-UA" sz="8000" dirty="0">
                <a:latin typeface="Times New Roman" pitchFamily="18" charset="0"/>
                <a:cs typeface="Times New Roman" pitchFamily="18" charset="0"/>
              </a:rPr>
              <a:t>На підтвердження економічної доцільності розробки свідчить:</a:t>
            </a:r>
          </a:p>
          <a:p>
            <a:pPr indent="225425" algn="just" fontAlgn="auto">
              <a:spcAft>
                <a:spcPts val="0"/>
              </a:spcAft>
              <a:buNone/>
              <a:defRPr/>
            </a:pPr>
            <a:r>
              <a:rPr lang="uk-UA" sz="8000" dirty="0">
                <a:latin typeface="Times New Roman" pitchFamily="18" charset="0"/>
                <a:cs typeface="Times New Roman" pitchFamily="18" charset="0"/>
              </a:rPr>
              <a:t>- економічний ефект на експлуатаційних витратах для споживача, який становить Е =4220 (грн./рік);</a:t>
            </a:r>
          </a:p>
          <a:p>
            <a:pPr indent="225425" algn="just" fontAlgn="auto">
              <a:spcAft>
                <a:spcPts val="0"/>
              </a:spcAft>
              <a:buNone/>
              <a:defRPr/>
            </a:pPr>
            <a:r>
              <a:rPr lang="uk-UA" sz="8000" dirty="0">
                <a:latin typeface="Times New Roman" pitchFamily="18" charset="0"/>
                <a:cs typeface="Times New Roman" pitchFamily="18" charset="0"/>
              </a:rPr>
              <a:t>- економічний ефект  на ціні, для споживача, який становить Ц = 12205,23(грн.);</a:t>
            </a:r>
          </a:p>
          <a:p>
            <a:pPr indent="225425" algn="just" fontAlgn="auto">
              <a:spcAft>
                <a:spcPts val="0"/>
              </a:spcAft>
              <a:buNone/>
              <a:defRPr/>
            </a:pPr>
            <a:r>
              <a:rPr lang="uk-UA" sz="8000" dirty="0">
                <a:latin typeface="Times New Roman" pitchFamily="18" charset="0"/>
                <a:cs typeface="Times New Roman" pitchFamily="18" charset="0"/>
              </a:rPr>
              <a:t>Термін окупності витрат для виробника складає То=0,02 року, що підтверджує економічну ефективність розробки.</a:t>
            </a:r>
          </a:p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88825" cy="6858000"/>
          </a:xfrm>
          <a:ln>
            <a:solidFill>
              <a:schemeClr val="accent2">
                <a:lumMod val="75000"/>
              </a:schemeClr>
            </a:solidFill>
          </a:ln>
        </p:spPr>
        <p:txBody>
          <a:bodyPr rtlCol="0">
            <a:normAutofit fontScale="85000" lnSpcReduction="20000"/>
          </a:bodyPr>
          <a:lstStyle/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sz="80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13500" b="1" i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itchFamily="18" charset="0"/>
                <a:cs typeface="Times New Roman" pitchFamily="18" charset="0"/>
              </a:rPr>
              <a:t>Висновки дипломного проекту:</a:t>
            </a:r>
            <a:endParaRPr lang="ru-RU" sz="13500" b="1" i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uk-UA" sz="8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sz="3600" dirty="0"/>
              <a:t>Отже, дослідивши доцільність відновлення корпусу підшипника конвеєра обраними методами я дійшов висновку, що раціонально, доцільно і економічно застосовувати саме дані методи відновлення.</a:t>
            </a:r>
          </a:p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61818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73932" y="1268760"/>
            <a:ext cx="10585176" cy="36004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9600" b="1" i="1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BroadwayC" panose="02000000000000000000" pitchFamily="2" charset="0"/>
              </a:rPr>
              <a:t>    </a:t>
            </a:r>
            <a:r>
              <a:rPr lang="uk-UA" sz="9600" b="1" i="1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BroadwayC" panose="02000000000000000000" pitchFamily="2" charset="0"/>
              </a:rPr>
              <a:t>ДЯКУЮ </a:t>
            </a:r>
            <a:br>
              <a:rPr lang="uk-UA" sz="9600" b="1" i="1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BroadwayC" panose="02000000000000000000" pitchFamily="2" charset="0"/>
              </a:rPr>
            </a:br>
            <a:r>
              <a:rPr lang="uk-UA" sz="9600" b="1" i="1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BroadwayC" panose="02000000000000000000" pitchFamily="2" charset="0"/>
              </a:rPr>
              <a:t> ЗА </a:t>
            </a:r>
            <a:r>
              <a:rPr lang="uk-UA" sz="9600" b="1" i="1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BroadwayC" panose="02000000000000000000" pitchFamily="2" charset="0"/>
              </a:rPr>
              <a:t>УВАГУ!</a:t>
            </a:r>
            <a:endParaRPr lang="ru-RU" sz="9600" b="1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BroadwayC" panose="02000000000000000000" pitchFamily="2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TS10289526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Рабочий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Рабочий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E257D54-B65D-4775-8A47-BF76CA13EE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TS102895261</Template>
  <TotalTime>0</TotalTime>
  <Words>173</Words>
  <Application>Microsoft Office PowerPoint</Application>
  <PresentationFormat>Произвольный</PresentationFormat>
  <Paragraphs>33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BroadwayC</vt:lpstr>
      <vt:lpstr>Corbel</vt:lpstr>
      <vt:lpstr>Shonar Bangla</vt:lpstr>
      <vt:lpstr>Times New Roman</vt:lpstr>
      <vt:lpstr>TS102895261</vt:lpstr>
      <vt:lpstr>Вінницький національний технічний університет Факультет машинобудування та транспорту  Кафедра технології підвищення зносостійкості    Дипломний проект на тему:  «Технологічний процес відновлення робочих поверхонь корпуса підшипника конвеєра»                                                                                                                             Виконав: ст. гр. 1ЗВ-14сп                                                                                                              Савчук А.М.                                                                                                                   Науковий керівник:                                                                                                                    к.т.н. доц. Дусанюк Ж.П..   </vt:lpstr>
      <vt:lpstr>Мета роботи:</vt:lpstr>
      <vt:lpstr>Ділильний блок конвеєрної стрічки</vt:lpstr>
      <vt:lpstr>Схема розбирання-складання блока ділильного</vt:lpstr>
      <vt:lpstr>3D – модель Корпуса підшипника</vt:lpstr>
      <vt:lpstr>Робоче креслення корпуса підшипника конвеєра</vt:lpstr>
      <vt:lpstr>Ремонтне креслення шестерні барабанної лебідки черв’ячної</vt:lpstr>
      <vt:lpstr>Презентация PowerPoint</vt:lpstr>
      <vt:lpstr>Презентация PowerPoint</vt:lpstr>
      <vt:lpstr>Спец. Установка для напилення з ЧПК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ДЯКУЮ   ЗА УВАГУ!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2013-06-18T18:44:11Z</dcterms:created>
  <dcterms:modified xsi:type="dcterms:W3CDTF">2015-06-25T05:38:20Z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