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8" r:id="rId36"/>
    <p:sldId id="289" r:id="rId37"/>
    <p:sldId id="290" r:id="rId38"/>
    <p:sldId id="291" r:id="rId39"/>
    <p:sldId id="292" r:id="rId40"/>
  </p:sldIdLst>
  <p:sldSz cx="9144000" cy="6858000" type="screen4x3"/>
  <p:notesSz cx="6858000" cy="9144000"/>
  <p:defaultTextStyle>
    <a:defPPr>
      <a:defRPr lang="ru-RU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4232"/>
    <a:srgbClr val="004C3A"/>
    <a:srgbClr val="765A00"/>
    <a:srgbClr val="6C0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22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67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71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4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1" y="1901000"/>
            <a:ext cx="395280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47520" y="1901000"/>
            <a:ext cx="395424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337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5257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409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793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765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876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40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74240" y="383081"/>
            <a:ext cx="2027520" cy="54941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1680" y="383081"/>
            <a:ext cx="5944320" cy="54941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811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640" indent="0" algn="ctr">
              <a:buNone/>
              <a:defRPr/>
            </a:lvl2pPr>
            <a:lvl3pPr marL="829280" indent="0" algn="ctr">
              <a:buNone/>
              <a:defRPr/>
            </a:lvl3pPr>
            <a:lvl4pPr marL="1243920" indent="0" algn="ctr">
              <a:buNone/>
              <a:defRPr/>
            </a:lvl4pPr>
            <a:lvl5pPr marL="1658560" indent="0" algn="ctr">
              <a:buNone/>
              <a:defRPr/>
            </a:lvl5pPr>
            <a:lvl6pPr marL="2073201" indent="0" algn="ctr">
              <a:buNone/>
              <a:defRPr/>
            </a:lvl6pPr>
            <a:lvl7pPr marL="2487841" indent="0" algn="ctr">
              <a:buNone/>
              <a:defRPr/>
            </a:lvl7pPr>
            <a:lvl8pPr marL="2902481" indent="0" algn="ctr">
              <a:buNone/>
              <a:defRPr/>
            </a:lvl8pPr>
            <a:lvl9pPr marL="3317121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061A7-764C-4BB6-9B20-7B313607378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3027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38C1B-5FCD-44C9-AE3F-12D5C0221B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1337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5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640" indent="0">
              <a:buNone/>
              <a:defRPr sz="1600"/>
            </a:lvl2pPr>
            <a:lvl3pPr marL="829280" indent="0">
              <a:buNone/>
              <a:defRPr sz="1500"/>
            </a:lvl3pPr>
            <a:lvl4pPr marL="1243920" indent="0">
              <a:buNone/>
              <a:defRPr sz="1300"/>
            </a:lvl4pPr>
            <a:lvl5pPr marL="1658560" indent="0">
              <a:buNone/>
              <a:defRPr sz="1300"/>
            </a:lvl5pPr>
            <a:lvl6pPr marL="2073201" indent="0">
              <a:buNone/>
              <a:defRPr sz="1300"/>
            </a:lvl6pPr>
            <a:lvl7pPr marL="2487841" indent="0">
              <a:buNone/>
              <a:defRPr sz="1300"/>
            </a:lvl7pPr>
            <a:lvl8pPr marL="2902481" indent="0">
              <a:buNone/>
              <a:defRPr sz="1300"/>
            </a:lvl8pPr>
            <a:lvl9pPr marL="3317121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24A12-AACC-4314-961C-FBAD06A665A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9814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1" y="1604328"/>
            <a:ext cx="404496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9680" y="1604328"/>
            <a:ext cx="404496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831CC-8514-4B0A-A7B2-15270DC4E3B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354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72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40" indent="0">
              <a:buNone/>
              <a:defRPr sz="1800" b="1"/>
            </a:lvl2pPr>
            <a:lvl3pPr marL="829280" indent="0">
              <a:buNone/>
              <a:defRPr sz="1600" b="1"/>
            </a:lvl3pPr>
            <a:lvl4pPr marL="1243920" indent="0">
              <a:buNone/>
              <a:defRPr sz="1500" b="1"/>
            </a:lvl4pPr>
            <a:lvl5pPr marL="1658560" indent="0">
              <a:buNone/>
              <a:defRPr sz="1500" b="1"/>
            </a:lvl5pPr>
            <a:lvl6pPr marL="2073201" indent="0">
              <a:buNone/>
              <a:defRPr sz="1500" b="1"/>
            </a:lvl6pPr>
            <a:lvl7pPr marL="2487841" indent="0">
              <a:buNone/>
              <a:defRPr sz="1500" b="1"/>
            </a:lvl7pPr>
            <a:lvl8pPr marL="2902481" indent="0">
              <a:buNone/>
              <a:defRPr sz="1500" b="1"/>
            </a:lvl8pPr>
            <a:lvl9pPr marL="331712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40" indent="0">
              <a:buNone/>
              <a:defRPr sz="1800" b="1"/>
            </a:lvl2pPr>
            <a:lvl3pPr marL="829280" indent="0">
              <a:buNone/>
              <a:defRPr sz="1600" b="1"/>
            </a:lvl3pPr>
            <a:lvl4pPr marL="1243920" indent="0">
              <a:buNone/>
              <a:defRPr sz="1500" b="1"/>
            </a:lvl4pPr>
            <a:lvl5pPr marL="1658560" indent="0">
              <a:buNone/>
              <a:defRPr sz="1500" b="1"/>
            </a:lvl5pPr>
            <a:lvl6pPr marL="2073201" indent="0">
              <a:buNone/>
              <a:defRPr sz="1500" b="1"/>
            </a:lvl6pPr>
            <a:lvl7pPr marL="2487841" indent="0">
              <a:buNone/>
              <a:defRPr sz="1500" b="1"/>
            </a:lvl7pPr>
            <a:lvl8pPr marL="2902481" indent="0">
              <a:buNone/>
              <a:defRPr sz="1500" b="1"/>
            </a:lvl8pPr>
            <a:lvl9pPr marL="331712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A720F-D320-4E73-BFC2-71C27F5BD88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644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92ED3-713C-4AE9-B7EC-5C5B4340AC5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481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DE563-72B0-44CB-939E-AA06B8528A4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9499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3" y="273631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3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640" indent="0">
              <a:buNone/>
              <a:defRPr sz="1100"/>
            </a:lvl2pPr>
            <a:lvl3pPr marL="829280" indent="0">
              <a:buNone/>
              <a:defRPr sz="900"/>
            </a:lvl3pPr>
            <a:lvl4pPr marL="1243920" indent="0">
              <a:buNone/>
              <a:defRPr sz="800"/>
            </a:lvl4pPr>
            <a:lvl5pPr marL="1658560" indent="0">
              <a:buNone/>
              <a:defRPr sz="800"/>
            </a:lvl5pPr>
            <a:lvl6pPr marL="2073201" indent="0">
              <a:buNone/>
              <a:defRPr sz="800"/>
            </a:lvl6pPr>
            <a:lvl7pPr marL="2487841" indent="0">
              <a:buNone/>
              <a:defRPr sz="800"/>
            </a:lvl7pPr>
            <a:lvl8pPr marL="2902481" indent="0">
              <a:buNone/>
              <a:defRPr sz="800"/>
            </a:lvl8pPr>
            <a:lvl9pPr marL="331712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7506A-BA90-433D-915C-E49DB0A9C31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960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3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3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640" indent="0">
              <a:buNone/>
              <a:defRPr sz="2500"/>
            </a:lvl2pPr>
            <a:lvl3pPr marL="829280" indent="0">
              <a:buNone/>
              <a:defRPr sz="2200"/>
            </a:lvl3pPr>
            <a:lvl4pPr marL="1243920" indent="0">
              <a:buNone/>
              <a:defRPr sz="1800"/>
            </a:lvl4pPr>
            <a:lvl5pPr marL="1658560" indent="0">
              <a:buNone/>
              <a:defRPr sz="1800"/>
            </a:lvl5pPr>
            <a:lvl6pPr marL="2073201" indent="0">
              <a:buNone/>
              <a:defRPr sz="1800"/>
            </a:lvl6pPr>
            <a:lvl7pPr marL="2487841" indent="0">
              <a:buNone/>
              <a:defRPr sz="1800"/>
            </a:lvl7pPr>
            <a:lvl8pPr marL="2902481" indent="0">
              <a:buNone/>
              <a:defRPr sz="1800"/>
            </a:lvl8pPr>
            <a:lvl9pPr marL="3317121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3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640" indent="0">
              <a:buNone/>
              <a:defRPr sz="1100"/>
            </a:lvl2pPr>
            <a:lvl3pPr marL="829280" indent="0">
              <a:buNone/>
              <a:defRPr sz="900"/>
            </a:lvl3pPr>
            <a:lvl4pPr marL="1243920" indent="0">
              <a:buNone/>
              <a:defRPr sz="800"/>
            </a:lvl4pPr>
            <a:lvl5pPr marL="1658560" indent="0">
              <a:buNone/>
              <a:defRPr sz="800"/>
            </a:lvl5pPr>
            <a:lvl6pPr marL="2073201" indent="0">
              <a:buNone/>
              <a:defRPr sz="800"/>
            </a:lvl6pPr>
            <a:lvl7pPr marL="2487841" indent="0">
              <a:buNone/>
              <a:defRPr sz="800"/>
            </a:lvl7pPr>
            <a:lvl8pPr marL="2902481" indent="0">
              <a:buNone/>
              <a:defRPr sz="800"/>
            </a:lvl8pPr>
            <a:lvl9pPr marL="331712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E6D79-2387-4B3E-98C6-D4B1247FE11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74865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7C42F-7C24-4341-A1FE-B31C32FAFEE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812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8320" y="237628"/>
            <a:ext cx="2056320" cy="534296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3" y="237628"/>
            <a:ext cx="6033600" cy="534296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44563-1A6D-43B5-A341-1D206807408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666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597" indent="0" algn="ctr">
              <a:buNone/>
              <a:defRPr/>
            </a:lvl2pPr>
            <a:lvl3pPr marL="829194" indent="0" algn="ctr">
              <a:buNone/>
              <a:defRPr/>
            </a:lvl3pPr>
            <a:lvl4pPr marL="1243791" indent="0" algn="ctr">
              <a:buNone/>
              <a:defRPr/>
            </a:lvl4pPr>
            <a:lvl5pPr marL="1658388" indent="0" algn="ctr">
              <a:buNone/>
              <a:defRPr/>
            </a:lvl5pPr>
            <a:lvl6pPr marL="2072986" indent="0" algn="ctr">
              <a:buNone/>
              <a:defRPr/>
            </a:lvl6pPr>
            <a:lvl7pPr marL="2487583" indent="0" algn="ctr">
              <a:buNone/>
              <a:defRPr/>
            </a:lvl7pPr>
            <a:lvl8pPr marL="2902180" indent="0" algn="ctr">
              <a:buNone/>
              <a:defRPr/>
            </a:lvl8pPr>
            <a:lvl9pPr marL="3316777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9B974-EDF7-43D7-A420-1AACF4E71D2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2633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6E148-347F-408A-A9D9-373906F965F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541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6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597" indent="0">
              <a:buNone/>
              <a:defRPr sz="1600"/>
            </a:lvl2pPr>
            <a:lvl3pPr marL="829194" indent="0">
              <a:buNone/>
              <a:defRPr sz="1500"/>
            </a:lvl3pPr>
            <a:lvl4pPr marL="1243791" indent="0">
              <a:buNone/>
              <a:defRPr sz="1300"/>
            </a:lvl4pPr>
            <a:lvl5pPr marL="1658388" indent="0">
              <a:buNone/>
              <a:defRPr sz="1300"/>
            </a:lvl5pPr>
            <a:lvl6pPr marL="2072986" indent="0">
              <a:buNone/>
              <a:defRPr sz="1300"/>
            </a:lvl6pPr>
            <a:lvl7pPr marL="2487583" indent="0">
              <a:buNone/>
              <a:defRPr sz="1300"/>
            </a:lvl7pPr>
            <a:lvl8pPr marL="2902180" indent="0">
              <a:buNone/>
              <a:defRPr sz="1300"/>
            </a:lvl8pPr>
            <a:lvl9pPr marL="3316777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F79B8-CD53-4451-916C-6F5108759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051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1" y="1901000"/>
            <a:ext cx="395280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47520" y="1901000"/>
            <a:ext cx="395424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2F156-15D0-4CE4-93D4-D43F5AC88B7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08914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73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97" indent="0">
              <a:buNone/>
              <a:defRPr sz="1800" b="1"/>
            </a:lvl2pPr>
            <a:lvl3pPr marL="829194" indent="0">
              <a:buNone/>
              <a:defRPr sz="1600" b="1"/>
            </a:lvl3pPr>
            <a:lvl4pPr marL="1243791" indent="0">
              <a:buNone/>
              <a:defRPr sz="1500" b="1"/>
            </a:lvl4pPr>
            <a:lvl5pPr marL="1658388" indent="0">
              <a:buNone/>
              <a:defRPr sz="1500" b="1"/>
            </a:lvl5pPr>
            <a:lvl6pPr marL="2072986" indent="0">
              <a:buNone/>
              <a:defRPr sz="1500" b="1"/>
            </a:lvl6pPr>
            <a:lvl7pPr marL="2487583" indent="0">
              <a:buNone/>
              <a:defRPr sz="1500" b="1"/>
            </a:lvl7pPr>
            <a:lvl8pPr marL="2902180" indent="0">
              <a:buNone/>
              <a:defRPr sz="1500" b="1"/>
            </a:lvl8pPr>
            <a:lvl9pPr marL="3316777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97" indent="0">
              <a:buNone/>
              <a:defRPr sz="1800" b="1"/>
            </a:lvl2pPr>
            <a:lvl3pPr marL="829194" indent="0">
              <a:buNone/>
              <a:defRPr sz="1600" b="1"/>
            </a:lvl3pPr>
            <a:lvl4pPr marL="1243791" indent="0">
              <a:buNone/>
              <a:defRPr sz="1500" b="1"/>
            </a:lvl4pPr>
            <a:lvl5pPr marL="1658388" indent="0">
              <a:buNone/>
              <a:defRPr sz="1500" b="1"/>
            </a:lvl5pPr>
            <a:lvl6pPr marL="2072986" indent="0">
              <a:buNone/>
              <a:defRPr sz="1500" b="1"/>
            </a:lvl6pPr>
            <a:lvl7pPr marL="2487583" indent="0">
              <a:buNone/>
              <a:defRPr sz="1500" b="1"/>
            </a:lvl7pPr>
            <a:lvl8pPr marL="2902180" indent="0">
              <a:buNone/>
              <a:defRPr sz="1500" b="1"/>
            </a:lvl8pPr>
            <a:lvl9pPr marL="3316777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83215-8A01-48F9-83F1-88B51F975E5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48779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4223E-75F3-42F2-AA09-B79E5A3E9C6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019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41A68-3948-46A7-80D3-7901368A0A2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17763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4" y="273632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4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597" indent="0">
              <a:buNone/>
              <a:defRPr sz="1100"/>
            </a:lvl2pPr>
            <a:lvl3pPr marL="829194" indent="0">
              <a:buNone/>
              <a:defRPr sz="900"/>
            </a:lvl3pPr>
            <a:lvl4pPr marL="1243791" indent="0">
              <a:buNone/>
              <a:defRPr sz="800"/>
            </a:lvl4pPr>
            <a:lvl5pPr marL="1658388" indent="0">
              <a:buNone/>
              <a:defRPr sz="800"/>
            </a:lvl5pPr>
            <a:lvl6pPr marL="2072986" indent="0">
              <a:buNone/>
              <a:defRPr sz="800"/>
            </a:lvl6pPr>
            <a:lvl7pPr marL="2487583" indent="0">
              <a:buNone/>
              <a:defRPr sz="800"/>
            </a:lvl7pPr>
            <a:lvl8pPr marL="2902180" indent="0">
              <a:buNone/>
              <a:defRPr sz="800"/>
            </a:lvl8pPr>
            <a:lvl9pPr marL="3316777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80353-0F07-4D99-BFAD-65392D4D0FD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4277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4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4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597" indent="0">
              <a:buNone/>
              <a:defRPr sz="2500"/>
            </a:lvl2pPr>
            <a:lvl3pPr marL="829194" indent="0">
              <a:buNone/>
              <a:defRPr sz="2200"/>
            </a:lvl3pPr>
            <a:lvl4pPr marL="1243791" indent="0">
              <a:buNone/>
              <a:defRPr sz="1800"/>
            </a:lvl4pPr>
            <a:lvl5pPr marL="1658388" indent="0">
              <a:buNone/>
              <a:defRPr sz="1800"/>
            </a:lvl5pPr>
            <a:lvl6pPr marL="2072986" indent="0">
              <a:buNone/>
              <a:defRPr sz="1800"/>
            </a:lvl6pPr>
            <a:lvl7pPr marL="2487583" indent="0">
              <a:buNone/>
              <a:defRPr sz="1800"/>
            </a:lvl7pPr>
            <a:lvl8pPr marL="2902180" indent="0">
              <a:buNone/>
              <a:defRPr sz="1800"/>
            </a:lvl8pPr>
            <a:lvl9pPr marL="3316777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4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597" indent="0">
              <a:buNone/>
              <a:defRPr sz="1100"/>
            </a:lvl2pPr>
            <a:lvl3pPr marL="829194" indent="0">
              <a:buNone/>
              <a:defRPr sz="900"/>
            </a:lvl3pPr>
            <a:lvl4pPr marL="1243791" indent="0">
              <a:buNone/>
              <a:defRPr sz="800"/>
            </a:lvl4pPr>
            <a:lvl5pPr marL="1658388" indent="0">
              <a:buNone/>
              <a:defRPr sz="800"/>
            </a:lvl5pPr>
            <a:lvl6pPr marL="2072986" indent="0">
              <a:buNone/>
              <a:defRPr sz="800"/>
            </a:lvl6pPr>
            <a:lvl7pPr marL="2487583" indent="0">
              <a:buNone/>
              <a:defRPr sz="800"/>
            </a:lvl7pPr>
            <a:lvl8pPr marL="2902180" indent="0">
              <a:buNone/>
              <a:defRPr sz="800"/>
            </a:lvl8pPr>
            <a:lvl9pPr marL="3316777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88F34-4B89-4287-9976-DBFF45CD1F0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9084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D6F68-2C18-4A8B-8CA2-C571B7352ED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95570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74240" y="383084"/>
            <a:ext cx="2027520" cy="54941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1680" y="383084"/>
            <a:ext cx="5944320" cy="54941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AF77A-C291-4A96-B5DB-791F0C38FF1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75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6707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7142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424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1" y="1901000"/>
            <a:ext cx="395280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47520" y="1901000"/>
            <a:ext cx="395424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33718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52578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4097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7936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7654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8764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4091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74240" y="383081"/>
            <a:ext cx="2027520" cy="54941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1680" y="383081"/>
            <a:ext cx="5944320" cy="54941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8111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640" indent="0" algn="ctr">
              <a:buNone/>
              <a:defRPr/>
            </a:lvl2pPr>
            <a:lvl3pPr marL="829280" indent="0" algn="ctr">
              <a:buNone/>
              <a:defRPr/>
            </a:lvl3pPr>
            <a:lvl4pPr marL="1243920" indent="0" algn="ctr">
              <a:buNone/>
              <a:defRPr/>
            </a:lvl4pPr>
            <a:lvl5pPr marL="1658560" indent="0" algn="ctr">
              <a:buNone/>
              <a:defRPr/>
            </a:lvl5pPr>
            <a:lvl6pPr marL="2073201" indent="0" algn="ctr">
              <a:buNone/>
              <a:defRPr/>
            </a:lvl6pPr>
            <a:lvl7pPr marL="2487841" indent="0" algn="ctr">
              <a:buNone/>
              <a:defRPr/>
            </a:lvl7pPr>
            <a:lvl8pPr marL="2902481" indent="0" algn="ctr">
              <a:buNone/>
              <a:defRPr/>
            </a:lvl8pPr>
            <a:lvl9pPr marL="3317121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061A7-764C-4BB6-9B20-7B313607378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30272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38C1B-5FCD-44C9-AE3F-12D5C0221B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13376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5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640" indent="0">
              <a:buNone/>
              <a:defRPr sz="1600"/>
            </a:lvl2pPr>
            <a:lvl3pPr marL="829280" indent="0">
              <a:buNone/>
              <a:defRPr sz="1500"/>
            </a:lvl3pPr>
            <a:lvl4pPr marL="1243920" indent="0">
              <a:buNone/>
              <a:defRPr sz="1300"/>
            </a:lvl4pPr>
            <a:lvl5pPr marL="1658560" indent="0">
              <a:buNone/>
              <a:defRPr sz="1300"/>
            </a:lvl5pPr>
            <a:lvl6pPr marL="2073201" indent="0">
              <a:buNone/>
              <a:defRPr sz="1300"/>
            </a:lvl6pPr>
            <a:lvl7pPr marL="2487841" indent="0">
              <a:buNone/>
              <a:defRPr sz="1300"/>
            </a:lvl7pPr>
            <a:lvl8pPr marL="2902481" indent="0">
              <a:buNone/>
              <a:defRPr sz="1300"/>
            </a:lvl8pPr>
            <a:lvl9pPr marL="3317121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24A12-AACC-4314-961C-FBAD06A665A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98147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1" y="1604328"/>
            <a:ext cx="404496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9680" y="1604328"/>
            <a:ext cx="404496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831CC-8514-4B0A-A7B2-15270DC4E3B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3546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72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40" indent="0">
              <a:buNone/>
              <a:defRPr sz="1800" b="1"/>
            </a:lvl2pPr>
            <a:lvl3pPr marL="829280" indent="0">
              <a:buNone/>
              <a:defRPr sz="1600" b="1"/>
            </a:lvl3pPr>
            <a:lvl4pPr marL="1243920" indent="0">
              <a:buNone/>
              <a:defRPr sz="1500" b="1"/>
            </a:lvl4pPr>
            <a:lvl5pPr marL="1658560" indent="0">
              <a:buNone/>
              <a:defRPr sz="1500" b="1"/>
            </a:lvl5pPr>
            <a:lvl6pPr marL="2073201" indent="0">
              <a:buNone/>
              <a:defRPr sz="1500" b="1"/>
            </a:lvl6pPr>
            <a:lvl7pPr marL="2487841" indent="0">
              <a:buNone/>
              <a:defRPr sz="1500" b="1"/>
            </a:lvl7pPr>
            <a:lvl8pPr marL="2902481" indent="0">
              <a:buNone/>
              <a:defRPr sz="1500" b="1"/>
            </a:lvl8pPr>
            <a:lvl9pPr marL="331712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40" indent="0">
              <a:buNone/>
              <a:defRPr sz="1800" b="1"/>
            </a:lvl2pPr>
            <a:lvl3pPr marL="829280" indent="0">
              <a:buNone/>
              <a:defRPr sz="1600" b="1"/>
            </a:lvl3pPr>
            <a:lvl4pPr marL="1243920" indent="0">
              <a:buNone/>
              <a:defRPr sz="1500" b="1"/>
            </a:lvl4pPr>
            <a:lvl5pPr marL="1658560" indent="0">
              <a:buNone/>
              <a:defRPr sz="1500" b="1"/>
            </a:lvl5pPr>
            <a:lvl6pPr marL="2073201" indent="0">
              <a:buNone/>
              <a:defRPr sz="1500" b="1"/>
            </a:lvl6pPr>
            <a:lvl7pPr marL="2487841" indent="0">
              <a:buNone/>
              <a:defRPr sz="1500" b="1"/>
            </a:lvl7pPr>
            <a:lvl8pPr marL="2902481" indent="0">
              <a:buNone/>
              <a:defRPr sz="1500" b="1"/>
            </a:lvl8pPr>
            <a:lvl9pPr marL="3317121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A720F-D320-4E73-BFC2-71C27F5BD88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6449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92ED3-713C-4AE9-B7EC-5C5B4340AC5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4812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DE563-72B0-44CB-939E-AA06B8528A4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94995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3" y="273631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3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640" indent="0">
              <a:buNone/>
              <a:defRPr sz="1100"/>
            </a:lvl2pPr>
            <a:lvl3pPr marL="829280" indent="0">
              <a:buNone/>
              <a:defRPr sz="900"/>
            </a:lvl3pPr>
            <a:lvl4pPr marL="1243920" indent="0">
              <a:buNone/>
              <a:defRPr sz="800"/>
            </a:lvl4pPr>
            <a:lvl5pPr marL="1658560" indent="0">
              <a:buNone/>
              <a:defRPr sz="800"/>
            </a:lvl5pPr>
            <a:lvl6pPr marL="2073201" indent="0">
              <a:buNone/>
              <a:defRPr sz="800"/>
            </a:lvl6pPr>
            <a:lvl7pPr marL="2487841" indent="0">
              <a:buNone/>
              <a:defRPr sz="800"/>
            </a:lvl7pPr>
            <a:lvl8pPr marL="2902481" indent="0">
              <a:buNone/>
              <a:defRPr sz="800"/>
            </a:lvl8pPr>
            <a:lvl9pPr marL="331712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7506A-BA90-433D-915C-E49DB0A9C31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9605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3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3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640" indent="0">
              <a:buNone/>
              <a:defRPr sz="2500"/>
            </a:lvl2pPr>
            <a:lvl3pPr marL="829280" indent="0">
              <a:buNone/>
              <a:defRPr sz="2200"/>
            </a:lvl3pPr>
            <a:lvl4pPr marL="1243920" indent="0">
              <a:buNone/>
              <a:defRPr sz="1800"/>
            </a:lvl4pPr>
            <a:lvl5pPr marL="1658560" indent="0">
              <a:buNone/>
              <a:defRPr sz="1800"/>
            </a:lvl5pPr>
            <a:lvl6pPr marL="2073201" indent="0">
              <a:buNone/>
              <a:defRPr sz="1800"/>
            </a:lvl6pPr>
            <a:lvl7pPr marL="2487841" indent="0">
              <a:buNone/>
              <a:defRPr sz="1800"/>
            </a:lvl7pPr>
            <a:lvl8pPr marL="2902481" indent="0">
              <a:buNone/>
              <a:defRPr sz="1800"/>
            </a:lvl8pPr>
            <a:lvl9pPr marL="3317121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3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640" indent="0">
              <a:buNone/>
              <a:defRPr sz="1100"/>
            </a:lvl2pPr>
            <a:lvl3pPr marL="829280" indent="0">
              <a:buNone/>
              <a:defRPr sz="900"/>
            </a:lvl3pPr>
            <a:lvl4pPr marL="1243920" indent="0">
              <a:buNone/>
              <a:defRPr sz="800"/>
            </a:lvl4pPr>
            <a:lvl5pPr marL="1658560" indent="0">
              <a:buNone/>
              <a:defRPr sz="800"/>
            </a:lvl5pPr>
            <a:lvl6pPr marL="2073201" indent="0">
              <a:buNone/>
              <a:defRPr sz="800"/>
            </a:lvl6pPr>
            <a:lvl7pPr marL="2487841" indent="0">
              <a:buNone/>
              <a:defRPr sz="800"/>
            </a:lvl7pPr>
            <a:lvl8pPr marL="2902481" indent="0">
              <a:buNone/>
              <a:defRPr sz="800"/>
            </a:lvl8pPr>
            <a:lvl9pPr marL="331712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E6D79-2387-4B3E-98C6-D4B1247FE11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74865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7C42F-7C24-4341-A1FE-B31C32FAFEE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8125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8320" y="237628"/>
            <a:ext cx="2056320" cy="534296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3" y="237628"/>
            <a:ext cx="6033600" cy="534296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44563-1A6D-43B5-A341-1D206807408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6668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597" indent="0" algn="ctr">
              <a:buNone/>
              <a:defRPr/>
            </a:lvl2pPr>
            <a:lvl3pPr marL="829194" indent="0" algn="ctr">
              <a:buNone/>
              <a:defRPr/>
            </a:lvl3pPr>
            <a:lvl4pPr marL="1243791" indent="0" algn="ctr">
              <a:buNone/>
              <a:defRPr/>
            </a:lvl4pPr>
            <a:lvl5pPr marL="1658388" indent="0" algn="ctr">
              <a:buNone/>
              <a:defRPr/>
            </a:lvl5pPr>
            <a:lvl6pPr marL="2072986" indent="0" algn="ctr">
              <a:buNone/>
              <a:defRPr/>
            </a:lvl6pPr>
            <a:lvl7pPr marL="2487583" indent="0" algn="ctr">
              <a:buNone/>
              <a:defRPr/>
            </a:lvl7pPr>
            <a:lvl8pPr marL="2902180" indent="0" algn="ctr">
              <a:buNone/>
              <a:defRPr/>
            </a:lvl8pPr>
            <a:lvl9pPr marL="3316777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9B974-EDF7-43D7-A420-1AACF4E71D2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26335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6E148-347F-408A-A9D9-373906F965F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541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6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597" indent="0">
              <a:buNone/>
              <a:defRPr sz="1600"/>
            </a:lvl2pPr>
            <a:lvl3pPr marL="829194" indent="0">
              <a:buNone/>
              <a:defRPr sz="1500"/>
            </a:lvl3pPr>
            <a:lvl4pPr marL="1243791" indent="0">
              <a:buNone/>
              <a:defRPr sz="1300"/>
            </a:lvl4pPr>
            <a:lvl5pPr marL="1658388" indent="0">
              <a:buNone/>
              <a:defRPr sz="1300"/>
            </a:lvl5pPr>
            <a:lvl6pPr marL="2072986" indent="0">
              <a:buNone/>
              <a:defRPr sz="1300"/>
            </a:lvl6pPr>
            <a:lvl7pPr marL="2487583" indent="0">
              <a:buNone/>
              <a:defRPr sz="1300"/>
            </a:lvl7pPr>
            <a:lvl8pPr marL="2902180" indent="0">
              <a:buNone/>
              <a:defRPr sz="1300"/>
            </a:lvl8pPr>
            <a:lvl9pPr marL="3316777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F79B8-CD53-4451-916C-6F51087599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0517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1" y="1901000"/>
            <a:ext cx="395280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47520" y="1901000"/>
            <a:ext cx="3954240" cy="3976258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2F156-15D0-4CE4-93D4-D43F5AC88B7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08914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73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97" indent="0">
              <a:buNone/>
              <a:defRPr sz="1800" b="1"/>
            </a:lvl2pPr>
            <a:lvl3pPr marL="829194" indent="0">
              <a:buNone/>
              <a:defRPr sz="1600" b="1"/>
            </a:lvl3pPr>
            <a:lvl4pPr marL="1243791" indent="0">
              <a:buNone/>
              <a:defRPr sz="1500" b="1"/>
            </a:lvl4pPr>
            <a:lvl5pPr marL="1658388" indent="0">
              <a:buNone/>
              <a:defRPr sz="1500" b="1"/>
            </a:lvl5pPr>
            <a:lvl6pPr marL="2072986" indent="0">
              <a:buNone/>
              <a:defRPr sz="1500" b="1"/>
            </a:lvl6pPr>
            <a:lvl7pPr marL="2487583" indent="0">
              <a:buNone/>
              <a:defRPr sz="1500" b="1"/>
            </a:lvl7pPr>
            <a:lvl8pPr marL="2902180" indent="0">
              <a:buNone/>
              <a:defRPr sz="1500" b="1"/>
            </a:lvl8pPr>
            <a:lvl9pPr marL="3316777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97" indent="0">
              <a:buNone/>
              <a:defRPr sz="1800" b="1"/>
            </a:lvl2pPr>
            <a:lvl3pPr marL="829194" indent="0">
              <a:buNone/>
              <a:defRPr sz="1600" b="1"/>
            </a:lvl3pPr>
            <a:lvl4pPr marL="1243791" indent="0">
              <a:buNone/>
              <a:defRPr sz="1500" b="1"/>
            </a:lvl4pPr>
            <a:lvl5pPr marL="1658388" indent="0">
              <a:buNone/>
              <a:defRPr sz="1500" b="1"/>
            </a:lvl5pPr>
            <a:lvl6pPr marL="2072986" indent="0">
              <a:buNone/>
              <a:defRPr sz="1500" b="1"/>
            </a:lvl6pPr>
            <a:lvl7pPr marL="2487583" indent="0">
              <a:buNone/>
              <a:defRPr sz="1500" b="1"/>
            </a:lvl7pPr>
            <a:lvl8pPr marL="2902180" indent="0">
              <a:buNone/>
              <a:defRPr sz="1500" b="1"/>
            </a:lvl8pPr>
            <a:lvl9pPr marL="3316777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83215-8A01-48F9-83F1-88B51F975E5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48779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4223E-75F3-42F2-AA09-B79E5A3E9C6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0193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41A68-3948-46A7-80D3-7901368A0A2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17763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4" y="273632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4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597" indent="0">
              <a:buNone/>
              <a:defRPr sz="1100"/>
            </a:lvl2pPr>
            <a:lvl3pPr marL="829194" indent="0">
              <a:buNone/>
              <a:defRPr sz="900"/>
            </a:lvl3pPr>
            <a:lvl4pPr marL="1243791" indent="0">
              <a:buNone/>
              <a:defRPr sz="800"/>
            </a:lvl4pPr>
            <a:lvl5pPr marL="1658388" indent="0">
              <a:buNone/>
              <a:defRPr sz="800"/>
            </a:lvl5pPr>
            <a:lvl6pPr marL="2072986" indent="0">
              <a:buNone/>
              <a:defRPr sz="800"/>
            </a:lvl6pPr>
            <a:lvl7pPr marL="2487583" indent="0">
              <a:buNone/>
              <a:defRPr sz="800"/>
            </a:lvl7pPr>
            <a:lvl8pPr marL="2902180" indent="0">
              <a:buNone/>
              <a:defRPr sz="800"/>
            </a:lvl8pPr>
            <a:lvl9pPr marL="3316777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80353-0F07-4D99-BFAD-65392D4D0FD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4277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4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4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597" indent="0">
              <a:buNone/>
              <a:defRPr sz="2500"/>
            </a:lvl2pPr>
            <a:lvl3pPr marL="829194" indent="0">
              <a:buNone/>
              <a:defRPr sz="2200"/>
            </a:lvl3pPr>
            <a:lvl4pPr marL="1243791" indent="0">
              <a:buNone/>
              <a:defRPr sz="1800"/>
            </a:lvl4pPr>
            <a:lvl5pPr marL="1658388" indent="0">
              <a:buNone/>
              <a:defRPr sz="1800"/>
            </a:lvl5pPr>
            <a:lvl6pPr marL="2072986" indent="0">
              <a:buNone/>
              <a:defRPr sz="1800"/>
            </a:lvl6pPr>
            <a:lvl7pPr marL="2487583" indent="0">
              <a:buNone/>
              <a:defRPr sz="1800"/>
            </a:lvl7pPr>
            <a:lvl8pPr marL="2902180" indent="0">
              <a:buNone/>
              <a:defRPr sz="1800"/>
            </a:lvl8pPr>
            <a:lvl9pPr marL="3316777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4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597" indent="0">
              <a:buNone/>
              <a:defRPr sz="1100"/>
            </a:lvl2pPr>
            <a:lvl3pPr marL="829194" indent="0">
              <a:buNone/>
              <a:defRPr sz="900"/>
            </a:lvl3pPr>
            <a:lvl4pPr marL="1243791" indent="0">
              <a:buNone/>
              <a:defRPr sz="800"/>
            </a:lvl4pPr>
            <a:lvl5pPr marL="1658388" indent="0">
              <a:buNone/>
              <a:defRPr sz="800"/>
            </a:lvl5pPr>
            <a:lvl6pPr marL="2072986" indent="0">
              <a:buNone/>
              <a:defRPr sz="800"/>
            </a:lvl6pPr>
            <a:lvl7pPr marL="2487583" indent="0">
              <a:buNone/>
              <a:defRPr sz="800"/>
            </a:lvl7pPr>
            <a:lvl8pPr marL="2902180" indent="0">
              <a:buNone/>
              <a:defRPr sz="800"/>
            </a:lvl8pPr>
            <a:lvl9pPr marL="3316777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88F34-4B89-4287-9976-DBFF45CD1F0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9084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D6F68-2C18-4A8B-8CA2-C571B7352ED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9557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74240" y="383084"/>
            <a:ext cx="2027520" cy="54941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1680" y="383084"/>
            <a:ext cx="5944320" cy="54941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AF77A-C291-4A96-B5DB-791F0C38FF1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57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1680" y="383081"/>
            <a:ext cx="6399360" cy="99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0" y="1901000"/>
            <a:ext cx="8045280" cy="397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456480" y="5943505"/>
            <a:ext cx="2131200" cy="47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3127680" y="5943505"/>
            <a:ext cx="2897280" cy="47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556321" y="5927662"/>
            <a:ext cx="2128320" cy="47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Tahoma" pitchFamily="32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+mj-lt"/>
          <a:ea typeface="+mj-ea"/>
          <a:cs typeface="+mj-cs"/>
        </a:defRPr>
      </a:lvl1pPr>
      <a:lvl2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2pPr>
      <a:lvl3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3pPr>
      <a:lvl4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4pPr>
      <a:lvl5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5pPr>
      <a:lvl6pPr marL="414726"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6pPr>
      <a:lvl7pPr marL="829452"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7pPr>
      <a:lvl8pPr marL="1244178"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8pPr>
      <a:lvl9pPr marL="1658904"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90246" indent="-293764" algn="l" defTabSz="407526" rtl="0" eaLnBrk="1" fontAlgn="base" hangingPunct="1">
        <a:spcBef>
          <a:spcPct val="0"/>
        </a:spcBef>
        <a:spcAft>
          <a:spcPts val="1282"/>
        </a:spcAft>
        <a:buClr>
          <a:srgbClr val="000000"/>
        </a:buClr>
        <a:buSzPct val="45000"/>
        <a:buFont typeface="Wingdings" charset="2"/>
        <a:buChar char=""/>
        <a:defRPr sz="2900">
          <a:solidFill>
            <a:srgbClr val="000000"/>
          </a:solidFill>
          <a:latin typeface="+mn-lt"/>
          <a:ea typeface="Lucida Sans Unicode" pitchFamily="32" charset="0"/>
          <a:cs typeface="+mn-cs"/>
        </a:defRPr>
      </a:lvl1pPr>
      <a:lvl2pPr marL="781932" indent="-259204" algn="l" defTabSz="407526" rtl="0" eaLnBrk="1" fontAlgn="base" hangingPunct="1">
        <a:spcBef>
          <a:spcPct val="0"/>
        </a:spcBef>
        <a:spcAft>
          <a:spcPts val="1032"/>
        </a:spcAft>
        <a:buClr>
          <a:srgbClr val="000000"/>
        </a:buClr>
        <a:buSzPct val="75000"/>
        <a:buFont typeface="Symbol" charset="2"/>
        <a:buChar char=""/>
        <a:defRPr sz="2500">
          <a:solidFill>
            <a:srgbClr val="000000"/>
          </a:solidFill>
          <a:latin typeface="+mn-lt"/>
          <a:ea typeface="Lucida Sans Unicode" pitchFamily="32" charset="0"/>
          <a:cs typeface="+mn-cs"/>
        </a:defRPr>
      </a:lvl2pPr>
      <a:lvl3pPr marL="1173618" indent="-195843" algn="l" defTabSz="407526" rtl="0" eaLnBrk="1" fontAlgn="base" hangingPunct="1">
        <a:spcBef>
          <a:spcPct val="0"/>
        </a:spcBef>
        <a:spcAft>
          <a:spcPts val="771"/>
        </a:spcAft>
        <a:buClr>
          <a:srgbClr val="000000"/>
        </a:buClr>
        <a:buSzPct val="45000"/>
        <a:buFont typeface="Wingdings" charset="2"/>
        <a:buChar char=""/>
        <a:defRPr sz="2200">
          <a:solidFill>
            <a:srgbClr val="000000"/>
          </a:solidFill>
          <a:latin typeface="+mn-lt"/>
          <a:ea typeface="Lucida Sans Unicode" pitchFamily="32" charset="0"/>
          <a:cs typeface="+mn-cs"/>
        </a:defRPr>
      </a:lvl3pPr>
      <a:lvl4pPr marL="1565304" indent="-194403" algn="l" defTabSz="407526" rtl="0" eaLnBrk="1" fontAlgn="base" hangingPunct="1">
        <a:spcBef>
          <a:spcPct val="0"/>
        </a:spcBef>
        <a:spcAft>
          <a:spcPts val="511"/>
        </a:spcAft>
        <a:buClr>
          <a:srgbClr val="000000"/>
        </a:buClr>
        <a:buSzPct val="75000"/>
        <a:buFont typeface="Symbol" charset="2"/>
        <a:buChar char="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4pPr>
      <a:lvl5pPr marL="1956989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5pPr>
      <a:lvl6pPr marL="2371715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6pPr>
      <a:lvl7pPr marL="2786442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7pPr>
      <a:lvl8pPr marL="3201168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8pPr>
      <a:lvl9pPr marL="3615894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2" y="237625"/>
            <a:ext cx="8228160" cy="121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2" y="1604328"/>
            <a:ext cx="8228160" cy="397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6480" y="6247376"/>
            <a:ext cx="2131200" cy="47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7680" y="6247376"/>
            <a:ext cx="2897280" cy="47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2" y="6247376"/>
            <a:ext cx="2128320" cy="47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Tahoma" pitchFamily="32" charset="0"/>
              </a:defRPr>
            </a:lvl1pPr>
          </a:lstStyle>
          <a:p>
            <a:pPr>
              <a:defRPr/>
            </a:pPr>
            <a:fld id="{29414869-EC46-4B98-89FD-4D52E32C709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+mj-lt"/>
          <a:ea typeface="+mj-ea"/>
          <a:cs typeface="+mj-cs"/>
        </a:defRPr>
      </a:lvl1pPr>
      <a:lvl2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2pPr>
      <a:lvl3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3pPr>
      <a:lvl4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4pPr>
      <a:lvl5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5pPr>
      <a:lvl6pPr marL="414683"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6pPr>
      <a:lvl7pPr marL="829366"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7pPr>
      <a:lvl8pPr marL="1244049"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8pPr>
      <a:lvl9pPr marL="1658732"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9pPr>
    </p:titleStyle>
    <p:bodyStyle>
      <a:lvl1pPr marL="390205" indent="-293733" algn="l" defTabSz="407484" rtl="0" eaLnBrk="1" fontAlgn="base" hangingPunct="1">
        <a:spcBef>
          <a:spcPct val="0"/>
        </a:spcBef>
        <a:spcAft>
          <a:spcPts val="1282"/>
        </a:spcAft>
        <a:buClr>
          <a:srgbClr val="000000"/>
        </a:buClr>
        <a:buSzPct val="45000"/>
        <a:buFont typeface="Wingdings" charset="2"/>
        <a:buChar char=""/>
        <a:defRPr sz="2900">
          <a:solidFill>
            <a:srgbClr val="000000"/>
          </a:solidFill>
          <a:latin typeface="+mn-lt"/>
          <a:ea typeface="Lucida Sans Unicode" pitchFamily="32" charset="0"/>
          <a:cs typeface="+mn-cs"/>
        </a:defRPr>
      </a:lvl1pPr>
      <a:lvl2pPr marL="781851" indent="-259178" algn="l" defTabSz="407484" rtl="0" eaLnBrk="1" fontAlgn="base" hangingPunct="1">
        <a:spcBef>
          <a:spcPct val="0"/>
        </a:spcBef>
        <a:spcAft>
          <a:spcPts val="1032"/>
        </a:spcAft>
        <a:buClr>
          <a:srgbClr val="000000"/>
        </a:buClr>
        <a:buSzPct val="75000"/>
        <a:buFont typeface="Symbol" charset="2"/>
        <a:buChar char=""/>
        <a:defRPr sz="2500">
          <a:solidFill>
            <a:srgbClr val="000000"/>
          </a:solidFill>
          <a:latin typeface="+mn-lt"/>
          <a:ea typeface="Lucida Sans Unicode" pitchFamily="32" charset="0"/>
          <a:cs typeface="+mn-cs"/>
        </a:defRPr>
      </a:lvl2pPr>
      <a:lvl3pPr marL="1173496" indent="-195823" algn="l" defTabSz="407484" rtl="0" eaLnBrk="1" fontAlgn="base" hangingPunct="1">
        <a:spcBef>
          <a:spcPct val="0"/>
        </a:spcBef>
        <a:spcAft>
          <a:spcPts val="771"/>
        </a:spcAft>
        <a:buClr>
          <a:srgbClr val="000000"/>
        </a:buClr>
        <a:buSzPct val="45000"/>
        <a:buFont typeface="Wingdings" charset="2"/>
        <a:buChar char=""/>
        <a:defRPr sz="2200">
          <a:solidFill>
            <a:srgbClr val="000000"/>
          </a:solidFill>
          <a:latin typeface="+mn-lt"/>
          <a:ea typeface="Lucida Sans Unicode" pitchFamily="32" charset="0"/>
          <a:cs typeface="+mn-cs"/>
        </a:defRPr>
      </a:lvl3pPr>
      <a:lvl4pPr marL="1565142" indent="-194382" algn="l" defTabSz="407484" rtl="0" eaLnBrk="1" fontAlgn="base" hangingPunct="1">
        <a:spcBef>
          <a:spcPct val="0"/>
        </a:spcBef>
        <a:spcAft>
          <a:spcPts val="511"/>
        </a:spcAft>
        <a:buClr>
          <a:srgbClr val="000000"/>
        </a:buClr>
        <a:buSzPct val="75000"/>
        <a:buFont typeface="Symbol" charset="2"/>
        <a:buChar char="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4pPr>
      <a:lvl5pPr marL="1956786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5pPr>
      <a:lvl6pPr marL="2371469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6pPr>
      <a:lvl7pPr marL="2786153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7pPr>
      <a:lvl8pPr marL="3200836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8pPr>
      <a:lvl9pPr marL="3615519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683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366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9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732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416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099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2782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465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1680" y="383083"/>
            <a:ext cx="6399360" cy="99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0" y="1901000"/>
            <a:ext cx="8045280" cy="397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456480" y="5943507"/>
            <a:ext cx="2131200" cy="47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27" tIns="41464" rIns="82927" bIns="41464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3127680" y="5943507"/>
            <a:ext cx="2897280" cy="47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27" tIns="41464" rIns="82927" bIns="41464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556323" y="5927662"/>
            <a:ext cx="2128320" cy="47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656514" algn="l"/>
                <a:tab pos="1313025" algn="l"/>
                <a:tab pos="196954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Tahoma" pitchFamily="32" charset="0"/>
              </a:defRPr>
            </a:lvl1pPr>
          </a:lstStyle>
          <a:p>
            <a:pPr>
              <a:defRPr/>
            </a:pPr>
            <a:fld id="{3EA838DE-CA3B-432D-88B9-573207BEC72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+mj-lt"/>
          <a:ea typeface="+mj-ea"/>
          <a:cs typeface="+mj-cs"/>
        </a:defRPr>
      </a:lvl1pPr>
      <a:lvl2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2pPr>
      <a:lvl3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3pPr>
      <a:lvl4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4pPr>
      <a:lvl5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5pPr>
      <a:lvl6pPr marL="414640"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6pPr>
      <a:lvl7pPr marL="829280"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7pPr>
      <a:lvl8pPr marL="1243920"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8pPr>
      <a:lvl9pPr marL="1658560"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90165" indent="-293703" algn="l" defTabSz="407442" rtl="0" eaLnBrk="1" fontAlgn="base" hangingPunct="1">
        <a:spcBef>
          <a:spcPct val="0"/>
        </a:spcBef>
        <a:spcAft>
          <a:spcPts val="1282"/>
        </a:spcAft>
        <a:buClr>
          <a:srgbClr val="000000"/>
        </a:buClr>
        <a:buSzPct val="45000"/>
        <a:buFont typeface="Wingdings" charset="2"/>
        <a:buChar char=""/>
        <a:defRPr sz="2900">
          <a:solidFill>
            <a:srgbClr val="000000"/>
          </a:solidFill>
          <a:latin typeface="+mn-lt"/>
          <a:ea typeface="Lucida Sans Unicode" pitchFamily="32" charset="0"/>
          <a:cs typeface="+mn-cs"/>
        </a:defRPr>
      </a:lvl1pPr>
      <a:lvl2pPr marL="781770" indent="-259151" algn="l" defTabSz="407442" rtl="0" eaLnBrk="1" fontAlgn="base" hangingPunct="1">
        <a:spcBef>
          <a:spcPct val="0"/>
        </a:spcBef>
        <a:spcAft>
          <a:spcPts val="1032"/>
        </a:spcAft>
        <a:buClr>
          <a:srgbClr val="000000"/>
        </a:buClr>
        <a:buSzPct val="75000"/>
        <a:buFont typeface="Symbol" charset="2"/>
        <a:buChar char=""/>
        <a:defRPr sz="2500">
          <a:solidFill>
            <a:srgbClr val="000000"/>
          </a:solidFill>
          <a:latin typeface="+mn-lt"/>
          <a:ea typeface="Lucida Sans Unicode" pitchFamily="32" charset="0"/>
          <a:cs typeface="+mn-cs"/>
        </a:defRPr>
      </a:lvl2pPr>
      <a:lvl3pPr marL="1173375" indent="-195803" algn="l" defTabSz="407442" rtl="0" eaLnBrk="1" fontAlgn="base" hangingPunct="1">
        <a:spcBef>
          <a:spcPct val="0"/>
        </a:spcBef>
        <a:spcAft>
          <a:spcPts val="771"/>
        </a:spcAft>
        <a:buClr>
          <a:srgbClr val="000000"/>
        </a:buClr>
        <a:buSzPct val="45000"/>
        <a:buFont typeface="Wingdings" charset="2"/>
        <a:buChar char=""/>
        <a:defRPr sz="2200">
          <a:solidFill>
            <a:srgbClr val="000000"/>
          </a:solidFill>
          <a:latin typeface="+mn-lt"/>
          <a:ea typeface="Lucida Sans Unicode" pitchFamily="32" charset="0"/>
          <a:cs typeface="+mn-cs"/>
        </a:defRPr>
      </a:lvl3pPr>
      <a:lvl4pPr marL="1564980" indent="-194362" algn="l" defTabSz="407442" rtl="0" eaLnBrk="1" fontAlgn="base" hangingPunct="1">
        <a:spcBef>
          <a:spcPct val="0"/>
        </a:spcBef>
        <a:spcAft>
          <a:spcPts val="511"/>
        </a:spcAft>
        <a:buClr>
          <a:srgbClr val="000000"/>
        </a:buClr>
        <a:buSzPct val="75000"/>
        <a:buFont typeface="Symbol" charset="2"/>
        <a:buChar char="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4pPr>
      <a:lvl5pPr marL="1956583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5pPr>
      <a:lvl6pPr marL="2371223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6pPr>
      <a:lvl7pPr marL="2785864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7pPr>
      <a:lvl8pPr marL="3200505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8pPr>
      <a:lvl9pPr marL="3615145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64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28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92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56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201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7841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2481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121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1680" y="383081"/>
            <a:ext cx="6399360" cy="99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0" y="1901000"/>
            <a:ext cx="8045280" cy="397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456480" y="5943505"/>
            <a:ext cx="2131200" cy="47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3127680" y="5943505"/>
            <a:ext cx="2897280" cy="47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556321" y="5927662"/>
            <a:ext cx="2128320" cy="47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Tahoma" pitchFamily="32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+mj-lt"/>
          <a:ea typeface="+mj-ea"/>
          <a:cs typeface="+mj-cs"/>
        </a:defRPr>
      </a:lvl1pPr>
      <a:lvl2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2pPr>
      <a:lvl3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3pPr>
      <a:lvl4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4pPr>
      <a:lvl5pPr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5pPr>
      <a:lvl6pPr marL="414726"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6pPr>
      <a:lvl7pPr marL="829452"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7pPr>
      <a:lvl8pPr marL="1244178"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8pPr>
      <a:lvl9pPr marL="1658904" algn="l" defTabSz="407526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90246" indent="-293764" algn="l" defTabSz="407526" rtl="0" eaLnBrk="1" fontAlgn="base" hangingPunct="1">
        <a:spcBef>
          <a:spcPct val="0"/>
        </a:spcBef>
        <a:spcAft>
          <a:spcPts val="1282"/>
        </a:spcAft>
        <a:buClr>
          <a:srgbClr val="000000"/>
        </a:buClr>
        <a:buSzPct val="45000"/>
        <a:buFont typeface="Wingdings" charset="2"/>
        <a:buChar char=""/>
        <a:defRPr sz="2900">
          <a:solidFill>
            <a:srgbClr val="000000"/>
          </a:solidFill>
          <a:latin typeface="+mn-lt"/>
          <a:ea typeface="Lucida Sans Unicode" pitchFamily="32" charset="0"/>
          <a:cs typeface="+mn-cs"/>
        </a:defRPr>
      </a:lvl1pPr>
      <a:lvl2pPr marL="781932" indent="-259204" algn="l" defTabSz="407526" rtl="0" eaLnBrk="1" fontAlgn="base" hangingPunct="1">
        <a:spcBef>
          <a:spcPct val="0"/>
        </a:spcBef>
        <a:spcAft>
          <a:spcPts val="1032"/>
        </a:spcAft>
        <a:buClr>
          <a:srgbClr val="000000"/>
        </a:buClr>
        <a:buSzPct val="75000"/>
        <a:buFont typeface="Symbol" charset="2"/>
        <a:buChar char=""/>
        <a:defRPr sz="2500">
          <a:solidFill>
            <a:srgbClr val="000000"/>
          </a:solidFill>
          <a:latin typeface="+mn-lt"/>
          <a:ea typeface="Lucida Sans Unicode" pitchFamily="32" charset="0"/>
          <a:cs typeface="+mn-cs"/>
        </a:defRPr>
      </a:lvl2pPr>
      <a:lvl3pPr marL="1173618" indent="-195843" algn="l" defTabSz="407526" rtl="0" eaLnBrk="1" fontAlgn="base" hangingPunct="1">
        <a:spcBef>
          <a:spcPct val="0"/>
        </a:spcBef>
        <a:spcAft>
          <a:spcPts val="771"/>
        </a:spcAft>
        <a:buClr>
          <a:srgbClr val="000000"/>
        </a:buClr>
        <a:buSzPct val="45000"/>
        <a:buFont typeface="Wingdings" charset="2"/>
        <a:buChar char=""/>
        <a:defRPr sz="2200">
          <a:solidFill>
            <a:srgbClr val="000000"/>
          </a:solidFill>
          <a:latin typeface="+mn-lt"/>
          <a:ea typeface="Lucida Sans Unicode" pitchFamily="32" charset="0"/>
          <a:cs typeface="+mn-cs"/>
        </a:defRPr>
      </a:lvl3pPr>
      <a:lvl4pPr marL="1565304" indent="-194403" algn="l" defTabSz="407526" rtl="0" eaLnBrk="1" fontAlgn="base" hangingPunct="1">
        <a:spcBef>
          <a:spcPct val="0"/>
        </a:spcBef>
        <a:spcAft>
          <a:spcPts val="511"/>
        </a:spcAft>
        <a:buClr>
          <a:srgbClr val="000000"/>
        </a:buClr>
        <a:buSzPct val="75000"/>
        <a:buFont typeface="Symbol" charset="2"/>
        <a:buChar char="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4pPr>
      <a:lvl5pPr marL="1956989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5pPr>
      <a:lvl6pPr marL="2371715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6pPr>
      <a:lvl7pPr marL="2786442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7pPr>
      <a:lvl8pPr marL="3201168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8pPr>
      <a:lvl9pPr marL="3615894" indent="-195843" algn="l" defTabSz="407526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2" y="237625"/>
            <a:ext cx="8228160" cy="121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2" y="1604328"/>
            <a:ext cx="8228160" cy="397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6480" y="6247376"/>
            <a:ext cx="2131200" cy="47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7680" y="6247376"/>
            <a:ext cx="2897280" cy="47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2" y="6247376"/>
            <a:ext cx="2128320" cy="47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Tahoma" pitchFamily="32" charset="0"/>
              </a:defRPr>
            </a:lvl1pPr>
          </a:lstStyle>
          <a:p>
            <a:pPr>
              <a:defRPr/>
            </a:pPr>
            <a:fld id="{29414869-EC46-4B98-89FD-4D52E32C709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+mj-lt"/>
          <a:ea typeface="+mj-ea"/>
          <a:cs typeface="+mj-cs"/>
        </a:defRPr>
      </a:lvl1pPr>
      <a:lvl2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2pPr>
      <a:lvl3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3pPr>
      <a:lvl4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4pPr>
      <a:lvl5pPr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5pPr>
      <a:lvl6pPr marL="414683"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6pPr>
      <a:lvl7pPr marL="829366"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7pPr>
      <a:lvl8pPr marL="1244049"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8pPr>
      <a:lvl9pPr marL="1658732" algn="ctr" defTabSz="407484" rtl="0" eaLnBrk="1" fontAlgn="base" hangingPunct="1">
        <a:spcBef>
          <a:spcPct val="0"/>
        </a:spcBef>
        <a:spcAft>
          <a:spcPct val="0"/>
        </a:spcAft>
        <a:buClr>
          <a:srgbClr val="1F497D"/>
        </a:buClr>
        <a:buSzPct val="100000"/>
        <a:buFont typeface="Arial" charset="0"/>
        <a:defRPr sz="4000">
          <a:solidFill>
            <a:srgbClr val="1F497D"/>
          </a:solidFill>
          <a:latin typeface="Arial" charset="0"/>
          <a:ea typeface="MS Gothic" charset="0"/>
          <a:cs typeface="MS Gothic" charset="0"/>
        </a:defRPr>
      </a:lvl9pPr>
    </p:titleStyle>
    <p:bodyStyle>
      <a:lvl1pPr marL="390205" indent="-293733" algn="l" defTabSz="407484" rtl="0" eaLnBrk="1" fontAlgn="base" hangingPunct="1">
        <a:spcBef>
          <a:spcPct val="0"/>
        </a:spcBef>
        <a:spcAft>
          <a:spcPts val="1282"/>
        </a:spcAft>
        <a:buClr>
          <a:srgbClr val="000000"/>
        </a:buClr>
        <a:buSzPct val="45000"/>
        <a:buFont typeface="Wingdings" charset="2"/>
        <a:buChar char=""/>
        <a:defRPr sz="2900">
          <a:solidFill>
            <a:srgbClr val="000000"/>
          </a:solidFill>
          <a:latin typeface="+mn-lt"/>
          <a:ea typeface="Lucida Sans Unicode" pitchFamily="32" charset="0"/>
          <a:cs typeface="+mn-cs"/>
        </a:defRPr>
      </a:lvl1pPr>
      <a:lvl2pPr marL="781851" indent="-259178" algn="l" defTabSz="407484" rtl="0" eaLnBrk="1" fontAlgn="base" hangingPunct="1">
        <a:spcBef>
          <a:spcPct val="0"/>
        </a:spcBef>
        <a:spcAft>
          <a:spcPts val="1032"/>
        </a:spcAft>
        <a:buClr>
          <a:srgbClr val="000000"/>
        </a:buClr>
        <a:buSzPct val="75000"/>
        <a:buFont typeface="Symbol" charset="2"/>
        <a:buChar char=""/>
        <a:defRPr sz="2500">
          <a:solidFill>
            <a:srgbClr val="000000"/>
          </a:solidFill>
          <a:latin typeface="+mn-lt"/>
          <a:ea typeface="Lucida Sans Unicode" pitchFamily="32" charset="0"/>
          <a:cs typeface="+mn-cs"/>
        </a:defRPr>
      </a:lvl2pPr>
      <a:lvl3pPr marL="1173496" indent="-195823" algn="l" defTabSz="407484" rtl="0" eaLnBrk="1" fontAlgn="base" hangingPunct="1">
        <a:spcBef>
          <a:spcPct val="0"/>
        </a:spcBef>
        <a:spcAft>
          <a:spcPts val="771"/>
        </a:spcAft>
        <a:buClr>
          <a:srgbClr val="000000"/>
        </a:buClr>
        <a:buSzPct val="45000"/>
        <a:buFont typeface="Wingdings" charset="2"/>
        <a:buChar char=""/>
        <a:defRPr sz="2200">
          <a:solidFill>
            <a:srgbClr val="000000"/>
          </a:solidFill>
          <a:latin typeface="+mn-lt"/>
          <a:ea typeface="Lucida Sans Unicode" pitchFamily="32" charset="0"/>
          <a:cs typeface="+mn-cs"/>
        </a:defRPr>
      </a:lvl3pPr>
      <a:lvl4pPr marL="1565142" indent="-194382" algn="l" defTabSz="407484" rtl="0" eaLnBrk="1" fontAlgn="base" hangingPunct="1">
        <a:spcBef>
          <a:spcPct val="0"/>
        </a:spcBef>
        <a:spcAft>
          <a:spcPts val="511"/>
        </a:spcAft>
        <a:buClr>
          <a:srgbClr val="000000"/>
        </a:buClr>
        <a:buSzPct val="75000"/>
        <a:buFont typeface="Symbol" charset="2"/>
        <a:buChar char="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4pPr>
      <a:lvl5pPr marL="1956786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5pPr>
      <a:lvl6pPr marL="2371469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6pPr>
      <a:lvl7pPr marL="2786153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7pPr>
      <a:lvl8pPr marL="3200836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8pPr>
      <a:lvl9pPr marL="3615519" indent="-195823" algn="l" defTabSz="407484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683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366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9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732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416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099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2782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465" algn="l" defTabSz="82936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1680" y="383083"/>
            <a:ext cx="6399360" cy="99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0" y="1901000"/>
            <a:ext cx="8045280" cy="3976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456480" y="5943507"/>
            <a:ext cx="2131200" cy="47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27" tIns="41464" rIns="82927" bIns="41464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3127680" y="5943507"/>
            <a:ext cx="2897280" cy="47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27" tIns="41464" rIns="82927" bIns="41464" anchor="ctr"/>
          <a:lstStyle>
            <a:lvl1pPr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defRPr>
                <a:solidFill>
                  <a:schemeClr val="bg1"/>
                </a:solidFill>
                <a:latin typeface="Calibri" pitchFamily="32" charset="0"/>
                <a:cs typeface="Lucida Sans Unicode" pitchFamily="32" charset="0"/>
              </a:defRPr>
            </a:lvl9pPr>
          </a:lstStyle>
          <a:p>
            <a:pPr eaLnBrk="1" hangingPunct="1">
              <a:defRPr/>
            </a:pPr>
            <a:endParaRPr lang="ru-RU" dirty="0" smtClean="0">
              <a:ea typeface="+mn-ea"/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556323" y="5927662"/>
            <a:ext cx="2128320" cy="47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656514" algn="l"/>
                <a:tab pos="1313025" algn="l"/>
                <a:tab pos="196954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+mn-ea"/>
                <a:cs typeface="Tahoma" pitchFamily="32" charset="0"/>
              </a:defRPr>
            </a:lvl1pPr>
          </a:lstStyle>
          <a:p>
            <a:pPr>
              <a:defRPr/>
            </a:pPr>
            <a:fld id="{3EA838DE-CA3B-432D-88B9-573207BEC72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+mj-lt"/>
          <a:ea typeface="+mj-ea"/>
          <a:cs typeface="+mj-cs"/>
        </a:defRPr>
      </a:lvl1pPr>
      <a:lvl2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2pPr>
      <a:lvl3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3pPr>
      <a:lvl4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4pPr>
      <a:lvl5pPr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5pPr>
      <a:lvl6pPr marL="414640"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6pPr>
      <a:lvl7pPr marL="829280"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7pPr>
      <a:lvl8pPr marL="1243920"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8pPr>
      <a:lvl9pPr marL="1658560" algn="l" defTabSz="407442" rtl="0" eaLnBrk="1" fontAlgn="base" hangingPunct="1">
        <a:spcBef>
          <a:spcPct val="0"/>
        </a:spcBef>
        <a:spcAft>
          <a:spcPct val="0"/>
        </a:spcAft>
        <a:buClr>
          <a:srgbClr val="333333"/>
        </a:buClr>
        <a:buSzPct val="100000"/>
        <a:buFont typeface="Arial" charset="0"/>
        <a:defRPr sz="3300">
          <a:solidFill>
            <a:srgbClr val="333333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90165" indent="-293703" algn="l" defTabSz="407442" rtl="0" eaLnBrk="1" fontAlgn="base" hangingPunct="1">
        <a:spcBef>
          <a:spcPct val="0"/>
        </a:spcBef>
        <a:spcAft>
          <a:spcPts val="1282"/>
        </a:spcAft>
        <a:buClr>
          <a:srgbClr val="000000"/>
        </a:buClr>
        <a:buSzPct val="45000"/>
        <a:buFont typeface="Wingdings" charset="2"/>
        <a:buChar char=""/>
        <a:defRPr sz="2900">
          <a:solidFill>
            <a:srgbClr val="000000"/>
          </a:solidFill>
          <a:latin typeface="+mn-lt"/>
          <a:ea typeface="Lucida Sans Unicode" pitchFamily="32" charset="0"/>
          <a:cs typeface="+mn-cs"/>
        </a:defRPr>
      </a:lvl1pPr>
      <a:lvl2pPr marL="781770" indent="-259151" algn="l" defTabSz="407442" rtl="0" eaLnBrk="1" fontAlgn="base" hangingPunct="1">
        <a:spcBef>
          <a:spcPct val="0"/>
        </a:spcBef>
        <a:spcAft>
          <a:spcPts val="1032"/>
        </a:spcAft>
        <a:buClr>
          <a:srgbClr val="000000"/>
        </a:buClr>
        <a:buSzPct val="75000"/>
        <a:buFont typeface="Symbol" charset="2"/>
        <a:buChar char=""/>
        <a:defRPr sz="2500">
          <a:solidFill>
            <a:srgbClr val="000000"/>
          </a:solidFill>
          <a:latin typeface="+mn-lt"/>
          <a:ea typeface="Lucida Sans Unicode" pitchFamily="32" charset="0"/>
          <a:cs typeface="+mn-cs"/>
        </a:defRPr>
      </a:lvl2pPr>
      <a:lvl3pPr marL="1173375" indent="-195803" algn="l" defTabSz="407442" rtl="0" eaLnBrk="1" fontAlgn="base" hangingPunct="1">
        <a:spcBef>
          <a:spcPct val="0"/>
        </a:spcBef>
        <a:spcAft>
          <a:spcPts val="771"/>
        </a:spcAft>
        <a:buClr>
          <a:srgbClr val="000000"/>
        </a:buClr>
        <a:buSzPct val="45000"/>
        <a:buFont typeface="Wingdings" charset="2"/>
        <a:buChar char=""/>
        <a:defRPr sz="2200">
          <a:solidFill>
            <a:srgbClr val="000000"/>
          </a:solidFill>
          <a:latin typeface="+mn-lt"/>
          <a:ea typeface="Lucida Sans Unicode" pitchFamily="32" charset="0"/>
          <a:cs typeface="+mn-cs"/>
        </a:defRPr>
      </a:lvl3pPr>
      <a:lvl4pPr marL="1564980" indent="-194362" algn="l" defTabSz="407442" rtl="0" eaLnBrk="1" fontAlgn="base" hangingPunct="1">
        <a:spcBef>
          <a:spcPct val="0"/>
        </a:spcBef>
        <a:spcAft>
          <a:spcPts val="511"/>
        </a:spcAft>
        <a:buClr>
          <a:srgbClr val="000000"/>
        </a:buClr>
        <a:buSzPct val="75000"/>
        <a:buFont typeface="Symbol" charset="2"/>
        <a:buChar char="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4pPr>
      <a:lvl5pPr marL="1956583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ea typeface="Lucida Sans Unicode" pitchFamily="32" charset="0"/>
          <a:cs typeface="+mn-cs"/>
        </a:defRPr>
      </a:lvl5pPr>
      <a:lvl6pPr marL="2371223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6pPr>
      <a:lvl7pPr marL="2785864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7pPr>
      <a:lvl8pPr marL="3200505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8pPr>
      <a:lvl9pPr marL="3615145" indent="-195803" algn="l" defTabSz="407442" rtl="0" eaLnBrk="1" fontAlgn="base" hangingPunct="1"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64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28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92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560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201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7841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2481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121" algn="l" defTabSz="82928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7773120" cy="1296144"/>
          </a:xfrm>
        </p:spPr>
        <p:txBody>
          <a:bodyPr/>
          <a:lstStyle/>
          <a:p>
            <a:pPr algn="r"/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Дипломна робота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8280920" cy="4536504"/>
          </a:xfr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uk-UA" dirty="0" smtClean="0">
                <a:solidFill>
                  <a:srgbClr val="004C3A"/>
                </a:solidFill>
              </a:rPr>
              <a:t>Наукові бібліотеки вищих навчальних закладів України: місія, </a:t>
            </a:r>
            <a:r>
              <a:rPr lang="uk-UA" dirty="0" smtClean="0">
                <a:solidFill>
                  <a:srgbClr val="004C3A"/>
                </a:solidFill>
              </a:rPr>
              <a:t>організація роботи, впровадження </a:t>
            </a:r>
            <a:r>
              <a:rPr lang="uk-UA" dirty="0" smtClean="0">
                <a:solidFill>
                  <a:srgbClr val="004C3A"/>
                </a:solidFill>
              </a:rPr>
              <a:t>інформаційних технологій</a:t>
            </a:r>
          </a:p>
          <a:p>
            <a:endParaRPr lang="uk-UA" dirty="0">
              <a:solidFill>
                <a:srgbClr val="0070C0"/>
              </a:solidFill>
            </a:endParaRPr>
          </a:p>
          <a:p>
            <a:pPr algn="r"/>
            <a:endParaRPr lang="uk-UA" sz="1600" dirty="0" smtClean="0">
              <a:solidFill>
                <a:srgbClr val="0070C0"/>
              </a:solidFill>
            </a:endParaRPr>
          </a:p>
          <a:p>
            <a:pPr algn="just"/>
            <a:r>
              <a:rPr lang="uk-UA" sz="1600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Виконала: студентка групи </a:t>
            </a:r>
            <a:r>
              <a:rPr lang="uk-UA" sz="1600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КББс</a:t>
            </a:r>
            <a:r>
              <a:rPr lang="uk-UA" sz="1600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-13/з</a:t>
            </a:r>
          </a:p>
          <a:p>
            <a:pPr algn="just"/>
            <a:r>
              <a:rPr lang="uk-UA" sz="160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н</a:t>
            </a:r>
            <a:r>
              <a:rPr lang="uk-UA" sz="1600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апряму підготовки (спеціальності)</a:t>
            </a:r>
          </a:p>
          <a:p>
            <a:pPr algn="just"/>
            <a:r>
              <a:rPr lang="uk-UA" sz="1600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7.02010201 «Книгознавство,</a:t>
            </a:r>
          </a:p>
          <a:p>
            <a:pPr algn="just"/>
            <a:r>
              <a:rPr lang="uk-UA" sz="1600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 бібліотекознавство, бібліографія»</a:t>
            </a:r>
          </a:p>
          <a:p>
            <a:pPr algn="just"/>
            <a:r>
              <a:rPr lang="uk-UA" sz="2000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Криштафович</a:t>
            </a:r>
            <a:r>
              <a:rPr lang="uk-UA" sz="2000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  Лілія </a:t>
            </a:r>
            <a:r>
              <a:rPr lang="uk-UA" sz="2000" dirty="0" err="1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Анасівна</a:t>
            </a:r>
            <a:endParaRPr lang="uk-UA" sz="2000" dirty="0" smtClean="0">
              <a:solidFill>
                <a:schemeClr val="accent4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89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7992888" cy="1008112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</a:rPr>
              <a:t>Актуальність теми дослідження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7776864" cy="4680520"/>
          </a:xfrm>
        </p:spPr>
        <p:txBody>
          <a:bodyPr/>
          <a:lstStyle/>
          <a:p>
            <a:pPr algn="just"/>
            <a:r>
              <a:rPr lang="uk-UA" sz="2400" dirty="0" smtClean="0"/>
              <a:t>	Тема </a:t>
            </a:r>
            <a:r>
              <a:rPr lang="uk-UA" sz="2400" dirty="0"/>
              <a:t>даної роботи є </a:t>
            </a:r>
            <a:r>
              <a:rPr lang="uk-UA" sz="2400" i="1" dirty="0"/>
              <a:t>актуальною</a:t>
            </a:r>
            <a:r>
              <a:rPr lang="uk-UA" sz="2400" dirty="0"/>
              <a:t> в сучасних умовах зростання значення діяльності наукової бібліотеки </a:t>
            </a:r>
            <a:r>
              <a:rPr lang="uk-UA" sz="2400" dirty="0" smtClean="0"/>
              <a:t>ВНЗ для </a:t>
            </a:r>
            <a:r>
              <a:rPr lang="uk-UA" sz="2400" dirty="0"/>
              <a:t>забезпечення функціонування вузу в умовах </a:t>
            </a:r>
            <a:r>
              <a:rPr lang="uk-UA" sz="2400" dirty="0" smtClean="0"/>
              <a:t>зростання </a:t>
            </a:r>
            <a:r>
              <a:rPr lang="uk-UA" sz="2400" dirty="0"/>
              <a:t>вимог суспільства до освіти</a:t>
            </a:r>
            <a:r>
              <a:rPr lang="uk-UA" sz="2400" dirty="0" smtClean="0"/>
              <a:t>.</a:t>
            </a:r>
          </a:p>
          <a:p>
            <a:pPr algn="just"/>
            <a:endParaRPr lang="uk-UA" sz="2400" dirty="0" smtClean="0"/>
          </a:p>
          <a:p>
            <a:pPr algn="just"/>
            <a:r>
              <a:rPr lang="uk-UA" sz="2400" dirty="0"/>
              <a:t>	</a:t>
            </a:r>
            <a:r>
              <a:rPr lang="uk-UA" sz="2400" i="1" dirty="0" smtClean="0"/>
              <a:t>Місія</a:t>
            </a:r>
            <a:r>
              <a:rPr lang="uk-UA" sz="2400" dirty="0" smtClean="0"/>
              <a:t> </a:t>
            </a:r>
            <a:r>
              <a:rPr lang="uk-UA" sz="2400" dirty="0"/>
              <a:t>вузівської наукової бібліотеки пов’язана з її входженням до структури </a:t>
            </a:r>
            <a:r>
              <a:rPr lang="uk-UA" sz="2400" dirty="0" smtClean="0"/>
              <a:t>ВНЗ </a:t>
            </a:r>
            <a:r>
              <a:rPr lang="uk-UA" sz="2400" dirty="0"/>
              <a:t>і полягає у забезпеченні доступності документів, інформації, знань для ефективного розвитку освітньої та наукової діяльності на основі максимально повного задоволення інформаційних потреб науковців, освітян і студентів.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7980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7992888" cy="936104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Об’єкт, предмет, мета дослідження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772816"/>
            <a:ext cx="8136904" cy="4608512"/>
          </a:xfrm>
          <a:ln>
            <a:noFill/>
          </a:ln>
        </p:spPr>
        <p:txBody>
          <a:bodyPr/>
          <a:lstStyle/>
          <a:p>
            <a:pPr algn="l"/>
            <a:r>
              <a:rPr lang="uk-UA" sz="2400" b="1" i="1" dirty="0" smtClean="0"/>
              <a:t>Об’єкт</a:t>
            </a:r>
            <a:r>
              <a:rPr lang="uk-UA" sz="2400" i="1" dirty="0" smtClean="0"/>
              <a:t> дослідження:</a:t>
            </a:r>
          </a:p>
          <a:p>
            <a:pPr lvl="2" algn="l"/>
            <a:r>
              <a:rPr lang="uk-UA" sz="2400" dirty="0" smtClean="0"/>
              <a:t>Наукова бібліотека вищого                              навчального закладу України</a:t>
            </a:r>
          </a:p>
          <a:p>
            <a:pPr algn="l"/>
            <a:r>
              <a:rPr lang="uk-UA" sz="2400" b="1" i="1" dirty="0" smtClean="0"/>
              <a:t>Предмет</a:t>
            </a:r>
            <a:r>
              <a:rPr lang="uk-UA" sz="2400" i="1" dirty="0" smtClean="0"/>
              <a:t> дослідження:</a:t>
            </a:r>
          </a:p>
          <a:p>
            <a:pPr lvl="2" algn="l"/>
            <a:r>
              <a:rPr lang="uk-UA" sz="2400" dirty="0" smtClean="0"/>
              <a:t>діяльність наукових бібліотек вищих навчальних закладів України</a:t>
            </a:r>
          </a:p>
          <a:p>
            <a:pPr algn="l"/>
            <a:r>
              <a:rPr lang="uk-UA" sz="2400" b="1" i="1" dirty="0" smtClean="0"/>
              <a:t>Мета</a:t>
            </a:r>
            <a:r>
              <a:rPr lang="uk-UA" sz="2400" i="1" dirty="0" smtClean="0"/>
              <a:t> дослідження:</a:t>
            </a:r>
          </a:p>
          <a:p>
            <a:pPr lvl="2" algn="l"/>
            <a:r>
              <a:rPr lang="uk-UA" sz="2400" dirty="0" smtClean="0"/>
              <a:t>проаналізувати сучасний стан та перспективи розвитку основних напрямів діяльності провідних наукових бібліотек ВНЗ України</a:t>
            </a:r>
          </a:p>
          <a:p>
            <a:pPr algn="l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2614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208912" cy="936104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</a:rPr>
              <a:t>Завдання дослідження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628800"/>
            <a:ext cx="7992888" cy="4752528"/>
          </a:xfrm>
        </p:spPr>
        <p:txBody>
          <a:bodyPr/>
          <a:lstStyle/>
          <a:p>
            <a:pPr marL="342900" lvl="0" indent="-342900" algn="l">
              <a:buClrTx/>
              <a:buSzPct val="65000"/>
              <a:buFont typeface="Wingdings" panose="05000000000000000000" pitchFamily="2" charset="2"/>
              <a:buChar char="Ø"/>
            </a:pPr>
            <a:r>
              <a:rPr lang="uk-UA" sz="2200" dirty="0"/>
              <a:t>аналіз стану наукового вивчення проблеми та основних публікацій з даної </a:t>
            </a:r>
            <a:r>
              <a:rPr lang="uk-UA" sz="2200" dirty="0" smtClean="0"/>
              <a:t>тематики;</a:t>
            </a:r>
            <a:endParaRPr lang="ru-RU" sz="2200" dirty="0"/>
          </a:p>
          <a:p>
            <a:pPr marL="342900" lvl="0" indent="-342900" algn="l">
              <a:buClrTx/>
              <a:buSzPct val="65000"/>
              <a:buFont typeface="Wingdings" panose="05000000000000000000" pitchFamily="2" charset="2"/>
              <a:buChar char="Ø"/>
            </a:pPr>
            <a:r>
              <a:rPr lang="uk-UA" sz="2200" dirty="0" smtClean="0"/>
              <a:t>дослідження </a:t>
            </a:r>
            <a:r>
              <a:rPr lang="uk-UA" sz="2200" dirty="0"/>
              <a:t>основних  напрямів діяльності наукових бібліотек ВНЗ </a:t>
            </a:r>
            <a:r>
              <a:rPr lang="uk-UA" sz="2200" dirty="0" smtClean="0"/>
              <a:t>України;</a:t>
            </a:r>
            <a:endParaRPr lang="ru-RU" sz="2200" dirty="0"/>
          </a:p>
          <a:p>
            <a:pPr marL="342900" lvl="0" indent="-342900" algn="l">
              <a:buSzPct val="65000"/>
              <a:buFont typeface="Wingdings" panose="05000000000000000000" pitchFamily="2" charset="2"/>
              <a:buChar char="Ø"/>
            </a:pPr>
            <a:r>
              <a:rPr lang="uk-UA" sz="2200" dirty="0" smtClean="0"/>
              <a:t>дослідження </a:t>
            </a:r>
            <a:r>
              <a:rPr lang="uk-UA" sz="2200" dirty="0"/>
              <a:t>інноваційних форм і методів діяльності наукових бібліотек ВНЗ </a:t>
            </a:r>
            <a:r>
              <a:rPr lang="uk-UA" sz="2200" dirty="0" smtClean="0"/>
              <a:t>України;</a:t>
            </a:r>
            <a:endParaRPr lang="ru-RU" sz="2200" dirty="0"/>
          </a:p>
          <a:p>
            <a:pPr marL="342900" lvl="0" indent="-342900" algn="l">
              <a:buSzPct val="65000"/>
              <a:buFont typeface="Wingdings" panose="05000000000000000000" pitchFamily="2" charset="2"/>
              <a:buChar char="Ø"/>
            </a:pPr>
            <a:r>
              <a:rPr lang="uk-UA" sz="2200" dirty="0" smtClean="0"/>
              <a:t>аналіз </a:t>
            </a:r>
            <a:r>
              <a:rPr lang="uk-UA" sz="2200" dirty="0"/>
              <a:t>веб-сайтів провідних науково-технічних бібліотек ВНЗ </a:t>
            </a:r>
            <a:r>
              <a:rPr lang="uk-UA" sz="2200" dirty="0" smtClean="0"/>
              <a:t>України;</a:t>
            </a:r>
            <a:endParaRPr lang="ru-RU" sz="2200" dirty="0"/>
          </a:p>
          <a:p>
            <a:pPr marL="342900" lvl="0" indent="-342900" algn="l">
              <a:buSzPct val="65000"/>
              <a:buFont typeface="Wingdings" panose="05000000000000000000" pitchFamily="2" charset="2"/>
              <a:buChar char="Ø"/>
            </a:pPr>
            <a:r>
              <a:rPr lang="uk-UA" sz="2200" dirty="0" smtClean="0"/>
              <a:t>розкрити </a:t>
            </a:r>
            <a:r>
              <a:rPr lang="uk-UA" sz="2200" dirty="0"/>
              <a:t>особливості діяльності науково-технічної бібліотеки Вінницького національного технічного університету: досягнення, проблеми, перспективи розвитку.</a:t>
            </a:r>
            <a:endParaRPr lang="ru-RU" sz="2200" dirty="0"/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61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0080"/>
          </a:xfrm>
          <a:noFill/>
        </p:spPr>
        <p:txBody>
          <a:bodyPr/>
          <a:lstStyle/>
          <a:p>
            <a:pPr algn="ctr">
              <a:buClrTx/>
              <a:buSzPct val="65000"/>
            </a:pPr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Наукова новизна, практичне значення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7992888" cy="4680520"/>
          </a:xfrm>
        </p:spPr>
        <p:txBody>
          <a:bodyPr/>
          <a:lstStyle/>
          <a:p>
            <a:pPr algn="l"/>
            <a:r>
              <a:rPr lang="uk-UA" sz="2400" b="1" i="1" dirty="0" smtClean="0">
                <a:solidFill>
                  <a:schemeClr val="tx1"/>
                </a:solidFill>
              </a:rPr>
              <a:t>Наукова </a:t>
            </a:r>
            <a:r>
              <a:rPr lang="uk-UA" sz="2400" b="1" i="1" dirty="0">
                <a:solidFill>
                  <a:schemeClr val="tx1"/>
                </a:solidFill>
              </a:rPr>
              <a:t>новизна:</a:t>
            </a:r>
            <a:r>
              <a:rPr lang="uk-UA" sz="2400" dirty="0">
                <a:solidFill>
                  <a:schemeClr val="tx1"/>
                </a:solidFill>
              </a:rPr>
              <a:t> </a:t>
            </a:r>
            <a:endParaRPr lang="uk-UA" sz="2400" dirty="0" smtClean="0">
              <a:solidFill>
                <a:schemeClr val="tx1"/>
              </a:solidFill>
            </a:endParaRPr>
          </a:p>
          <a:p>
            <a:pPr lvl="1" algn="just">
              <a:buSzPct val="65000"/>
            </a:pPr>
            <a:r>
              <a:rPr lang="uk-UA" sz="2400" dirty="0" smtClean="0">
                <a:solidFill>
                  <a:schemeClr val="tx1"/>
                </a:solidFill>
              </a:rPr>
              <a:t>проаналізовано </a:t>
            </a:r>
            <a:r>
              <a:rPr lang="uk-UA" sz="2400" dirty="0">
                <a:solidFill>
                  <a:schemeClr val="tx1"/>
                </a:solidFill>
              </a:rPr>
              <a:t>та узагальнено теоретичні засади, досвід практичної діяльності та перспективні напрями роботи провідних наукових бібліотек ВНЗ </a:t>
            </a:r>
            <a:r>
              <a:rPr lang="uk-UA" sz="2400" dirty="0" smtClean="0">
                <a:solidFill>
                  <a:schemeClr val="tx1"/>
                </a:solidFill>
              </a:rPr>
              <a:t>України</a:t>
            </a:r>
            <a:endParaRPr lang="uk-UA" sz="2400" b="1" i="1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uk-UA" sz="2400" b="1" i="1" dirty="0" smtClean="0">
                <a:solidFill>
                  <a:schemeClr val="tx1"/>
                </a:solidFill>
                <a:latin typeface="+mj-lt"/>
              </a:rPr>
              <a:t>Практичне значення:</a:t>
            </a:r>
          </a:p>
          <a:p>
            <a:pPr lvl="1" algn="just">
              <a:buSzPct val="65000"/>
            </a:pPr>
            <a:r>
              <a:rPr lang="uk-UA" sz="2400" dirty="0" smtClean="0">
                <a:solidFill>
                  <a:schemeClr val="tx1"/>
                </a:solidFill>
                <a:latin typeface="+mj-lt"/>
              </a:rPr>
              <a:t>подальше використання </a:t>
            </a:r>
            <a:r>
              <a:rPr lang="uk-UA" sz="2400" dirty="0">
                <a:solidFill>
                  <a:schemeClr val="tx1"/>
                </a:solidFill>
                <a:latin typeface="+mj-lt"/>
              </a:rPr>
              <a:t>отриманих результатів дослідження проблеми для удосконалення діяльності </a:t>
            </a:r>
            <a:r>
              <a:rPr lang="uk-UA" sz="2400" dirty="0" smtClean="0">
                <a:solidFill>
                  <a:schemeClr val="tx1"/>
                </a:solidFill>
                <a:latin typeface="+mj-lt"/>
              </a:rPr>
              <a:t>науково-технічної бібліотеки Вінницького </a:t>
            </a:r>
            <a:r>
              <a:rPr lang="uk-UA" sz="2400" dirty="0">
                <a:solidFill>
                  <a:schemeClr val="tx1"/>
                </a:solidFill>
                <a:latin typeface="+mj-lt"/>
              </a:rPr>
              <a:t>національного технічного університету та інших НБ вузів </a:t>
            </a:r>
            <a:r>
              <a:rPr lang="uk-UA" sz="2400" dirty="0" smtClean="0">
                <a:solidFill>
                  <a:schemeClr val="tx1"/>
                </a:solidFill>
                <a:latin typeface="+mj-lt"/>
              </a:rPr>
              <a:t>України</a:t>
            </a:r>
            <a:endParaRPr lang="ru-RU" sz="2400" dirty="0">
              <a:solidFill>
                <a:schemeClr val="tx1"/>
              </a:solidFill>
              <a:latin typeface="+mj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21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80920" cy="722952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</a:rPr>
              <a:t>Наукова бібліотека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772816"/>
            <a:ext cx="7848871" cy="4248472"/>
          </a:xfrm>
        </p:spPr>
        <p:txBody>
          <a:bodyPr/>
          <a:lstStyle/>
          <a:p>
            <a:pPr algn="l"/>
            <a:r>
              <a:rPr lang="uk-UA" sz="2400" i="1" dirty="0"/>
              <a:t>Наукова бібліотека </a:t>
            </a:r>
            <a:r>
              <a:rPr lang="uk-UA" sz="2400" dirty="0" smtClean="0"/>
              <a:t>– </a:t>
            </a:r>
          </a:p>
          <a:p>
            <a:pPr lvl="1" algn="l"/>
            <a:r>
              <a:rPr lang="uk-UA" sz="2400" dirty="0" smtClean="0"/>
              <a:t>це </a:t>
            </a:r>
            <a:r>
              <a:rPr lang="uk-UA" sz="2400" dirty="0"/>
              <a:t>бібліотека, що забезпечує розвиток науки; задовольняє інформаційні потреби наукових установ та окремих осіб, пов'язані з дослідницькою діяльністю на основі відповідного фонду та інформаційно-пошукового апарату. </a:t>
            </a:r>
            <a:endParaRPr lang="uk-UA" sz="2400" dirty="0" smtClean="0"/>
          </a:p>
          <a:p>
            <a:pPr algn="l"/>
            <a:r>
              <a:rPr lang="uk-UA" sz="2400" i="1" dirty="0" smtClean="0"/>
              <a:t>Мета </a:t>
            </a:r>
            <a:r>
              <a:rPr lang="uk-UA" sz="2400" i="1" dirty="0"/>
              <a:t>наукової бібліотеки </a:t>
            </a:r>
            <a:r>
              <a:rPr lang="uk-UA" sz="2400" dirty="0"/>
              <a:t>– </a:t>
            </a:r>
            <a:endParaRPr lang="uk-UA" sz="2400" dirty="0" smtClean="0"/>
          </a:p>
          <a:p>
            <a:pPr lvl="1" algn="l"/>
            <a:r>
              <a:rPr lang="uk-UA" sz="2400" dirty="0" smtClean="0"/>
              <a:t>бути </a:t>
            </a:r>
            <a:r>
              <a:rPr lang="uk-UA" sz="2400" dirty="0"/>
              <a:t>центром інтегрованого інформаційного забезпечення навчального і наукового процесів та культурологічної діяльності вишу.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483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80920" cy="722952"/>
          </a:xfrm>
        </p:spPr>
        <p:txBody>
          <a:bodyPr/>
          <a:lstStyle/>
          <a:p>
            <a:pPr algn="ctr"/>
            <a:r>
              <a:rPr lang="uk-UA" sz="3000" dirty="0" smtClean="0">
                <a:solidFill>
                  <a:schemeClr val="accent6">
                    <a:lumMod val="75000"/>
                  </a:schemeClr>
                </a:solidFill>
              </a:rPr>
              <a:t>Аналіз </a:t>
            </a:r>
            <a:r>
              <a:rPr lang="uk-UA" sz="3000" dirty="0">
                <a:solidFill>
                  <a:schemeClr val="accent6">
                    <a:lumMod val="75000"/>
                  </a:schemeClr>
                </a:solidFill>
              </a:rPr>
              <a:t>стану наукового вивчення </a:t>
            </a:r>
            <a:r>
              <a:rPr lang="uk-UA" sz="3000" dirty="0" smtClean="0">
                <a:solidFill>
                  <a:schemeClr val="accent6">
                    <a:lumMod val="75000"/>
                  </a:schemeClr>
                </a:solidFill>
              </a:rPr>
              <a:t>проблеми</a:t>
            </a:r>
            <a:endParaRPr lang="ru-RU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7848871" cy="4536504"/>
          </a:xfrm>
        </p:spPr>
        <p:txBody>
          <a:bodyPr/>
          <a:lstStyle/>
          <a:p>
            <a:pPr algn="just"/>
            <a:r>
              <a:rPr lang="uk-UA" sz="2000" dirty="0" smtClean="0"/>
              <a:t>	Аналіз </a:t>
            </a:r>
            <a:r>
              <a:rPr lang="uk-UA" sz="2000" dirty="0"/>
              <a:t>стану наукового вивчення проблеми та основних публікацій з даної тематики дозволяє констатувати, що нині відсутні узагальнюючи праці з проблем організації роботи, впровадження інформаційних технологій у наукових бібліотеках ВНЗ України в умовах реформування та інформатизації вищої освіти. </a:t>
            </a:r>
            <a:endParaRPr lang="uk-UA" sz="2000" dirty="0" smtClean="0"/>
          </a:p>
          <a:p>
            <a:pPr algn="just"/>
            <a:r>
              <a:rPr lang="uk-UA" sz="2000" dirty="0"/>
              <a:t>	</a:t>
            </a:r>
            <a:r>
              <a:rPr lang="uk-UA" sz="2000" dirty="0" smtClean="0"/>
              <a:t>Заслуговує </a:t>
            </a:r>
            <a:r>
              <a:rPr lang="uk-UA" sz="2000" dirty="0"/>
              <a:t>на увагу ряд праць директора НТБ </a:t>
            </a:r>
            <a:r>
              <a:rPr lang="uk-UA" sz="2000" dirty="0" smtClean="0"/>
              <a:t>ДНУЗТ </a:t>
            </a:r>
            <a:r>
              <a:rPr lang="uk-UA" sz="2000" dirty="0"/>
              <a:t>імені академіка В. </a:t>
            </a:r>
            <a:r>
              <a:rPr lang="uk-UA" sz="2000" dirty="0" err="1"/>
              <a:t>Лазаряна</a:t>
            </a:r>
            <a:r>
              <a:rPr lang="uk-UA" sz="2000" dirty="0"/>
              <a:t> Т. </a:t>
            </a:r>
            <a:r>
              <a:rPr lang="uk-UA" sz="2000" dirty="0" err="1"/>
              <a:t>Колеснікової</a:t>
            </a:r>
            <a:r>
              <a:rPr lang="uk-UA" sz="2000" dirty="0"/>
              <a:t>, у яких розглядається інноваційна модель бібліотеки університету, еволюція комунікаційної моделі діяльності бібліотек ВНЗ, електронні форми бібліотек ВНЗ, інформатизація та інтеграція наукових бібліотек вишів України, формування комунікаційних відносин при організації інституційного </a:t>
            </a:r>
            <a:r>
              <a:rPr lang="uk-UA" sz="2000" dirty="0" err="1"/>
              <a:t>репозитарію</a:t>
            </a:r>
            <a:r>
              <a:rPr lang="uk-UA" sz="2000" dirty="0"/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4762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80920" cy="722952"/>
          </a:xfrm>
        </p:spPr>
        <p:txBody>
          <a:bodyPr/>
          <a:lstStyle/>
          <a:p>
            <a:pPr algn="ctr"/>
            <a:r>
              <a:rPr lang="uk-UA" sz="3000" dirty="0" smtClean="0">
                <a:solidFill>
                  <a:schemeClr val="accent6">
                    <a:lumMod val="75000"/>
                  </a:schemeClr>
                </a:solidFill>
              </a:rPr>
              <a:t>Основні напрями діяльності НБ ВНЗ України</a:t>
            </a:r>
            <a:endParaRPr lang="ru-RU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7848871" cy="4608512"/>
          </a:xfrm>
        </p:spPr>
        <p:txBody>
          <a:bodyPr>
            <a:normAutofit/>
          </a:bodyPr>
          <a:lstStyle/>
          <a:p>
            <a:pPr lvl="0" algn="l">
              <a:buSzPct val="65000"/>
            </a:pPr>
            <a:endParaRPr lang="uk-UA" sz="2800" dirty="0" smtClean="0"/>
          </a:p>
          <a:p>
            <a:pPr marL="457200" lvl="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 smtClean="0"/>
              <a:t>бібліотечно-бібліографічна </a:t>
            </a:r>
            <a:r>
              <a:rPr lang="uk-UA" sz="2400" dirty="0"/>
              <a:t>діяльність та інформаційне обслуговування </a:t>
            </a:r>
            <a:r>
              <a:rPr lang="uk-UA" sz="2400" dirty="0" smtClean="0"/>
              <a:t>користувачів;</a:t>
            </a:r>
            <a:endParaRPr lang="ru-RU" sz="2400" dirty="0"/>
          </a:p>
          <a:p>
            <a:pPr marL="457200" lvl="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 smtClean="0"/>
              <a:t>інформаційно-аналітична діяльність;</a:t>
            </a:r>
            <a:endParaRPr lang="ru-RU" sz="2400" dirty="0"/>
          </a:p>
          <a:p>
            <a:pPr marL="457200" lvl="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 smtClean="0"/>
              <a:t>інноваційна діяльність;</a:t>
            </a:r>
            <a:endParaRPr lang="ru-RU" sz="2400" dirty="0"/>
          </a:p>
          <a:p>
            <a:pPr marL="457200" lvl="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 smtClean="0"/>
              <a:t>культурно-просвітницька робота;</a:t>
            </a:r>
            <a:endParaRPr lang="ru-RU" sz="2400" dirty="0"/>
          </a:p>
          <a:p>
            <a:pPr marL="457200" lvl="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 smtClean="0"/>
              <a:t>наукова: </a:t>
            </a:r>
            <a:r>
              <a:rPr lang="uk-UA" sz="2400" dirty="0"/>
              <a:t>науково-дослідна та науково-методична </a:t>
            </a:r>
            <a:r>
              <a:rPr lang="uk-UA" sz="2400" dirty="0" smtClean="0"/>
              <a:t>діяльність, науково-бібліографічна</a:t>
            </a:r>
            <a:endParaRPr lang="ru-RU" sz="2400" dirty="0"/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9981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80920" cy="722952"/>
          </a:xfrm>
        </p:spPr>
        <p:txBody>
          <a:bodyPr/>
          <a:lstStyle/>
          <a:p>
            <a:pPr algn="ctr"/>
            <a:r>
              <a:rPr lang="uk-UA" sz="3600" dirty="0" err="1" smtClean="0">
                <a:solidFill>
                  <a:schemeClr val="accent6">
                    <a:lumMod val="75000"/>
                  </a:schemeClr>
                </a:solidFill>
              </a:rPr>
              <a:t>Вебліографія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7848871" cy="4608512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2800" i="1" dirty="0" err="1"/>
              <a:t>Вебліографія</a:t>
            </a:r>
            <a:r>
              <a:rPr lang="uk-UA" sz="2400" dirty="0"/>
              <a:t> </a:t>
            </a:r>
            <a:r>
              <a:rPr lang="uk-UA" sz="2400" dirty="0" smtClean="0"/>
              <a:t>– </a:t>
            </a:r>
          </a:p>
          <a:p>
            <a:pPr lvl="1" algn="just"/>
            <a:r>
              <a:rPr lang="uk-UA" sz="2400" dirty="0" smtClean="0"/>
              <a:t>зроблений </a:t>
            </a:r>
            <a:r>
              <a:rPr lang="uk-UA" sz="2400" dirty="0"/>
              <a:t>раніше будь-якою особою (</a:t>
            </a:r>
            <a:r>
              <a:rPr lang="uk-UA" sz="2000" dirty="0"/>
              <a:t>бібліографом, модератором ресурсу, автором тексту, до якого є посилання на додаткові ресурси, тобто кваліфікованим спеціалістом</a:t>
            </a:r>
            <a:r>
              <a:rPr lang="uk-UA" sz="2400" dirty="0"/>
              <a:t>) якісний відбір посилань </a:t>
            </a:r>
            <a:r>
              <a:rPr lang="uk-UA" sz="2400" dirty="0" err="1"/>
              <a:t>Інтернет-адрес</a:t>
            </a:r>
            <a:r>
              <a:rPr lang="uk-UA" sz="2400" dirty="0"/>
              <a:t> за темою, роком публікації, змістовною коректністю та </a:t>
            </a:r>
            <a:r>
              <a:rPr lang="uk-UA" sz="2400" dirty="0" smtClean="0"/>
              <a:t>іншими критеріями. </a:t>
            </a:r>
          </a:p>
          <a:p>
            <a:pPr lvl="1" algn="just"/>
            <a:endParaRPr lang="uk-UA" sz="2400" dirty="0" smtClean="0"/>
          </a:p>
          <a:p>
            <a:pPr algn="just"/>
            <a:r>
              <a:rPr lang="ru-RU" sz="2400" dirty="0" smtClean="0"/>
              <a:t>	</a:t>
            </a:r>
            <a:r>
              <a:rPr lang="ru-RU" sz="2400" dirty="0" err="1" smtClean="0"/>
              <a:t>Вебліографія</a:t>
            </a:r>
            <a:r>
              <a:rPr lang="ru-RU" sz="2400" dirty="0" smtClean="0"/>
              <a:t> </a:t>
            </a:r>
            <a:r>
              <a:rPr lang="ru-RU" sz="2400" dirty="0" err="1"/>
              <a:t>представляє</a:t>
            </a:r>
            <a:r>
              <a:rPr lang="ru-RU" sz="2400" dirty="0"/>
              <a:t> собою сферу </a:t>
            </a:r>
            <a:r>
              <a:rPr lang="ru-RU" sz="2400" dirty="0" err="1"/>
              <a:t>діяльності</a:t>
            </a:r>
            <a:r>
              <a:rPr lang="ru-RU" sz="2400" dirty="0"/>
              <a:t> з </a:t>
            </a:r>
            <a:r>
              <a:rPr lang="ru-RU" sz="2400" dirty="0" err="1"/>
              <a:t>підготовки</a:t>
            </a:r>
            <a:r>
              <a:rPr lang="ru-RU" sz="2400" dirty="0"/>
              <a:t> </a:t>
            </a:r>
            <a:r>
              <a:rPr lang="ru-RU" sz="2400" dirty="0" err="1"/>
              <a:t>систематизованих</a:t>
            </a:r>
            <a:r>
              <a:rPr lang="ru-RU" sz="2400" dirty="0"/>
              <a:t> </a:t>
            </a:r>
            <a:r>
              <a:rPr lang="ru-RU" sz="2400" dirty="0" err="1"/>
              <a:t>анотованих</a:t>
            </a:r>
            <a:r>
              <a:rPr lang="ru-RU" sz="2400" dirty="0"/>
              <a:t> </a:t>
            </a:r>
            <a:r>
              <a:rPr lang="ru-RU" sz="2400" dirty="0" err="1"/>
              <a:t>переліків</a:t>
            </a:r>
            <a:r>
              <a:rPr lang="ru-RU" sz="2400" dirty="0"/>
              <a:t> адрес </a:t>
            </a:r>
            <a:r>
              <a:rPr lang="ru-RU" sz="2400" dirty="0" err="1"/>
              <a:t>Інтернет-сайтів</a:t>
            </a:r>
            <a:r>
              <a:rPr lang="ru-RU" sz="2400" dirty="0"/>
              <a:t>, </a:t>
            </a:r>
            <a:r>
              <a:rPr lang="ru-RU" sz="2400" dirty="0" err="1"/>
              <a:t>відібраних</a:t>
            </a:r>
            <a:r>
              <a:rPr lang="ru-RU" sz="2400" dirty="0"/>
              <a:t> за конкретною темою </a:t>
            </a:r>
            <a:r>
              <a:rPr lang="ru-RU" sz="2400" dirty="0" err="1"/>
              <a:t>або</a:t>
            </a:r>
            <a:r>
              <a:rPr lang="ru-RU" sz="2400" dirty="0"/>
              <a:t> рядом </a:t>
            </a:r>
            <a:r>
              <a:rPr lang="ru-RU" sz="2400" dirty="0" err="1"/>
              <a:t>інших</a:t>
            </a:r>
            <a:r>
              <a:rPr lang="ru-RU" sz="2400" dirty="0"/>
              <a:t> </a:t>
            </a:r>
            <a:r>
              <a:rPr lang="ru-RU" sz="2400" dirty="0" err="1"/>
              <a:t>параметрів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389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80920" cy="72295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Аналіз діяльності ВДС НТБ ВНЗ України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496944" cy="475252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uk-UA" sz="2600" dirty="0" smtClean="0">
                <a:solidFill>
                  <a:schemeClr val="accent1">
                    <a:lumMod val="50000"/>
                  </a:schemeClr>
                </a:solidFill>
              </a:rPr>
              <a:t>НТБ, в яких діє ВДС </a:t>
            </a:r>
            <a:r>
              <a:rPr lang="uk-UA" sz="1400" dirty="0" smtClean="0">
                <a:solidFill>
                  <a:schemeClr val="tx1"/>
                </a:solidFill>
              </a:rPr>
              <a:t>(станом на 01.12.14 р.)</a:t>
            </a:r>
          </a:p>
          <a:p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090892"/>
              </p:ext>
            </p:extLst>
          </p:nvPr>
        </p:nvGraphicFramePr>
        <p:xfrm>
          <a:off x="395535" y="1988840"/>
          <a:ext cx="8352930" cy="4064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1"/>
                <a:gridCol w="3816424"/>
                <a:gridCol w="4176465"/>
              </a:tblGrid>
              <a:tr h="576064">
                <a:tc>
                  <a:txBody>
                    <a:bodyPr/>
                    <a:lstStyle/>
                    <a:p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Вінницького НТУ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Запитати у бібліотекаря”, </a:t>
                      </a:r>
                      <a:r>
                        <a:rPr lang="uk-UA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uk-UA" sz="1600" b="0" kern="1200" dirty="0" smtClean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“Архів виконаних довідок”</a:t>
                      </a:r>
                      <a:endParaRPr lang="uk-UA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7527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Дніпропетровського НУ залізничного транспорту ім. академіка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Лазаряна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“Запитати у бібліотекаря”</a:t>
                      </a:r>
                      <a:endParaRPr lang="uk-UA" sz="1600" dirty="0" smtClean="0"/>
                    </a:p>
                  </a:txBody>
                  <a:tcPr/>
                </a:tc>
              </a:tr>
              <a:tr h="577527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Донецького НТУ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“Консультант в сети”, “Бібліограф </a:t>
                      </a:r>
                      <a:r>
                        <a:rPr lang="en-US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</a:t>
                      </a:r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”, 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uk-UA" sz="1600" kern="1200" dirty="0" smtClean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“Архів виконаних довідок”</a:t>
                      </a:r>
                      <a:r>
                        <a:rPr lang="uk-UA" sz="1600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uk-UA" sz="1600" dirty="0" smtClean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  <a:tr h="577527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Івано-Франківського НТУ нафти і газу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“Віртуальна довідка”;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uk-UA" sz="1600" kern="1200" dirty="0" smtClean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“Архів виконаних довідок”</a:t>
                      </a:r>
                      <a:endParaRPr lang="uk-UA" sz="1600" dirty="0" smtClean="0">
                        <a:solidFill>
                          <a:srgbClr val="660066"/>
                        </a:solidFill>
                      </a:endParaRPr>
                    </a:p>
                  </a:txBody>
                  <a:tcPr/>
                </a:tc>
              </a:tr>
              <a:tr h="392008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Київського НУ технологій та дизайну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“Віртуальна довідка” </a:t>
                      </a:r>
                      <a:endParaRPr lang="uk-UA" sz="1600" dirty="0" smtClean="0"/>
                    </a:p>
                  </a:txBody>
                  <a:tcPr/>
                </a:tc>
              </a:tr>
              <a:tr h="388952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авіаційного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“Віртуальна довідка” </a:t>
                      </a:r>
                      <a:endParaRPr lang="uk-UA" sz="1600" dirty="0" smtClean="0"/>
                    </a:p>
                  </a:txBody>
                  <a:tcPr/>
                </a:tc>
              </a:tr>
              <a:tr h="557728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аерокосмічного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ім. Н. Е. Жуковського “ХАІ”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uk-UA" sz="1600" kern="1200" dirty="0" err="1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Задать</a:t>
                      </a:r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вопрос</a:t>
                      </a:r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“Віртуальна довідка” </a:t>
                      </a:r>
                      <a:endParaRPr lang="uk-UA" sz="1600" b="1" dirty="0" smtClean="0"/>
                    </a:p>
                  </a:txBody>
                  <a:tcPr/>
                </a:tc>
              </a:tr>
              <a:tr h="387611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гірничого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розділі «Контакти» “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Обратная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связь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 </a:t>
                      </a:r>
                      <a:endParaRPr lang="uk-UA" sz="16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87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80920" cy="72295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Аналіз діяльності ВДС НТБ ВНЗ України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496944" cy="482453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846772"/>
              </p:ext>
            </p:extLst>
          </p:nvPr>
        </p:nvGraphicFramePr>
        <p:xfrm>
          <a:off x="467544" y="1628800"/>
          <a:ext cx="8208912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3174"/>
                <a:gridCol w="4033690"/>
              </a:tblGrid>
              <a:tr h="544450">
                <a:tc>
                  <a:txBody>
                    <a:bodyPr/>
                    <a:lstStyle/>
                    <a:p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“ХПІ”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форум “НТУ ХПИ”, </a:t>
                      </a:r>
                      <a:r>
                        <a:rPr lang="uk-UA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uk-UA" sz="1600" b="0" kern="1200" dirty="0" smtClean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“Архів запитів”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uk-UA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“Львівська політехніка”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“Електронне звернення до бібліотеки” </a:t>
                      </a:r>
                      <a:endParaRPr lang="uk-UA" sz="1600" b="0" dirty="0" smtClean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11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харчових технологій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uk-UA" sz="1600" kern="1200" dirty="0" err="1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Онлайн-консультант</a:t>
                      </a:r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,“Віртуальна довідка”</a:t>
                      </a:r>
                      <a:endParaRPr lang="uk-UA" sz="1600" b="0" dirty="0" smtClean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12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Одеського НПУ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“Віртуальна довідкова служба”, + </a:t>
                      </a:r>
                      <a:r>
                        <a:rPr lang="uk-UA" sz="1600" kern="1200" dirty="0" smtClean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“Архів запитів”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uk-UA" sz="1600" b="0" dirty="0" smtClean="0"/>
                    </a:p>
                  </a:txBody>
                  <a:tcPr/>
                </a:tc>
              </a:tr>
              <a:tr h="543117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13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Одеської нац. академії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харчових технологій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“Гаряча лінія”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“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Отправка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сообщения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администрации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endParaRPr lang="uk-UA" sz="1600" b="0" dirty="0" smtClean="0"/>
                    </a:p>
                  </a:txBody>
                  <a:tcPr/>
                </a:tc>
              </a:tr>
              <a:tr h="422880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14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Полтавського НТУ ім. Ю. Кондратюка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“Віртуальна довідкова служба” </a:t>
                      </a:r>
                      <a:endParaRPr lang="uk-UA" sz="1600" b="0" dirty="0" smtClean="0"/>
                    </a:p>
                  </a:txBody>
                  <a:tcPr/>
                </a:tc>
              </a:tr>
              <a:tr h="385542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15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Придніпровського ДТУ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“Запитай бібліотекаря” </a:t>
                      </a:r>
                      <a:endParaRPr lang="uk-UA" sz="1600" b="0" dirty="0" smtClean="0"/>
                    </a:p>
                  </a:txBody>
                  <a:tcPr/>
                </a:tc>
              </a:tr>
              <a:tr h="516540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16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Тернопільського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ім. І. Пулюя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форум на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“Запитай у бібліотекаря”, + </a:t>
                      </a:r>
                      <a:r>
                        <a:rPr lang="uk-UA" sz="1600" kern="1200" dirty="0" smtClean="0">
                          <a:solidFill>
                            <a:srgbClr val="66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“Архів запитів”</a:t>
                      </a:r>
                      <a:endParaRPr lang="uk-UA" sz="1600" b="0" dirty="0" smtClean="0"/>
                    </a:p>
                  </a:txBody>
                  <a:tcPr/>
                </a:tc>
              </a:tr>
              <a:tr h="547506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17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Харківського НЕУ ім. С.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Кузнеця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“Запитай у бібліотекаря”, </a:t>
                      </a:r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“Спитай у бібліографа” </a:t>
                      </a:r>
                      <a:endParaRPr lang="uk-UA" sz="1600" b="0" dirty="0" smtClean="0">
                        <a:solidFill>
                          <a:srgbClr val="765A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14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80920" cy="72295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Аналіз діяльності ВДС НТБ ВНЗ України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496944" cy="482453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НТБ, які не опанували віртуальне ДБО </a:t>
            </a:r>
            <a:r>
              <a:rPr lang="uk-UA" sz="1400" dirty="0" smtClean="0"/>
              <a:t>(станом на 01.12.14 р.)</a:t>
            </a:r>
            <a:endParaRPr lang="ru-RU" sz="1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533312"/>
              </p:ext>
            </p:extLst>
          </p:nvPr>
        </p:nvGraphicFramePr>
        <p:xfrm>
          <a:off x="467544" y="2309559"/>
          <a:ext cx="8208911" cy="2631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720080"/>
                <a:gridCol w="6840759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Донбаської державної машинобудівної академії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43117"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19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2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України “КПІ”</a:t>
                      </a:r>
                      <a:endParaRPr lang="ru-RU" sz="1600" b="0" dirty="0"/>
                    </a:p>
                  </a:txBody>
                  <a:tcPr/>
                </a:tc>
              </a:tr>
              <a:tr h="504316"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20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3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Національного лісотехнічного університету України</a:t>
                      </a:r>
                      <a:endParaRPr lang="ru-RU" sz="1600" b="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21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4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Придніпровської державної академії будівництва та архітектури</a:t>
                      </a:r>
                      <a:endParaRPr lang="ru-RU" sz="1600" b="0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22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 smtClean="0"/>
                        <a:t>5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Української державної академії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залізничого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транспорту</a:t>
                      </a:r>
                      <a:endParaRPr lang="ru-RU" sz="16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834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80920" cy="722952"/>
          </a:xfrm>
        </p:spPr>
        <p:txBody>
          <a:bodyPr/>
          <a:lstStyle/>
          <a:p>
            <a:pPr algn="ctr"/>
            <a:r>
              <a:rPr lang="uk-UA" sz="3600" dirty="0"/>
              <a:t>Інформаційно-аналітична діяльність 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496944" cy="4824536"/>
          </a:xfrm>
          <a:noFill/>
        </p:spPr>
        <p:txBody>
          <a:bodyPr>
            <a:normAutofit fontScale="70000" lnSpcReduction="20000"/>
          </a:bodyPr>
          <a:lstStyle/>
          <a:p>
            <a:pPr algn="just"/>
            <a:r>
              <a:rPr lang="uk-UA" sz="3400" i="1" dirty="0" smtClean="0"/>
              <a:t>Інформаційно-аналітична </a:t>
            </a:r>
            <a:r>
              <a:rPr lang="uk-UA" sz="3400" i="1" dirty="0"/>
              <a:t>діяльність </a:t>
            </a:r>
            <a:r>
              <a:rPr lang="uk-UA" sz="2600" dirty="0"/>
              <a:t>– </a:t>
            </a:r>
            <a:endParaRPr lang="uk-UA" sz="2600" dirty="0" smtClean="0"/>
          </a:p>
          <a:p>
            <a:pPr lvl="1" algn="just"/>
            <a:r>
              <a:rPr lang="uk-UA" sz="2800" dirty="0" smtClean="0"/>
              <a:t>інтелектуальна </a:t>
            </a:r>
            <a:r>
              <a:rPr lang="uk-UA" sz="2800" dirty="0"/>
              <a:t>та автоматизована діяльність, спрямована на створення нової інформації для забезпечення інформаційних потреб користувачів як в традиційному, так і в електронному режимі доступу</a:t>
            </a:r>
            <a:r>
              <a:rPr lang="uk-UA" sz="2800" dirty="0" smtClean="0"/>
              <a:t>.</a:t>
            </a:r>
            <a:endParaRPr lang="uk-UA" sz="2800" b="1" dirty="0" smtClean="0"/>
          </a:p>
          <a:p>
            <a:pPr algn="l"/>
            <a:r>
              <a:rPr lang="uk-UA" b="1" dirty="0" smtClean="0"/>
              <a:t>	</a:t>
            </a:r>
            <a:r>
              <a:rPr lang="uk-UA" i="1" dirty="0" smtClean="0"/>
              <a:t>Напрями </a:t>
            </a:r>
            <a:r>
              <a:rPr lang="uk-UA" i="1" dirty="0"/>
              <a:t>інформаційно-аналітичної діяльності </a:t>
            </a:r>
            <a:r>
              <a:rPr lang="uk-UA" i="1" dirty="0" smtClean="0"/>
              <a:t>НБ вузів</a:t>
            </a:r>
            <a:r>
              <a:rPr lang="uk-UA" b="1" i="1" dirty="0"/>
              <a:t>:</a:t>
            </a:r>
            <a:endParaRPr lang="ru-RU" b="1" i="1" dirty="0"/>
          </a:p>
          <a:p>
            <a:pPr marL="457200" lvl="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dirty="0"/>
              <a:t>з</a:t>
            </a:r>
            <a:r>
              <a:rPr lang="uk-UA" dirty="0" smtClean="0"/>
              <a:t>абезпечення </a:t>
            </a:r>
            <a:r>
              <a:rPr lang="uk-UA" dirty="0"/>
              <a:t>користувачів різних груп інформаційно-аналітичною продукцією (перший етап – акумуляція, опрацювання, аналіз і систематизація інформації; другий етап – підготовка інформаційно-аналітичної продукції);</a:t>
            </a:r>
            <a:endParaRPr lang="ru-RU" dirty="0"/>
          </a:p>
          <a:p>
            <a:pPr marL="457200" lvl="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dirty="0"/>
              <a:t>проведення моніторингу, прогнозування проблемних ситуацій і подій;</a:t>
            </a:r>
            <a:endParaRPr lang="ru-RU" dirty="0"/>
          </a:p>
          <a:p>
            <a:pPr marL="45720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dirty="0"/>
              <a:t>інформаційно-аналітична діяльність, спрямована на вирішення внутрішнього стану діяльності в бібліотечному обслуговуванні користувачів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28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496944" cy="722952"/>
          </a:xfrm>
        </p:spPr>
        <p:txBody>
          <a:bodyPr/>
          <a:lstStyle/>
          <a:p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Інноваційна діяльність НТБ ВНЗ України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496944" cy="4824536"/>
          </a:xfrm>
          <a:noFill/>
        </p:spPr>
        <p:txBody>
          <a:bodyPr>
            <a:normAutofit/>
          </a:bodyPr>
          <a:lstStyle/>
          <a:p>
            <a:pPr algn="just"/>
            <a:r>
              <a:rPr lang="uk-UA" sz="2800" i="1" dirty="0"/>
              <a:t>Інноваційна діяльність </a:t>
            </a:r>
            <a:r>
              <a:rPr lang="uk-UA" dirty="0" smtClean="0"/>
              <a:t>– </a:t>
            </a:r>
          </a:p>
          <a:p>
            <a:pPr lvl="1" algn="just"/>
            <a:r>
              <a:rPr lang="uk-UA" sz="2400" dirty="0" smtClean="0"/>
              <a:t>один </a:t>
            </a:r>
            <a:r>
              <a:rPr lang="uk-UA" sz="2400" dirty="0"/>
              <a:t>із пріоритетних напрямів роботи наукової бібліотеки ВНЗ, метою якого є пошук, оцінка, розробка та впровадження бібліотечних нововведень</a:t>
            </a:r>
            <a:r>
              <a:rPr lang="uk-UA" sz="2800" dirty="0" smtClean="0"/>
              <a:t>.</a:t>
            </a:r>
          </a:p>
          <a:p>
            <a:pPr algn="just"/>
            <a:r>
              <a:rPr lang="uk-UA" sz="2800" i="1" dirty="0" smtClean="0"/>
              <a:t>Інноваційна </a:t>
            </a:r>
            <a:r>
              <a:rPr lang="uk-UA" sz="2800" i="1" dirty="0"/>
              <a:t>діяльність</a:t>
            </a:r>
            <a:r>
              <a:rPr lang="uk-UA" sz="2800" dirty="0"/>
              <a:t> </a:t>
            </a:r>
            <a:endParaRPr lang="uk-UA" sz="2800" dirty="0" smtClean="0"/>
          </a:p>
          <a:p>
            <a:pPr lvl="1" algn="just"/>
            <a:r>
              <a:rPr lang="uk-UA" sz="2400" dirty="0" smtClean="0"/>
              <a:t>спрямована </a:t>
            </a:r>
            <a:r>
              <a:rPr lang="uk-UA" sz="2400" dirty="0"/>
              <a:t>на стимулювання розвитку бібліотек ВНЗ завдяки змістовному, структурно-організаційному оновленню та технологічній модернізації процесів, а також позитивним змінам у професійній свідомості.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6709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496944" cy="72295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Електронна доставка документів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496944" cy="489654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НТБ, в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яких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функціонує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</a:rPr>
              <a:t>сервіс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ЕДД </a:t>
            </a:r>
            <a:r>
              <a:rPr lang="ru-RU" sz="1400" dirty="0" smtClean="0"/>
              <a:t>(станом на 01.12.14 р.)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188990"/>
              </p:ext>
            </p:extLst>
          </p:nvPr>
        </p:nvGraphicFramePr>
        <p:xfrm>
          <a:off x="467544" y="1988840"/>
          <a:ext cx="8280921" cy="4148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384376"/>
                <a:gridCol w="4464497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Вінницького НТУ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0" dirty="0" smtClean="0"/>
                        <a:t>Донецького НТУ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  <a:tr h="387353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3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ого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авіаційного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  <a:tr h="422115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Національного аерокосмічного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ім. Н. Е. Жуковського “ХАІ”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5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“ХПІ”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  <a:tr h="469292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харчових технологій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використовує  послугу в розділі «Електронний каталог»</a:t>
                      </a:r>
                      <a:endParaRPr lang="ru-RU" b="0" dirty="0"/>
                    </a:p>
                  </a:txBody>
                  <a:tcPr/>
                </a:tc>
              </a:tr>
              <a:tr h="39174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7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Одеського НПУ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надає зареєстрованим користувачам послугу «Віддалене замовлення літератури»</a:t>
                      </a:r>
                      <a:endParaRPr lang="ru-RU" b="0" dirty="0"/>
                    </a:p>
                  </a:txBody>
                  <a:tcPr/>
                </a:tc>
              </a:tr>
              <a:tr h="41466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8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Приазовського ДТУ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  <a:tr h="385131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9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Тернопільського НТУ ім. І. Пулюя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14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496944" cy="722952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</a:rPr>
              <a:t>Віртуальний абонемент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496944" cy="518457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НТБ,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</a:rPr>
              <a:t>які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</a:rPr>
              <a:t>надають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</a:rPr>
              <a:t>послугу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400" dirty="0" smtClean="0"/>
              <a:t>(станом на 01.12.14 р.)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290068"/>
              </p:ext>
            </p:extLst>
          </p:nvPr>
        </p:nvGraphicFramePr>
        <p:xfrm>
          <a:off x="467544" y="1916832"/>
          <a:ext cx="8280921" cy="461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384376"/>
                <a:gridCol w="4464497"/>
              </a:tblGrid>
              <a:tr h="22777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Вінницького НТУ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15867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0" dirty="0" smtClean="0"/>
                        <a:t>Донецького НТУ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  <a:tr h="387353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3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Івано-Франківського НТУ нафти і газу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/>
                        <a:t>використовує послугу в розділі</a:t>
                      </a:r>
                      <a:r>
                        <a:rPr lang="uk-UA" b="0" baseline="0" dirty="0" smtClean="0"/>
                        <a:t> «Електронний каталог»</a:t>
                      </a:r>
                      <a:endParaRPr lang="ru-RU" b="0" dirty="0"/>
                    </a:p>
                  </a:txBody>
                  <a:tcPr/>
                </a:tc>
              </a:tr>
              <a:tr h="478512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аерокосмічного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ім. Н. Е. Жуковського “ХАІ”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  <a:tr h="334515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5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лісотехнічного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України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“Львівська політехніка”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0" dirty="0" smtClean="0"/>
                        <a:t>Використовує послугу в розділі</a:t>
                      </a:r>
                      <a:r>
                        <a:rPr lang="uk-UA" b="0" baseline="0" dirty="0" smtClean="0"/>
                        <a:t> «Електронне звернення до бібліотеки»</a:t>
                      </a:r>
                      <a:endParaRPr lang="ru-RU" b="0" dirty="0" smtClean="0"/>
                    </a:p>
                  </a:txBody>
                  <a:tcPr/>
                </a:tc>
              </a:tr>
              <a:tr h="469292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7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харчових технологій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використовує  послугу в розділі «Електронний каталог»</a:t>
                      </a:r>
                      <a:endParaRPr lang="ru-RU" b="0" dirty="0"/>
                    </a:p>
                  </a:txBody>
                  <a:tcPr/>
                </a:tc>
              </a:tr>
              <a:tr h="391748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8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Полтавського НТУ ім. Ю. Кондратюка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непримітне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вікно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«Вхід» у верхньому меню веб-сайту НТБ</a:t>
                      </a:r>
                      <a:endParaRPr lang="ru-RU" b="0" dirty="0"/>
                    </a:p>
                  </a:txBody>
                  <a:tcPr/>
                </a:tc>
              </a:tr>
              <a:tr h="382528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9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Приазовського ДТУ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  <a:tr h="230851">
                <a:tc>
                  <a:txBody>
                    <a:bodyPr/>
                    <a:lstStyle/>
                    <a:p>
                      <a:pPr algn="ctr"/>
                      <a:r>
                        <a:rPr lang="en-US" b="0" smtClean="0"/>
                        <a:t>10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Харківського НЕУ ім. С.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Кузнеця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+</a:t>
                      </a:r>
                      <a:endParaRPr lang="ru-RU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80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496944" cy="722952"/>
          </a:xfrm>
        </p:spPr>
        <p:txBody>
          <a:bodyPr/>
          <a:lstStyle/>
          <a:p>
            <a:r>
              <a:rPr lang="uk-UA" sz="3600" dirty="0">
                <a:solidFill>
                  <a:schemeClr val="accent6">
                    <a:lumMod val="75000"/>
                  </a:schemeClr>
                </a:solidFill>
              </a:rPr>
              <a:t>Т</a:t>
            </a:r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</a:rPr>
              <a:t>ехнології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Web</a:t>
            </a:r>
            <a:r>
              <a:rPr lang="uk-UA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</a:rPr>
              <a:t>2.0 -</a:t>
            </a:r>
            <a:r>
              <a:rPr lang="uk-UA" sz="3600" dirty="0" smtClean="0"/>
              <a:t> </a:t>
            </a:r>
            <a:r>
              <a:rPr lang="uk-UA" sz="3600" dirty="0">
                <a:solidFill>
                  <a:schemeClr val="accent6">
                    <a:lumMod val="75000"/>
                  </a:schemeClr>
                </a:solidFill>
              </a:rPr>
              <a:t>с</a:t>
            </a:r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</a:rPr>
              <a:t>оціальні мережі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496944" cy="532859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273726"/>
              </p:ext>
            </p:extLst>
          </p:nvPr>
        </p:nvGraphicFramePr>
        <p:xfrm>
          <a:off x="395536" y="1340768"/>
          <a:ext cx="8280921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384376"/>
                <a:gridCol w="4464497"/>
              </a:tblGrid>
              <a:tr h="46245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Вінницького НТУ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Facebook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186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Дніпропетровського НУ залізничного транспорту ім. академіка В.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Лазаряна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Одноклассники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figshare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Pinterest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MENDELEY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ДокШир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використовують</a:t>
                      </a:r>
                      <a:r>
                        <a:rPr lang="uk-UA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5192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3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аерокосмічного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ім. Н. Е. Жуковського “ХАІ”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Google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+ бібліотечний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блог</a:t>
                      </a:r>
                      <a:endParaRPr lang="ru-RU" b="0" dirty="0"/>
                    </a:p>
                  </a:txBody>
                  <a:tcPr/>
                </a:tc>
              </a:tr>
              <a:tr h="54213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Донбаської державної машинобудівної академії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Google </a:t>
                      </a:r>
                      <a:endParaRPr lang="ru-RU" b="0" dirty="0"/>
                    </a:p>
                  </a:txBody>
                  <a:tcPr/>
                </a:tc>
              </a:tr>
              <a:tr h="37186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5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авіаційного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Twitter </a:t>
                      </a:r>
                      <a:endParaRPr lang="ru-RU" b="0" dirty="0"/>
                    </a:p>
                  </a:txBody>
                  <a:tcPr/>
                </a:tc>
              </a:tr>
              <a:tr h="56885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6</a:t>
                      </a:r>
                    </a:p>
                    <a:p>
                      <a:pPr algn="ctr"/>
                      <a:r>
                        <a:rPr lang="uk-UA" b="0" dirty="0" smtClean="0"/>
                        <a:t>7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Донецького НТУ,</a:t>
                      </a:r>
                    </a:p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Івано-Франків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нафти і газу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Facebook 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</a:p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НТБ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представлена у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Wikipedia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40222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8</a:t>
                      </a:r>
                    </a:p>
                    <a:p>
                      <a:pPr algn="ctr"/>
                      <a:r>
                        <a:rPr lang="uk-UA" b="0" dirty="0" smtClean="0"/>
                        <a:t>9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харчових технологій,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Української державної академії залізничного транспорту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ВКонтакте</a:t>
                      </a:r>
                      <a:endParaRPr lang="ru-RU" b="0" dirty="0"/>
                    </a:p>
                  </a:txBody>
                  <a:tcPr/>
                </a:tc>
              </a:tr>
              <a:tr h="709350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10</a:t>
                      </a:r>
                    </a:p>
                    <a:p>
                      <a:pPr algn="ctr"/>
                      <a:r>
                        <a:rPr lang="uk-UA" b="0" dirty="0" smtClean="0"/>
                        <a:t>11</a:t>
                      </a:r>
                    </a:p>
                    <a:p>
                      <a:pPr algn="ctr"/>
                      <a:r>
                        <a:rPr lang="uk-UA" b="0" dirty="0" smtClean="0"/>
                        <a:t>12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України “КПІ”,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Київ. НУ технологій та дизайну,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Тернопільського НТУ ім. І. Пулюя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Facebook 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51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352928" cy="722952"/>
          </a:xfrm>
        </p:spPr>
        <p:txBody>
          <a:bodyPr/>
          <a:lstStyle/>
          <a:p>
            <a:pPr algn="ctr"/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>Н</a:t>
            </a:r>
            <a:r>
              <a:rPr lang="uk-UA" sz="2800" dirty="0" smtClean="0">
                <a:solidFill>
                  <a:schemeClr val="accent6">
                    <a:lumMod val="75000"/>
                  </a:schemeClr>
                </a:solidFill>
              </a:rPr>
              <a:t>аявність </a:t>
            </a:r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>декількох мов на сторінках </a:t>
            </a:r>
            <a:r>
              <a:rPr lang="uk-UA" sz="2800" dirty="0" smtClean="0">
                <a:solidFill>
                  <a:schemeClr val="accent6">
                    <a:lumMod val="75000"/>
                  </a:schemeClr>
                </a:solidFill>
              </a:rPr>
              <a:t>веб-сайтів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496944" cy="532859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74497"/>
              </p:ext>
            </p:extLst>
          </p:nvPr>
        </p:nvGraphicFramePr>
        <p:xfrm>
          <a:off x="395536" y="1412776"/>
          <a:ext cx="8280921" cy="5046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7056784"/>
                <a:gridCol w="720081"/>
              </a:tblGrid>
              <a:tr h="39044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Вінницького НТУ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186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</a:t>
                      </a:r>
                    </a:p>
                    <a:p>
                      <a:pPr algn="ctr"/>
                      <a:r>
                        <a:rPr lang="uk-UA" b="0" dirty="0" smtClean="0"/>
                        <a:t>.</a:t>
                      </a:r>
                    </a:p>
                    <a:p>
                      <a:pPr algn="ctr"/>
                      <a:r>
                        <a:rPr lang="uk-UA" b="0" dirty="0" smtClean="0"/>
                        <a:t>.</a:t>
                      </a:r>
                    </a:p>
                    <a:p>
                      <a:pPr algn="ctr"/>
                      <a:r>
                        <a:rPr lang="en-US" b="0" dirty="0" smtClean="0"/>
                        <a:t>8</a:t>
                      </a:r>
                      <a:endParaRPr lang="uk-UA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Дніпропетровського НУ залізничного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ім. акад. В.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Лазаряна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Донецького НТУ;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України “КПІ”;</a:t>
                      </a:r>
                      <a:endParaRPr lang="en-US" sz="16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Київського НУ технологій та дизайну;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авіаційного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en-US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Одеського НПУ;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Полтавського НТУ ім. Ю. Кондратюка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UK,</a:t>
                      </a:r>
                    </a:p>
                    <a:p>
                      <a:pPr algn="l"/>
                      <a:r>
                        <a:rPr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RU,</a:t>
                      </a:r>
                    </a:p>
                    <a:p>
                      <a:pPr algn="l"/>
                      <a:r>
                        <a:rPr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5192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9</a:t>
                      </a:r>
                    </a:p>
                    <a:p>
                      <a:pPr algn="ctr"/>
                      <a:r>
                        <a:rPr lang="uk-UA" b="0" dirty="0" smtClean="0"/>
                        <a:t>10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Донбаської державної машинобудівної академії;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“Львівська політехніка”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UK,</a:t>
                      </a:r>
                    </a:p>
                    <a:p>
                      <a:pPr algn="l"/>
                      <a:r>
                        <a:rPr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endParaRPr lang="ru-RU" b="0" dirty="0"/>
                    </a:p>
                  </a:txBody>
                  <a:tcPr/>
                </a:tc>
              </a:tr>
              <a:tr h="542136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11</a:t>
                      </a:r>
                    </a:p>
                    <a:p>
                      <a:pPr algn="ctr"/>
                      <a:r>
                        <a:rPr lang="en-US" b="0" dirty="0" smtClean="0"/>
                        <a:t>12</a:t>
                      </a:r>
                      <a:endParaRPr lang="uk-UA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гірничого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en-US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Приазовського ДТУ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UK,</a:t>
                      </a:r>
                    </a:p>
                    <a:p>
                      <a:pPr algn="l"/>
                      <a:r>
                        <a:rPr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</a:t>
                      </a:r>
                      <a:endParaRPr lang="ru-RU" b="0" dirty="0"/>
                    </a:p>
                  </a:txBody>
                  <a:tcPr/>
                </a:tc>
              </a:tr>
              <a:tr h="37186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13</a:t>
                      </a:r>
                    </a:p>
                    <a:p>
                      <a:pPr algn="ctr"/>
                      <a:r>
                        <a:rPr lang="uk-UA" b="0" dirty="0" smtClean="0"/>
                        <a:t>.</a:t>
                      </a:r>
                    </a:p>
                    <a:p>
                      <a:pPr algn="ctr"/>
                      <a:r>
                        <a:rPr lang="en-US" b="0" dirty="0" smtClean="0"/>
                        <a:t>19</a:t>
                      </a:r>
                      <a:endParaRPr lang="uk-UA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лісотехнічного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“ХПІ”;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харчових технологій; Одеської нац. акад. харчових технологій; Тернопільського НТУ ім. І. Пулюя; Укр.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 залізничного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.; Харківського НЕУ ім. С.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Кузнеця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UK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998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20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Придніпровської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 будівництва та архітектури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</a:t>
                      </a:r>
                      <a:endParaRPr lang="ru-RU" b="0" dirty="0" smtClean="0"/>
                    </a:p>
                  </a:txBody>
                  <a:tcPr/>
                </a:tc>
              </a:tr>
              <a:tr h="377978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21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Івано-Франківського НТУ нафти і газу                            </a:t>
                      </a:r>
                    </a:p>
                    <a:p>
                      <a:pPr algn="r"/>
                      <a:r>
                        <a:rPr lang="en-US" sz="1600" kern="1200" dirty="0" smtClean="0">
                          <a:solidFill>
                            <a:srgbClr val="6C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Google</a:t>
                      </a:r>
                      <a:r>
                        <a:rPr lang="ru-RU" sz="1600" kern="1200" dirty="0" smtClean="0">
                          <a:solidFill>
                            <a:srgbClr val="6C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-переклад </a:t>
                      </a:r>
                      <a:endParaRPr lang="ru-RU" b="0" dirty="0">
                        <a:solidFill>
                          <a:srgbClr val="6C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58 мов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797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аерокосмічного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 ім. Н. Е. Жуковського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r"/>
                      <a:r>
                        <a:rPr lang="en-US" sz="1600" kern="1200" dirty="0" smtClean="0">
                          <a:solidFill>
                            <a:srgbClr val="6C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Google</a:t>
                      </a:r>
                      <a:r>
                        <a:rPr lang="ru-RU" sz="1600" kern="1200" dirty="0" smtClean="0">
                          <a:solidFill>
                            <a:srgbClr val="6C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-переклад </a:t>
                      </a:r>
                      <a:endParaRPr lang="ru-RU" b="0" dirty="0">
                        <a:solidFill>
                          <a:srgbClr val="6C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81 мова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68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uk-UA" sz="2400" dirty="0">
                <a:solidFill>
                  <a:schemeClr val="accent6">
                    <a:lumMod val="75000"/>
                  </a:schemeClr>
                </a:solidFill>
              </a:rPr>
              <a:t>К</a:t>
            </a:r>
            <a:r>
              <a:rPr lang="uk-UA" sz="2400" dirty="0" smtClean="0">
                <a:solidFill>
                  <a:schemeClr val="accent6">
                    <a:lumMod val="75000"/>
                  </a:schemeClr>
                </a:solidFill>
              </a:rPr>
              <a:t>ультурно-просвітницька діяльність НТБ ВНЗ України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568952" cy="518457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Розділи на веб-сайтах </a:t>
            </a:r>
            <a:r>
              <a:rPr lang="uk-UA" sz="1400" dirty="0"/>
              <a:t>(станом на 1 грудня 2014 р.)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965349"/>
              </p:ext>
            </p:extLst>
          </p:nvPr>
        </p:nvGraphicFramePr>
        <p:xfrm>
          <a:off x="395536" y="1916832"/>
          <a:ext cx="8352928" cy="4523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439"/>
                <a:gridCol w="3486439"/>
                <a:gridCol w="4358050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Вінницького НТУ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«Культурно-просвітницька діяльність», «Віртуальні виставки», «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Бібліоафіша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 «Фотогалерея»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45192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Дніпропетров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НУ залізничного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ім. акад. В.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Лазаряна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«Галерея творчості»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6112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3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Донб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uk-U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машинобуд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«Літературна вітальня»</a:t>
                      </a:r>
                      <a:endParaRPr lang="ru-RU" b="0" dirty="0"/>
                    </a:p>
                  </a:txBody>
                  <a:tcPr/>
                </a:tc>
              </a:tr>
              <a:tr h="27886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Донецького НТУ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Бібліоафіша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  <a:endParaRPr lang="ru-RU" b="0" dirty="0"/>
                    </a:p>
                  </a:txBody>
                  <a:tcPr/>
                </a:tc>
              </a:tr>
              <a:tr h="30362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Івано-Франків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нафти і газу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«Заходи бібліотеки»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440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Київ. НУ технологій та дизайну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«Віртуальні виставки», «Інформаційні листки», «Літературний клуб», «Заходи»</a:t>
                      </a:r>
                      <a:endParaRPr lang="ru-RU" b="0" dirty="0" smtClean="0"/>
                    </a:p>
                  </a:txBody>
                  <a:tcPr/>
                </a:tc>
              </a:tr>
              <a:tr h="46934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7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авіаційного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endParaRPr lang="ru-RU" b="0" dirty="0">
                        <a:solidFill>
                          <a:srgbClr val="6C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«Масові заходи», «Літературні вечори», «Виставки», «Конкурси»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3829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8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аерокосмічного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ім. Н. Е. Жуковського “ХАІ”</a:t>
                      </a:r>
                      <a:endParaRPr lang="ru-RU" b="0" dirty="0">
                        <a:solidFill>
                          <a:srgbClr val="6C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«Літературна вітальня», «Наша творчість», «Віртуальні виставки»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797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9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України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КПІ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endParaRPr lang="ru-RU" b="0" dirty="0">
                        <a:solidFill>
                          <a:srgbClr val="6C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обмежене розкриття  (тільки в новинах)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13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uk-UA" sz="2400" dirty="0">
                <a:solidFill>
                  <a:schemeClr val="accent6">
                    <a:lumMod val="75000"/>
                  </a:schemeClr>
                </a:solidFill>
              </a:rPr>
              <a:t>К</a:t>
            </a:r>
            <a:r>
              <a:rPr lang="uk-UA" sz="2400" dirty="0" smtClean="0">
                <a:solidFill>
                  <a:schemeClr val="accent6">
                    <a:lumMod val="75000"/>
                  </a:schemeClr>
                </a:solidFill>
              </a:rPr>
              <a:t>ультурно-просвітницька діяльність НТБ ВНЗ України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568952" cy="518457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507461"/>
              </p:ext>
            </p:extLst>
          </p:nvPr>
        </p:nvGraphicFramePr>
        <p:xfrm>
          <a:off x="395536" y="1377033"/>
          <a:ext cx="8352928" cy="5097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4032448"/>
                <a:gridCol w="3888432"/>
              </a:tblGrid>
              <a:tr h="81570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гірничого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Харків.</a:t>
                      </a:r>
                      <a:r>
                        <a:rPr lang="uk-UA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НЕУ ім. С.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Кузнеця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нац. акад. харчових технологій</a:t>
                      </a:r>
                      <a:endParaRPr lang="ru-RU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«Віртуальні виставки»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7401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13</a:t>
                      </a:r>
                    </a:p>
                    <a:p>
                      <a:pPr algn="ctr"/>
                      <a:r>
                        <a:rPr lang="uk-UA" b="0" dirty="0" smtClean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лісотехнічного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України;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Тернопіл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ім. І. Пулюя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«Виставки»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36522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15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“ХПІ”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«Галерея (виставки,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фотозвіти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)»</a:t>
                      </a:r>
                      <a:endParaRPr lang="ru-RU" b="0" dirty="0"/>
                    </a:p>
                  </a:txBody>
                  <a:tcPr/>
                </a:tc>
              </a:tr>
              <a:tr h="57401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“Львівська політехніка”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«Просвітницька робота», «Віртуальні виставки»</a:t>
                      </a:r>
                      <a:endParaRPr lang="ru-RU" b="0" dirty="0"/>
                    </a:p>
                  </a:txBody>
                  <a:tcPr/>
                </a:tc>
              </a:tr>
              <a:tr h="57401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харчових технологій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«Віртуальна книжкова виставка», «Культурно-просвітницька робота»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2045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18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Одеського НПУ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«Книжкові виставки» </a:t>
                      </a:r>
                      <a:endParaRPr lang="ru-RU" b="0" dirty="0" smtClean="0"/>
                    </a:p>
                  </a:txBody>
                  <a:tcPr/>
                </a:tc>
              </a:tr>
              <a:tr h="36528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19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Полтав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ім. Ю. Кондратюка</a:t>
                      </a:r>
                      <a:endParaRPr lang="ru-RU" b="0" dirty="0">
                        <a:solidFill>
                          <a:srgbClr val="6C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«Культурно-виховна робота»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3232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20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Приазовського ДТУ</a:t>
                      </a:r>
                      <a:endParaRPr lang="ru-RU" b="0" dirty="0">
                        <a:solidFill>
                          <a:srgbClr val="6C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«Культурно-просвітницька діяльність»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401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21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Придніпров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 будівництва та архітектури</a:t>
                      </a:r>
                      <a:endParaRPr lang="ru-RU" b="0" dirty="0">
                        <a:solidFill>
                          <a:srgbClr val="6C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Виртуальные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выставки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401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/>
                        <a:t>22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 залізничного транспорту</a:t>
                      </a:r>
                      <a:endParaRPr lang="ru-RU" b="0" dirty="0">
                        <a:solidFill>
                          <a:srgbClr val="6C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«Віртуальна виставка»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887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</a:rPr>
              <a:t>Наукова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</a:rPr>
              <a:t>діяльність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 НБ ВНЗ </a:t>
            </a:r>
            <a:r>
              <a:rPr lang="ru-RU" sz="3600" dirty="0" err="1" smtClean="0">
                <a:solidFill>
                  <a:schemeClr val="accent6">
                    <a:lumMod val="75000"/>
                  </a:schemeClr>
                </a:solidFill>
              </a:rPr>
              <a:t>України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8280920" cy="4752528"/>
          </a:xfrm>
          <a:noFill/>
        </p:spPr>
        <p:txBody>
          <a:bodyPr>
            <a:normAutofit fontScale="92500" lnSpcReduction="10000"/>
          </a:bodyPr>
          <a:lstStyle/>
          <a:p>
            <a:pPr algn="l"/>
            <a:r>
              <a:rPr lang="uk-UA" sz="2400" i="1" dirty="0"/>
              <a:t>Науково-дослідна робота </a:t>
            </a:r>
            <a:r>
              <a:rPr lang="uk-UA" sz="2400" dirty="0" smtClean="0"/>
              <a:t>– </a:t>
            </a:r>
          </a:p>
          <a:p>
            <a:pPr lvl="1" algn="just"/>
            <a:r>
              <a:rPr lang="uk-UA" sz="2000" dirty="0" smtClean="0"/>
              <a:t>аналіз</a:t>
            </a:r>
            <a:r>
              <a:rPr lang="uk-UA" sz="2000" dirty="0"/>
              <a:t>, оцінка, зіставлення й узагальнення наукових результатів  діяльності НБ, розроблення затвердженої тематики НДР у галузі бібліотекознавства, книгознавства та інших наук, спрямованих на удосконалення бібліотечного та інформаційно-бібліографічного обслуговування студентів, викладачів і співробітників </a:t>
            </a:r>
            <a:r>
              <a:rPr lang="uk-UA" sz="2000" dirty="0" smtClean="0"/>
              <a:t>університету</a:t>
            </a:r>
          </a:p>
          <a:p>
            <a:pPr algn="l"/>
            <a:r>
              <a:rPr lang="uk-UA" sz="2400" i="1" dirty="0"/>
              <a:t>Науково-методична робота </a:t>
            </a:r>
            <a:r>
              <a:rPr lang="uk-UA" sz="2400" dirty="0" smtClean="0"/>
              <a:t>– </a:t>
            </a:r>
          </a:p>
          <a:p>
            <a:pPr lvl="1" algn="just"/>
            <a:r>
              <a:rPr lang="uk-UA" sz="2000" dirty="0" smtClean="0"/>
              <a:t>застосування </a:t>
            </a:r>
            <a:r>
              <a:rPr lang="uk-UA" sz="2000" dirty="0"/>
              <a:t>результатів наукових </a:t>
            </a:r>
            <a:r>
              <a:rPr lang="uk-UA" sz="2000" dirty="0" smtClean="0"/>
              <a:t>досліджень </a:t>
            </a:r>
            <a:r>
              <a:rPr lang="uk-UA" sz="2000" dirty="0"/>
              <a:t>і досвіду діяльності інших бібліотек, розроблення науково-обґрунтованих рекомендацій та організаційно-методичних </a:t>
            </a:r>
            <a:r>
              <a:rPr lang="uk-UA" sz="2000" dirty="0" smtClean="0"/>
              <a:t>матеріалів</a:t>
            </a:r>
          </a:p>
          <a:p>
            <a:pPr algn="l"/>
            <a:r>
              <a:rPr lang="uk-UA" sz="2400" i="1" dirty="0"/>
              <a:t>Науково-бібліографічна робота </a:t>
            </a:r>
            <a:r>
              <a:rPr lang="uk-UA" sz="2400" dirty="0" smtClean="0"/>
              <a:t>– </a:t>
            </a:r>
          </a:p>
          <a:p>
            <a:pPr lvl="1" algn="just"/>
            <a:r>
              <a:rPr lang="uk-UA" sz="2000" dirty="0" smtClean="0"/>
              <a:t>науково-бібліографічний </a:t>
            </a:r>
            <a:r>
              <a:rPr lang="uk-UA" sz="2000" dirty="0"/>
              <a:t>супровід наукової роботи вишу і бібліотеки, що завершується виданням покажчиків, аналітичних </a:t>
            </a:r>
            <a:r>
              <a:rPr lang="uk-UA" sz="2000" dirty="0" smtClean="0"/>
              <a:t>оглядів</a:t>
            </a:r>
            <a:endParaRPr lang="ru-RU" sz="20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225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uk-UA" sz="3200" dirty="0">
                <a:solidFill>
                  <a:schemeClr val="accent6">
                    <a:lumMod val="75000"/>
                  </a:schemeClr>
                </a:solidFill>
              </a:rPr>
              <a:t>Бібліотека – інформаційний інтелект-центр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8280920" cy="4752528"/>
          </a:xfrm>
          <a:noFill/>
        </p:spPr>
        <p:txBody>
          <a:bodyPr>
            <a:normAutofit/>
          </a:bodyPr>
          <a:lstStyle/>
          <a:p>
            <a:pPr algn="l"/>
            <a:r>
              <a:rPr lang="uk-UA" sz="2400" dirty="0"/>
              <a:t>Гібридна модель </a:t>
            </a:r>
            <a:endParaRPr lang="uk-UA" sz="2400" dirty="0" smtClean="0"/>
          </a:p>
          <a:p>
            <a:pPr algn="l"/>
            <a:r>
              <a:rPr lang="uk-UA" sz="2700" dirty="0" smtClean="0"/>
              <a:t>“</a:t>
            </a:r>
            <a:r>
              <a:rPr lang="uk-UA" sz="2700" i="1" dirty="0"/>
              <a:t>Бібліотека – інформаційний інтелект-центр</a:t>
            </a:r>
            <a:r>
              <a:rPr lang="uk-UA" sz="2600" dirty="0"/>
              <a:t>” </a:t>
            </a:r>
            <a:endParaRPr lang="uk-UA" sz="2600" dirty="0" smtClean="0"/>
          </a:p>
          <a:p>
            <a:pPr lvl="1" algn="just"/>
            <a:r>
              <a:rPr lang="uk-UA" sz="2400" dirty="0" smtClean="0"/>
              <a:t>уможливлює </a:t>
            </a:r>
            <a:r>
              <a:rPr lang="uk-UA" sz="2400" dirty="0"/>
              <a:t>нині гармонійне функціонування в одній бібліотечній структурі класичної моделі книгозбірні, яка базується на лінійній комунікації, а також електронної бібліотеки, інституційного </a:t>
            </a:r>
            <a:r>
              <a:rPr lang="uk-UA" sz="2400" dirty="0" err="1"/>
              <a:t>репозитарію</a:t>
            </a:r>
            <a:r>
              <a:rPr lang="uk-UA" sz="2400" dirty="0"/>
              <a:t>, нової електронно-наукової видавничої моделі бібліотеки, що засновані на нелінійній (інтеграційній) комунікації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312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ru-RU" sz="2400" b="1" i="1" dirty="0" err="1">
                <a:solidFill>
                  <a:schemeClr val="accent6">
                    <a:lumMod val="75000"/>
                  </a:schemeClr>
                </a:solidFill>
              </a:rPr>
              <a:t>Напрями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розвитку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6">
                    <a:lumMod val="75000"/>
                  </a:schemeClr>
                </a:solidFill>
              </a:rPr>
              <a:t>електронних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6">
                    <a:lumMod val="75000"/>
                  </a:schemeClr>
                </a:solidFill>
              </a:rPr>
              <a:t>інформаційних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6">
                    <a:lumMod val="75000"/>
                  </a:schemeClr>
                </a:solidFill>
              </a:rPr>
              <a:t>ресурсів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uk-UA" sz="2400" b="1" i="1" dirty="0">
                <a:solidFill>
                  <a:schemeClr val="accent6">
                    <a:lumMod val="75000"/>
                  </a:schemeClr>
                </a:solidFill>
              </a:rPr>
              <a:t>НБ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uk-UA" sz="2400" b="1" i="1" dirty="0">
                <a:solidFill>
                  <a:schemeClr val="accent6">
                    <a:lumMod val="75000"/>
                  </a:schemeClr>
                </a:solidFill>
              </a:rPr>
              <a:t>ВНЗ 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b="1" i="1" dirty="0" err="1">
                <a:solidFill>
                  <a:schemeClr val="accent6">
                    <a:lumMod val="75000"/>
                  </a:schemeClr>
                </a:solidFill>
              </a:rPr>
              <a:t>України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280920" cy="4680520"/>
          </a:xfrm>
          <a:noFill/>
        </p:spPr>
        <p:txBody>
          <a:bodyPr>
            <a:noAutofit/>
          </a:bodyPr>
          <a:lstStyle/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650" dirty="0" err="1" smtClean="0"/>
              <a:t>розкриття</a:t>
            </a:r>
            <a:r>
              <a:rPr lang="ru-RU" sz="1650" dirty="0" smtClean="0"/>
              <a:t> </a:t>
            </a:r>
            <a:r>
              <a:rPr lang="ru-RU" sz="1650" dirty="0" err="1"/>
              <a:t>фондів</a:t>
            </a:r>
            <a:r>
              <a:rPr lang="ru-RU" sz="1650" dirty="0"/>
              <a:t> </a:t>
            </a:r>
            <a:r>
              <a:rPr lang="ru-RU" sz="1650" dirty="0" err="1"/>
              <a:t>традиційних</a:t>
            </a:r>
            <a:r>
              <a:rPr lang="ru-RU" sz="1650" dirty="0"/>
              <a:t> </a:t>
            </a:r>
            <a:r>
              <a:rPr lang="ru-RU" sz="1650" dirty="0" err="1"/>
              <a:t>документних</a:t>
            </a:r>
            <a:r>
              <a:rPr lang="ru-RU" sz="1650" dirty="0"/>
              <a:t> </a:t>
            </a:r>
            <a:r>
              <a:rPr lang="ru-RU" sz="1650" dirty="0" err="1"/>
              <a:t>ресурсів</a:t>
            </a:r>
            <a:r>
              <a:rPr lang="ru-RU" sz="1650" dirty="0"/>
              <a:t> </a:t>
            </a:r>
            <a:r>
              <a:rPr lang="ru-RU" sz="1650" dirty="0" err="1"/>
              <a:t>завдяки</a:t>
            </a:r>
            <a:r>
              <a:rPr lang="ru-RU" sz="1650" dirty="0"/>
              <a:t> </a:t>
            </a:r>
            <a:r>
              <a:rPr lang="ru-RU" sz="1650" dirty="0" err="1"/>
              <a:t>створенню</a:t>
            </a:r>
            <a:r>
              <a:rPr lang="ru-RU" sz="1650" dirty="0"/>
              <a:t> </a:t>
            </a:r>
            <a:r>
              <a:rPr lang="ru-RU" sz="1650" dirty="0" smtClean="0"/>
              <a:t>ЕК </a:t>
            </a:r>
            <a:r>
              <a:rPr lang="ru-RU" sz="1650" dirty="0"/>
              <a:t>і </a:t>
            </a:r>
            <a:r>
              <a:rPr lang="ru-RU" sz="1650" dirty="0" smtClean="0"/>
              <a:t>БД;</a:t>
            </a:r>
            <a:endParaRPr lang="ru-RU" sz="1650" dirty="0"/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650" dirty="0" err="1"/>
              <a:t>оцифровування</a:t>
            </a:r>
            <a:r>
              <a:rPr lang="ru-RU" sz="1650" dirty="0"/>
              <a:t> </a:t>
            </a:r>
            <a:r>
              <a:rPr lang="ru-RU" sz="1650" dirty="0" err="1"/>
              <a:t>друкованої</a:t>
            </a:r>
            <a:r>
              <a:rPr lang="ru-RU" sz="1650" dirty="0"/>
              <a:t> </a:t>
            </a:r>
            <a:r>
              <a:rPr lang="ru-RU" sz="1650" dirty="0" err="1"/>
              <a:t>продукції</a:t>
            </a:r>
            <a:r>
              <a:rPr lang="ru-RU" sz="1650" dirty="0"/>
              <a:t> з </a:t>
            </a:r>
            <a:r>
              <a:rPr lang="ru-RU" sz="1650" dirty="0" err="1"/>
              <a:t>власних</a:t>
            </a:r>
            <a:r>
              <a:rPr lang="ru-RU" sz="1650" dirty="0"/>
              <a:t> і </a:t>
            </a:r>
            <a:r>
              <a:rPr lang="ru-RU" sz="1650" dirty="0" err="1"/>
              <a:t>запозичених</a:t>
            </a:r>
            <a:r>
              <a:rPr lang="ru-RU" sz="1650" dirty="0"/>
              <a:t> </a:t>
            </a:r>
            <a:r>
              <a:rPr lang="ru-RU" sz="1650" dirty="0" err="1"/>
              <a:t>фондів</a:t>
            </a:r>
            <a:r>
              <a:rPr lang="ru-RU" sz="1650" dirty="0"/>
              <a:t> для </a:t>
            </a:r>
            <a:r>
              <a:rPr lang="ru-RU" sz="1650" dirty="0" err="1"/>
              <a:t>представлення</a:t>
            </a:r>
            <a:r>
              <a:rPr lang="ru-RU" sz="1650" dirty="0"/>
              <a:t> </a:t>
            </a:r>
            <a:r>
              <a:rPr lang="ru-RU" sz="1650" dirty="0" err="1"/>
              <a:t>її</a:t>
            </a:r>
            <a:r>
              <a:rPr lang="ru-RU" sz="1650" dirty="0"/>
              <a:t> в ресурсах </a:t>
            </a:r>
            <a:r>
              <a:rPr lang="ru-RU" sz="1650" dirty="0" err="1" smtClean="0"/>
              <a:t>ЕлБ</a:t>
            </a:r>
            <a:r>
              <a:rPr lang="ru-RU" sz="1650" dirty="0" smtClean="0"/>
              <a:t> і </a:t>
            </a:r>
            <a:r>
              <a:rPr lang="ru-RU" sz="1650" dirty="0" err="1"/>
              <a:t>порталів</a:t>
            </a:r>
            <a:r>
              <a:rPr lang="ru-RU" sz="1650" dirty="0"/>
              <a:t>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650" dirty="0" err="1"/>
              <a:t>архівування</a:t>
            </a:r>
            <a:r>
              <a:rPr lang="ru-RU" sz="1650" dirty="0"/>
              <a:t> </a:t>
            </a:r>
            <a:r>
              <a:rPr lang="ru-RU" sz="1650" dirty="0" err="1"/>
              <a:t>відомчої</a:t>
            </a:r>
            <a:r>
              <a:rPr lang="ru-RU" sz="1650" dirty="0"/>
              <a:t> </a:t>
            </a:r>
            <a:r>
              <a:rPr lang="ru-RU" sz="1650" dirty="0" err="1"/>
              <a:t>інформації</a:t>
            </a:r>
            <a:r>
              <a:rPr lang="ru-RU" sz="1650" dirty="0"/>
              <a:t>, </a:t>
            </a:r>
            <a:r>
              <a:rPr lang="ru-RU" sz="1650" dirty="0" err="1"/>
              <a:t>доробку</a:t>
            </a:r>
            <a:r>
              <a:rPr lang="ru-RU" sz="1650" dirty="0"/>
              <a:t> </a:t>
            </a:r>
            <a:r>
              <a:rPr lang="ru-RU" sz="1650" dirty="0" err="1"/>
              <a:t>наукових</a:t>
            </a:r>
            <a:r>
              <a:rPr lang="ru-RU" sz="1650" dirty="0"/>
              <a:t> </a:t>
            </a:r>
            <a:r>
              <a:rPr lang="ru-RU" sz="1650" dirty="0" err="1"/>
              <a:t>шкіл</a:t>
            </a:r>
            <a:r>
              <a:rPr lang="ru-RU" sz="1650" dirty="0"/>
              <a:t>, </a:t>
            </a:r>
            <a:r>
              <a:rPr lang="ru-RU" sz="1650" dirty="0" err="1"/>
              <a:t>освітніх</a:t>
            </a:r>
            <a:r>
              <a:rPr lang="ru-RU" sz="1650" dirty="0"/>
              <a:t> </a:t>
            </a:r>
            <a:r>
              <a:rPr lang="ru-RU" sz="1650" dirty="0" err="1"/>
              <a:t>закладів</a:t>
            </a:r>
            <a:r>
              <a:rPr lang="ru-RU" sz="1650" dirty="0"/>
              <a:t>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uk-UA" sz="1650" dirty="0"/>
              <a:t>запровадження нових типів і видів електронних ресурсів бібліотек завдяки формуванню комунікаційних навігаторів;</a:t>
            </a:r>
            <a:endParaRPr lang="ru-RU" sz="1650" dirty="0"/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650" dirty="0" err="1"/>
              <a:t>організація</a:t>
            </a:r>
            <a:r>
              <a:rPr lang="ru-RU" sz="1650" dirty="0"/>
              <a:t> </a:t>
            </a:r>
            <a:r>
              <a:rPr lang="ru-RU" sz="1650" dirty="0" err="1"/>
              <a:t>власних</a:t>
            </a:r>
            <a:r>
              <a:rPr lang="ru-RU" sz="1650" dirty="0"/>
              <a:t> веб-</a:t>
            </a:r>
            <a:r>
              <a:rPr lang="ru-RU" sz="1650" dirty="0" err="1"/>
              <a:t>сайтів</a:t>
            </a:r>
            <a:r>
              <a:rPr lang="ru-RU" sz="1650" dirty="0"/>
              <a:t>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650" dirty="0" err="1"/>
              <a:t>міжвідомча</a:t>
            </a:r>
            <a:r>
              <a:rPr lang="ru-RU" sz="1650" dirty="0"/>
              <a:t> </a:t>
            </a:r>
            <a:r>
              <a:rPr lang="ru-RU" sz="1650" dirty="0" err="1"/>
              <a:t>взаємодія</a:t>
            </a:r>
            <a:r>
              <a:rPr lang="ru-RU" sz="1650" dirty="0"/>
              <a:t>, </a:t>
            </a:r>
            <a:r>
              <a:rPr lang="ru-RU" sz="1650" dirty="0" err="1"/>
              <a:t>інтеграція</a:t>
            </a:r>
            <a:r>
              <a:rPr lang="ru-RU" sz="1650" dirty="0"/>
              <a:t> в систему </a:t>
            </a:r>
            <a:r>
              <a:rPr lang="ru-RU" sz="1650" dirty="0" err="1"/>
              <a:t>національних</a:t>
            </a:r>
            <a:r>
              <a:rPr lang="ru-RU" sz="1650" dirty="0"/>
              <a:t> </a:t>
            </a:r>
            <a:r>
              <a:rPr lang="ru-RU" sz="1650" dirty="0" err="1"/>
              <a:t>електронних</a:t>
            </a:r>
            <a:r>
              <a:rPr lang="ru-RU" sz="1650" dirty="0"/>
              <a:t> </a:t>
            </a:r>
            <a:r>
              <a:rPr lang="ru-RU" sz="1650" dirty="0" err="1"/>
              <a:t>ресурсів</a:t>
            </a:r>
            <a:r>
              <a:rPr lang="ru-RU" sz="1650" dirty="0"/>
              <a:t>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650" dirty="0" err="1"/>
              <a:t>придбання</a:t>
            </a:r>
            <a:r>
              <a:rPr lang="ru-RU" sz="1650" dirty="0"/>
              <a:t> </a:t>
            </a:r>
            <a:r>
              <a:rPr lang="ru-RU" sz="1650" dirty="0" smtClean="0"/>
              <a:t>БД та </a:t>
            </a:r>
            <a:r>
              <a:rPr lang="ru-RU" sz="1650" dirty="0" err="1"/>
              <a:t>електронних</a:t>
            </a:r>
            <a:r>
              <a:rPr lang="ru-RU" sz="1650" dirty="0"/>
              <a:t> </a:t>
            </a:r>
            <a:r>
              <a:rPr lang="ru-RU" sz="1650" dirty="0" err="1"/>
              <a:t>документів</a:t>
            </a:r>
            <a:r>
              <a:rPr lang="ru-RU" sz="1650" dirty="0"/>
              <a:t>; 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650" dirty="0" err="1"/>
              <a:t>створення</a:t>
            </a:r>
            <a:r>
              <a:rPr lang="ru-RU" sz="1650" dirty="0"/>
              <a:t> </a:t>
            </a:r>
            <a:r>
              <a:rPr lang="ru-RU" sz="1650" dirty="0" err="1"/>
              <a:t>повнотекстових</a:t>
            </a:r>
            <a:r>
              <a:rPr lang="ru-RU" sz="1650" dirty="0"/>
              <a:t> </a:t>
            </a:r>
            <a:r>
              <a:rPr lang="ru-RU" sz="1650" dirty="0" err="1"/>
              <a:t>колекцій</a:t>
            </a:r>
            <a:r>
              <a:rPr lang="ru-RU" sz="1650" dirty="0"/>
              <a:t> </a:t>
            </a:r>
            <a:r>
              <a:rPr lang="ru-RU" sz="1650" dirty="0" err="1"/>
              <a:t>власних</a:t>
            </a:r>
            <a:r>
              <a:rPr lang="ru-RU" sz="1650" dirty="0"/>
              <a:t> </a:t>
            </a:r>
            <a:r>
              <a:rPr lang="ru-RU" sz="1650" dirty="0" err="1"/>
              <a:t>видань</a:t>
            </a:r>
            <a:r>
              <a:rPr lang="ru-RU" sz="1650" dirty="0"/>
              <a:t> </a:t>
            </a:r>
            <a:r>
              <a:rPr lang="ru-RU" sz="1650" dirty="0" err="1"/>
              <a:t>установ</a:t>
            </a:r>
            <a:r>
              <a:rPr lang="ru-RU" sz="1650" dirty="0"/>
              <a:t> та </a:t>
            </a:r>
            <a:r>
              <a:rPr lang="ru-RU" sz="1650" dirty="0" err="1"/>
              <a:t>організацій</a:t>
            </a:r>
            <a:r>
              <a:rPr lang="ru-RU" sz="1650" dirty="0"/>
              <a:t>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ru-RU" sz="1650" dirty="0" err="1"/>
              <a:t>організація</a:t>
            </a:r>
            <a:r>
              <a:rPr lang="ru-RU" sz="1650" dirty="0"/>
              <a:t> доступу до </a:t>
            </a:r>
            <a:r>
              <a:rPr lang="ru-RU" sz="1650" dirty="0" err="1"/>
              <a:t>глобальних</a:t>
            </a:r>
            <a:r>
              <a:rPr lang="ru-RU" sz="1650" dirty="0"/>
              <a:t> </a:t>
            </a:r>
            <a:r>
              <a:rPr lang="ru-RU" sz="1650" dirty="0" err="1"/>
              <a:t>наукових</a:t>
            </a:r>
            <a:r>
              <a:rPr lang="ru-RU" sz="1650" dirty="0"/>
              <a:t> </a:t>
            </a:r>
            <a:r>
              <a:rPr lang="ru-RU" sz="1650" dirty="0" err="1"/>
              <a:t>ресурсів</a:t>
            </a:r>
            <a:r>
              <a:rPr lang="ru-RU" sz="1650" dirty="0"/>
              <a:t> на засадах </a:t>
            </a:r>
            <a:r>
              <a:rPr lang="ru-RU" sz="1650" dirty="0" err="1"/>
              <a:t>участі</a:t>
            </a:r>
            <a:r>
              <a:rPr lang="ru-RU" sz="1650" dirty="0"/>
              <a:t> в </a:t>
            </a:r>
            <a:r>
              <a:rPr lang="ru-RU" sz="1650" dirty="0" err="1"/>
              <a:t>міжнародних</a:t>
            </a:r>
            <a:r>
              <a:rPr lang="ru-RU" sz="1650" dirty="0"/>
              <a:t> проектах, </a:t>
            </a:r>
            <a:r>
              <a:rPr lang="ru-RU" sz="1650" dirty="0" err="1"/>
              <a:t>передплати</a:t>
            </a:r>
            <a:r>
              <a:rPr lang="ru-RU" sz="1650" dirty="0"/>
              <a:t>, </a:t>
            </a:r>
            <a:r>
              <a:rPr lang="ru-RU" sz="1650" dirty="0" err="1"/>
              <a:t>вільного</a:t>
            </a:r>
            <a:r>
              <a:rPr lang="ru-RU" sz="1650" dirty="0"/>
              <a:t> доступу.</a:t>
            </a:r>
          </a:p>
        </p:txBody>
      </p:sp>
    </p:spTree>
    <p:extLst>
      <p:ext uri="{BB962C8B-B14F-4D97-AF65-F5344CB8AC3E}">
        <p14:creationId xmlns:p14="http://schemas.microsoft.com/office/powerpoint/2010/main" val="314848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>Структура </a:t>
            </a:r>
            <a:r>
              <a:rPr lang="uk-UA" sz="2800" dirty="0" smtClean="0">
                <a:solidFill>
                  <a:schemeClr val="accent6">
                    <a:lumMod val="75000"/>
                  </a:schemeClr>
                </a:solidFill>
              </a:rPr>
              <a:t>електронної наукової бібліотеки ВНЗ 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280920" cy="4680520"/>
          </a:xfrm>
          <a:noFill/>
        </p:spPr>
        <p:txBody>
          <a:bodyPr>
            <a:noAutofit/>
          </a:bodyPr>
          <a:lstStyle/>
          <a:p>
            <a:pPr marL="285750" lvl="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/>
              <a:t>повнотекстові </a:t>
            </a:r>
            <a:r>
              <a:rPr lang="uk-UA" sz="2400" dirty="0" smtClean="0"/>
              <a:t>БД </a:t>
            </a:r>
            <a:r>
              <a:rPr lang="uk-UA" sz="2400" dirty="0"/>
              <a:t>і електронні колекції підрозділів вишу</a:t>
            </a:r>
            <a:r>
              <a:rPr lang="ru-RU" sz="2400" dirty="0" smtClean="0"/>
              <a:t>;</a:t>
            </a:r>
            <a:endParaRPr lang="ru-RU" sz="2400" dirty="0"/>
          </a:p>
          <a:p>
            <a:pPr marL="285750" lvl="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/>
              <a:t>самостійні електронні видання, електронні каталоги</a:t>
            </a:r>
            <a:r>
              <a:rPr lang="ru-RU" sz="2400" dirty="0" smtClean="0"/>
              <a:t>;</a:t>
            </a:r>
            <a:endParaRPr lang="ru-RU" sz="2400" dirty="0"/>
          </a:p>
          <a:p>
            <a:pPr marL="285750" lvl="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/>
              <a:t>довідковий апарат на віддалені ресурси</a:t>
            </a:r>
            <a:r>
              <a:rPr lang="ru-RU" sz="2400" dirty="0" smtClean="0"/>
              <a:t>;</a:t>
            </a:r>
            <a:endParaRPr lang="ru-RU" sz="2400" dirty="0"/>
          </a:p>
          <a:p>
            <a:pPr marL="28575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/>
              <a:t>різноманітні форми бібліотечного та інформаційного обслуговування: (віртуальні довідки, </a:t>
            </a:r>
            <a:r>
              <a:rPr lang="uk-UA" sz="2400" dirty="0" smtClean="0"/>
              <a:t>ЕДД, </a:t>
            </a:r>
            <a:r>
              <a:rPr lang="uk-UA" sz="2400" dirty="0"/>
              <a:t>навігатори і путівники по тематично-орієнтованих повнотекстових ресурсах і </a:t>
            </a:r>
            <a:r>
              <a:rPr lang="uk-UA" sz="2400" dirty="0" err="1" smtClean="0"/>
              <a:t>ЕлБ</a:t>
            </a:r>
            <a:r>
              <a:rPr lang="uk-UA" sz="2400" dirty="0" smtClean="0"/>
              <a:t> України </a:t>
            </a:r>
            <a:r>
              <a:rPr lang="uk-UA" sz="2400" dirty="0"/>
              <a:t>та зарубіжжя, методичні рекомендації для роботи з </a:t>
            </a:r>
            <a:r>
              <a:rPr lang="uk-UA" sz="2400" dirty="0" smtClean="0"/>
              <a:t>БД та </a:t>
            </a:r>
            <a:r>
              <a:rPr lang="uk-UA" sz="2400" dirty="0"/>
              <a:t>віддаленими ресурсами, стрічки новин, виставки нових надходжень, пошуковий апарат з використанням різних порталів та інші сервіси</a:t>
            </a:r>
            <a:r>
              <a:rPr lang="uk-UA" sz="2400" dirty="0" smtClean="0"/>
              <a:t>) </a:t>
            </a:r>
            <a:endParaRPr lang="ru-RU" sz="2400" dirty="0"/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01394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uk-UA" sz="2600" dirty="0">
                <a:solidFill>
                  <a:schemeClr val="accent6">
                    <a:lumMod val="75000"/>
                  </a:schemeClr>
                </a:solidFill>
              </a:rPr>
              <a:t>І</a:t>
            </a:r>
            <a:r>
              <a:rPr lang="uk-UA" sz="2600" dirty="0" smtClean="0">
                <a:solidFill>
                  <a:schemeClr val="accent6">
                    <a:lumMod val="75000"/>
                  </a:schemeClr>
                </a:solidFill>
              </a:rPr>
              <a:t>нформаційне </a:t>
            </a:r>
            <a:r>
              <a:rPr lang="uk-UA" sz="2600" dirty="0">
                <a:solidFill>
                  <a:schemeClr val="accent6">
                    <a:lumMod val="75000"/>
                  </a:schemeClr>
                </a:solidFill>
              </a:rPr>
              <a:t>забезпечення наукового процесу ВНЗ </a:t>
            </a:r>
            <a:endParaRPr lang="ru-RU" sz="2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280920" cy="4824536"/>
          </a:xfrm>
          <a:noFill/>
        </p:spPr>
        <p:txBody>
          <a:bodyPr>
            <a:noAutofit/>
          </a:bodyPr>
          <a:lstStyle/>
          <a:p>
            <a:pPr lvl="0"/>
            <a:r>
              <a:rPr lang="uk-UA" sz="1400" dirty="0" smtClean="0"/>
              <a:t>(станом на 01.12.14 р.)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625923"/>
              </p:ext>
            </p:extLst>
          </p:nvPr>
        </p:nvGraphicFramePr>
        <p:xfrm>
          <a:off x="539553" y="1916832"/>
          <a:ext cx="8064894" cy="418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3"/>
                <a:gridCol w="1080120"/>
                <a:gridCol w="6768751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765A00"/>
                          </a:solidFill>
                        </a:rPr>
                        <a:t>+</a:t>
                      </a:r>
                      <a:endParaRPr lang="ru-RU" dirty="0">
                        <a:solidFill>
                          <a:srgbClr val="765A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Мало</a:t>
                      </a:r>
                    </a:p>
                    <a:p>
                      <a:r>
                        <a:rPr lang="uk-UA" sz="1600" b="0" dirty="0" err="1" smtClean="0">
                          <a:solidFill>
                            <a:schemeClr val="tx1"/>
                          </a:solidFill>
                        </a:rPr>
                        <a:t>інформ</a:t>
                      </a:r>
                      <a:r>
                        <a:rPr lang="uk-UA" sz="16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Донбаської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машинобуд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акад.;</a:t>
                      </a:r>
                      <a:r>
                        <a:rPr lang="uk-UA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гірничого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лісотехнічного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нац. акад. харчових технологій; </a:t>
                      </a:r>
                    </a:p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Придніпровської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 будівництва та архітектури;</a:t>
                      </a:r>
                      <a:r>
                        <a:rPr lang="uk-UA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Укр.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 залізничного транспорту</a:t>
                      </a:r>
                      <a:r>
                        <a:rPr lang="uk-UA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</a:t>
                      </a:r>
                      <a:r>
                        <a:rPr lang="uk-UA" sz="1600" b="0" kern="1200" baseline="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НТБ </a:t>
                      </a:r>
                      <a:endParaRPr lang="ru-RU" b="0" dirty="0">
                        <a:solidFill>
                          <a:srgbClr val="765A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51216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765A00"/>
                          </a:solidFill>
                        </a:rPr>
                        <a:t>+ +</a:t>
                      </a:r>
                      <a:endParaRPr lang="ru-RU" b="1" dirty="0">
                        <a:solidFill>
                          <a:srgbClr val="765A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Інформ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Вінниц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НТУ;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України “КПІ”;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НПУ; 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Київ. нац.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технологій та дизайну;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авіаційного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 Харків. НЕУ ім. С.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Кузнеця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аерокосмічного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ім. Н. Е. Жуковського “ХАІ”; </a:t>
                      </a:r>
                    </a:p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Полтав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ім. Ю. Кондратюка; Приазовського ДТУ;</a:t>
                      </a:r>
                    </a:p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Тернопіл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ім. І. Пулюя                                                           </a:t>
                      </a:r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НТБ</a:t>
                      </a:r>
                      <a:endParaRPr lang="ru-RU" dirty="0">
                        <a:solidFill>
                          <a:srgbClr val="765A00"/>
                        </a:solidFill>
                      </a:endParaRPr>
                    </a:p>
                  </a:txBody>
                  <a:tcPr/>
                </a:tc>
              </a:tr>
              <a:tr h="1512168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rgbClr val="765A00"/>
                          </a:solidFill>
                        </a:rPr>
                        <a:t>+ + +</a:t>
                      </a:r>
                      <a:endParaRPr lang="ru-RU" b="1" dirty="0">
                        <a:solidFill>
                          <a:srgbClr val="765A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Багатофункціонал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інформ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Дніпропетров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НУ залізничного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ім. акад. В.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Лазаряна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Донец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НТУ, </a:t>
                      </a:r>
                    </a:p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Івано-Франків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нафти і газу,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“ХПІ”,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“Львівська політехніка”, 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харчових технологій                                                                 </a:t>
                      </a:r>
                      <a:r>
                        <a:rPr lang="uk-UA" sz="1600" kern="1200" dirty="0" smtClean="0">
                          <a:solidFill>
                            <a:srgbClr val="765A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НТБ</a:t>
                      </a:r>
                      <a:endParaRPr lang="ru-RU" dirty="0">
                        <a:solidFill>
                          <a:srgbClr val="765A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15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uk-UA" sz="2700" dirty="0" smtClean="0">
                <a:solidFill>
                  <a:schemeClr val="accent6">
                    <a:lumMod val="75000"/>
                  </a:schemeClr>
                </a:solidFill>
              </a:rPr>
              <a:t>Автоматизовані бібліотечно-інформаційні системи</a:t>
            </a:r>
            <a:endParaRPr lang="ru-RU" sz="27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280920" cy="4824536"/>
          </a:xfrm>
          <a:noFill/>
        </p:spPr>
        <p:txBody>
          <a:bodyPr>
            <a:noAutofit/>
          </a:bodyPr>
          <a:lstStyle/>
          <a:p>
            <a:pPr lvl="0"/>
            <a:r>
              <a:rPr lang="uk-UA" sz="1400" dirty="0" smtClean="0"/>
              <a:t>(станом на 01.12.14 р.)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248271"/>
              </p:ext>
            </p:extLst>
          </p:nvPr>
        </p:nvGraphicFramePr>
        <p:xfrm>
          <a:off x="539553" y="1916832"/>
          <a:ext cx="8064894" cy="4252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7"/>
                <a:gridCol w="5976664"/>
                <a:gridCol w="1656183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Вінниц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НТУ; Донбас.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машинобуд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акад.;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Івано-Франків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нафти і газу; Нац. авіаційного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Нац. аерокосмічного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ім. Н. Е. Жуковського “ХАІ”; Нац. лісотехнічний ун-т; НУ “Львівська політехніка”; НУ харчових технологій;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нац. акад. харчових технологій;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Тернопіл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ім. І. Пулюя; Харків. НЕУ ім. С. </a:t>
                      </a:r>
                      <a:r>
                        <a:rPr lang="uk-UA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Кузнеця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УФД/Бібліотека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Дніпропетров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НУ залізничного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ім. акад. В.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Лазаряна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Київ. НУ технологій та дизайну; НТУ “ХПІ”;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Приазов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ДТУ;</a:t>
                      </a:r>
                      <a:r>
                        <a:rPr lang="uk-UA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Придніпров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 будівництва та архітектури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ИРБИС 64 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Донецького НТУ 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Koha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України “КПІ” 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ALEPH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500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гірничого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uk-UA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Одес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НПУ,</a:t>
                      </a:r>
                    </a:p>
                    <a:p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Полтав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ім. Ю. Кондратюка 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Власні АБІС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Укр.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держ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акад. залізничного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___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52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chemeClr val="accent6">
                    <a:lumMod val="75000"/>
                  </a:schemeClr>
                </a:solidFill>
              </a:rPr>
              <a:t>Відкритий доступ до інформації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8280920" cy="4968552"/>
          </a:xfrm>
          <a:noFill/>
        </p:spPr>
        <p:txBody>
          <a:bodyPr>
            <a:noAutofit/>
          </a:bodyPr>
          <a:lstStyle/>
          <a:p>
            <a:pPr lvl="0" algn="l"/>
            <a:r>
              <a:rPr lang="uk-UA" sz="2200" dirty="0"/>
              <a:t>забезпечується двома </a:t>
            </a:r>
            <a:r>
              <a:rPr lang="uk-UA" sz="2200" dirty="0" smtClean="0"/>
              <a:t>шляхами:</a:t>
            </a:r>
          </a:p>
          <a:p>
            <a:pPr lvl="0" algn="l"/>
            <a:r>
              <a:rPr lang="ru-RU" sz="2200" i="1" dirty="0" err="1"/>
              <a:t>золотий</a:t>
            </a:r>
            <a:r>
              <a:rPr lang="ru-RU" sz="2200" dirty="0"/>
              <a:t> – </a:t>
            </a:r>
            <a:r>
              <a:rPr lang="ru-RU" sz="2200" dirty="0" smtClean="0"/>
              <a:t>через </a:t>
            </a:r>
            <a:r>
              <a:rPr lang="ru-RU" sz="2200" dirty="0" err="1"/>
              <a:t>журнали</a:t>
            </a:r>
            <a:r>
              <a:rPr lang="ru-RU" sz="2200" dirty="0"/>
              <a:t> </a:t>
            </a:r>
            <a:r>
              <a:rPr lang="ru-RU" sz="2200" dirty="0" err="1"/>
              <a:t>відкритого</a:t>
            </a:r>
            <a:r>
              <a:rPr lang="ru-RU" sz="2200" dirty="0"/>
              <a:t> </a:t>
            </a:r>
            <a:r>
              <a:rPr lang="ru-RU" sz="2200" dirty="0" smtClean="0"/>
              <a:t>доступу</a:t>
            </a:r>
            <a:endParaRPr lang="ru-RU" sz="2200" dirty="0"/>
          </a:p>
          <a:p>
            <a:pPr lvl="0" algn="l"/>
            <a:r>
              <a:rPr lang="ru-RU" sz="2200" i="1" dirty="0" err="1"/>
              <a:t>зелений</a:t>
            </a:r>
            <a:r>
              <a:rPr lang="ru-RU" sz="2200" dirty="0"/>
              <a:t> – </a:t>
            </a:r>
            <a:r>
              <a:rPr lang="ru-RU" sz="2200" dirty="0" smtClean="0"/>
              <a:t>через </a:t>
            </a:r>
            <a:r>
              <a:rPr lang="ru-RU" sz="2200" dirty="0" err="1"/>
              <a:t>архіви</a:t>
            </a:r>
            <a:r>
              <a:rPr lang="ru-RU" sz="2200" dirty="0"/>
              <a:t> (</a:t>
            </a:r>
            <a:r>
              <a:rPr lang="ru-RU" sz="2200" dirty="0" err="1"/>
              <a:t>чи</a:t>
            </a:r>
            <a:r>
              <a:rPr lang="ru-RU" sz="2200" dirty="0"/>
              <a:t> </a:t>
            </a:r>
            <a:r>
              <a:rPr lang="ru-RU" sz="2200" dirty="0" err="1"/>
              <a:t>репозитарії</a:t>
            </a:r>
            <a:r>
              <a:rPr lang="ru-RU" sz="2200" dirty="0"/>
              <a:t>) </a:t>
            </a:r>
            <a:r>
              <a:rPr lang="ru-RU" sz="2200" dirty="0" err="1"/>
              <a:t>відкритого</a:t>
            </a:r>
            <a:r>
              <a:rPr lang="ru-RU" sz="2200" dirty="0"/>
              <a:t> </a:t>
            </a:r>
            <a:r>
              <a:rPr lang="ru-RU" sz="2200" dirty="0" smtClean="0"/>
              <a:t>доступу</a:t>
            </a:r>
            <a:endParaRPr lang="ru-RU" sz="2200" b="1" i="1" dirty="0" smtClean="0"/>
          </a:p>
          <a:p>
            <a:pPr algn="l"/>
            <a:r>
              <a:rPr lang="uk-UA" sz="2700" i="1" dirty="0" smtClean="0"/>
              <a:t>Електронні </a:t>
            </a:r>
            <a:r>
              <a:rPr lang="uk-UA" sz="2700" i="1" dirty="0" err="1"/>
              <a:t>репозитарії</a:t>
            </a:r>
            <a:r>
              <a:rPr lang="uk-UA" sz="2700" i="1" dirty="0"/>
              <a:t> </a:t>
            </a:r>
            <a:r>
              <a:rPr lang="uk-UA" sz="2700" dirty="0" smtClean="0"/>
              <a:t>– </a:t>
            </a:r>
          </a:p>
          <a:p>
            <a:pPr lvl="1" algn="l"/>
            <a:r>
              <a:rPr lang="uk-UA" sz="2400" dirty="0" smtClean="0"/>
              <a:t>один </a:t>
            </a:r>
            <a:r>
              <a:rPr lang="uk-UA" sz="2400" dirty="0"/>
              <a:t>з різновидів електронних бібліотек, певна сукупність цифрових об'єктів, які представлені за допомогою </a:t>
            </a:r>
            <a:r>
              <a:rPr lang="uk-UA" sz="2400" dirty="0" smtClean="0"/>
              <a:t>метаданих </a:t>
            </a:r>
          </a:p>
          <a:p>
            <a:pPr algn="l"/>
            <a:r>
              <a:rPr lang="uk-UA" altLang="ru-RU" sz="2800" i="1" dirty="0" smtClean="0"/>
              <a:t>Інституційний </a:t>
            </a:r>
            <a:r>
              <a:rPr lang="uk-UA" altLang="ru-RU" sz="2800" i="1" dirty="0" err="1" smtClean="0"/>
              <a:t>репозитарій</a:t>
            </a:r>
            <a:r>
              <a:rPr lang="uk-UA" altLang="ru-RU" sz="2800" i="1" dirty="0" smtClean="0"/>
              <a:t> </a:t>
            </a:r>
            <a:r>
              <a:rPr lang="uk-UA" altLang="ru-RU" sz="2800" b="1" i="1" dirty="0" smtClean="0">
                <a:latin typeface="Times New Roman" pitchFamily="16" charset="0"/>
              </a:rPr>
              <a:t>-</a:t>
            </a:r>
          </a:p>
          <a:p>
            <a:pPr lvl="1" algn="l"/>
            <a:r>
              <a:rPr lang="en-GB" altLang="ru-RU" sz="2400" dirty="0" err="1" smtClean="0"/>
              <a:t>цифрова</a:t>
            </a:r>
            <a:r>
              <a:rPr lang="en-GB" altLang="ru-RU" sz="2400" dirty="0" smtClean="0"/>
              <a:t> </a:t>
            </a:r>
            <a:r>
              <a:rPr lang="en-GB" altLang="ru-RU" sz="2400" dirty="0" err="1"/>
              <a:t>колекція</a:t>
            </a:r>
            <a:r>
              <a:rPr lang="en-GB" altLang="ru-RU" sz="2400" dirty="0"/>
              <a:t> </a:t>
            </a:r>
            <a:r>
              <a:rPr lang="en-GB" altLang="ru-RU" sz="2400" dirty="0" err="1" smtClean="0"/>
              <a:t>видань</a:t>
            </a:r>
            <a:r>
              <a:rPr lang="uk-UA" altLang="ru-RU" sz="2400" dirty="0" smtClean="0"/>
              <a:t> </a:t>
            </a:r>
            <a:r>
              <a:rPr lang="en-GB" altLang="ru-RU" sz="2400" dirty="0" err="1" smtClean="0"/>
              <a:t>університету</a:t>
            </a:r>
            <a:r>
              <a:rPr lang="en-GB" altLang="ru-RU" sz="2400" dirty="0"/>
              <a:t>, </a:t>
            </a:r>
            <a:r>
              <a:rPr lang="en-GB" altLang="ru-RU" sz="2400" dirty="0" err="1"/>
              <a:t>мета</a:t>
            </a:r>
            <a:r>
              <a:rPr lang="en-GB" altLang="ru-RU" sz="2400" dirty="0"/>
              <a:t> </a:t>
            </a:r>
            <a:r>
              <a:rPr lang="en-GB" altLang="ru-RU" sz="2400" dirty="0" err="1"/>
              <a:t>якої</a:t>
            </a:r>
            <a:r>
              <a:rPr lang="en-GB" altLang="ru-RU" sz="2400" dirty="0"/>
              <a:t> </a:t>
            </a:r>
            <a:r>
              <a:rPr lang="en-GB" altLang="ru-RU" sz="2400" dirty="0" err="1"/>
              <a:t>забезпечити</a:t>
            </a:r>
            <a:r>
              <a:rPr lang="en-GB" altLang="ru-RU" sz="2400" dirty="0"/>
              <a:t> </a:t>
            </a:r>
            <a:r>
              <a:rPr lang="en-GB" altLang="ru-RU" sz="2400" dirty="0" err="1"/>
              <a:t>відкритий</a:t>
            </a:r>
            <a:r>
              <a:rPr lang="en-GB" altLang="ru-RU" sz="2400" dirty="0"/>
              <a:t> </a:t>
            </a:r>
            <a:r>
              <a:rPr lang="en-GB" altLang="ru-RU" sz="2400" dirty="0" err="1" smtClean="0"/>
              <a:t>доступ</a:t>
            </a:r>
            <a:r>
              <a:rPr lang="uk-UA" altLang="ru-RU" sz="2400" dirty="0" smtClean="0"/>
              <a:t> </a:t>
            </a:r>
            <a:r>
              <a:rPr lang="en-GB" altLang="ru-RU" sz="2400" dirty="0" err="1" smtClean="0"/>
              <a:t>до</a:t>
            </a:r>
            <a:r>
              <a:rPr lang="en-GB" altLang="ru-RU" sz="2400" dirty="0" smtClean="0"/>
              <a:t> </a:t>
            </a:r>
            <a:r>
              <a:rPr lang="en-GB" altLang="ru-RU" sz="2400" dirty="0" err="1"/>
              <a:t>наукових</a:t>
            </a:r>
            <a:r>
              <a:rPr lang="en-GB" altLang="ru-RU" sz="2400" dirty="0"/>
              <a:t> </a:t>
            </a:r>
            <a:r>
              <a:rPr lang="en-GB" altLang="ru-RU" sz="2400" dirty="0" err="1"/>
              <a:t>досліджень</a:t>
            </a:r>
            <a:r>
              <a:rPr lang="en-GB" altLang="ru-RU" sz="2400" dirty="0"/>
              <a:t> </a:t>
            </a:r>
            <a:r>
              <a:rPr lang="en-GB" altLang="ru-RU" sz="2400" dirty="0" err="1"/>
              <a:t>навчального</a:t>
            </a:r>
            <a:r>
              <a:rPr lang="en-GB" altLang="ru-RU" sz="2400" dirty="0"/>
              <a:t> </a:t>
            </a:r>
            <a:r>
              <a:rPr lang="en-GB" altLang="ru-RU" sz="2400" dirty="0" err="1"/>
              <a:t>закладу</a:t>
            </a:r>
            <a:endParaRPr lang="ru-RU" sz="2400" dirty="0"/>
          </a:p>
          <a:p>
            <a:pPr lvl="0" algn="l"/>
            <a:endParaRPr lang="ru-RU" sz="2400" dirty="0"/>
          </a:p>
          <a:p>
            <a:pPr lvl="0" algn="l"/>
            <a:endParaRPr lang="uk-UA" sz="2400" dirty="0" smtClean="0"/>
          </a:p>
          <a:p>
            <a:pPr lvl="0" algn="l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2233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208912" cy="722952"/>
          </a:xfrm>
        </p:spPr>
        <p:txBody>
          <a:bodyPr/>
          <a:lstStyle/>
          <a:p>
            <a:pPr algn="ctr"/>
            <a:r>
              <a:rPr lang="uk-UA" sz="4000" dirty="0" smtClean="0">
                <a:solidFill>
                  <a:schemeClr val="accent6">
                    <a:lumMod val="75000"/>
                  </a:schemeClr>
                </a:solidFill>
              </a:rPr>
              <a:t>Переваги </a:t>
            </a:r>
            <a:r>
              <a:rPr lang="uk-UA" sz="4000" dirty="0" err="1" smtClean="0">
                <a:solidFill>
                  <a:schemeClr val="accent6">
                    <a:lumMod val="75000"/>
                  </a:schemeClr>
                </a:solidFill>
              </a:rPr>
              <a:t>репозитаріїв</a:t>
            </a:r>
            <a:endParaRPr lang="ru-RU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844824"/>
            <a:ext cx="8280920" cy="4680520"/>
          </a:xfrm>
          <a:noFill/>
        </p:spPr>
        <p:txBody>
          <a:bodyPr>
            <a:noAutofit/>
          </a:bodyPr>
          <a:lstStyle/>
          <a:p>
            <a:pPr marL="45720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 smtClean="0"/>
              <a:t>надання </a:t>
            </a:r>
            <a:r>
              <a:rPr lang="uk-UA" sz="2400" dirty="0"/>
              <a:t>практично необмежених обсягів </a:t>
            </a:r>
            <a:r>
              <a:rPr lang="uk-UA" sz="2400" dirty="0" smtClean="0"/>
              <a:t>інформації; </a:t>
            </a:r>
            <a:endParaRPr lang="ru-RU" sz="2400" dirty="0"/>
          </a:p>
          <a:p>
            <a:pPr marL="45720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 smtClean="0"/>
              <a:t>каталогізація</a:t>
            </a:r>
            <a:r>
              <a:rPr lang="uk-UA" sz="2400" dirty="0"/>
              <a:t>, індексація текстів відбувається </a:t>
            </a:r>
            <a:r>
              <a:rPr lang="uk-UA" sz="2400" dirty="0" smtClean="0"/>
              <a:t>автоматично;</a:t>
            </a:r>
            <a:endParaRPr lang="ru-RU" sz="2400" dirty="0"/>
          </a:p>
          <a:p>
            <a:pPr marL="457200" indent="-457200" algn="l">
              <a:buSzPct val="65000"/>
              <a:buFont typeface="Wingdings" panose="05000000000000000000" pitchFamily="2" charset="2"/>
              <a:buChar char="Ø"/>
            </a:pPr>
            <a:r>
              <a:rPr lang="uk-UA" sz="2400" dirty="0" smtClean="0"/>
              <a:t>висока </a:t>
            </a:r>
            <a:r>
              <a:rPr lang="uk-UA" sz="2400" dirty="0"/>
              <a:t>швидкість і досить прості правила </a:t>
            </a:r>
            <a:r>
              <a:rPr lang="uk-UA" sz="2400" dirty="0" smtClean="0"/>
              <a:t>пошуку; </a:t>
            </a:r>
            <a:endParaRPr lang="ru-RU" sz="2400" dirty="0"/>
          </a:p>
          <a:p>
            <a:pPr marL="457200" indent="-457200" algn="l">
              <a:buSzPct val="65000"/>
              <a:buFont typeface="Wingdings" panose="05000000000000000000" pitchFamily="2" charset="2"/>
              <a:buChar char="Ø"/>
            </a:pPr>
            <a:r>
              <a:rPr lang="ru-RU" sz="2400" dirty="0" err="1" smtClean="0"/>
              <a:t>можливість</a:t>
            </a:r>
            <a:r>
              <a:rPr lang="ru-RU" sz="2400" dirty="0" smtClean="0"/>
              <a:t> </a:t>
            </a:r>
            <a:r>
              <a:rPr lang="ru-RU" sz="2400" dirty="0" err="1"/>
              <a:t>миттєвого</a:t>
            </a:r>
            <a:r>
              <a:rPr lang="ru-RU" sz="2400" dirty="0"/>
              <a:t> доступу до </a:t>
            </a:r>
            <a:r>
              <a:rPr lang="ru-RU" sz="2400" dirty="0" err="1"/>
              <a:t>ресурсів</a:t>
            </a:r>
            <a:r>
              <a:rPr lang="ru-RU" sz="2400" dirty="0"/>
              <a:t> для перегляду і </a:t>
            </a:r>
            <a:r>
              <a:rPr lang="ru-RU" sz="2400" dirty="0" err="1" smtClean="0"/>
              <a:t>вивчення</a:t>
            </a:r>
            <a:r>
              <a:rPr lang="ru-RU" sz="2400" dirty="0" smtClean="0"/>
              <a:t>.</a:t>
            </a:r>
            <a:endParaRPr lang="ru-RU" sz="2400" dirty="0"/>
          </a:p>
          <a:p>
            <a:pPr lvl="0" algn="l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576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" y="476672"/>
            <a:ext cx="8315796" cy="722952"/>
          </a:xfrm>
        </p:spPr>
        <p:txBody>
          <a:bodyPr/>
          <a:lstStyle/>
          <a:p>
            <a:pPr algn="ctr"/>
            <a:r>
              <a:rPr lang="uk-UA" sz="3200" dirty="0" smtClean="0">
                <a:solidFill>
                  <a:schemeClr val="accent6">
                    <a:lumMod val="75000"/>
                  </a:schemeClr>
                </a:solidFill>
              </a:rPr>
              <a:t>Основні функції </a:t>
            </a:r>
            <a:r>
              <a:rPr lang="uk-UA" sz="3200" dirty="0">
                <a:solidFill>
                  <a:schemeClr val="accent6">
                    <a:lumMod val="75000"/>
                  </a:schemeClr>
                </a:solidFill>
              </a:rPr>
              <a:t>інституційного </a:t>
            </a:r>
            <a:r>
              <a:rPr lang="uk-UA" sz="3200" dirty="0" err="1">
                <a:solidFill>
                  <a:schemeClr val="accent6">
                    <a:lumMod val="75000"/>
                  </a:schemeClr>
                </a:solidFill>
              </a:rPr>
              <a:t>репозитарію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280920" cy="4824536"/>
          </a:xfrm>
          <a:noFill/>
        </p:spPr>
        <p:txBody>
          <a:bodyPr>
            <a:noAutofit/>
          </a:bodyPr>
          <a:lstStyle/>
          <a:p>
            <a:pPr marL="342900" lvl="0" indent="-342900" algn="l">
              <a:buSzPct val="65000"/>
              <a:buFont typeface="Wingdings" panose="05000000000000000000" pitchFamily="2" charset="2"/>
              <a:buChar char="Ø"/>
            </a:pPr>
            <a:r>
              <a:rPr lang="uk-UA" sz="2000" i="1" dirty="0"/>
              <a:t>кумулятивна</a:t>
            </a:r>
            <a:r>
              <a:rPr lang="uk-UA" sz="2000" dirty="0"/>
              <a:t>: формування, нагромадження, систематизація, аналітико-синтетичне опрацювання та організація зберігання документальних ресурсів;</a:t>
            </a:r>
            <a:endParaRPr lang="ru-RU" sz="2000" dirty="0"/>
          </a:p>
          <a:p>
            <a:pPr marL="342900" lvl="0" indent="-342900" algn="l">
              <a:buSzPct val="65000"/>
              <a:buFont typeface="Wingdings" panose="05000000000000000000" pitchFamily="2" charset="2"/>
              <a:buChar char="Ø"/>
            </a:pPr>
            <a:r>
              <a:rPr lang="uk-UA" sz="2000" i="1" dirty="0"/>
              <a:t>сервісна</a:t>
            </a:r>
            <a:r>
              <a:rPr lang="uk-UA" sz="2000" dirty="0"/>
              <a:t>: надання інформації про наявні наукові ресурси;</a:t>
            </a:r>
            <a:endParaRPr lang="ru-RU" sz="2000" dirty="0"/>
          </a:p>
          <a:p>
            <a:pPr marL="342900" lvl="0" indent="-342900" algn="l">
              <a:buSzPct val="65000"/>
              <a:buFont typeface="Wingdings" panose="05000000000000000000" pitchFamily="2" charset="2"/>
              <a:buChar char="Ø"/>
            </a:pPr>
            <a:r>
              <a:rPr lang="uk-UA" sz="2000" i="1" dirty="0"/>
              <a:t>науково-методична</a:t>
            </a:r>
            <a:r>
              <a:rPr lang="uk-UA" sz="2000" dirty="0"/>
              <a:t>: вивчення інформаційних потреб користувачів, інструктивно-методичне забезпечення діяльності, науково-дослідна робота в галузі нових інформаційних технологій;</a:t>
            </a:r>
            <a:endParaRPr lang="ru-RU" sz="2000" dirty="0"/>
          </a:p>
          <a:p>
            <a:pPr marL="342900" lvl="0" indent="-342900" algn="l">
              <a:buSzPct val="65000"/>
              <a:buFont typeface="Wingdings" panose="05000000000000000000" pitchFamily="2" charset="2"/>
              <a:buChar char="Ø"/>
            </a:pPr>
            <a:r>
              <a:rPr lang="uk-UA" sz="2000" i="1" dirty="0"/>
              <a:t>соціальна</a:t>
            </a:r>
            <a:r>
              <a:rPr lang="uk-UA" sz="2000" dirty="0"/>
              <a:t>: сприяння розвитку здатності користувачів до наукового пошуку, самоосвіти та їхній адаптації в сучасному інформаційному суспільстві;</a:t>
            </a:r>
            <a:endParaRPr lang="ru-RU" sz="2000" dirty="0"/>
          </a:p>
          <a:p>
            <a:pPr marL="342900" indent="-342900" algn="l">
              <a:buSzPct val="65000"/>
              <a:buFont typeface="Wingdings" panose="05000000000000000000" pitchFamily="2" charset="2"/>
              <a:buChar char="Ø"/>
            </a:pPr>
            <a:r>
              <a:rPr lang="uk-UA" sz="2000" i="1" dirty="0" err="1"/>
              <a:t>координувальна</a:t>
            </a:r>
            <a:r>
              <a:rPr lang="uk-UA" sz="2000" dirty="0"/>
              <a:t>: узгодження своєї діяльності зі всіма підрозділами вузу у сфері науково-інформаційної підтримки та забезпечення навчально-виховного </a:t>
            </a:r>
            <a:r>
              <a:rPr lang="uk-UA" sz="2000" dirty="0" smtClean="0"/>
              <a:t>процесу.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6222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" y="476672"/>
            <a:ext cx="8315796" cy="72295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Аналіз </a:t>
            </a:r>
            <a:r>
              <a:rPr lang="uk-UA" dirty="0" err="1" smtClean="0">
                <a:solidFill>
                  <a:schemeClr val="accent6">
                    <a:lumMod val="75000"/>
                  </a:schemeClr>
                </a:solidFill>
              </a:rPr>
              <a:t>репозитаріїв</a:t>
            </a:r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 НТБ ВНЗ України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424936" cy="5256584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lvl="0">
              <a:buSzPct val="65000"/>
            </a:pPr>
            <a:r>
              <a:rPr lang="uk-UA" sz="1400" dirty="0"/>
              <a:t>(станом на </a:t>
            </a:r>
            <a:r>
              <a:rPr lang="uk-UA" sz="1400" dirty="0" smtClean="0"/>
              <a:t>01.12.14 </a:t>
            </a:r>
            <a:r>
              <a:rPr lang="uk-UA" sz="1400" dirty="0"/>
              <a:t>р.)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115435"/>
              </p:ext>
            </p:extLst>
          </p:nvPr>
        </p:nvGraphicFramePr>
        <p:xfrm>
          <a:off x="539551" y="1556792"/>
          <a:ext cx="8208913" cy="483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970"/>
                <a:gridCol w="3539471"/>
                <a:gridCol w="4248472"/>
              </a:tblGrid>
              <a:tr h="360040">
                <a:tc>
                  <a:txBody>
                    <a:bodyPr/>
                    <a:lstStyle/>
                    <a:p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Вінницького НТУ </a:t>
                      </a:r>
                      <a:endParaRPr lang="ru-RU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kern="120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b="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 &gt; 50 назв ( праці НТБ, патенти)</a:t>
                      </a:r>
                      <a:endParaRPr lang="ru-RU" b="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Дніпропетров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НУ залізничного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ім. акад. В.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Лазаряна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&gt; 45 назв (тільки праці НТБ)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3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Донецького НТУ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&gt; 18 тис. назв (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багатофункціонал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зміст)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4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України “КПІ”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&gt; 8 тис. назв (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багатофункціонал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зміст); потрібна реєстрація користувача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5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Нац. авіаційного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&gt; 2 т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6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НТУ “ХПІ”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&gt; 11,5 тис. назв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7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“Львівська політехніка”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, &gt; 26 тис. назв на 4 мовах (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ua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polsk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8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харчових технологій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&gt; 17,5 тис. назв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9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Полтав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НТУ ім. Ю. Кондратюка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&gt; 100 назв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10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Приазовського ДТУ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&gt; 5 тис. назв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11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Тернопільського НТУ ім. І. Пулюя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&gt; 5,5 тис. назв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51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" y="476672"/>
            <a:ext cx="8315796" cy="72295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Аналіз </a:t>
            </a:r>
            <a:r>
              <a:rPr lang="uk-UA" dirty="0" err="1" smtClean="0">
                <a:solidFill>
                  <a:schemeClr val="accent6">
                    <a:lumMod val="75000"/>
                  </a:schemeClr>
                </a:solidFill>
              </a:rPr>
              <a:t>репозитаріїв</a:t>
            </a:r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 НТБ ВНЗ України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424936" cy="5256584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lvl="0">
              <a:buSzPct val="65000"/>
            </a:pPr>
            <a:r>
              <a:rPr lang="uk-UA" sz="1400" dirty="0"/>
              <a:t>(станом на </a:t>
            </a:r>
            <a:r>
              <a:rPr lang="uk-UA" sz="1400" dirty="0" smtClean="0"/>
              <a:t>01.12.14 </a:t>
            </a:r>
            <a:r>
              <a:rPr lang="uk-UA" sz="1400" dirty="0"/>
              <a:t>р.)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000626"/>
              </p:ext>
            </p:extLst>
          </p:nvPr>
        </p:nvGraphicFramePr>
        <p:xfrm>
          <a:off x="539551" y="1663432"/>
          <a:ext cx="8208913" cy="4285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970"/>
                <a:gridCol w="4475575"/>
                <a:gridCol w="3312368"/>
              </a:tblGrid>
              <a:tr h="864096">
                <a:tc>
                  <a:txBody>
                    <a:bodyPr/>
                    <a:lstStyle/>
                    <a:p>
                      <a:r>
                        <a:rPr lang="uk-UA" b="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Національного гірничого університету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розміщено на веб-сайті</a:t>
                      </a:r>
                      <a:r>
                        <a:rPr lang="uk-UA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ВНЗ; 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166 тис. назв, є спільнота «Генофонд» (біля 104 тис. назв)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uk-UA" b="0" dirty="0" smtClean="0"/>
                        <a:t>13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Харківського НЕУ ім. С. </a:t>
                      </a:r>
                      <a:r>
                        <a:rPr lang="uk-UA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Кузнеця</a:t>
                      </a:r>
                      <a:r>
                        <a:rPr lang="uk-UA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8294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Dspace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розміщено на веб-сайті</a:t>
                      </a:r>
                      <a:r>
                        <a:rPr lang="uk-UA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ВНЗ; 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7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тис.назв</a:t>
                      </a:r>
                      <a:r>
                        <a:rPr lang="uk-UA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(на сайті </a:t>
                      </a:r>
                      <a:r>
                        <a:rPr lang="uk-UA" sz="16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ун-ту</a:t>
                      </a:r>
                      <a:endParaRPr lang="ru-RU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uk-UA" b="0" dirty="0" smtClean="0"/>
                        <a:t>14</a:t>
                      </a:r>
                    </a:p>
                    <a:p>
                      <a:r>
                        <a:rPr lang="uk-UA" b="0" dirty="0" smtClean="0"/>
                        <a:t>15</a:t>
                      </a:r>
                    </a:p>
                    <a:p>
                      <a:r>
                        <a:rPr lang="uk-UA" b="0" dirty="0" smtClean="0"/>
                        <a:t>16</a:t>
                      </a:r>
                    </a:p>
                    <a:p>
                      <a:r>
                        <a:rPr lang="uk-UA" b="0" dirty="0" smtClean="0"/>
                        <a:t>17</a:t>
                      </a:r>
                    </a:p>
                    <a:p>
                      <a:endParaRPr lang="uk-UA" b="0" dirty="0" smtClean="0"/>
                    </a:p>
                    <a:p>
                      <a:r>
                        <a:rPr lang="uk-UA" b="0" dirty="0" smtClean="0"/>
                        <a:t>18</a:t>
                      </a:r>
                    </a:p>
                    <a:p>
                      <a:r>
                        <a:rPr lang="uk-UA" b="0" dirty="0" smtClean="0"/>
                        <a:t>19</a:t>
                      </a:r>
                    </a:p>
                    <a:p>
                      <a:r>
                        <a:rPr lang="uk-UA" b="0" dirty="0" smtClean="0"/>
                        <a:t>20</a:t>
                      </a:r>
                    </a:p>
                    <a:p>
                      <a:r>
                        <a:rPr lang="uk-UA" b="0" dirty="0" smtClean="0"/>
                        <a:t>21</a:t>
                      </a:r>
                    </a:p>
                    <a:p>
                      <a:endParaRPr lang="uk-UA" b="0" dirty="0" smtClean="0"/>
                    </a:p>
                    <a:p>
                      <a:r>
                        <a:rPr lang="uk-UA" b="0" dirty="0" smtClean="0"/>
                        <a:t>22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Донбаська </a:t>
                      </a:r>
                      <a:r>
                        <a:rPr lang="uk-UA" dirty="0" err="1" smtClean="0"/>
                        <a:t>держ</a:t>
                      </a:r>
                      <a:r>
                        <a:rPr lang="uk-UA" dirty="0" smtClean="0"/>
                        <a:t>. </a:t>
                      </a:r>
                      <a:r>
                        <a:rPr lang="uk-UA" dirty="0" err="1" smtClean="0"/>
                        <a:t>машинобуд</a:t>
                      </a:r>
                      <a:r>
                        <a:rPr lang="uk-UA" dirty="0" smtClean="0"/>
                        <a:t>.</a:t>
                      </a:r>
                      <a:r>
                        <a:rPr lang="uk-UA" baseline="0" dirty="0" smtClean="0"/>
                        <a:t> акад.;</a:t>
                      </a:r>
                    </a:p>
                    <a:p>
                      <a:r>
                        <a:rPr lang="uk-UA" baseline="0" dirty="0" err="1" smtClean="0"/>
                        <a:t>Івано-Франків</a:t>
                      </a:r>
                      <a:r>
                        <a:rPr lang="uk-UA" baseline="0" dirty="0" smtClean="0"/>
                        <a:t>. НТУ нафти та газу; </a:t>
                      </a:r>
                    </a:p>
                    <a:p>
                      <a:r>
                        <a:rPr lang="uk-UA" baseline="0" dirty="0" smtClean="0"/>
                        <a:t>Київ. нац. ун-т технологій та дизайну;</a:t>
                      </a:r>
                    </a:p>
                    <a:p>
                      <a:r>
                        <a:rPr lang="uk-UA" baseline="0" dirty="0" smtClean="0"/>
                        <a:t>Нац. аерокосмічний ун-т ім. Н. Е. Жуковського;</a:t>
                      </a:r>
                    </a:p>
                    <a:p>
                      <a:r>
                        <a:rPr lang="uk-UA" baseline="0" dirty="0" smtClean="0"/>
                        <a:t>Нац. лісотехнічний ун-т України;</a:t>
                      </a:r>
                    </a:p>
                    <a:p>
                      <a:r>
                        <a:rPr lang="uk-UA" baseline="0" dirty="0" smtClean="0"/>
                        <a:t>Одеського НПУ;</a:t>
                      </a:r>
                    </a:p>
                    <a:p>
                      <a:r>
                        <a:rPr lang="uk-UA" dirty="0" smtClean="0"/>
                        <a:t>Одеська нац. акад. харчових технологій;</a:t>
                      </a:r>
                    </a:p>
                    <a:p>
                      <a:r>
                        <a:rPr lang="uk-UA" dirty="0" err="1" smtClean="0"/>
                        <a:t>Приднепров</a:t>
                      </a:r>
                      <a:r>
                        <a:rPr lang="uk-UA" dirty="0" smtClean="0"/>
                        <a:t>. </a:t>
                      </a:r>
                      <a:r>
                        <a:rPr lang="uk-UA" dirty="0" err="1" smtClean="0"/>
                        <a:t>держ</a:t>
                      </a:r>
                      <a:r>
                        <a:rPr lang="uk-UA" dirty="0" smtClean="0"/>
                        <a:t>. акад. будівництва та архітектури;</a:t>
                      </a:r>
                    </a:p>
                    <a:p>
                      <a:r>
                        <a:rPr lang="uk-UA" dirty="0" smtClean="0"/>
                        <a:t>Укр. </a:t>
                      </a:r>
                      <a:r>
                        <a:rPr lang="uk-UA" dirty="0" err="1" smtClean="0"/>
                        <a:t>держ</a:t>
                      </a:r>
                      <a:r>
                        <a:rPr lang="uk-UA" dirty="0" smtClean="0"/>
                        <a:t>. акад. залізничного транспорту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_____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87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" y="476672"/>
            <a:ext cx="8315796" cy="722952"/>
          </a:xfrm>
        </p:spPr>
        <p:txBody>
          <a:bodyPr/>
          <a:lstStyle/>
          <a:p>
            <a:pPr algn="ctr"/>
            <a:r>
              <a:rPr lang="uk-UA" sz="2800" dirty="0" smtClean="0">
                <a:solidFill>
                  <a:schemeClr val="accent6">
                    <a:lumMod val="75000"/>
                  </a:schemeClr>
                </a:solidFill>
              </a:rPr>
              <a:t>НТБ ВНТУ: місія, організація роботи, впровадження інформаційних технологій         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424936" cy="518457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5750" lvl="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1800" dirty="0"/>
              <a:t>У ВНТУ з ініціативи керівників вишу, вперше в Україні виконані роботи по переведенню АБІС «УФД/Бібліотека» на потужний </a:t>
            </a:r>
            <a:r>
              <a:rPr lang="en-US" sz="1800" dirty="0"/>
              <a:t>Microsoft Server</a:t>
            </a:r>
            <a:r>
              <a:rPr lang="uk-UA" sz="1800" dirty="0"/>
              <a:t> 2012 та СУБД </a:t>
            </a:r>
            <a:r>
              <a:rPr lang="en-US" sz="1800" dirty="0"/>
              <a:t>MS </a:t>
            </a:r>
            <a:r>
              <a:rPr lang="en-US" sz="1800" dirty="0" smtClean="0"/>
              <a:t>SQL</a:t>
            </a:r>
            <a:endParaRPr lang="uk-UA" sz="1800" dirty="0" smtClean="0"/>
          </a:p>
          <a:p>
            <a:pPr marL="285750" lvl="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1800" dirty="0"/>
              <a:t>НТБ ВНТУ є учасником проекту “</a:t>
            </a:r>
            <a:r>
              <a:rPr lang="en-US" sz="1800" dirty="0" err="1"/>
              <a:t>Elib</a:t>
            </a:r>
            <a:r>
              <a:rPr lang="uk-UA" sz="1800" dirty="0"/>
              <a:t>.</a:t>
            </a:r>
            <a:r>
              <a:rPr lang="en-US" sz="1800" dirty="0" err="1"/>
              <a:t>Ukr</a:t>
            </a:r>
            <a:r>
              <a:rPr lang="uk-UA" sz="1800" dirty="0" err="1"/>
              <a:t>.Електронна</a:t>
            </a:r>
            <a:r>
              <a:rPr lang="uk-UA" sz="1800" dirty="0"/>
              <a:t> бібліотека України: створення центрів знань у університетах України</a:t>
            </a:r>
            <a:r>
              <a:rPr lang="uk-UA" sz="1800" dirty="0" smtClean="0"/>
              <a:t>”</a:t>
            </a:r>
          </a:p>
          <a:p>
            <a:pPr marL="285750" lvl="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1800" dirty="0"/>
              <a:t>Створено та поступово наповнюється інформаційними ресурсами інституційний </a:t>
            </a:r>
            <a:r>
              <a:rPr lang="uk-UA" sz="1800" dirty="0" err="1"/>
              <a:t>репозитарій</a:t>
            </a:r>
            <a:r>
              <a:rPr lang="uk-UA" sz="1800" dirty="0"/>
              <a:t> бібліотеки, який функціонує на програмному забезпеченні </a:t>
            </a:r>
            <a:r>
              <a:rPr lang="ru-RU" sz="1800" dirty="0" smtClean="0"/>
              <a:t>D</a:t>
            </a:r>
            <a:r>
              <a:rPr lang="en-US" sz="1800" dirty="0" smtClean="0"/>
              <a:t>s</a:t>
            </a:r>
            <a:r>
              <a:rPr lang="ru-RU" sz="1800" dirty="0" err="1" smtClean="0"/>
              <a:t>pace</a:t>
            </a:r>
            <a:endParaRPr lang="ru-RU" sz="1800" dirty="0" smtClean="0"/>
          </a:p>
          <a:p>
            <a:pPr marL="285750" lvl="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1800" dirty="0"/>
              <a:t>І</a:t>
            </a:r>
            <a:r>
              <a:rPr lang="uk-UA" sz="1800" dirty="0" smtClean="0"/>
              <a:t>нформаційно-бібліографічний відділ </a:t>
            </a:r>
            <a:r>
              <a:rPr lang="uk-UA" sz="1800" dirty="0"/>
              <a:t>спрямовує свої зусилля на забезпечення інформаційних потреб професорсько-викладацького та студентського складу </a:t>
            </a:r>
            <a:r>
              <a:rPr lang="uk-UA" sz="1800" dirty="0" err="1" smtClean="0"/>
              <a:t>ун-ту</a:t>
            </a:r>
            <a:r>
              <a:rPr lang="uk-UA" sz="1800" dirty="0"/>
              <a:t>, об'єднуючи в своїй роботі інформаційно-бібліографічну та науково-бібліографічну діяльність</a:t>
            </a:r>
            <a:endParaRPr lang="ru-RU" sz="1800" dirty="0" smtClean="0"/>
          </a:p>
          <a:p>
            <a:pPr marL="285750" lvl="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1800" dirty="0"/>
              <a:t>Поряд з формуванням бази власних інформаційних продуктів з усіх АРМ </a:t>
            </a:r>
            <a:r>
              <a:rPr lang="uk-UA" sz="1800" dirty="0" err="1" smtClean="0"/>
              <a:t>ун-ту</a:t>
            </a:r>
            <a:r>
              <a:rPr lang="uk-UA" sz="1800" dirty="0" smtClean="0"/>
              <a:t> </a:t>
            </a:r>
            <a:r>
              <a:rPr lang="uk-UA" sz="1800" dirty="0"/>
              <a:t>та бібліотеки відкрито доступ до придбаних повнотекстових </a:t>
            </a:r>
            <a:r>
              <a:rPr lang="uk-UA" sz="1800" dirty="0" smtClean="0"/>
              <a:t>БД</a:t>
            </a:r>
          </a:p>
          <a:p>
            <a:pPr marL="285750" lvl="0" indent="-285750" algn="l">
              <a:buSzPct val="65000"/>
              <a:buFont typeface="Wingdings" panose="05000000000000000000" pitchFamily="2" charset="2"/>
              <a:buChar char="Ø"/>
            </a:pPr>
            <a:r>
              <a:rPr lang="uk-UA" sz="1800" dirty="0"/>
              <a:t>Б</a:t>
            </a:r>
            <a:r>
              <a:rPr lang="uk-UA" sz="1800" dirty="0" smtClean="0"/>
              <a:t>ібліотечний сайт постійно </a:t>
            </a:r>
            <a:r>
              <a:rPr lang="uk-UA" sz="1800" dirty="0"/>
              <a:t>поповнюється інформацією та вдосконалюється</a:t>
            </a:r>
            <a:endParaRPr lang="uk-UA" sz="1800" dirty="0" smtClean="0"/>
          </a:p>
          <a:p>
            <a:pPr lvl="0" algn="l">
              <a:buSzPct val="65000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951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" y="476672"/>
            <a:ext cx="8315796" cy="722952"/>
          </a:xfrm>
        </p:spPr>
        <p:txBody>
          <a:bodyPr/>
          <a:lstStyle/>
          <a:p>
            <a:pPr algn="ctr"/>
            <a:r>
              <a:rPr lang="uk-UA" sz="3200" dirty="0">
                <a:solidFill>
                  <a:schemeClr val="accent6">
                    <a:lumMod val="75000"/>
                  </a:schemeClr>
                </a:solidFill>
              </a:rPr>
              <a:t>Подальшого вивчення </a:t>
            </a:r>
            <a:r>
              <a:rPr lang="uk-UA" sz="3200" dirty="0" smtClean="0">
                <a:solidFill>
                  <a:schemeClr val="accent6">
                    <a:lumMod val="75000"/>
                  </a:schemeClr>
                </a:solidFill>
              </a:rPr>
              <a:t>потребують питання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424936" cy="518457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lvl="0" indent="-457200" algn="l">
              <a:buSzPct val="65000"/>
              <a:buFont typeface="Wingdings" panose="05000000000000000000" pitchFamily="2" charset="2"/>
              <a:buChar char="§"/>
            </a:pPr>
            <a:endParaRPr lang="uk-UA" sz="2400" dirty="0" smtClean="0"/>
          </a:p>
          <a:p>
            <a:pPr marL="457200" lvl="0" indent="-457200" algn="l">
              <a:buSzPct val="65000"/>
              <a:buFont typeface="Wingdings" panose="05000000000000000000" pitchFamily="2" charset="2"/>
              <a:buChar char="§"/>
            </a:pPr>
            <a:r>
              <a:rPr lang="uk-UA" sz="2400" dirty="0" smtClean="0"/>
              <a:t>діяльність </a:t>
            </a:r>
            <a:r>
              <a:rPr lang="uk-UA" sz="2400" dirty="0"/>
              <a:t>наукових (науково-технічних) бібліотек ВНЗ України в напрямку збільшення представництва української науки в глобальному просторі наукових комунікацій;</a:t>
            </a:r>
            <a:endParaRPr lang="ru-RU" sz="2400" dirty="0"/>
          </a:p>
          <a:p>
            <a:pPr marL="457200" lvl="0" indent="-457200" algn="l">
              <a:buSzPct val="65000"/>
              <a:buFont typeface="Wingdings" panose="05000000000000000000" pitchFamily="2" charset="2"/>
              <a:buChar char="§"/>
            </a:pPr>
            <a:r>
              <a:rPr lang="uk-UA" sz="2400" dirty="0"/>
              <a:t>питання авторського права та </a:t>
            </a:r>
            <a:r>
              <a:rPr lang="ru-RU" sz="2400" dirty="0" err="1"/>
              <a:t>відповідальності</a:t>
            </a:r>
            <a:r>
              <a:rPr lang="ru-RU" sz="2400" dirty="0"/>
              <a:t> </a:t>
            </a:r>
            <a:r>
              <a:rPr lang="uk-UA" sz="2400" dirty="0"/>
              <a:t>наукових бібліотек вишів </a:t>
            </a:r>
            <a:r>
              <a:rPr lang="ru-RU" sz="2400" dirty="0"/>
              <a:t>за </a:t>
            </a:r>
            <a:r>
              <a:rPr lang="ru-RU" sz="2400" dirty="0" err="1"/>
              <a:t>поширення</a:t>
            </a:r>
            <a:r>
              <a:rPr lang="ru-RU" sz="2400" dirty="0"/>
              <a:t> </a:t>
            </a:r>
            <a:r>
              <a:rPr lang="ru-RU" sz="2400" dirty="0" err="1"/>
              <a:t>результатів</a:t>
            </a:r>
            <a:r>
              <a:rPr lang="ru-RU" sz="2400" dirty="0"/>
              <a:t> </a:t>
            </a:r>
            <a:r>
              <a:rPr lang="ru-RU" sz="2400" dirty="0" err="1"/>
              <a:t>наукових</a:t>
            </a:r>
            <a:r>
              <a:rPr lang="ru-RU" sz="2400" dirty="0"/>
              <a:t> </a:t>
            </a:r>
            <a:r>
              <a:rPr lang="ru-RU" sz="2400" dirty="0" err="1"/>
              <a:t>досліджень</a:t>
            </a:r>
            <a:r>
              <a:rPr lang="ru-RU" sz="2400" dirty="0"/>
              <a:t> </a:t>
            </a:r>
            <a:r>
              <a:rPr lang="ru-RU" sz="2400" dirty="0" err="1"/>
              <a:t>вчених</a:t>
            </a:r>
            <a:r>
              <a:rPr lang="ru-RU" sz="2400" dirty="0"/>
              <a:t> у </a:t>
            </a:r>
            <a:r>
              <a:rPr lang="ru-RU" sz="2400" dirty="0" err="1"/>
              <a:t>світовому</a:t>
            </a:r>
            <a:r>
              <a:rPr lang="ru-RU" sz="2400" dirty="0"/>
              <a:t> </a:t>
            </a:r>
            <a:r>
              <a:rPr lang="ru-RU" sz="2400" dirty="0" err="1"/>
              <a:t>науково-інформаційному</a:t>
            </a:r>
            <a:r>
              <a:rPr lang="ru-RU" sz="2400" dirty="0"/>
              <a:t> </a:t>
            </a:r>
            <a:r>
              <a:rPr lang="ru-RU" sz="2400" dirty="0" err="1"/>
              <a:t>просторі</a:t>
            </a:r>
            <a:r>
              <a:rPr lang="uk-UA" sz="2400" dirty="0"/>
              <a:t>;</a:t>
            </a:r>
            <a:endParaRPr lang="ru-RU" sz="2400" dirty="0"/>
          </a:p>
          <a:p>
            <a:pPr marL="457200" indent="-457200" algn="l">
              <a:buSzPct val="65000"/>
              <a:buFont typeface="Wingdings" panose="05000000000000000000" pitchFamily="2" charset="2"/>
              <a:buChar char="§"/>
            </a:pPr>
            <a:r>
              <a:rPr lang="uk-UA" sz="2400" dirty="0"/>
              <a:t>п</a:t>
            </a:r>
            <a:r>
              <a:rPr lang="ru-RU" sz="2400" dirty="0" err="1"/>
              <a:t>окращення</a:t>
            </a:r>
            <a:r>
              <a:rPr lang="ru-RU" sz="2400" dirty="0"/>
              <a:t> </a:t>
            </a:r>
            <a:r>
              <a:rPr lang="ru-RU" sz="2400" dirty="0" err="1"/>
              <a:t>бібліотеками</a:t>
            </a:r>
            <a:r>
              <a:rPr lang="ru-RU" sz="2400" dirty="0"/>
              <a:t> ВНЗ </a:t>
            </a:r>
            <a:r>
              <a:rPr lang="ru-RU" sz="2400" dirty="0" err="1"/>
              <a:t>якості</a:t>
            </a:r>
            <a:r>
              <a:rPr lang="ru-RU" sz="2400" dirty="0"/>
              <a:t> </a:t>
            </a:r>
            <a:r>
              <a:rPr lang="ru-RU" sz="2400" dirty="0" err="1"/>
              <a:t>інформаційної</a:t>
            </a:r>
            <a:r>
              <a:rPr lang="ru-RU" sz="2400" dirty="0"/>
              <a:t> </a:t>
            </a:r>
            <a:r>
              <a:rPr lang="ru-RU" sz="2400" dirty="0" err="1"/>
              <a:t>підтримки</a:t>
            </a:r>
            <a:r>
              <a:rPr lang="ru-RU" sz="2400" dirty="0"/>
              <a:t> </a:t>
            </a:r>
            <a:r>
              <a:rPr lang="ru-RU" sz="2400" dirty="0" err="1"/>
              <a:t>наукових</a:t>
            </a:r>
            <a:r>
              <a:rPr lang="ru-RU" sz="2400" dirty="0"/>
              <a:t> </a:t>
            </a:r>
            <a:r>
              <a:rPr lang="ru-RU" sz="2400" dirty="0" err="1"/>
              <a:t>досліджень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6595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/>
          <a:lstStyle/>
          <a:p>
            <a:pPr algn="ctr"/>
            <a:r>
              <a:rPr lang="uk-UA" sz="7200" dirty="0" smtClean="0">
                <a:solidFill>
                  <a:srgbClr val="006699"/>
                </a:solidFill>
              </a:rPr>
              <a:t>Дякую за увагу!</a:t>
            </a:r>
            <a:endParaRPr lang="ru-RU" sz="7200" dirty="0">
              <a:solidFill>
                <a:srgbClr val="006699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4653136"/>
            <a:ext cx="4063775" cy="1752664"/>
          </a:xfrm>
        </p:spPr>
        <p:txBody>
          <a:bodyPr/>
          <a:lstStyle/>
          <a:p>
            <a:endParaRPr lang="uk-UA" sz="2400" i="1" dirty="0" smtClean="0"/>
          </a:p>
          <a:p>
            <a:pPr algn="r"/>
            <a:r>
              <a:rPr lang="uk-UA" sz="2400" i="1" dirty="0" smtClean="0">
                <a:solidFill>
                  <a:schemeClr val="accent4">
                    <a:lumMod val="75000"/>
                    <a:lumOff val="25000"/>
                  </a:schemeClr>
                </a:solidFill>
              </a:rPr>
              <a:t>Студентка гр. </a:t>
            </a:r>
            <a:r>
              <a:rPr lang="uk-UA" sz="2400" i="1" dirty="0" err="1" smtClean="0">
                <a:solidFill>
                  <a:schemeClr val="accent4">
                    <a:lumMod val="75000"/>
                    <a:lumOff val="25000"/>
                  </a:schemeClr>
                </a:solidFill>
              </a:rPr>
              <a:t>КББс</a:t>
            </a:r>
            <a:r>
              <a:rPr lang="uk-UA" sz="2400" i="1" dirty="0" smtClean="0">
                <a:solidFill>
                  <a:schemeClr val="accent4">
                    <a:lumMod val="75000"/>
                    <a:lumOff val="25000"/>
                  </a:schemeClr>
                </a:solidFill>
              </a:rPr>
              <a:t>-13/з</a:t>
            </a:r>
          </a:p>
          <a:p>
            <a:pPr algn="r"/>
            <a:r>
              <a:rPr lang="uk-UA" sz="2400" i="1" dirty="0" err="1" smtClean="0">
                <a:solidFill>
                  <a:schemeClr val="accent4">
                    <a:lumMod val="75000"/>
                    <a:lumOff val="25000"/>
                  </a:schemeClr>
                </a:solidFill>
              </a:rPr>
              <a:t>Криштафович</a:t>
            </a:r>
            <a:r>
              <a:rPr lang="uk-UA" sz="2400" i="1" dirty="0" smtClean="0">
                <a:solidFill>
                  <a:schemeClr val="accent4">
                    <a:lumMod val="75000"/>
                    <a:lumOff val="25000"/>
                  </a:schemeClr>
                </a:solidFill>
              </a:rPr>
              <a:t> Л. А.</a:t>
            </a:r>
            <a:endParaRPr lang="ru-RU" sz="2400" i="1" dirty="0">
              <a:solidFill>
                <a:schemeClr val="accent4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89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roid Sans Fallback"/>
        <a:cs typeface="Droid Sans Fallback"/>
      </a:majorFont>
      <a:minorFont>
        <a:latin typeface="Arial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MS Gothic"/>
      </a:majorFont>
      <a:minorFont>
        <a:latin typeface="Arial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roid Sans Fallback"/>
        <a:cs typeface="Droid Sans Fallback"/>
      </a:majorFont>
      <a:minorFont>
        <a:latin typeface="Arial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1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roid Sans Fallback"/>
        <a:cs typeface="Droid Sans Fallback"/>
      </a:majorFont>
      <a:minorFont>
        <a:latin typeface="Arial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MS Gothic"/>
      </a:majorFont>
      <a:minorFont>
        <a:latin typeface="Arial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roid Sans Fallback"/>
        <a:cs typeface="Droid Sans Fallback"/>
      </a:majorFont>
      <a:minorFont>
        <a:latin typeface="Arial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 ВД + IRVNTU</Template>
  <TotalTime>871</TotalTime>
  <Words>2948</Words>
  <Application>Microsoft Office PowerPoint</Application>
  <PresentationFormat>Экран (4:3)</PresentationFormat>
  <Paragraphs>516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1_Тема Office</vt:lpstr>
      <vt:lpstr>Тема Office</vt:lpstr>
      <vt:lpstr>2_Тема Office</vt:lpstr>
      <vt:lpstr>Тема1</vt:lpstr>
      <vt:lpstr>3_Тема Office</vt:lpstr>
      <vt:lpstr>4_Тема Office</vt:lpstr>
      <vt:lpstr>Дипломна робота</vt:lpstr>
      <vt:lpstr>Актуальність теми дослідження</vt:lpstr>
      <vt:lpstr>Об’єкт, предмет, мета дослідження</vt:lpstr>
      <vt:lpstr>Завдання дослідження</vt:lpstr>
      <vt:lpstr>Наукова новизна, практичне значення</vt:lpstr>
      <vt:lpstr>Наукова бібліотека</vt:lpstr>
      <vt:lpstr>Аналіз стану наукового вивчення проблеми</vt:lpstr>
      <vt:lpstr>Основні напрями діяльності НБ ВНЗ України</vt:lpstr>
      <vt:lpstr>Вебліографія</vt:lpstr>
      <vt:lpstr>Аналіз діяльності ВДС НТБ ВНЗ України</vt:lpstr>
      <vt:lpstr>Аналіз діяльності ВДС НТБ ВНЗ України</vt:lpstr>
      <vt:lpstr>Аналіз діяльності ВДС НТБ ВНЗ України</vt:lpstr>
      <vt:lpstr>Інформаційно-аналітична діяльність </vt:lpstr>
      <vt:lpstr>Інноваційна діяльність НТБ ВНЗ України </vt:lpstr>
      <vt:lpstr>Електронна доставка документів</vt:lpstr>
      <vt:lpstr>Віртуальний абонемент</vt:lpstr>
      <vt:lpstr>Технології Web 2.0 - соціальні мережі</vt:lpstr>
      <vt:lpstr>Наявність декількох мов на сторінках веб-сайтів</vt:lpstr>
      <vt:lpstr>Культурно-просвітницька діяльність НТБ ВНЗ України</vt:lpstr>
      <vt:lpstr>Культурно-просвітницька діяльність НТБ ВНЗ України</vt:lpstr>
      <vt:lpstr>Наукова діяльність НБ ВНЗ України</vt:lpstr>
      <vt:lpstr>Бібліотека – інформаційний інтелект-центр</vt:lpstr>
      <vt:lpstr>Напрями розвитку електронних інформаційних ресурсів НБ ВНЗ  України</vt:lpstr>
      <vt:lpstr>Структура електронної наукової бібліотеки ВНЗ </vt:lpstr>
      <vt:lpstr>Інформаційне забезпечення наукового процесу ВНЗ </vt:lpstr>
      <vt:lpstr>Автоматизовані бібліотечно-інформаційні системи</vt:lpstr>
      <vt:lpstr>Відкритий доступ до інформації</vt:lpstr>
      <vt:lpstr>Переваги репозитаріїв</vt:lpstr>
      <vt:lpstr>Основні функції інституційного репозитарію</vt:lpstr>
      <vt:lpstr>Аналіз репозитаріїв НТБ ВНЗ України</vt:lpstr>
      <vt:lpstr>Аналіз репозитаріїв НТБ ВНЗ України</vt:lpstr>
      <vt:lpstr>НТБ ВНТУ: місія, організація роботи, впровадження інформаційних технологій         </vt:lpstr>
      <vt:lpstr>Подальшого вивчення потребують питання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223</cp:revision>
  <dcterms:created xsi:type="dcterms:W3CDTF">2015-02-28T18:26:09Z</dcterms:created>
  <dcterms:modified xsi:type="dcterms:W3CDTF">2016-12-26T21:12:49Z</dcterms:modified>
</cp:coreProperties>
</file>