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80" r:id="rId4"/>
    <p:sldId id="279" r:id="rId5"/>
    <p:sldId id="282" r:id="rId6"/>
    <p:sldId id="285" r:id="rId7"/>
    <p:sldId id="281" r:id="rId8"/>
    <p:sldId id="286" r:id="rId9"/>
    <p:sldId id="283" r:id="rId10"/>
    <p:sldId id="284" r:id="rId11"/>
    <p:sldId id="287" r:id="rId1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96713"/>
    <a:srgbClr val="FFFF00"/>
    <a:srgbClr val="B3D3EA"/>
    <a:srgbClr val="78ADC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2610" autoAdjust="0"/>
    <p:restoredTop sz="95596" autoAdjust="0"/>
  </p:normalViewPr>
  <p:slideViewPr>
    <p:cSldViewPr>
      <p:cViewPr>
        <p:scale>
          <a:sx n="66" d="100"/>
          <a:sy n="66" d="100"/>
        </p:scale>
        <p:origin x="-246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1EE3C14-191B-4F9A-9B28-220DC5CE25E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CE3C38-B683-40EA-BA07-1114B17785F8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184719-2BF6-4892-8C85-98BBB287D909}" type="slidenum">
              <a:rPr lang="en-US"/>
              <a:pPr/>
              <a:t>2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CCB54B-1A6D-45BA-80D3-858FAB53AE2F}" type="slidenum">
              <a:rPr lang="en-US"/>
              <a:pPr/>
              <a:t>4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CCB54B-1A6D-45BA-80D3-858FAB53AE2F}" type="slidenum">
              <a:rPr lang="en-US"/>
              <a:pPr/>
              <a:t>5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CCB54B-1A6D-45BA-80D3-858FAB53AE2F}" type="slidenum">
              <a:rPr lang="en-US"/>
              <a:pPr/>
              <a:t>6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CCB54B-1A6D-45BA-80D3-858FAB53AE2F}" type="slidenum">
              <a:rPr lang="en-US"/>
              <a:pPr/>
              <a:t>9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CCB54B-1A6D-45BA-80D3-858FAB53AE2F}" type="slidenum">
              <a:rPr lang="en-US"/>
              <a:pPr/>
              <a:t>11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4448175"/>
            <a:ext cx="8534400" cy="70485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5133975"/>
            <a:ext cx="8534400" cy="441325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52500" y="15240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5240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75438" y="95250"/>
            <a:ext cx="2182812" cy="5695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3825" y="95250"/>
            <a:ext cx="6399213" cy="5695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3825" y="95250"/>
            <a:ext cx="8734425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52500" y="1524000"/>
            <a:ext cx="7315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14282" y="4214818"/>
            <a:ext cx="8643998" cy="1071570"/>
          </a:xfrm>
        </p:spPr>
        <p:txBody>
          <a:bodyPr/>
          <a:lstStyle/>
          <a:p>
            <a:r>
              <a:rPr lang="uk-UA" sz="2800" b="1" cap="all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Екологічна безпека Стерилізації КОЛОДЯЗНИХ ВОД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142852"/>
            <a:ext cx="55721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2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інницький</a:t>
            </a:r>
            <a:r>
              <a:rPr lang="uk-UA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національний технічний університет</a:t>
            </a:r>
            <a:endParaRPr lang="ru-RU" sz="2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6446" y="5143512"/>
            <a:ext cx="2952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Науковий керівник:</a:t>
            </a:r>
          </a:p>
          <a:p>
            <a:pPr algn="l"/>
            <a:r>
              <a:rPr lang="uk-UA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к.т.н</a:t>
            </a:r>
            <a:r>
              <a:rPr lang="uk-UA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., доцент Петрук Р.В.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85720" y="714356"/>
            <a:ext cx="4714908" cy="441325"/>
          </a:xfrm>
        </p:spPr>
        <p:txBody>
          <a:bodyPr/>
          <a:lstStyle/>
          <a:p>
            <a:r>
              <a:rPr lang="uk-UA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Юр Валентина Валеріївна</a:t>
            </a:r>
            <a:endParaRPr lang="ru-RU" dirty="0">
              <a:solidFill>
                <a:schemeClr val="bg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143240" y="1142984"/>
            <a:ext cx="5857916" cy="5715016"/>
          </a:xfrm>
        </p:spPr>
        <p:txBody>
          <a:bodyPr/>
          <a:lstStyle/>
          <a:p>
            <a:pPr algn="just">
              <a:buNone/>
            </a:pPr>
            <a:r>
              <a:rPr lang="uk-UA" sz="1800" dirty="0" smtClean="0"/>
              <a:t>	</a:t>
            </a:r>
            <a:r>
              <a:rPr lang="uk-UA" sz="1800" dirty="0" smtClean="0">
                <a:solidFill>
                  <a:schemeClr val="bg2">
                    <a:lumMod val="75000"/>
                  </a:schemeClr>
                </a:solidFill>
              </a:rPr>
              <a:t>	</a:t>
            </a:r>
            <a:r>
              <a:rPr lang="uk-UA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Ефективне очищення води від різноманітних видів забруднень залишається одним з головних завдань людства. На жаль, ця проблема досі актуальна. Існуючі способи її вирішення або занадто дорого коштують, або займають тривалий час. </a:t>
            </a:r>
            <a:endParaRPr lang="ru-RU" sz="18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Зараз звільнення води від домішок здійснюється комбінованим чином, починаючи з механічного етапу очищення, коли відбувається позбавлення води від макроскопічних домішок, і закінчуючи фізико-хімічними методами, призначеними для ліквідації токсичних речовин і елементів.</a:t>
            </a:r>
          </a:p>
          <a:p>
            <a:pPr algn="just">
              <a:buNone/>
            </a:pPr>
            <a:r>
              <a:rPr lang="uk-UA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	Проміжний, біологічний, етап очищення </a:t>
            </a:r>
            <a:r>
              <a:rPr lang="uk-UA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uk-UA" sz="1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це стерилізація води (знищення містяться в рідині бактерій та інших небезпечних мікроорганізмів). Існуючі механізми біологічного очищення води володіють рядом недоліків. По-перше, їх тривалість становить кілька годин, а то й більше. По-друге, деякі з них засновані на технології пропускання води через спеціальні дорогі мембранні фільтри, які досить швидко забиваються і приходять в непридатність.</a:t>
            </a:r>
            <a:endParaRPr lang="ru-RU" sz="1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АКТУАЛЬНІСТЬ</a:t>
            </a:r>
            <a:endParaRPr lang="ru-RU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E:\СОНЕЧКО (¯`v´¯)\ДИПЛОМНА\кис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415646"/>
            <a:ext cx="3571868" cy="2442354"/>
          </a:xfrm>
          <a:prstGeom prst="rect">
            <a:avLst/>
          </a:prstGeom>
          <a:noFill/>
        </p:spPr>
      </p:pic>
      <p:pic>
        <p:nvPicPr>
          <p:cNvPr id="1027" name="Picture 3" descr="E:\СОНЕЧКО (¯`v´¯)\ДИПЛОМНА\chistka_kol_01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71678"/>
            <a:ext cx="3500430" cy="2331904"/>
          </a:xfrm>
          <a:prstGeom prst="rect">
            <a:avLst/>
          </a:prstGeom>
          <a:noFill/>
        </p:spPr>
      </p:pic>
      <p:pic>
        <p:nvPicPr>
          <p:cNvPr id="1028" name="Picture 4" descr="E:\СОНЕЧКО (¯`v´¯)\ДИПЛОМНА\-E_uHL0wKR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714356"/>
            <a:ext cx="2695524" cy="1797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 ТА ЗАДАЧІ</a:t>
            </a:r>
            <a:endParaRPr lang="ru-RU" sz="4000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2500" y="1524000"/>
            <a:ext cx="7315200" cy="4833958"/>
          </a:xfrm>
        </p:spPr>
        <p:txBody>
          <a:bodyPr/>
          <a:lstStyle/>
          <a:p>
            <a:pPr algn="just">
              <a:buNone/>
              <a:defRPr/>
            </a:pPr>
            <a:r>
              <a:rPr lang="uk-UA" altLang="ru-RU" sz="2000" b="1" u="sng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</a:t>
            </a:r>
            <a:r>
              <a:rPr lang="uk-UA" altLang="ru-RU" sz="2000" u="sng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alt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роведення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еколого-економічних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стерилізації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колодязних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вод,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з’ясувати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причини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забруднення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колодязів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очищення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навколишнє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ru-RU" sz="20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  <a:defRPr/>
            </a:pPr>
            <a:r>
              <a:rPr lang="uk-UA" altLang="ru-RU" sz="2000" b="1" u="sng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Задачі: </a:t>
            </a:r>
          </a:p>
          <a:p>
            <a:pPr marL="457200" lvl="0" indent="-457200" algn="just">
              <a:spcAft>
                <a:spcPts val="1200"/>
              </a:spcAft>
              <a:buFont typeface="Calibri" pitchFamily="34" charset="0"/>
              <a:buAutoNum type="arabicPeriod"/>
              <a:defRPr/>
            </a:pPr>
            <a:r>
              <a:rPr lang="uk-UA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Визначити та проаналізувати відомі способи очистки питних вод.</a:t>
            </a:r>
            <a:endParaRPr lang="ru-RU" sz="20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>
              <a:spcAft>
                <a:spcPts val="1200"/>
              </a:spcAft>
              <a:buFont typeface="Calibri" pitchFamily="34" charset="0"/>
              <a:buAutoNum type="arabicPeriod"/>
              <a:defRPr/>
            </a:pPr>
            <a:r>
              <a:rPr lang="uk-UA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Встановити значення води для здоров’я людини.</a:t>
            </a:r>
            <a:endParaRPr lang="ru-RU" sz="20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>
              <a:spcAft>
                <a:spcPts val="1200"/>
              </a:spcAft>
              <a:buFont typeface="Calibri" pitchFamily="34" charset="0"/>
              <a:buAutoNum type="arabicPeriod"/>
              <a:defRPr/>
            </a:pPr>
            <a:r>
              <a:rPr lang="uk-UA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Дослідити проаналізувати методи, що використовуються при стерилізації колодязних вод.</a:t>
            </a:r>
            <a:endParaRPr lang="ru-RU" sz="20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>
              <a:spcAft>
                <a:spcPts val="1200"/>
              </a:spcAft>
              <a:buFont typeface="Calibri" pitchFamily="34" charset="0"/>
              <a:buAutoNum type="arabicPeriod"/>
              <a:defRPr/>
            </a:pPr>
            <a:r>
              <a:rPr lang="uk-UA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Провести </a:t>
            </a:r>
            <a:r>
              <a:rPr lang="uk-UA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розрахунок </a:t>
            </a:r>
            <a:r>
              <a:rPr lang="uk-UA" sz="20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еколого-економічних</a:t>
            </a:r>
            <a:r>
              <a:rPr lang="uk-UA" sz="20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показників стерилізації колодязних води.</a:t>
            </a:r>
            <a:endParaRPr lang="ru-RU" sz="20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spcAft>
                <a:spcPts val="1200"/>
              </a:spcAft>
              <a:buFont typeface="Calibri" pitchFamily="34" charset="0"/>
              <a:buAutoNum type="arabicPeriod"/>
              <a:defRPr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spcAft>
                <a:spcPts val="1200"/>
              </a:spcAft>
              <a:buFont typeface="Calibri" pitchFamily="34" charset="0"/>
              <a:buAutoNum type="arabicPeriod"/>
              <a:defRPr/>
            </a:pPr>
            <a:endParaRPr lang="uk-UA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000232" y="142852"/>
            <a:ext cx="6715172" cy="715962"/>
          </a:xfrm>
        </p:spPr>
        <p:txBody>
          <a:bodyPr/>
          <a:lstStyle/>
          <a:p>
            <a:pPr lvl="1" fontAlgn="auto">
              <a:spcAft>
                <a:spcPts val="0"/>
              </a:spcAft>
              <a:defRPr/>
            </a:pPr>
            <a:r>
              <a:rPr lang="uk-UA" sz="2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Аналіз проблеми забрудненої колодязної води</a:t>
            </a:r>
            <a:endParaRPr lang="ru-RU" sz="2400" b="1" dirty="0" err="1" smtClean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43604" y="3214686"/>
            <a:ext cx="3000396" cy="571504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uk-UA" altLang="ko-KR" sz="1400" dirty="0" smtClean="0">
                <a:solidFill>
                  <a:srgbClr val="00B050"/>
                </a:solidFill>
                <a:latin typeface="Times New Roman" pitchFamily="18" charset="0"/>
                <a:ea typeface="굴림" charset="-127"/>
                <a:cs typeface="Times New Roman" pitchFamily="18" charset="0"/>
              </a:rPr>
              <a:t>Типові механізми антропогенного забруднення підземних вод</a:t>
            </a:r>
            <a:endParaRPr lang="en-US" altLang="ko-KR" sz="1400" dirty="0">
              <a:solidFill>
                <a:srgbClr val="00B050"/>
              </a:solidFill>
              <a:latin typeface="Times New Roman" pitchFamily="18" charset="0"/>
              <a:ea typeface="굴림" charset="-127"/>
              <a:cs typeface="Times New Roman" pitchFamily="18" charset="0"/>
            </a:endParaRPr>
          </a:p>
          <a:p>
            <a:pPr>
              <a:lnSpc>
                <a:spcPct val="80000"/>
              </a:lnSpc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2052" name="Picture 4" descr="E:\СОНЕЧКО (¯`v´¯)\ДИПЛОМНА\Фото для презентації\2fd10d6168ed7a9249be37ff3a61394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714356"/>
            <a:ext cx="3981450" cy="2952750"/>
          </a:xfrm>
          <a:prstGeom prst="rect">
            <a:avLst/>
          </a:prstGeom>
          <a:noFill/>
        </p:spPr>
      </p:pic>
      <p:pic>
        <p:nvPicPr>
          <p:cNvPr id="2053" name="Picture 5" descr="E:\СОНЕЧКО (¯`v´¯)\ДИПЛОМНА\Фото для презентації\139476_html_60d56a5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24051" y="3643314"/>
            <a:ext cx="6319949" cy="3214686"/>
          </a:xfrm>
          <a:prstGeom prst="rect">
            <a:avLst/>
          </a:prstGeom>
          <a:noFill/>
        </p:spPr>
      </p:pic>
      <p:pic>
        <p:nvPicPr>
          <p:cNvPr id="2054" name="Picture 6" descr="E:\СОНЕЧКО (¯`v´¯)\ДИПЛОМНА\Фото для презентації\o-E-COLI-BACTERIA-faceboo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1071546"/>
            <a:ext cx="3143240" cy="209549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715008" y="714356"/>
            <a:ext cx="36433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Кишкова паличка (</a:t>
            </a:r>
            <a:r>
              <a:rPr lang="en-US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Escherichia coli</a:t>
            </a:r>
            <a:r>
              <a:rPr lang="uk-UA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/>
          </a:p>
        </p:txBody>
      </p:sp>
      <p:pic>
        <p:nvPicPr>
          <p:cNvPr id="2055" name="Picture 7" descr="E:\СОНЕЧКО (¯`v´¯)\ДИПЛОМНА\Фото для презентації\image0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000240"/>
            <a:ext cx="1774801" cy="1774801"/>
          </a:xfrm>
          <a:prstGeom prst="rect">
            <a:avLst/>
          </a:prstGeom>
          <a:noFill/>
        </p:spPr>
      </p:pic>
      <p:pic>
        <p:nvPicPr>
          <p:cNvPr id="2056" name="Picture 8" descr="E:\СОНЕЧКО (¯`v´¯)\ДИПЛОМНА\Фото для презентації\bacteria-in-dish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000504"/>
            <a:ext cx="2895918" cy="192880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0" y="142873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Бактерії</a:t>
            </a:r>
            <a:endParaRPr lang="ru-RU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857356" y="142852"/>
            <a:ext cx="6934200" cy="715962"/>
          </a:xfrm>
        </p:spPr>
        <p:txBody>
          <a:bodyPr/>
          <a:lstStyle/>
          <a:p>
            <a:pPr algn="ctr"/>
            <a:r>
              <a:rPr lang="uk-UA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КОЛОДЯЗІ</a:t>
            </a:r>
            <a:endParaRPr lang="en-US" sz="4000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08" y="857232"/>
            <a:ext cx="6862762" cy="1214446"/>
          </a:xfrm>
        </p:spPr>
        <p:txBody>
          <a:bodyPr/>
          <a:lstStyle/>
          <a:p>
            <a:pPr algn="just">
              <a:buNone/>
            </a:pPr>
            <a:r>
              <a:rPr lang="uk-UA" sz="1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Колодязь </a:t>
            </a:r>
            <a:r>
              <a:rPr lang="uk-UA" sz="1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uk-UA" sz="1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гідротехнічна споруда для добування </a:t>
            </a:r>
            <a:r>
              <a:rPr lang="uk-UA" sz="1800" dirty="0" err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грунтових</a:t>
            </a:r>
            <a:r>
              <a:rPr lang="uk-UA" sz="1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вод, зазвичай представляє собою вертикальне заглиблення з укріпленими стінками і механізм підйому води на поверхню (відро на мотузці або насос).</a:t>
            </a:r>
            <a:endParaRPr lang="ru-RU" sz="1800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E:\СОНЕЧКО (¯`v´¯)\ДИПЛОМНА\Фото\11287237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427161"/>
            <a:ext cx="2285984" cy="4430839"/>
          </a:xfrm>
          <a:prstGeom prst="rect">
            <a:avLst/>
          </a:prstGeom>
          <a:noFill/>
        </p:spPr>
      </p:pic>
      <p:pic>
        <p:nvPicPr>
          <p:cNvPr id="3076" name="Picture 4" descr="E:\СОНЕЧКО (¯`v´¯)\ДИПЛОМНА\Фото\рис-2-стр-3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4" y="2000240"/>
            <a:ext cx="3752902" cy="2654295"/>
          </a:xfrm>
          <a:prstGeom prst="rect">
            <a:avLst/>
          </a:prstGeom>
          <a:noFill/>
        </p:spPr>
      </p:pic>
      <p:pic>
        <p:nvPicPr>
          <p:cNvPr id="3077" name="Picture 5" descr="E:\СОНЕЧКО (¯`v´¯)\ДИПЛОМНА\Фото\7.uk-c2510da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5984" y="3571876"/>
            <a:ext cx="3249344" cy="279240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1428736"/>
            <a:ext cx="1714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Водозабірний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трубчастий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колодязь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1670" y="6396335"/>
            <a:ext cx="4000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глядов</a:t>
            </a:r>
            <a:r>
              <a:rPr lang="uk-UA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ий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колодяз</a:t>
            </a:r>
            <a:r>
              <a:rPr lang="uk-UA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29322" y="4714884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Пристрій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шахтного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колодязя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СОНЕЧКО (¯`v´¯)\ДИПЛОМНА\Фото для презентації\пробирки-пипетки-138732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32692"/>
            <a:ext cx="9144001" cy="6125308"/>
          </a:xfrm>
          <a:prstGeom prst="rect">
            <a:avLst/>
          </a:prstGeom>
          <a:noFill/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0" y="857232"/>
            <a:ext cx="428628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етод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sng" strike="noStrike" kern="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хлорування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є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найбільш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розпо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всюдженим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у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всьому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світі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через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його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простоту та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високу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знезаражуючу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дію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стосовно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патогенних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мікроорганізмів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незважаючи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на проблему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забруднення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питної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води через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здатність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хлораген-тів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утворювати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у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воді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хлорорганічні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сполуки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(ХОС)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високого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ступе-ня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 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токсичності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 та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сумарної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мутагенн-ої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активності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хлорованої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питної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води,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щ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 в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багато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разів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перевищує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ризик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виникнення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онкологічних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захворюва-нь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857356" y="0"/>
            <a:ext cx="7072362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Методи очищення забрудненої колодязної води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57686" y="857232"/>
            <a:ext cx="37862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Знезаражуюча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u="sng" kern="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УФ-випроміню-вання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грунтується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незворотних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пошкодженнях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молекул ДНК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РНК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мікро-організмів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фотохіміч-ного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променевої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енергії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596" y="5929330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u="sng" kern="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Озонування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одним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перспективних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обробки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води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знезараження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поліпшення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органолептичних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kern="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sz="18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25" y="95250"/>
            <a:ext cx="7805761" cy="715963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Наявність хлору в воді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4786314" cy="5786454"/>
          </a:xfrm>
        </p:spPr>
        <p:txBody>
          <a:bodyPr/>
          <a:lstStyle/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Хлор 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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один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хімічних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елементів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газоподібна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речовина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сильним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агентом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окислення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сильнодіючою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отруйною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речовиною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Є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декілька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проблем,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стосуються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наявності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хлору у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питній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воді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проблема якості води, якщо в ній надмірна кількість хлору, то він придає їй неприємний запах і смак.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захворювання, які може викликати хлор. Доведено, що люди, які п’ють хлоровану воду мають ризик виникнення раку сечового міхура більше на 21% і ризик виникнення раку прямої кишки на 38% більше, ніж ті, які п’ють воду з невеликим вмістом хлору.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дія </a:t>
            </a:r>
            <a:r>
              <a:rPr lang="uk-UA" sz="1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хлорзаміщених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метану. Ці сполуки виникають у питній воді під дією хлору, коли в ній є нешкідливі домішки, у тому числі і легкі органічні сполуки. 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 descr="E:\СОНЕЧКО (¯`v´¯)\ДИПЛОМНА\Фото\kak-ochistit-kolodec-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2454" y="3867919"/>
            <a:ext cx="4271546" cy="2990081"/>
          </a:xfrm>
          <a:prstGeom prst="rect">
            <a:avLst/>
          </a:prstGeom>
          <a:noFill/>
        </p:spPr>
      </p:pic>
      <p:pic>
        <p:nvPicPr>
          <p:cNvPr id="4099" name="Picture 3" descr="E:\СОНЕЧКО (¯`v´¯)\ДИПЛОМНА\Фото для презентації\image4b2e27b25ef07cce72f780f545cca2539e3f190c780bb9f48fe1277acafbb845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7890" y="1214422"/>
            <a:ext cx="3136110" cy="234228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429456" y="3500438"/>
            <a:ext cx="1714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Хлорне вапно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4876" y="1285860"/>
            <a:ext cx="1285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Діоксид</a:t>
            </a:r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uk-UA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хлору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СОНЕЧКО (¯`v´¯)\ДИПЛОМНА\Фото для презентації\glavnaj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214282" y="714356"/>
            <a:ext cx="5857916" cy="6000792"/>
          </a:xfrm>
        </p:spPr>
        <p:txBody>
          <a:bodyPr/>
          <a:lstStyle/>
          <a:p>
            <a:pPr algn="just"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1. Для розрахунку необхідної кількості препарату використовують формулу:</a:t>
            </a:r>
          </a:p>
          <a:p>
            <a:pPr algn="ctr"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ECH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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100/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, 	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	де, Р - кількість дезінфекційного засобу (г), необхідного для дезінфекції колодязя; Е - об'єм води у колодязі (м3); С - задана концентрація активного хлору у воді колодязя (г/м3); Н - вміст активного хлору у дезінфектанті (%);</a:t>
            </a:r>
          </a:p>
          <a:p>
            <a:pPr algn="just"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	100 - постійний числовий коефіцієнт.</a:t>
            </a:r>
          </a:p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препарату,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необхідного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заповнення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патрона,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розраховують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за формулою:</a:t>
            </a:r>
          </a:p>
          <a:p>
            <a:pPr algn="ctr">
              <a:buNone/>
            </a:pP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0,07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+ 0,08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+ 0,02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 + 0,14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1600" i="1" baseline="-25000" dirty="0" smtClean="0">
                <a:latin typeface="Times New Roman" pitchFamily="18" charset="0"/>
                <a:cs typeface="Times New Roman" pitchFamily="18" charset="0"/>
              </a:rPr>
              <a:t>5,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де, X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препарату,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підлягає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завантаженню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у патрон (кг); X</a:t>
            </a:r>
            <a:r>
              <a:rPr lang="uk-UA" sz="1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об'єм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води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колодязі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(м3); Х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дебіт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води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колодязі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(м3/год); Х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водорозбір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(м3/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); Х</a:t>
            </a:r>
            <a:r>
              <a:rPr lang="ru-RU" sz="1600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хлорпоглинальність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(мг/л).</a:t>
            </a:r>
          </a:p>
          <a:p>
            <a:pPr algn="just">
              <a:buNone/>
            </a:pP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Розраховують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дебіт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води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колодязі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використовуючи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формулу:</a:t>
            </a:r>
          </a:p>
          <a:p>
            <a:pPr algn="just">
              <a:buNone/>
            </a:pP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Д = V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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60/ t</a:t>
            </a:r>
            <a:r>
              <a:rPr lang="uk-UA" sz="16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де, Д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дебіт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води в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колодязі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(л/год); V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об'єм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води 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колодязі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яку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відкачали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(л); 60 -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числовий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коефіцієнт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сума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тривалості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відкачували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тривалості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часу,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якого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відновився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води.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09575" y="214290"/>
            <a:ext cx="8091515" cy="428628"/>
          </a:xfrm>
        </p:spPr>
        <p:txBody>
          <a:bodyPr/>
          <a:lstStyle/>
          <a:p>
            <a:r>
              <a:rPr lang="uk-UA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Еколого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економічні показники стерилізації води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E:\СОНЕЧКО (¯`v´¯)\ДИПЛОМНА\Фото для презентації\Waterfilt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4676" y="714356"/>
            <a:ext cx="9178677" cy="6143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053418" cy="3500462"/>
          </a:xfrm>
        </p:spPr>
        <p:txBody>
          <a:bodyPr/>
          <a:lstStyle/>
          <a:p>
            <a:pPr lvl="0" algn="just">
              <a:buNone/>
            </a:pPr>
            <a:r>
              <a:rPr lang="uk-UA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даній роботі, було встановлено та проаналізовано високий рівень забрудненої колодязної води стічними скидами котелень, господарсько-побутовими стоками та тепловим забрудненням, теплове є найбільш шкідливим, адже викликає зміни термічного та біологічного режиму.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Досліджено вплив на здоров</a:t>
            </a:r>
            <a:r>
              <a:rPr lang="ru-RU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я людини при використанні методів очистки колодязних вод.</a:t>
            </a:r>
          </a:p>
          <a:p>
            <a:pPr algn="just">
              <a:buNone/>
            </a:pP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Показано, що забруднена вода не придатна для споживання людиною, не може бути застосовуватися при водопостачанні та водоспоживанні.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1800" dirty="0" smtClean="0"/>
              <a:t>		</a:t>
            </a:r>
            <a:r>
              <a:rPr lang="uk-UA" sz="1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Дослідження можуть використовуватися для дезінфекції шахтних колодязів і підвищення екологічної безпеки питних вод.</a:t>
            </a: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endParaRPr lang="ru-RU" sz="1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143240" y="214290"/>
            <a:ext cx="2447924" cy="50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Висновки</a:t>
            </a:r>
            <a:endParaRPr kumimoji="0" lang="ru-RU" sz="4000" b="1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E:\СОНЕЧКО (¯`v´¯)\ДИПЛОМНА\Фото для презентації\Droplets-Wat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00164" y="0"/>
            <a:ext cx="10972800" cy="6858000"/>
          </a:xfrm>
          <a:prstGeom prst="rect">
            <a:avLst/>
          </a:prstGeom>
          <a:noFill/>
        </p:spPr>
      </p:pic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214678" y="2571744"/>
            <a:ext cx="300039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">
  <a:themeElements>
    <a:clrScheme name="powerpoint-template-24 12">
      <a:dk1>
        <a:srgbClr val="4D4D4D"/>
      </a:dk1>
      <a:lt1>
        <a:srgbClr val="FFFFFF"/>
      </a:lt1>
      <a:dk2>
        <a:srgbClr val="4D4D4D"/>
      </a:dk2>
      <a:lt2>
        <a:srgbClr val="158920"/>
      </a:lt2>
      <a:accent1>
        <a:srgbClr val="2FA73D"/>
      </a:accent1>
      <a:accent2>
        <a:srgbClr val="4ACA4A"/>
      </a:accent2>
      <a:accent3>
        <a:srgbClr val="FFFFFF"/>
      </a:accent3>
      <a:accent4>
        <a:srgbClr val="404040"/>
      </a:accent4>
      <a:accent5>
        <a:srgbClr val="ADD0AF"/>
      </a:accent5>
      <a:accent6>
        <a:srgbClr val="42B742"/>
      </a:accent6>
      <a:hlink>
        <a:srgbClr val="59D571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93CB6A"/>
        </a:lt2>
        <a:accent1>
          <a:srgbClr val="71BE5E"/>
        </a:accent1>
        <a:accent2>
          <a:srgbClr val="A0CD6E"/>
        </a:accent2>
        <a:accent3>
          <a:srgbClr val="FFFFFF"/>
        </a:accent3>
        <a:accent4>
          <a:srgbClr val="404040"/>
        </a:accent4>
        <a:accent5>
          <a:srgbClr val="BBDBB6"/>
        </a:accent5>
        <a:accent6>
          <a:srgbClr val="91BA63"/>
        </a:accent6>
        <a:hlink>
          <a:srgbClr val="6BAB4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189C25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4C8E3D"/>
        </a:lt2>
        <a:accent1>
          <a:srgbClr val="66A050"/>
        </a:accent1>
        <a:accent2>
          <a:srgbClr val="6EA552"/>
        </a:accent2>
        <a:accent3>
          <a:srgbClr val="FFFFFF"/>
        </a:accent3>
        <a:accent4>
          <a:srgbClr val="404040"/>
        </a:accent4>
        <a:accent5>
          <a:srgbClr val="B8CDB3"/>
        </a:accent5>
        <a:accent6>
          <a:srgbClr val="639549"/>
        </a:accent6>
        <a:hlink>
          <a:srgbClr val="89B96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4D7C48"/>
        </a:lt2>
        <a:accent1>
          <a:srgbClr val="599148"/>
        </a:accent1>
        <a:accent2>
          <a:srgbClr val="69A253"/>
        </a:accent2>
        <a:accent3>
          <a:srgbClr val="FFFFFF"/>
        </a:accent3>
        <a:accent4>
          <a:srgbClr val="404040"/>
        </a:accent4>
        <a:accent5>
          <a:srgbClr val="B5C7B1"/>
        </a:accent5>
        <a:accent6>
          <a:srgbClr val="5E924A"/>
        </a:accent6>
        <a:hlink>
          <a:srgbClr val="80C15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8A9BA5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0E7E24"/>
        </a:lt2>
        <a:accent1>
          <a:srgbClr val="369026"/>
        </a:accent1>
        <a:accent2>
          <a:srgbClr val="57A025"/>
        </a:accent2>
        <a:accent3>
          <a:srgbClr val="FFFFFF"/>
        </a:accent3>
        <a:accent4>
          <a:srgbClr val="404040"/>
        </a:accent4>
        <a:accent5>
          <a:srgbClr val="AEC6AC"/>
        </a:accent5>
        <a:accent6>
          <a:srgbClr val="4E9120"/>
        </a:accent6>
        <a:hlink>
          <a:srgbClr val="73B02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438C00"/>
        </a:lt2>
        <a:accent1>
          <a:srgbClr val="5AA700"/>
        </a:accent1>
        <a:accent2>
          <a:srgbClr val="63CB23"/>
        </a:accent2>
        <a:accent3>
          <a:srgbClr val="FFFFFF"/>
        </a:accent3>
        <a:accent4>
          <a:srgbClr val="404040"/>
        </a:accent4>
        <a:accent5>
          <a:srgbClr val="B5D0AA"/>
        </a:accent5>
        <a:accent6>
          <a:srgbClr val="59B81F"/>
        </a:accent6>
        <a:hlink>
          <a:srgbClr val="90D9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438C00"/>
        </a:lt2>
        <a:accent1>
          <a:srgbClr val="5AA700"/>
        </a:accent1>
        <a:accent2>
          <a:srgbClr val="63CB23"/>
        </a:accent2>
        <a:accent3>
          <a:srgbClr val="FFFFFF"/>
        </a:accent3>
        <a:accent4>
          <a:srgbClr val="404040"/>
        </a:accent4>
        <a:accent5>
          <a:srgbClr val="B5D0AA"/>
        </a:accent5>
        <a:accent6>
          <a:srgbClr val="59B81F"/>
        </a:accent6>
        <a:hlink>
          <a:srgbClr val="7DDA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288C00"/>
        </a:lt2>
        <a:accent1>
          <a:srgbClr val="44A800"/>
        </a:accent1>
        <a:accent2>
          <a:srgbClr val="52CE20"/>
        </a:accent2>
        <a:accent3>
          <a:srgbClr val="FFFFFF"/>
        </a:accent3>
        <a:accent4>
          <a:srgbClr val="404040"/>
        </a:accent4>
        <a:accent5>
          <a:srgbClr val="B0D1AA"/>
        </a:accent5>
        <a:accent6>
          <a:srgbClr val="49BA1C"/>
        </a:accent6>
        <a:hlink>
          <a:srgbClr val="7DDA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158920"/>
        </a:lt2>
        <a:accent1>
          <a:srgbClr val="2FA73D"/>
        </a:accent1>
        <a:accent2>
          <a:srgbClr val="4ACA4A"/>
        </a:accent2>
        <a:accent3>
          <a:srgbClr val="FFFFFF"/>
        </a:accent3>
        <a:accent4>
          <a:srgbClr val="404040"/>
        </a:accent4>
        <a:accent5>
          <a:srgbClr val="ADD0AF"/>
        </a:accent5>
        <a:accent6>
          <a:srgbClr val="42B742"/>
        </a:accent6>
        <a:hlink>
          <a:srgbClr val="59D5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383</TotalTime>
  <Words>188</Words>
  <Application>Microsoft Office PowerPoint</Application>
  <PresentationFormat>Экран (4:3)</PresentationFormat>
  <Paragraphs>61</Paragraphs>
  <Slides>11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powerpoint-template</vt:lpstr>
      <vt:lpstr>Екологічна безпека Стерилізації КОЛОДЯЗНИХ ВОД</vt:lpstr>
      <vt:lpstr>АКТУАЛЬНІСТЬ</vt:lpstr>
      <vt:lpstr>МЕТА ТА ЗАДАЧІ</vt:lpstr>
      <vt:lpstr>Аналіз проблеми забрудненої колодязної води</vt:lpstr>
      <vt:lpstr>КОЛОДЯЗІ</vt:lpstr>
      <vt:lpstr>Слайд 6</vt:lpstr>
      <vt:lpstr>Наявність хлору в воді</vt:lpstr>
      <vt:lpstr>Еколого-економічні показники стерилізації води</vt:lpstr>
      <vt:lpstr>Слайд 9</vt:lpstr>
      <vt:lpstr>Слайд 10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Валечка</dc:creator>
  <cp:lastModifiedBy>Валечка</cp:lastModifiedBy>
  <cp:revision>45</cp:revision>
  <dcterms:created xsi:type="dcterms:W3CDTF">2015-06-13T08:46:16Z</dcterms:created>
  <dcterms:modified xsi:type="dcterms:W3CDTF">2015-06-14T15:11:49Z</dcterms:modified>
</cp:coreProperties>
</file>