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1" r:id="rId1"/>
    <p:sldMasterId id="2147483918" r:id="rId2"/>
  </p:sldMasterIdLst>
  <p:notesMasterIdLst>
    <p:notesMasterId r:id="rId12"/>
  </p:notesMasterIdLst>
  <p:handoutMasterIdLst>
    <p:handoutMasterId r:id="rId13"/>
  </p:handoutMasterIdLst>
  <p:sldIdLst>
    <p:sldId id="256" r:id="rId3"/>
    <p:sldId id="268" r:id="rId4"/>
    <p:sldId id="273" r:id="rId5"/>
    <p:sldId id="274" r:id="rId6"/>
    <p:sldId id="276" r:id="rId7"/>
    <p:sldId id="275" r:id="rId8"/>
    <p:sldId id="278" r:id="rId9"/>
    <p:sldId id="277" r:id="rId10"/>
    <p:sldId id="262" r:id="rId11"/>
  </p:sldIdLst>
  <p:sldSz cx="9144000" cy="6858000" type="screen4x3"/>
  <p:notesSz cx="685800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FFFFFF"/>
    <a:srgbClr val="C03526"/>
    <a:srgbClr val="F0EA00"/>
    <a:srgbClr val="FFFF00"/>
    <a:srgbClr val="0BCB0B"/>
    <a:srgbClr val="B6DBE2"/>
    <a:srgbClr val="F5F1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94564" autoAdjust="0"/>
  </p:normalViewPr>
  <p:slideViewPr>
    <p:cSldViewPr>
      <p:cViewPr varScale="1">
        <p:scale>
          <a:sx n="97" d="100"/>
          <a:sy n="97" d="100"/>
        </p:scale>
        <p:origin x="-2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5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ru-RU"/>
              <a:t>ІнБТЕГП Кафедра Промислового та цивільного будівництва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ru-RU"/>
              <a:t>рррррррррррр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ru-RU"/>
              <a:t>2222</a:t>
            </a:r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DC233F2-6809-4C5A-A4E7-6D8761D603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297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ru-RU"/>
              <a:t>ІнБТЕГП Кафедра Промислового та цивільного будівництва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ru-RU"/>
              <a:t>рррррррррррр</a:t>
            </a:r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5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ru-RU"/>
              <a:t>2222</a:t>
            </a:r>
          </a:p>
        </p:txBody>
      </p:sp>
      <p:sp>
        <p:nvSpPr>
          <p:cNvPr id="1065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00AFDA6-620D-4674-8561-82109CAFC1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42284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ru-RU" smtClean="0"/>
              <a:t>ІнБТЕГП Кафедра Промислового та цивільного будівництва</a:t>
            </a: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ІнБТЕГП Кафедра Промислового та цивільного будівництва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84695D-86E1-4358-921E-06E50CEFD97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65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1676400"/>
            <a:ext cx="60960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200400"/>
            <a:ext cx="6096000" cy="914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096000" y="6245225"/>
            <a:ext cx="163195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F574C-8E19-438A-8B30-E542140698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2B841-0398-4389-81BA-D26C4DF524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CF210-029A-4AD1-AADE-37AE5C7A07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47800" y="1752600"/>
            <a:ext cx="3048000" cy="4373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048000" cy="4373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30160-2C87-4A68-AE3C-DA606E57B5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EEF1F-B940-4153-B9AF-1B8AF61211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90AD2-835C-4D44-8FCA-786B6E3668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7B933-89D0-43EA-A218-18D9A07766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9014A-6A6E-46A1-B91C-F160C8AA33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107AA-862A-474B-8EE5-56FE551944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71EB6-45E7-4D28-A578-5958ED8780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134100" y="457200"/>
            <a:ext cx="1562100" cy="5668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47800" y="457200"/>
            <a:ext cx="4533900" cy="56689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95210-6321-4F2E-9F57-31315C00CA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uk-UA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569363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69364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C2FCD-706E-4F94-A723-827E0DB19D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42515-F375-4E10-A9BC-FB71DB03C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501FF-BAB4-4BFD-8846-B4E081C0C6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C8B2E-291E-4405-80B0-91DF00211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35446-DEC2-4E7E-A55E-40A09026B5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354A1-DA03-43E3-8C06-389C8A3F4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8A917-5513-426A-90CA-389DDA0795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4A2A9-CCB2-4B85-A1D9-8D61AA652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2309F-D7B2-4CDE-90CC-DDD885A9B5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669FE-BF0D-45EC-80AA-C7E145647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6F1F4-BFFA-4DFC-A5C2-4FA81F6F01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6DABD-A068-4F84-9B8F-BDCABCEC39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80AC6-EE05-4D08-921F-28DBD4EC7F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457200"/>
            <a:ext cx="6248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752600"/>
            <a:ext cx="62484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782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47800" y="6245225"/>
            <a:ext cx="1600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82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82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0" y="6245225"/>
            <a:ext cx="16224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E75270F6-D9F5-45F9-9AF0-25303EC0A5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687F7915-91BE-4C9A-B1BD-21F3FBDA9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568325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uk-UA" sz="2400">
                <a:latin typeface="Times New Roman" pitchFamily="18" charset="0"/>
              </a:endParaRPr>
            </a:p>
          </p:txBody>
        </p:sp>
        <p:sp>
          <p:nvSpPr>
            <p:cNvPr id="568326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 sz="2400">
                <a:latin typeface="Times New Roman" pitchFamily="18" charset="0"/>
              </a:endParaRPr>
            </a:p>
          </p:txBody>
        </p:sp>
        <p:sp>
          <p:nvSpPr>
            <p:cNvPr id="568327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>
                <a:solidFill>
                  <a:schemeClr val="hlink"/>
                </a:solidFill>
              </a:endParaRPr>
            </a:p>
          </p:txBody>
        </p:sp>
        <p:sp>
          <p:nvSpPr>
            <p:cNvPr id="568328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>
                <a:solidFill>
                  <a:schemeClr val="hlink"/>
                </a:solidFill>
              </a:endParaRPr>
            </a:p>
          </p:txBody>
        </p:sp>
        <p:sp>
          <p:nvSpPr>
            <p:cNvPr id="568329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>
                <a:solidFill>
                  <a:schemeClr val="accent2"/>
                </a:solidFill>
              </a:endParaRPr>
            </a:p>
          </p:txBody>
        </p:sp>
        <p:sp>
          <p:nvSpPr>
            <p:cNvPr id="568330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>
                <a:solidFill>
                  <a:schemeClr val="hlink"/>
                </a:solidFill>
              </a:endParaRPr>
            </a:p>
          </p:txBody>
        </p:sp>
        <p:sp>
          <p:nvSpPr>
            <p:cNvPr id="568331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 sz="2400">
                <a:latin typeface="Times New Roman" pitchFamily="18" charset="0"/>
              </a:endParaRPr>
            </a:p>
          </p:txBody>
        </p:sp>
        <p:sp>
          <p:nvSpPr>
            <p:cNvPr id="568332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>
                <a:solidFill>
                  <a:schemeClr val="accent2"/>
                </a:solidFill>
              </a:endParaRPr>
            </a:p>
          </p:txBody>
        </p:sp>
        <p:sp>
          <p:nvSpPr>
            <p:cNvPr id="568333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uk-UA">
                <a:solidFill>
                  <a:schemeClr val="accent2"/>
                </a:solidFill>
              </a:endParaRPr>
            </a:p>
          </p:txBody>
        </p:sp>
      </p:grpSp>
      <p:sp>
        <p:nvSpPr>
          <p:cNvPr id="4101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2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68336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bmp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6813" y="980728"/>
            <a:ext cx="8928992" cy="3473450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2800" b="1" dirty="0" smtClean="0">
                <a:solidFill>
                  <a:srgbClr val="010103"/>
                </a:solidFill>
                <a:latin typeface="Arial Narrow" pitchFamily="34" charset="0"/>
              </a:rPr>
              <a:t>Магістерська кваліфікаційна робота на тему:</a:t>
            </a:r>
            <a:br>
              <a:rPr lang="uk-UA" sz="2800" b="1" dirty="0" smtClean="0">
                <a:solidFill>
                  <a:srgbClr val="010103"/>
                </a:solidFill>
                <a:latin typeface="Arial Narrow" pitchFamily="34" charset="0"/>
              </a:rPr>
            </a:br>
            <a:r>
              <a:rPr lang="uk-UA" sz="3200" b="1" dirty="0" smtClean="0">
                <a:solidFill>
                  <a:srgbClr val="01010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/>
            </a:r>
            <a:br>
              <a:rPr lang="uk-UA" sz="3200" b="1" dirty="0" smtClean="0">
                <a:solidFill>
                  <a:srgbClr val="01010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</a:br>
            <a:r>
              <a:rPr lang="uk-UA" sz="3200" dirty="0"/>
              <a:t>"Моделювання </a:t>
            </a:r>
            <a:r>
              <a:rPr lang="uk-UA" sz="3200" dirty="0" smtClean="0"/>
              <a:t> роботи фундаментних конструкцій промислової будівлі в м. Вінниця"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b="1" i="1" dirty="0" smtClean="0"/>
          </a:p>
        </p:txBody>
      </p:sp>
      <p:sp>
        <p:nvSpPr>
          <p:cNvPr id="7171" name="Text Box 23"/>
          <p:cNvSpPr txBox="1">
            <a:spLocks noChangeArrowheads="1"/>
          </p:cNvSpPr>
          <p:nvPr/>
        </p:nvSpPr>
        <p:spPr bwMode="auto">
          <a:xfrm>
            <a:off x="971550" y="115888"/>
            <a:ext cx="7200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/>
              <a:t>ІнБТЕГП Кафедра Промислового та цивільного будівництва</a:t>
            </a:r>
            <a:endParaRPr lang="ru-RU"/>
          </a:p>
        </p:txBody>
      </p:sp>
      <p:pic>
        <p:nvPicPr>
          <p:cNvPr id="7172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0"/>
            <a:ext cx="5048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7173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395287" y="5301208"/>
            <a:ext cx="8353425" cy="1079475"/>
          </a:xfrm>
        </p:spPr>
        <p:txBody>
          <a:bodyPr/>
          <a:lstStyle/>
          <a:p>
            <a:pPr algn="l" eaLnBrk="1" hangingPunct="1"/>
            <a:r>
              <a:rPr lang="uk-UA" sz="2800" dirty="0" smtClean="0">
                <a:latin typeface="Times New Roman" pitchFamily="18" charset="0"/>
              </a:rPr>
              <a:t>Магістрант:  </a:t>
            </a:r>
            <a:r>
              <a:rPr lang="uk-UA" sz="2800" dirty="0" err="1" smtClean="0">
                <a:latin typeface="Times New Roman" pitchFamily="18" charset="0"/>
              </a:rPr>
              <a:t>Гнинюк</a:t>
            </a:r>
            <a:r>
              <a:rPr lang="uk-UA" sz="2800" dirty="0" smtClean="0">
                <a:latin typeface="Times New Roman" pitchFamily="18" charset="0"/>
              </a:rPr>
              <a:t> Вадим </a:t>
            </a:r>
          </a:p>
          <a:p>
            <a:pPr algn="l" eaLnBrk="1" hangingPunct="1"/>
            <a:r>
              <a:rPr lang="uk-UA" sz="2800" dirty="0" smtClean="0">
                <a:latin typeface="Times New Roman" pitchFamily="18" charset="0"/>
              </a:rPr>
              <a:t> </a:t>
            </a:r>
            <a:r>
              <a:rPr lang="uk-UA" sz="2800" dirty="0" smtClean="0">
                <a:latin typeface="Times New Roman" pitchFamily="18" charset="0"/>
              </a:rPr>
              <a:t>Керівник:   Меть Іван Миколайович</a:t>
            </a:r>
            <a:endParaRPr lang="ru-RU" sz="28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76AF779-DF05-43FA-8D07-C2D29117B5F9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496" y="692150"/>
            <a:ext cx="8805292" cy="5545138"/>
          </a:xfrm>
        </p:spPr>
        <p:txBody>
          <a:bodyPr/>
          <a:lstStyle/>
          <a:p>
            <a:pPr marL="0" indent="0" algn="just">
              <a:buNone/>
            </a:pPr>
            <a:r>
              <a:rPr lang="uk-UA" sz="1600" b="1" dirty="0" smtClean="0">
                <a:latin typeface="Times New Roman" pitchFamily="18" charset="0"/>
              </a:rPr>
              <a:t>Актуальність теми.</a:t>
            </a:r>
            <a:r>
              <a:rPr lang="uk-UA" sz="1600" dirty="0" smtClean="0">
                <a:latin typeface="Times New Roman" pitchFamily="18" charset="0"/>
              </a:rPr>
              <a:t> </a:t>
            </a:r>
          </a:p>
          <a:p>
            <a:pPr marL="0" indent="354013" algn="just">
              <a:buNone/>
            </a:pPr>
            <a:r>
              <a:rPr lang="uk-UA" sz="1600" dirty="0" smtClean="0"/>
              <a:t>Розвиток </a:t>
            </a:r>
            <a:r>
              <a:rPr lang="uk-UA" sz="1600" dirty="0"/>
              <a:t>будівельної галузі, а саме проектування сучасних промислових комплексів, призводить до пошуку шляхів вдосконалення розрахункових схем промислових будівель, з метою забезпечення надійної роботи конструкцій і разом з тим оптимального використання матеріалів.</a:t>
            </a:r>
            <a:endParaRPr lang="ru-RU" sz="1600" dirty="0"/>
          </a:p>
          <a:p>
            <a:pPr marL="0" indent="354013" algn="just">
              <a:buNone/>
            </a:pPr>
            <a:r>
              <a:rPr lang="uk-UA" sz="1600" dirty="0"/>
              <a:t>На сьогоднішній день все більше розрахунків промислових об’єктів виконується з врахуванням основи, хоча раніше наземна частина приймалась в розрахунках як жорстко защемлена. Проте реальну картину напружено-деформованого стану можна отримати лише у випадку врахування сумісної роботи системи "наземна частина-фундаменти-підвалини".</a:t>
            </a:r>
            <a:endParaRPr lang="ru-RU" sz="1600" dirty="0"/>
          </a:p>
          <a:p>
            <a:pPr marL="0" indent="354013" algn="just">
              <a:buNone/>
            </a:pPr>
            <a:r>
              <a:rPr lang="uk-UA" sz="1600" dirty="0"/>
              <a:t>Урахування сумісної роботи системи "будівля-фундамент-основа" є одним з основних принципів проектування основ і фундаментів в сучасних нормативних документах – ДБН В.2.1-10-2009 "Основи і фундаменти будівель та споруд", які включають прямі вказівки по необхідності проведення сумісних розрахунків. Адже будівля в процесі свого існування знаходиться в постійному контакті та взаємодії з ґрунтовою основою, тому надійне та економічне проектне вирішення споруди може дати аналіз її напружено-деформованого стану (НДС), отриманий при дослідженні роботи системи "будівля-фундамент-основа" в цілому. </a:t>
            </a:r>
            <a:endParaRPr lang="ru-RU" sz="1600" dirty="0"/>
          </a:p>
          <a:p>
            <a:pPr marL="0" indent="354013" algn="just">
              <a:buNone/>
            </a:pPr>
            <a:r>
              <a:rPr lang="uk-UA" sz="1600" dirty="0"/>
              <a:t>Врахування перерозподілу зусиль між складовими системи "основа-фундамент-будівля" сприятиме реалізації наявних резервів несучої здатності системи, при збереженні надійності, більш достовірній оцінці її експлуатаційних якостей і може вказувати на доцільність заходів покращення </a:t>
            </a:r>
            <a:r>
              <a:rPr lang="uk-UA" sz="1600" dirty="0" err="1"/>
              <a:t>міцнісних</a:t>
            </a:r>
            <a:r>
              <a:rPr lang="uk-UA" sz="1600" dirty="0"/>
              <a:t> та деформативних характеристик системи. </a:t>
            </a:r>
            <a:endParaRPr lang="uk-UA" sz="1600" dirty="0" smtClean="0">
              <a:latin typeface="Times New Roman" pitchFamily="18" charset="0"/>
            </a:endParaRP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1403350" y="115888"/>
            <a:ext cx="7200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/>
              <a:t>ІнБТЕГП Кафедра Промислового та цивільного будівництва</a:t>
            </a:r>
            <a:endParaRPr lang="ru-RU"/>
          </a:p>
        </p:txBody>
      </p:sp>
      <p:pic>
        <p:nvPicPr>
          <p:cNvPr id="8197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0"/>
            <a:ext cx="5048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1109516-8876-4F7E-84BB-9F81FC3CBD48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921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539750" y="765174"/>
            <a:ext cx="8280400" cy="5735659"/>
          </a:xfrm>
        </p:spPr>
        <p:txBody>
          <a:bodyPr/>
          <a:lstStyle/>
          <a:p>
            <a:pPr marL="0" indent="0" algn="just" eaLnBrk="1" hangingPunct="1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1400" b="1" u="sng" dirty="0"/>
              <a:t>Метою роботи</a:t>
            </a:r>
            <a:r>
              <a:rPr lang="uk-UA" sz="1400" u="sng" dirty="0"/>
              <a:t> </a:t>
            </a:r>
            <a:r>
              <a:rPr lang="uk-UA" sz="1400" dirty="0" smtClean="0"/>
              <a:t>є </a:t>
            </a:r>
            <a:r>
              <a:rPr lang="uk-UA" sz="1400" dirty="0"/>
              <a:t>вирішення науково-технічної задачі вдосконалення методу дослідження сумісної роботи системи "будівля-фундамент-основа" в конкретних інженерно-геологічних умовах та наступним прогнозуванням НДС системи, що досліджується</a:t>
            </a:r>
            <a:r>
              <a:rPr lang="uk-UA" sz="1400" dirty="0" smtClean="0"/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1400" b="1" u="sng" dirty="0"/>
              <a:t>Задачі досліджень</a:t>
            </a:r>
            <a:r>
              <a:rPr lang="uk-UA" sz="1400" b="1" dirty="0"/>
              <a:t>: </a:t>
            </a:r>
            <a:endParaRPr lang="ru-RU" sz="1400" dirty="0"/>
          </a:p>
          <a:p>
            <a:pPr marL="0" indent="354013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1400" dirty="0"/>
              <a:t>Для досягнення поставленої мети необхідно вирішити такі задачі:</a:t>
            </a:r>
            <a:endParaRPr lang="ru-RU" sz="1400" dirty="0"/>
          </a:p>
          <a:p>
            <a:pPr lvl="0" algn="just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–"/>
            </a:pPr>
            <a:r>
              <a:rPr lang="uk-UA" sz="1400" dirty="0"/>
              <a:t>систематизувати й узагальнити наявні данні з оцінки сучасного стану питання взаємодії системи "будівля-фундамент-основа;</a:t>
            </a:r>
            <a:endParaRPr lang="ru-RU" sz="1400" dirty="0"/>
          </a:p>
          <a:p>
            <a:pPr lvl="0" algn="just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–"/>
            </a:pPr>
            <a:r>
              <a:rPr lang="uk-UA" sz="1400" dirty="0"/>
              <a:t>розглянути й конкретизувати методологію використання чисельного дослідження для розрахунку і проектування НДС підземних та наземних конструкцій;</a:t>
            </a:r>
            <a:endParaRPr lang="ru-RU" sz="1400" dirty="0"/>
          </a:p>
          <a:p>
            <a:pPr lvl="0" algn="just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–"/>
            </a:pPr>
            <a:r>
              <a:rPr lang="uk-UA" sz="1400" dirty="0"/>
              <a:t>розробити алгоритм побудови моделі сумісної роботи промислових будівель з основами та фундаментами;</a:t>
            </a:r>
            <a:endParaRPr lang="ru-RU" sz="1400" dirty="0"/>
          </a:p>
          <a:p>
            <a:pPr lvl="0" algn="just">
              <a:lnSpc>
                <a:spcPct val="150000"/>
              </a:lnSpc>
              <a:spcBef>
                <a:spcPts val="0"/>
              </a:spcBef>
              <a:buClrTx/>
              <a:buFont typeface="Arial" pitchFamily="34" charset="0"/>
              <a:buChar char="–"/>
            </a:pPr>
            <a:r>
              <a:rPr lang="uk-UA" sz="1400" dirty="0"/>
              <a:t>провести числово-експериментальні дослідження НДС реальних будівель та порівняти отримані результати з експериментальними даними.</a:t>
            </a:r>
            <a:endParaRPr lang="ru-RU" sz="1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1400" b="1" u="sng" dirty="0" smtClean="0"/>
              <a:t>Об’єкт </a:t>
            </a:r>
            <a:r>
              <a:rPr lang="uk-UA" sz="1400" b="1" u="sng" dirty="0"/>
              <a:t>дослідження</a:t>
            </a:r>
            <a:r>
              <a:rPr lang="uk-UA" sz="1400" u="sng" dirty="0"/>
              <a:t> </a:t>
            </a:r>
            <a:r>
              <a:rPr lang="uk-UA" sz="1400" dirty="0"/>
              <a:t>– напружено-деформований стан системи "будівля-фундамент-основа" при експлуатаційних навантаженнях та конкретних граничних умовах.</a:t>
            </a:r>
            <a:endParaRPr lang="ru-RU" sz="1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uk-UA" sz="1400" b="1" u="sng" dirty="0" smtClean="0"/>
              <a:t>Предмет </a:t>
            </a:r>
            <a:r>
              <a:rPr lang="uk-UA" sz="1400" b="1" u="sng" dirty="0"/>
              <a:t>дослідження</a:t>
            </a:r>
            <a:r>
              <a:rPr lang="uk-UA" sz="1400" u="sng" dirty="0"/>
              <a:t> </a:t>
            </a:r>
            <a:r>
              <a:rPr lang="uk-UA" sz="1400" dirty="0"/>
              <a:t>– процеси перерозподілу деформацій та зусиль в елементах споруд та ґрунтовій основі від дії експлуатаційних навантажень.</a:t>
            </a:r>
            <a:endParaRPr lang="ru-RU" sz="1400" dirty="0"/>
          </a:p>
          <a:p>
            <a:pPr algn="just" eaLnBrk="1" hangingPunct="1">
              <a:lnSpc>
                <a:spcPct val="150000"/>
              </a:lnSpc>
              <a:buClrTx/>
              <a:buFont typeface="Arial" pitchFamily="34" charset="0"/>
              <a:buChar char="–"/>
            </a:pPr>
            <a:endParaRPr lang="ru-RU" sz="1400" dirty="0"/>
          </a:p>
          <a:p>
            <a:pPr marL="0" indent="0" algn="just" eaLnBrk="1" hangingPunct="1">
              <a:lnSpc>
                <a:spcPct val="150000"/>
              </a:lnSpc>
              <a:buNone/>
            </a:pP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50000"/>
              </a:lnSpc>
              <a:buNone/>
            </a:pPr>
            <a:endParaRPr lang="uk-UA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lnSpc>
                <a:spcPct val="150000"/>
              </a:lnSpc>
              <a:buNone/>
            </a:pPr>
            <a:endParaRPr lang="uk-UA" sz="1400" dirty="0" smtClean="0">
              <a:latin typeface="Times New Roman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buNone/>
            </a:pPr>
            <a:endParaRPr lang="ru-RU" sz="14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38573DD-F988-450B-B564-1CF4DBF955C8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642938"/>
            <a:ext cx="8218488" cy="58801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uk-UA" sz="1400" b="1" u="sng" dirty="0"/>
              <a:t>Методи дослідження:</a:t>
            </a:r>
            <a:r>
              <a:rPr lang="uk-UA" sz="1400" u="sng" dirty="0"/>
              <a:t> </a:t>
            </a:r>
            <a:r>
              <a:rPr lang="uk-UA" sz="1400" dirty="0"/>
              <a:t>Комплекс числових сучасних методів: метод скінченних елементів, методи механіки ґрунтів та будівельної механіки, методи математичного моделювання експерименту. </a:t>
            </a:r>
            <a:endParaRPr lang="uk-UA" sz="1400" dirty="0" smtClean="0"/>
          </a:p>
          <a:p>
            <a:pPr marL="0" indent="0">
              <a:lnSpc>
                <a:spcPct val="150000"/>
              </a:lnSpc>
              <a:buNone/>
            </a:pPr>
            <a:endParaRPr lang="ru-RU" sz="1400" dirty="0"/>
          </a:p>
          <a:p>
            <a:pPr marL="0" indent="0">
              <a:lnSpc>
                <a:spcPct val="150000"/>
              </a:lnSpc>
              <a:buNone/>
            </a:pPr>
            <a:r>
              <a:rPr lang="uk-UA" sz="1400" b="1" u="sng" dirty="0"/>
              <a:t>Наукова новизна одержаних результатів</a:t>
            </a:r>
            <a:r>
              <a:rPr lang="uk-UA" sz="1400" dirty="0"/>
              <a:t>: </a:t>
            </a:r>
            <a:endParaRPr lang="ru-RU" sz="1400" dirty="0"/>
          </a:p>
          <a:p>
            <a:pPr>
              <a:lnSpc>
                <a:spcPct val="150000"/>
              </a:lnSpc>
              <a:buClrTx/>
            </a:pPr>
            <a:r>
              <a:rPr lang="uk-UA" sz="1400" dirty="0"/>
              <a:t>удосконалено модель сумісної роботи промислових будівель та основ;</a:t>
            </a:r>
            <a:endParaRPr lang="ru-RU" sz="1400" dirty="0"/>
          </a:p>
          <a:p>
            <a:pPr>
              <a:lnSpc>
                <a:spcPct val="150000"/>
              </a:lnSpc>
              <a:buClrTx/>
            </a:pPr>
            <a:r>
              <a:rPr lang="uk-UA" sz="1400" dirty="0"/>
              <a:t>встановлено відповідні співвідношення перерозподілу зусиль в центральних та периферійних зонах наземної та підземної частин промислових каркасних </a:t>
            </a:r>
            <a:r>
              <a:rPr lang="uk-UA" sz="1400" dirty="0" smtClean="0"/>
              <a:t>будівель</a:t>
            </a:r>
            <a:r>
              <a:rPr lang="uk-UA" sz="1400" dirty="0"/>
              <a:t>.</a:t>
            </a:r>
            <a:endParaRPr lang="uk-UA" sz="1400" dirty="0" smtClean="0"/>
          </a:p>
          <a:p>
            <a:pPr>
              <a:lnSpc>
                <a:spcPct val="150000"/>
              </a:lnSpc>
              <a:buClrTx/>
            </a:pPr>
            <a:endParaRPr lang="ru-RU" sz="1400" dirty="0"/>
          </a:p>
          <a:p>
            <a:pPr marL="0" indent="0">
              <a:lnSpc>
                <a:spcPct val="150000"/>
              </a:lnSpc>
              <a:buNone/>
            </a:pPr>
            <a:r>
              <a:rPr lang="uk-UA" sz="1400" b="1" u="sng" dirty="0"/>
              <a:t>Практичне значення одержаних </a:t>
            </a:r>
            <a:r>
              <a:rPr lang="uk-UA" sz="1400" b="1" u="sng" dirty="0" smtClean="0"/>
              <a:t>результатів</a:t>
            </a:r>
            <a:r>
              <a:rPr lang="uk-UA" sz="1400" dirty="0"/>
              <a:t>:</a:t>
            </a:r>
            <a:endParaRPr lang="ru-RU" sz="1400" dirty="0"/>
          </a:p>
          <a:p>
            <a:pPr>
              <a:lnSpc>
                <a:spcPct val="150000"/>
              </a:lnSpc>
              <a:buClrTx/>
            </a:pPr>
            <a:r>
              <a:rPr lang="uk-UA" sz="1400" dirty="0" smtClean="0"/>
              <a:t>визначення </a:t>
            </a:r>
            <a:r>
              <a:rPr lang="uk-UA" sz="1400" dirty="0"/>
              <a:t>НДС в елементах наземної частини будівлі з урахуванням перерозподілу зусиль при осіданні ґрунтової основи, що дозволяє більш економічно підбирати розміри поперечних перерізів та армування;</a:t>
            </a:r>
            <a:endParaRPr lang="ru-RU" sz="1400" dirty="0"/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uk-UA" sz="14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8" t="13269" r="6207" b="10306"/>
          <a:stretch/>
        </p:blipFill>
        <p:spPr bwMode="auto">
          <a:xfrm>
            <a:off x="1908646" y="404664"/>
            <a:ext cx="6695801" cy="455543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8215338" y="6248400"/>
            <a:ext cx="471462" cy="457200"/>
          </a:xfrm>
        </p:spPr>
        <p:txBody>
          <a:bodyPr/>
          <a:lstStyle/>
          <a:p>
            <a:pPr>
              <a:defRPr/>
            </a:pPr>
            <a:fld id="{C7B42515-F375-4E10-A9BC-FB71DB03CA98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 bwMode="auto">
          <a:xfrm>
            <a:off x="214282" y="6072206"/>
            <a:ext cx="8247093" cy="5715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Рисунок 1  а) – скінченно-елементна модель; б) </a:t>
            </a:r>
            <a:r>
              <a:rPr lang="en-US" sz="1400" b="1" dirty="0">
                <a:latin typeface="Calibri"/>
                <a:ea typeface="Calibri"/>
              </a:rPr>
              <a:t>–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/>
              <a:t>3</a:t>
            </a:r>
            <a:r>
              <a:rPr lang="en-US" sz="1400" b="1" dirty="0"/>
              <a:t>D</a:t>
            </a:r>
            <a:r>
              <a:rPr lang="en-US" sz="1400" b="1" dirty="0" smtClean="0">
                <a:latin typeface="Calibri"/>
                <a:ea typeface="Calibri"/>
              </a:rPr>
              <a:t> </a:t>
            </a:r>
            <a:r>
              <a:rPr lang="uk-UA" sz="1400" b="1" dirty="0" smtClean="0">
                <a:latin typeface="Calibri"/>
                <a:ea typeface="Calibri"/>
              </a:rPr>
              <a:t>-</a:t>
            </a:r>
            <a:r>
              <a:rPr lang="en-US" sz="1400" b="1" dirty="0" smtClean="0">
                <a:latin typeface="Calibri"/>
                <a:ea typeface="Calibri"/>
              </a:rPr>
              <a:t> </a:t>
            </a:r>
            <a:r>
              <a:rPr lang="ru-RU" sz="1400" b="1" dirty="0" err="1">
                <a:latin typeface="Calibri"/>
                <a:ea typeface="Calibri"/>
              </a:rPr>
              <a:t>вигляд</a:t>
            </a:r>
            <a:r>
              <a:rPr lang="ru-RU" sz="1400" b="1" dirty="0">
                <a:latin typeface="Calibri"/>
                <a:ea typeface="Calibri"/>
              </a:rPr>
              <a:t> </a:t>
            </a:r>
            <a:r>
              <a:rPr lang="ru-RU" sz="1400" b="1" dirty="0" err="1">
                <a:latin typeface="Calibri"/>
                <a:ea typeface="Calibri"/>
              </a:rPr>
              <a:t>ґрунтового</a:t>
            </a:r>
            <a:r>
              <a:rPr lang="ru-RU" sz="1400" b="1" dirty="0">
                <a:latin typeface="Calibri"/>
                <a:ea typeface="Calibri"/>
              </a:rPr>
              <a:t> </a:t>
            </a:r>
            <a:r>
              <a:rPr lang="ru-RU" sz="1400" b="1" dirty="0" err="1">
                <a:latin typeface="Calibri"/>
                <a:ea typeface="Calibri"/>
              </a:rPr>
              <a:t>масиву</a:t>
            </a:r>
            <a:r>
              <a:rPr lang="uk-UA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8" t="46818" r="17541" b="20548"/>
          <a:stretch/>
        </p:blipFill>
        <p:spPr>
          <a:xfrm>
            <a:off x="530940" y="3986981"/>
            <a:ext cx="4149213" cy="1386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536" y="76470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а)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78446" y="342900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б)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D932461-CD63-49D3-AAD6-C1D1FED95590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1331913" y="115888"/>
            <a:ext cx="6592887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uk-UA"/>
              <a:t>ІнБТЕГП Кафедра Промислового та цивільного будівництва</a:t>
            </a:r>
            <a:endParaRPr lang="ru-RU"/>
          </a:p>
        </p:txBody>
      </p:sp>
      <p:pic>
        <p:nvPicPr>
          <p:cNvPr id="1126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7938"/>
            <a:ext cx="504825" cy="4651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1126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187450" y="6237288"/>
            <a:ext cx="7273925" cy="504080"/>
          </a:xfrm>
          <a:noFill/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sz="1400" b="1" dirty="0" smtClean="0"/>
              <a:t>Рисунок </a:t>
            </a:r>
            <a:r>
              <a:rPr lang="en-US" sz="1400" b="1" dirty="0" smtClean="0"/>
              <a:t>2</a:t>
            </a:r>
            <a:r>
              <a:rPr lang="uk-UA" sz="1400" b="1" dirty="0" smtClean="0"/>
              <a:t>  </a:t>
            </a:r>
            <a:r>
              <a:rPr lang="uk-UA" sz="1400" b="1" dirty="0" smtClean="0"/>
              <a:t>– </a:t>
            </a:r>
            <a:r>
              <a:rPr lang="uk-UA" sz="1400" b="1" dirty="0" smtClean="0"/>
              <a:t>схема розташування фундаментних конструкцій;</a:t>
            </a:r>
          </a:p>
          <a:p>
            <a:pPr algn="ctr" eaLnBrk="1" hangingPunct="1">
              <a:lnSpc>
                <a:spcPct val="80000"/>
              </a:lnSpc>
              <a:buNone/>
            </a:pPr>
            <a:r>
              <a:rPr lang="uk-UA" sz="1400" b="1" dirty="0" smtClean="0"/>
              <a:t>          б) </a:t>
            </a:r>
            <a:r>
              <a:rPr lang="uk-UA" sz="1400" b="1" dirty="0" err="1" smtClean="0"/>
              <a:t>–ізополя</a:t>
            </a:r>
            <a:r>
              <a:rPr lang="uk-UA" sz="1400" b="1" dirty="0" smtClean="0"/>
              <a:t> осідань фундаментних конструкцій.</a:t>
            </a:r>
            <a:endParaRPr lang="ru-RU" sz="1400" b="1" dirty="0" smtClean="0"/>
          </a:p>
        </p:txBody>
      </p:sp>
      <p:sp>
        <p:nvSpPr>
          <p:cNvPr id="7" name="Rectangle 8"/>
          <p:cNvSpPr txBox="1">
            <a:spLocks noChangeArrowheads="1"/>
          </p:cNvSpPr>
          <p:nvPr/>
        </p:nvSpPr>
        <p:spPr bwMode="auto">
          <a:xfrm>
            <a:off x="343880" y="620230"/>
            <a:ext cx="856895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uk-UA" sz="14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400" b="1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" t="28168" r="20407" b="22937"/>
          <a:stretch/>
        </p:blipFill>
        <p:spPr bwMode="auto">
          <a:xfrm>
            <a:off x="107504" y="1700808"/>
            <a:ext cx="8502372" cy="370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7B42515-F375-4E10-A9BC-FB71DB03CA98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6" name="Rectangle 8"/>
          <p:cNvSpPr txBox="1">
            <a:spLocks noChangeArrowheads="1"/>
          </p:cNvSpPr>
          <p:nvPr/>
        </p:nvSpPr>
        <p:spPr bwMode="auto">
          <a:xfrm>
            <a:off x="1339850" y="6389688"/>
            <a:ext cx="7273925" cy="50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uk-UA" sz="1400" b="1" dirty="0" smtClean="0"/>
              <a:t>Рисунок 3  – </a:t>
            </a:r>
            <a:r>
              <a:rPr lang="uk-UA" sz="1400" b="1" dirty="0" err="1" smtClean="0"/>
              <a:t>Ізополя</a:t>
            </a:r>
            <a:r>
              <a:rPr lang="uk-UA" sz="1400" b="1" dirty="0" smtClean="0"/>
              <a:t> осідань фундаментних конструкцій.</a:t>
            </a:r>
            <a:endParaRPr lang="ru-RU" sz="1400" b="1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95"/>
          <a:stretch/>
        </p:blipFill>
        <p:spPr>
          <a:xfrm>
            <a:off x="80217" y="764704"/>
            <a:ext cx="8986994" cy="552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1717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8"/>
          <p:cNvSpPr txBox="1">
            <a:spLocks noChangeArrowheads="1"/>
          </p:cNvSpPr>
          <p:nvPr/>
        </p:nvSpPr>
        <p:spPr bwMode="auto">
          <a:xfrm>
            <a:off x="960438" y="5982390"/>
            <a:ext cx="6780224" cy="54978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lIns="87266" tIns="43634" rIns="87266" bIns="43634">
            <a:spAutoFit/>
          </a:bodyPr>
          <a:lstStyle/>
          <a:p>
            <a:pPr algn="ctr"/>
            <a:r>
              <a:rPr lang="uk-UA" sz="1500" dirty="0"/>
              <a:t>Рисунок </a:t>
            </a:r>
            <a:r>
              <a:rPr lang="uk-UA" sz="1500" dirty="0" smtClean="0"/>
              <a:t>4 </a:t>
            </a:r>
            <a:r>
              <a:rPr lang="uk-UA" sz="1500" dirty="0"/>
              <a:t>– Картина </a:t>
            </a:r>
            <a:r>
              <a:rPr lang="uk-UA" sz="1500" b="1" dirty="0"/>
              <a:t>перерозподілу поздовжніх </a:t>
            </a:r>
            <a:r>
              <a:rPr lang="uk-UA" sz="1500" dirty="0"/>
              <a:t>сил в </a:t>
            </a:r>
            <a:r>
              <a:rPr lang="uk-UA" sz="1500" b="1" dirty="0"/>
              <a:t>колонах</a:t>
            </a:r>
            <a:r>
              <a:rPr lang="uk-UA" sz="1500" dirty="0"/>
              <a:t> будівлі </a:t>
            </a:r>
          </a:p>
          <a:p>
            <a:pPr algn="ctr"/>
            <a:r>
              <a:rPr lang="uk-UA" sz="1500" dirty="0"/>
              <a:t>з </a:t>
            </a:r>
            <a:r>
              <a:rPr lang="uk-UA" sz="1500" b="1" dirty="0"/>
              <a:t>врахуванням</a:t>
            </a:r>
            <a:r>
              <a:rPr lang="uk-UA" sz="1500" dirty="0"/>
              <a:t>  реальної роботи основи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9" b="15799"/>
          <a:stretch/>
        </p:blipFill>
        <p:spPr bwMode="auto">
          <a:xfrm>
            <a:off x="451358" y="1331342"/>
            <a:ext cx="8277250" cy="4113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" name="Группа 24"/>
          <p:cNvGrpSpPr/>
          <p:nvPr/>
        </p:nvGrpSpPr>
        <p:grpSpPr>
          <a:xfrm>
            <a:off x="2294600" y="1034887"/>
            <a:ext cx="2771336" cy="3006150"/>
            <a:chOff x="1721463" y="896388"/>
            <a:chExt cx="2771336" cy="3006150"/>
          </a:xfrm>
        </p:grpSpPr>
        <p:sp>
          <p:nvSpPr>
            <p:cNvPr id="37" name="TextBox 36"/>
            <p:cNvSpPr txBox="1">
              <a:spLocks/>
            </p:cNvSpPr>
            <p:nvPr/>
          </p:nvSpPr>
          <p:spPr>
            <a:xfrm>
              <a:off x="1839203" y="1148430"/>
              <a:ext cx="215444" cy="68198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1"/>
              </a:solidFill>
            </a:ln>
          </p:spPr>
          <p:txBody>
            <a:bodyPr vert="vert270" wrap="square" lIns="0" tIns="0" rIns="0" bIns="0" rtlCol="0">
              <a:spAutoFit/>
            </a:bodyPr>
            <a:lstStyle/>
            <a:p>
              <a:pPr algn="ctr"/>
              <a:r>
                <a:rPr lang="uk-UA" sz="1400" dirty="0" smtClean="0"/>
                <a:t>5,96т</a:t>
              </a:r>
              <a:endParaRPr lang="ru-RU" sz="1400" dirty="0"/>
            </a:p>
          </p:txBody>
        </p:sp>
        <p:sp>
          <p:nvSpPr>
            <p:cNvPr id="38" name="Стрелка вниз 37"/>
            <p:cNvSpPr/>
            <p:nvPr/>
          </p:nvSpPr>
          <p:spPr bwMode="auto">
            <a:xfrm>
              <a:off x="2054647" y="1229961"/>
              <a:ext cx="144016" cy="334453"/>
            </a:xfrm>
            <a:prstGeom prst="downArrow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TextBox 38"/>
            <p:cNvSpPr txBox="1">
              <a:spLocks/>
            </p:cNvSpPr>
            <p:nvPr/>
          </p:nvSpPr>
          <p:spPr>
            <a:xfrm>
              <a:off x="2221405" y="1229961"/>
              <a:ext cx="215444" cy="518922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txBody>
            <a:bodyPr vert="vert270" wrap="square" lIns="0" tIns="0" rIns="0" bIns="0" rtlCol="0">
              <a:spAutoFit/>
            </a:bodyPr>
            <a:lstStyle/>
            <a:p>
              <a:pPr algn="ctr"/>
              <a:r>
                <a:rPr lang="uk-UA" sz="1400" dirty="0" smtClean="0"/>
                <a:t>4,57т</a:t>
              </a:r>
              <a:endParaRPr lang="ru-RU" sz="1400" dirty="0"/>
            </a:p>
          </p:txBody>
        </p:sp>
        <p:sp>
          <p:nvSpPr>
            <p:cNvPr id="40" name="TextBox 39"/>
            <p:cNvSpPr txBox="1">
              <a:spLocks/>
            </p:cNvSpPr>
            <p:nvPr/>
          </p:nvSpPr>
          <p:spPr>
            <a:xfrm>
              <a:off x="2558703" y="3272771"/>
              <a:ext cx="215444" cy="43222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1"/>
              </a:solidFill>
            </a:ln>
          </p:spPr>
          <p:txBody>
            <a:bodyPr vert="vert270" wrap="square" lIns="0" tIns="0" rIns="0" bIns="0" rtlCol="0">
              <a:spAutoFit/>
            </a:bodyPr>
            <a:lstStyle/>
            <a:p>
              <a:pPr algn="ctr"/>
              <a:r>
                <a:rPr lang="uk-UA" sz="1400" dirty="0" smtClean="0"/>
                <a:t>2,43т</a:t>
              </a:r>
              <a:endParaRPr lang="ru-RU" sz="1400" dirty="0"/>
            </a:p>
          </p:txBody>
        </p:sp>
        <p:sp>
          <p:nvSpPr>
            <p:cNvPr id="41" name="Стрелка вниз 40"/>
            <p:cNvSpPr/>
            <p:nvPr/>
          </p:nvSpPr>
          <p:spPr bwMode="auto">
            <a:xfrm flipV="1">
              <a:off x="2918743" y="3250883"/>
              <a:ext cx="144016" cy="399938"/>
            </a:xfrm>
            <a:prstGeom prst="downArrow">
              <a:avLst/>
            </a:prstGeom>
            <a:solidFill>
              <a:srgbClr val="FF0000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TextBox 41"/>
            <p:cNvSpPr txBox="1">
              <a:spLocks/>
            </p:cNvSpPr>
            <p:nvPr/>
          </p:nvSpPr>
          <p:spPr>
            <a:xfrm>
              <a:off x="3134767" y="3272771"/>
              <a:ext cx="215444" cy="62976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txBody>
            <a:bodyPr vert="vert270" wrap="square" lIns="0" tIns="0" rIns="0" bIns="0" rtlCol="0">
              <a:spAutoFit/>
            </a:bodyPr>
            <a:lstStyle/>
            <a:p>
              <a:pPr algn="ctr"/>
              <a:r>
                <a:rPr lang="uk-UA" sz="1400" dirty="0" smtClean="0"/>
                <a:t>2,86т</a:t>
              </a:r>
              <a:endParaRPr lang="ru-RU" sz="1400" dirty="0"/>
            </a:p>
          </p:txBody>
        </p:sp>
        <p:sp>
          <p:nvSpPr>
            <p:cNvPr id="43" name="TextBox 42"/>
            <p:cNvSpPr txBox="1">
              <a:spLocks/>
            </p:cNvSpPr>
            <p:nvPr/>
          </p:nvSpPr>
          <p:spPr>
            <a:xfrm>
              <a:off x="3816419" y="2994611"/>
              <a:ext cx="215444" cy="432229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1"/>
              </a:solidFill>
            </a:ln>
          </p:spPr>
          <p:txBody>
            <a:bodyPr vert="vert270" wrap="square" lIns="0" tIns="0" rIns="0" bIns="0" rtlCol="0">
              <a:spAutoFit/>
            </a:bodyPr>
            <a:lstStyle/>
            <a:p>
              <a:pPr algn="ctr"/>
              <a:r>
                <a:rPr lang="uk-UA" sz="1400" dirty="0" smtClean="0"/>
                <a:t>1,31т</a:t>
              </a:r>
              <a:endParaRPr lang="ru-RU" sz="1400" dirty="0"/>
            </a:p>
          </p:txBody>
        </p:sp>
        <p:sp>
          <p:nvSpPr>
            <p:cNvPr id="44" name="Стрелка вниз 43"/>
            <p:cNvSpPr/>
            <p:nvPr/>
          </p:nvSpPr>
          <p:spPr bwMode="auto">
            <a:xfrm flipV="1">
              <a:off x="4018267" y="2810788"/>
              <a:ext cx="144016" cy="399938"/>
            </a:xfrm>
            <a:prstGeom prst="downArrow">
              <a:avLst/>
            </a:prstGeom>
            <a:solidFill>
              <a:srgbClr val="FF0000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TextBox 44"/>
            <p:cNvSpPr txBox="1">
              <a:spLocks/>
            </p:cNvSpPr>
            <p:nvPr/>
          </p:nvSpPr>
          <p:spPr>
            <a:xfrm>
              <a:off x="4214887" y="2934900"/>
              <a:ext cx="215444" cy="62976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txBody>
            <a:bodyPr vert="vert270" wrap="square" lIns="0" tIns="0" rIns="0" bIns="0" rtlCol="0">
              <a:spAutoFit/>
            </a:bodyPr>
            <a:lstStyle/>
            <a:p>
              <a:pPr algn="ctr"/>
              <a:r>
                <a:rPr lang="uk-UA" sz="1400" dirty="0" smtClean="0"/>
                <a:t>1,45т</a:t>
              </a:r>
              <a:endParaRPr lang="ru-RU" sz="1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1463" y="896388"/>
              <a:ext cx="715386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uk-UA" dirty="0" smtClean="0"/>
                <a:t>23%</a:t>
              </a:r>
              <a:endParaRPr lang="ru-RU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633058" y="2818812"/>
              <a:ext cx="715386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uk-UA" dirty="0" smtClean="0"/>
                <a:t>17,7%</a:t>
              </a:r>
              <a:endParaRPr lang="ru-RU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777413" y="2533789"/>
              <a:ext cx="715386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uk-UA" dirty="0" smtClean="0"/>
                <a:t>10,5%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6299848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FFB2D40-F18F-41CB-94EA-6B65C37F9784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3419475" y="476250"/>
            <a:ext cx="2746375" cy="450850"/>
          </a:xfrm>
        </p:spPr>
        <p:txBody>
          <a:bodyPr/>
          <a:lstStyle/>
          <a:p>
            <a:pPr eaLnBrk="1" hangingPunct="1"/>
            <a:r>
              <a:rPr lang="uk-UA" sz="2800" smtClean="0"/>
              <a:t>Висновки </a:t>
            </a:r>
            <a:endParaRPr lang="ru-RU" sz="2800" smtClean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2" y="928670"/>
            <a:ext cx="8247091" cy="5500726"/>
          </a:xfrm>
        </p:spPr>
        <p:txBody>
          <a:bodyPr/>
          <a:lstStyle/>
          <a:p>
            <a:pPr marL="0" indent="180975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endParaRPr lang="uk-UA" sz="1200" dirty="0" smtClean="0">
              <a:latin typeface="Times New Roman" pitchFamily="18" charset="0"/>
            </a:endParaRPr>
          </a:p>
          <a:p>
            <a:pPr marL="0" indent="180975" algn="just" eaLnBrk="1" hangingPunct="1">
              <a:lnSpc>
                <a:spcPct val="114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uk-UA" sz="1600" dirty="0" smtClean="0">
                <a:latin typeface="Times New Roman" pitchFamily="18" charset="0"/>
              </a:rPr>
              <a:t>1. При врахуванні основи спостерігається зменшення N в осідаючих колонах, перекидаючи зусилля N на крайні, та збільшення в менш </a:t>
            </a:r>
            <a:r>
              <a:rPr lang="uk-UA" sz="1600" dirty="0" err="1" smtClean="0">
                <a:latin typeface="Times New Roman" pitchFamily="18" charset="0"/>
              </a:rPr>
              <a:t>просівших</a:t>
            </a:r>
            <a:r>
              <a:rPr lang="uk-UA" sz="1600" dirty="0" smtClean="0">
                <a:latin typeface="Times New Roman" pitchFamily="18" charset="0"/>
              </a:rPr>
              <a:t> </a:t>
            </a:r>
            <a:r>
              <a:rPr lang="uk-UA" sz="1600" dirty="0" err="1" smtClean="0">
                <a:latin typeface="Times New Roman" pitchFamily="18" charset="0"/>
              </a:rPr>
              <a:t>хповерховому</a:t>
            </a:r>
            <a:r>
              <a:rPr lang="uk-UA" sz="1600" dirty="0" smtClean="0">
                <a:latin typeface="Times New Roman" pitchFamily="18" charset="0"/>
              </a:rPr>
              <a:t> каркасі</a:t>
            </a:r>
          </a:p>
          <a:p>
            <a:pPr marL="0" indent="180975" algn="just" eaLnBrk="1" hangingPunct="1">
              <a:lnSpc>
                <a:spcPct val="114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uk-UA" sz="1600" dirty="0" smtClean="0">
                <a:latin typeface="Times New Roman" pitchFamily="18" charset="0"/>
              </a:rPr>
              <a:t>при просіданні будівлі виникає.</a:t>
            </a:r>
          </a:p>
          <a:p>
            <a:pPr marL="0" indent="180975" algn="just" eaLnBrk="1" hangingPunct="1">
              <a:lnSpc>
                <a:spcPct val="114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uk-UA" sz="1600" dirty="0" smtClean="0">
                <a:latin typeface="Times New Roman" pitchFamily="18" charset="0"/>
              </a:rPr>
              <a:t>2. Проектування споруд з урахуванням перерозподілу зусиль є актуальним для сьогодення, оскільки дозволяє найбільш ефективно використовувати матеріали, що доцільно при їх всезростаючій кошторисній вартості.</a:t>
            </a:r>
          </a:p>
          <a:p>
            <a:pPr marL="0" indent="180975" algn="just" eaLnBrk="1" hangingPunct="1">
              <a:lnSpc>
                <a:spcPct val="114000"/>
              </a:lnSpc>
              <a:buClr>
                <a:schemeClr val="tx1"/>
              </a:buClr>
              <a:buNone/>
            </a:pPr>
            <a:r>
              <a:rPr lang="uk-UA" sz="1600" dirty="0" smtClean="0">
                <a:latin typeface="Times New Roman" pitchFamily="18" charset="0"/>
              </a:rPr>
              <a:t>3. Резерви ефективності і якості роботи системи "будівля-фундамент-основа" можуть бути знайдені шляхом більш повного врахування властивостей ґрунтів основ будівель.</a:t>
            </a:r>
          </a:p>
          <a:p>
            <a:pPr marL="0" indent="180975" algn="just" eaLnBrk="1" hangingPunct="1">
              <a:lnSpc>
                <a:spcPct val="114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uk-UA" sz="1600" dirty="0" smtClean="0">
                <a:latin typeface="Times New Roman" pitchFamily="18" charset="0"/>
              </a:rPr>
              <a:t>4. Воронка осідання будівлі значно змінює НДС системи в порівнянні з розрахунком жорстко закріпленої моделі споруди і призводить до розвантаження центральних зон (де просідання будівлі значне) та довантаження крайових зон.</a:t>
            </a:r>
          </a:p>
          <a:p>
            <a:pPr marL="0" indent="180975" algn="just" eaLnBrk="1" hangingPunct="1">
              <a:lnSpc>
                <a:spcPct val="114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uk-UA" sz="1600" dirty="0" smtClean="0">
                <a:latin typeface="Times New Roman" pitchFamily="18" charset="0"/>
              </a:rPr>
              <a:t>5. Сучасні уявлення про формування НДС будівель не можна визнати вичерпними, а вдосконалення методів їх розрахунку обумовлює необхідність подальшого вивчення механізму цієї взаємодії.</a:t>
            </a:r>
          </a:p>
          <a:p>
            <a:pPr marL="0" indent="180975" algn="just" eaLnBrk="1" hangingPunct="1">
              <a:lnSpc>
                <a:spcPct val="114000"/>
              </a:lnSpc>
              <a:buClr>
                <a:schemeClr val="tx1"/>
              </a:buClr>
              <a:buNone/>
            </a:pPr>
            <a:r>
              <a:rPr lang="uk-UA" sz="1600" dirty="0" smtClean="0">
                <a:latin typeface="Times New Roman" pitchFamily="18" charset="0"/>
              </a:rPr>
              <a:t>6</a:t>
            </a:r>
            <a:r>
              <a:rPr lang="en-US" sz="1600" dirty="0" smtClean="0">
                <a:latin typeface="Times New Roman" pitchFamily="18" charset="0"/>
              </a:rPr>
              <a:t>. </a:t>
            </a:r>
            <a:r>
              <a:rPr lang="uk-UA" sz="1600" dirty="0" smtClean="0">
                <a:latin typeface="Times New Roman" pitchFamily="18" charset="0"/>
              </a:rPr>
              <a:t>Урахування взаємовпливу континууму системи "основа-фундамент-будівля" сприятиме довговічності будівель.</a:t>
            </a:r>
          </a:p>
          <a:p>
            <a:pPr marL="0" indent="180975" algn="just" eaLnBrk="1" hangingPunct="1">
              <a:lnSpc>
                <a:spcPct val="114000"/>
              </a:lnSpc>
              <a:buClr>
                <a:schemeClr val="tx1"/>
              </a:buClr>
              <a:buNone/>
            </a:pPr>
            <a:r>
              <a:rPr lang="uk-UA" sz="1600" dirty="0" smtClean="0">
                <a:latin typeface="Times New Roman" pitchFamily="18" charset="0"/>
              </a:rPr>
              <a:t>7. Розроблений метод дозволяє враховувати сумісну роботу системи </a:t>
            </a:r>
            <a:r>
              <a:rPr lang="uk-UA" sz="1600" dirty="0" err="1" smtClean="0">
                <a:latin typeface="Times New Roman" pitchFamily="18" charset="0"/>
              </a:rPr>
              <a:t>“будівля-фундамент-основа”</a:t>
            </a:r>
            <a:r>
              <a:rPr lang="uk-UA" sz="1600" dirty="0" smtClean="0">
                <a:latin typeface="Times New Roman" pitchFamily="18" charset="0"/>
              </a:rPr>
              <a:t> з наступним прогнозом НДС наземної та підземної частини.</a:t>
            </a:r>
          </a:p>
          <a:p>
            <a:pPr marL="0" indent="180975" algn="just" eaLnBrk="1" hangingPunct="1">
              <a:lnSpc>
                <a:spcPct val="114000"/>
              </a:lnSpc>
              <a:buClr>
                <a:schemeClr val="tx1"/>
              </a:buClr>
              <a:buFont typeface="Wingdings" pitchFamily="2" charset="2"/>
              <a:buNone/>
            </a:pPr>
            <a:endParaRPr lang="uk-UA" sz="1600" dirty="0" smtClean="0">
              <a:latin typeface="Times New Roman" pitchFamily="18" charset="0"/>
            </a:endParaRPr>
          </a:p>
          <a:p>
            <a:pPr marL="0" indent="180975" algn="just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uk-UA" sz="1600" dirty="0" smtClean="0">
              <a:latin typeface="Times New Roman" pitchFamily="18" charset="0"/>
            </a:endParaRPr>
          </a:p>
          <a:p>
            <a:pPr marL="0" indent="180975" algn="just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uk-UA" sz="1600" dirty="0" smtClean="0">
              <a:latin typeface="Times New Roman" pitchFamily="18" charset="0"/>
            </a:endParaRPr>
          </a:p>
          <a:p>
            <a:pPr marL="0" indent="180975" algn="just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uk-UA" sz="1600" dirty="0" smtClean="0">
              <a:latin typeface="Times New Roman" pitchFamily="18" charset="0"/>
            </a:endParaRPr>
          </a:p>
          <a:p>
            <a:pPr marL="0" indent="180975" algn="just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ru-RU" sz="1600" dirty="0" smtClean="0">
              <a:latin typeface="Times New Roman" pitchFamily="18" charset="0"/>
            </a:endParaRP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1331913" y="109538"/>
            <a:ext cx="7200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/>
              <a:t>ІнБТЕГП Кафедра Промислового та цивільного будівництва</a:t>
            </a:r>
            <a:endParaRPr lang="ru-RU"/>
          </a:p>
        </p:txBody>
      </p:sp>
      <p:sp>
        <p:nvSpPr>
          <p:cNvPr id="1639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6391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0"/>
            <a:ext cx="504825" cy="4651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159438">
  <a:themeElements>
    <a:clrScheme name="01159438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01159438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0115943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3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3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3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3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15943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3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3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3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3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3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15943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иксел">
  <a:themeElements>
    <a:clrScheme name="">
      <a:dk1>
        <a:srgbClr val="000000"/>
      </a:dk1>
      <a:lt1>
        <a:srgbClr val="FFFFFF"/>
      </a:lt1>
      <a:dk2>
        <a:srgbClr val="000000"/>
      </a:dk2>
      <a:lt2>
        <a:srgbClr val="2AEC2A"/>
      </a:lt2>
      <a:accent1>
        <a:srgbClr val="33CCCC"/>
      </a:accent1>
      <a:accent2>
        <a:srgbClr val="9DC2D7"/>
      </a:accent2>
      <a:accent3>
        <a:srgbClr val="FFFFFF"/>
      </a:accent3>
      <a:accent4>
        <a:srgbClr val="000000"/>
      </a:accent4>
      <a:accent5>
        <a:srgbClr val="ADE2E2"/>
      </a:accent5>
      <a:accent6>
        <a:srgbClr val="8EB0C3"/>
      </a:accent6>
      <a:hlink>
        <a:srgbClr val="00FF00"/>
      </a:hlink>
      <a:folHlink>
        <a:srgbClr val="CCCCFF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3">
        <a:dk1>
          <a:srgbClr val="000000"/>
        </a:dk1>
        <a:lt1>
          <a:srgbClr val="00FF00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AAFFAA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4">
        <a:dk1>
          <a:srgbClr val="000000"/>
        </a:dk1>
        <a:lt1>
          <a:srgbClr val="EEEEEE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5F5F5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5">
        <a:dk1>
          <a:srgbClr val="000000"/>
        </a:dk1>
        <a:lt1>
          <a:srgbClr val="EEEEEE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5F5F5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FF00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6">
        <a:dk1>
          <a:srgbClr val="000000"/>
        </a:dk1>
        <a:lt1>
          <a:srgbClr val="EEEEEE"/>
        </a:lt1>
        <a:dk2>
          <a:srgbClr val="000000"/>
        </a:dk2>
        <a:lt2>
          <a:srgbClr val="2AEC2A"/>
        </a:lt2>
        <a:accent1>
          <a:srgbClr val="33CCCC"/>
        </a:accent1>
        <a:accent2>
          <a:srgbClr val="9DC2D7"/>
        </a:accent2>
        <a:accent3>
          <a:srgbClr val="F5F5F5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FF00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2042</TotalTime>
  <Words>736</Words>
  <Application>Microsoft Office PowerPoint</Application>
  <PresentationFormat>Экран (4:3)</PresentationFormat>
  <Paragraphs>90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01159438</vt:lpstr>
      <vt:lpstr>Пиксел</vt:lpstr>
      <vt:lpstr>Магістерська кваліфікаційна робота на тему:  "Моделювання  роботи фундаментних конструкцій промислової будівлі в м. Вінниця"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Висновки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Магістерська кваліфікаційна робота на тему:  "Моделювання сумісної роботи елементів каркасу промислової будівлі з ґрунтовою основою" </dc:title>
  <dc:creator>Vitaliy</dc:creator>
  <cp:lastModifiedBy>Ivan</cp:lastModifiedBy>
  <cp:revision>141</cp:revision>
  <dcterms:created xsi:type="dcterms:W3CDTF">2008-11-09T22:19:34Z</dcterms:created>
  <dcterms:modified xsi:type="dcterms:W3CDTF">2015-11-18T09:02:52Z</dcterms:modified>
</cp:coreProperties>
</file>