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68" r:id="rId5"/>
    <p:sldId id="269" r:id="rId6"/>
    <p:sldId id="270" r:id="rId7"/>
    <p:sldId id="259" r:id="rId8"/>
    <p:sldId id="260" r:id="rId9"/>
    <p:sldId id="273" r:id="rId10"/>
    <p:sldId id="274" r:id="rId11"/>
    <p:sldId id="278" r:id="rId12"/>
    <p:sldId id="275" r:id="rId13"/>
    <p:sldId id="276" r:id="rId14"/>
    <p:sldId id="279" r:id="rId15"/>
    <p:sldId id="280" r:id="rId16"/>
    <p:sldId id="277" r:id="rId17"/>
    <p:sldId id="281" r:id="rId18"/>
    <p:sldId id="266" r:id="rId19"/>
  </p:sldIdLst>
  <p:sldSz cx="9144000" cy="6858000" type="screen4x3"/>
  <p:notesSz cx="6858000" cy="9144000"/>
  <p:defaultTextStyle>
    <a:defPPr>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Средний стиль 3 - акцент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Темный стиль 1 - акцент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68" autoAdjust="0"/>
    <p:restoredTop sz="94660"/>
  </p:normalViewPr>
  <p:slideViewPr>
    <p:cSldViewPr>
      <p:cViewPr>
        <p:scale>
          <a:sx n="59" d="100"/>
          <a:sy n="59" d="100"/>
        </p:scale>
        <p:origin x="-1692"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Metadon\&#1044;&#1080;&#1087;&#1083;&#1086;&#1084;%20&#1028;&#1088;&#1086;&#1093;&#1110;&#1085;%20&#1055;.&#1044;\&#1028;&#1088;&#1086;&#1093;&#1110;&#1085;%20&#1055;.&#1044;.%20&#1076;&#1080;&#1087;&#1083;&#1086;&#1084;\&#1052;&#1072;&#1090;&#1077;&#1084;&#1072;&#1090;&#1080;&#1095;&#1085;&#1072;%20&#1084;&#1086;&#1076;&#1077;&#1083;&#1100;%20&#1072;&#1085;&#1072;&#1083;&#1110;&#1079;%20&#1076;&#1078;&#1077;&#1088;&#1077;&#1083;%20&#1090;&#1077;&#1087;&#1083;&#1086;&#1087;&#1086;&#1089;&#1090;&#1072;&#1095;&#1072;&#1085;&#1085;&#1103;%20&#1076;&#1080;&#1087;&#1083;&#1086;&#108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Metadon\&#1044;&#1080;&#1087;&#1083;&#1086;&#1084;%20&#1028;&#1088;&#1086;&#1093;&#1110;&#1085;%20&#1055;.&#1044;\&#1028;&#1088;&#1086;&#1093;&#1110;&#1085;%20&#1055;.&#1044;.%20&#1076;&#1080;&#1087;&#1083;&#1086;&#1084;\&#1052;&#1072;&#1090;&#1077;&#1084;&#1072;&#1090;&#1080;&#1095;&#1085;&#1072;%20&#1084;&#1086;&#1076;&#1077;&#1083;&#1100;%20&#1072;&#1085;&#1072;&#1083;&#1110;&#1079;%20&#1076;&#1078;&#1077;&#1088;&#1077;&#1083;%20&#1090;&#1077;&#1087;&#1083;&#1086;&#1087;&#1086;&#1089;&#1090;&#1072;&#1095;&#1072;&#1085;&#1085;&#1103;%20&#1076;&#1080;&#1087;&#1083;&#1086;&#108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Metadon\&#1044;&#1080;&#1087;&#1083;&#1086;&#1084;%20&#1028;&#1088;&#1086;&#1093;&#1110;&#1085;%20&#1055;.&#1044;\&#1028;&#1088;&#1086;&#1093;&#1110;&#1085;%20&#1055;.&#1044;.%20&#1076;&#1080;&#1087;&#1083;&#1086;&#1084;\&#1052;&#1072;&#1090;&#1077;&#1084;&#1072;&#1090;&#1080;&#1095;&#1085;&#1072;%20&#1084;&#1086;&#1076;&#1077;&#1083;&#1100;%20&#1072;&#1085;&#1072;&#1083;&#1110;&#1079;%20&#1076;&#1078;&#1077;&#1088;&#1077;&#1083;%20&#1090;&#1077;&#1087;&#1083;&#1086;&#1087;&#1086;&#1089;&#1090;&#1072;&#1095;&#1072;&#1085;&#1085;&#1103;%20&#1076;&#1080;&#1087;&#1083;&#1086;&#108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uk-UA"/>
  <c:chart>
    <c:title>
      <c:tx>
        <c:rich>
          <a:bodyPr/>
          <a:lstStyle/>
          <a:p>
            <a:pPr>
              <a:defRPr/>
            </a:pPr>
            <a:r>
              <a:rPr lang="ru-RU" sz="1400" b="1" dirty="0" err="1" smtClean="0"/>
              <a:t>Залежність</a:t>
            </a:r>
            <a:r>
              <a:rPr lang="ru-RU" sz="1400" b="1" baseline="0" dirty="0" smtClean="0"/>
              <a:t> </a:t>
            </a:r>
            <a:r>
              <a:rPr lang="ru-RU" sz="1400" b="1" baseline="0" dirty="0" err="1"/>
              <a:t>собівартості</a:t>
            </a:r>
            <a:r>
              <a:rPr lang="ru-RU" sz="1400" b="1" baseline="0" dirty="0"/>
              <a:t> </a:t>
            </a:r>
            <a:r>
              <a:rPr lang="ru-RU" sz="1400" b="1" baseline="0" dirty="0" err="1"/>
              <a:t>теплоти</a:t>
            </a:r>
            <a:r>
              <a:rPr lang="ru-RU" sz="1400" b="1" baseline="0" dirty="0"/>
              <a:t> </a:t>
            </a:r>
            <a:r>
              <a:rPr lang="ru-RU" sz="1400" b="1" baseline="0" dirty="0" err="1"/>
              <a:t>від</a:t>
            </a:r>
            <a:r>
              <a:rPr lang="ru-RU" sz="1400" b="1" baseline="0" dirty="0"/>
              <a:t> </a:t>
            </a:r>
            <a:r>
              <a:rPr lang="ru-RU" sz="1400" b="1" baseline="0" dirty="0" err="1"/>
              <a:t>ціни</a:t>
            </a:r>
            <a:r>
              <a:rPr lang="ru-RU" sz="1400" b="1" baseline="0" dirty="0"/>
              <a:t> на газ</a:t>
            </a:r>
            <a:endParaRPr lang="ru-RU" sz="1400" b="1" dirty="0"/>
          </a:p>
        </c:rich>
      </c:tx>
      <c:layout>
        <c:manualLayout>
          <c:xMode val="edge"/>
          <c:yMode val="edge"/>
          <c:x val="0.28464848143982002"/>
          <c:y val="0.7968980392735362"/>
        </c:manualLayout>
      </c:layout>
      <c:spPr>
        <a:noFill/>
        <a:ln w="25400">
          <a:noFill/>
        </a:ln>
      </c:spPr>
    </c:title>
    <c:plotArea>
      <c:layout>
        <c:manualLayout>
          <c:layoutTarget val="inner"/>
          <c:xMode val="edge"/>
          <c:yMode val="edge"/>
          <c:x val="0.11480704152487255"/>
          <c:y val="8.8626047412523556E-2"/>
          <c:w val="0.81442475940507464"/>
          <c:h val="0.64046401953766452"/>
        </c:manualLayout>
      </c:layout>
      <c:scatterChart>
        <c:scatterStyle val="smoothMarker"/>
        <c:ser>
          <c:idx val="0"/>
          <c:order val="0"/>
          <c:tx>
            <c:v>ТНУ з підігрівачем</c:v>
          </c:tx>
          <c:spPr>
            <a:ln>
              <a:prstDash val="lgDashDot"/>
            </a:ln>
          </c:spPr>
          <c:xVal>
            <c:numRef>
              <c:f>Лист3!$F$13:$I$13</c:f>
              <c:numCache>
                <c:formatCode>General</c:formatCode>
                <c:ptCount val="4"/>
                <c:pt idx="0">
                  <c:v>7</c:v>
                </c:pt>
                <c:pt idx="1">
                  <c:v>11.2</c:v>
                </c:pt>
                <c:pt idx="2">
                  <c:v>14</c:v>
                </c:pt>
                <c:pt idx="3">
                  <c:v>17</c:v>
                </c:pt>
              </c:numCache>
            </c:numRef>
          </c:xVal>
          <c:yVal>
            <c:numRef>
              <c:f>Лист3!$F$47:$I$47</c:f>
              <c:numCache>
                <c:formatCode>General</c:formatCode>
                <c:ptCount val="4"/>
                <c:pt idx="0">
                  <c:v>242.94350614326692</c:v>
                </c:pt>
                <c:pt idx="1">
                  <c:v>242.94350614326692</c:v>
                </c:pt>
                <c:pt idx="2">
                  <c:v>242.94350614326692</c:v>
                </c:pt>
                <c:pt idx="3">
                  <c:v>242.94350614326692</c:v>
                </c:pt>
              </c:numCache>
            </c:numRef>
          </c:yVal>
          <c:smooth val="1"/>
        </c:ser>
        <c:ser>
          <c:idx val="1"/>
          <c:order val="1"/>
          <c:tx>
            <c:v>Газовий котел</c:v>
          </c:tx>
          <c:spPr>
            <a:ln>
              <a:prstDash val="lgDash"/>
            </a:ln>
          </c:spPr>
          <c:xVal>
            <c:numRef>
              <c:f>Лист3!$F$13:$I$13</c:f>
              <c:numCache>
                <c:formatCode>General</c:formatCode>
                <c:ptCount val="4"/>
                <c:pt idx="0">
                  <c:v>7</c:v>
                </c:pt>
                <c:pt idx="1">
                  <c:v>11.2</c:v>
                </c:pt>
                <c:pt idx="2">
                  <c:v>14</c:v>
                </c:pt>
                <c:pt idx="3">
                  <c:v>17</c:v>
                </c:pt>
              </c:numCache>
            </c:numRef>
          </c:xVal>
          <c:yVal>
            <c:numRef>
              <c:f>Лист3!$F$83:$I$83</c:f>
              <c:numCache>
                <c:formatCode>General</c:formatCode>
                <c:ptCount val="4"/>
                <c:pt idx="0">
                  <c:v>235.40756385261841</c:v>
                </c:pt>
                <c:pt idx="1">
                  <c:v>353.29568768955932</c:v>
                </c:pt>
                <c:pt idx="2">
                  <c:v>431.88777024751693</c:v>
                </c:pt>
                <c:pt idx="3">
                  <c:v>516.09357298819418</c:v>
                </c:pt>
              </c:numCache>
            </c:numRef>
          </c:yVal>
          <c:smooth val="1"/>
        </c:ser>
        <c:ser>
          <c:idx val="2"/>
          <c:order val="2"/>
          <c:tx>
            <c:v>Електричний котел</c:v>
          </c:tx>
          <c:spPr>
            <a:ln>
              <a:solidFill>
                <a:schemeClr val="accent1">
                  <a:lumMod val="60000"/>
                  <a:lumOff val="40000"/>
                </a:schemeClr>
              </a:solidFill>
              <a:prstDash val="solid"/>
            </a:ln>
          </c:spPr>
          <c:marker>
            <c:spPr>
              <a:solidFill>
                <a:srgbClr val="009DD9">
                  <a:lumMod val="75000"/>
                </a:srgbClr>
              </a:solidFill>
            </c:spPr>
          </c:marker>
          <c:xVal>
            <c:numRef>
              <c:f>Лист3!$F$13:$I$13</c:f>
              <c:numCache>
                <c:formatCode>General</c:formatCode>
                <c:ptCount val="4"/>
                <c:pt idx="0">
                  <c:v>7</c:v>
                </c:pt>
                <c:pt idx="1">
                  <c:v>11.2</c:v>
                </c:pt>
                <c:pt idx="2">
                  <c:v>14</c:v>
                </c:pt>
                <c:pt idx="3">
                  <c:v>17</c:v>
                </c:pt>
              </c:numCache>
            </c:numRef>
          </c:xVal>
          <c:yVal>
            <c:numRef>
              <c:f>Лист3!$F$96:$I$96</c:f>
              <c:numCache>
                <c:formatCode>General</c:formatCode>
                <c:ptCount val="4"/>
                <c:pt idx="0">
                  <c:v>528.5461358740921</c:v>
                </c:pt>
                <c:pt idx="1">
                  <c:v>528.5461358740921</c:v>
                </c:pt>
                <c:pt idx="2">
                  <c:v>528.5461358740921</c:v>
                </c:pt>
                <c:pt idx="3">
                  <c:v>528.5461358740921</c:v>
                </c:pt>
              </c:numCache>
            </c:numRef>
          </c:yVal>
          <c:smooth val="1"/>
        </c:ser>
        <c:ser>
          <c:idx val="3"/>
          <c:order val="3"/>
          <c:tx>
            <c:v>Конденсаційний котел</c:v>
          </c:tx>
          <c:spPr>
            <a:ln>
              <a:prstDash val="dash"/>
            </a:ln>
          </c:spPr>
          <c:xVal>
            <c:numRef>
              <c:f>Лист3!$F$13:$I$13</c:f>
              <c:numCache>
                <c:formatCode>General</c:formatCode>
                <c:ptCount val="4"/>
                <c:pt idx="0">
                  <c:v>7</c:v>
                </c:pt>
                <c:pt idx="1">
                  <c:v>11.2</c:v>
                </c:pt>
                <c:pt idx="2">
                  <c:v>14</c:v>
                </c:pt>
                <c:pt idx="3">
                  <c:v>17</c:v>
                </c:pt>
              </c:numCache>
            </c:numRef>
          </c:xVal>
          <c:yVal>
            <c:numRef>
              <c:f>Лист3!$F$112:$I$112</c:f>
              <c:numCache>
                <c:formatCode>General</c:formatCode>
                <c:ptCount val="4"/>
                <c:pt idx="0">
                  <c:v>239.31378422866408</c:v>
                </c:pt>
                <c:pt idx="1">
                  <c:v>345.75645914939696</c:v>
                </c:pt>
                <c:pt idx="2">
                  <c:v>416.71824242988464</c:v>
                </c:pt>
                <c:pt idx="3">
                  <c:v>492.74872451612225</c:v>
                </c:pt>
              </c:numCache>
            </c:numRef>
          </c:yVal>
          <c:smooth val="1"/>
        </c:ser>
        <c:ser>
          <c:idx val="4"/>
          <c:order val="4"/>
          <c:tx>
            <c:v>ТНУ</c:v>
          </c:tx>
          <c:xVal>
            <c:numRef>
              <c:f>Лист3!$F$13:$I$13</c:f>
              <c:numCache>
                <c:formatCode>General</c:formatCode>
                <c:ptCount val="4"/>
                <c:pt idx="0">
                  <c:v>7</c:v>
                </c:pt>
                <c:pt idx="1">
                  <c:v>11.2</c:v>
                </c:pt>
                <c:pt idx="2">
                  <c:v>14</c:v>
                </c:pt>
                <c:pt idx="3">
                  <c:v>17</c:v>
                </c:pt>
              </c:numCache>
            </c:numRef>
          </c:xVal>
          <c:yVal>
            <c:numRef>
              <c:f>Лист3!$F$47:$I$47</c:f>
              <c:numCache>
                <c:formatCode>General</c:formatCode>
                <c:ptCount val="4"/>
                <c:pt idx="0">
                  <c:v>242.94350614326692</c:v>
                </c:pt>
                <c:pt idx="1">
                  <c:v>242.94350614326692</c:v>
                </c:pt>
                <c:pt idx="2">
                  <c:v>242.94350614326692</c:v>
                </c:pt>
                <c:pt idx="3">
                  <c:v>242.94350614326692</c:v>
                </c:pt>
              </c:numCache>
            </c:numRef>
          </c:yVal>
          <c:smooth val="1"/>
        </c:ser>
        <c:axId val="118582656"/>
        <c:axId val="120440704"/>
      </c:scatterChart>
      <c:valAx>
        <c:axId val="118582656"/>
        <c:scaling>
          <c:orientation val="minMax"/>
          <c:max val="18"/>
          <c:min val="6"/>
        </c:scaling>
        <c:axPos val="b"/>
        <c:majorGridlines/>
        <c:title>
          <c:tx>
            <c:rich>
              <a:bodyPr/>
              <a:lstStyle/>
              <a:p>
                <a:pPr>
                  <a:defRPr/>
                </a:pPr>
                <a:r>
                  <a:rPr lang="ru-RU" b="0" baseline="0"/>
                  <a:t>Ц</a:t>
                </a:r>
                <a:r>
                  <a:rPr lang="ru-RU" sz="900" b="0" baseline="0"/>
                  <a:t>г,</a:t>
                </a:r>
                <a:endParaRPr lang="ru-RU" b="0" baseline="0"/>
              </a:p>
              <a:p>
                <a:pPr>
                  <a:defRPr/>
                </a:pPr>
                <a:r>
                  <a:rPr lang="ru-RU" b="0" baseline="0"/>
                  <a:t>грн/м3</a:t>
                </a:r>
                <a:endParaRPr lang="ru-RU" b="0"/>
              </a:p>
            </c:rich>
          </c:tx>
          <c:layout>
            <c:manualLayout>
              <c:xMode val="edge"/>
              <c:yMode val="edge"/>
              <c:x val="0.90781109092132717"/>
              <c:y val="0.77480935136272799"/>
            </c:manualLayout>
          </c:layout>
          <c:spPr>
            <a:noFill/>
            <a:ln w="25400">
              <a:noFill/>
            </a:ln>
          </c:spPr>
        </c:title>
        <c:numFmt formatCode="General" sourceLinked="1"/>
        <c:majorTickMark val="none"/>
        <c:tickLblPos val="nextTo"/>
        <c:txPr>
          <a:bodyPr rot="0" vert="horz"/>
          <a:lstStyle/>
          <a:p>
            <a:pPr>
              <a:defRPr sz="1000" b="0" i="0" u="none" strike="noStrike" baseline="0">
                <a:solidFill>
                  <a:srgbClr val="000000"/>
                </a:solidFill>
                <a:latin typeface="Times New Roman"/>
                <a:ea typeface="Times New Roman"/>
                <a:cs typeface="Times New Roman"/>
              </a:defRPr>
            </a:pPr>
            <a:endParaRPr lang="uk-UA"/>
          </a:p>
        </c:txPr>
        <c:crossAx val="120440704"/>
        <c:crosses val="autoZero"/>
        <c:crossBetween val="midCat"/>
        <c:majorUnit val="1"/>
      </c:valAx>
      <c:valAx>
        <c:axId val="120440704"/>
        <c:scaling>
          <c:orientation val="minMax"/>
        </c:scaling>
        <c:axPos val="l"/>
        <c:majorGridlines/>
        <c:title>
          <c:tx>
            <c:rich>
              <a:bodyPr rot="0" vert="horz"/>
              <a:lstStyle/>
              <a:p>
                <a:pPr>
                  <a:defRPr/>
                </a:pPr>
                <a:r>
                  <a:rPr lang="ru-RU" b="0"/>
                  <a:t>СВ, грн/ГДж</a:t>
                </a:r>
              </a:p>
            </c:rich>
          </c:tx>
          <c:layout>
            <c:manualLayout>
              <c:xMode val="edge"/>
              <c:yMode val="edge"/>
              <c:x val="2.6800592233663212E-2"/>
              <c:y val="5.1144307896092405E-3"/>
            </c:manualLayout>
          </c:layout>
        </c:title>
        <c:numFmt formatCode="General" sourceLinked="1"/>
        <c:tickLblPos val="nextTo"/>
        <c:crossAx val="118582656"/>
        <c:crosses val="autoZero"/>
        <c:crossBetween val="midCat"/>
      </c:valAx>
    </c:plotArea>
    <c:legend>
      <c:legendPos val="r"/>
      <c:layout>
        <c:manualLayout>
          <c:xMode val="edge"/>
          <c:yMode val="edge"/>
          <c:x val="7.9995625546806878E-2"/>
          <c:y val="0.84722814711452321"/>
          <c:w val="0.82472222222222225"/>
          <c:h val="0.15277185288547904"/>
        </c:manualLayout>
      </c:layout>
    </c:legend>
    <c:plotVisOnly val="1"/>
    <c:dispBlanksAs val="gap"/>
  </c:chart>
  <c:spPr>
    <a:ln>
      <a:solidFill>
        <a:schemeClr val="bg1"/>
      </a:solidFill>
    </a:ln>
  </c:spPr>
  <c:txPr>
    <a:bodyPr/>
    <a:lstStyle/>
    <a:p>
      <a:pPr>
        <a:defRPr sz="1000">
          <a:latin typeface="Times New Roman" pitchFamily="18" charset="0"/>
          <a:cs typeface="Times New Roman" pitchFamily="18" charset="0"/>
        </a:defRPr>
      </a:pPr>
      <a:endParaRPr lang="uk-UA"/>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uk-UA"/>
  <c:chart>
    <c:title>
      <c:tx>
        <c:rich>
          <a:bodyPr/>
          <a:lstStyle/>
          <a:p>
            <a:pPr>
              <a:defRPr/>
            </a:pPr>
            <a:r>
              <a:rPr lang="ru-RU" sz="1400" b="1" dirty="0" err="1" smtClean="0">
                <a:latin typeface="Times New Roman" pitchFamily="18" charset="0"/>
                <a:cs typeface="Times New Roman" pitchFamily="18" charset="0"/>
              </a:rPr>
              <a:t>Залежність</a:t>
            </a:r>
            <a:r>
              <a:rPr lang="ru-RU" sz="1400" b="1" baseline="0" dirty="0" smtClean="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собівартості</a:t>
            </a:r>
            <a:r>
              <a:rPr lang="ru-RU" sz="1400" b="1" baseline="0" dirty="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теплоти</a:t>
            </a:r>
            <a:r>
              <a:rPr lang="ru-RU" sz="1400" b="1" baseline="0" dirty="0">
                <a:latin typeface="Times New Roman" pitchFamily="18" charset="0"/>
                <a:cs typeface="Times New Roman" pitchFamily="18" charset="0"/>
              </a:rPr>
              <a:t> </a:t>
            </a:r>
            <a:r>
              <a:rPr lang="ru-RU" sz="1400" b="1" baseline="0" dirty="0" err="1" smtClean="0">
                <a:latin typeface="Times New Roman" pitchFamily="18" charset="0"/>
                <a:cs typeface="Times New Roman" pitchFamily="18" charset="0"/>
              </a:rPr>
              <a:t>від</a:t>
            </a:r>
            <a:r>
              <a:rPr lang="ru-RU" sz="1400" b="1" baseline="0" dirty="0" smtClean="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ціни</a:t>
            </a:r>
            <a:r>
              <a:rPr lang="ru-RU" sz="1400" b="1" baseline="0" dirty="0">
                <a:latin typeface="Times New Roman" pitchFamily="18" charset="0"/>
                <a:cs typeface="Times New Roman" pitchFamily="18" charset="0"/>
              </a:rPr>
              <a:t> на </a:t>
            </a:r>
            <a:r>
              <a:rPr lang="ru-RU" sz="1400" b="1" baseline="0" dirty="0" err="1">
                <a:latin typeface="Times New Roman" pitchFamily="18" charset="0"/>
                <a:cs typeface="Times New Roman" pitchFamily="18" charset="0"/>
              </a:rPr>
              <a:t>електроенергію</a:t>
            </a:r>
            <a:endParaRPr lang="ru-RU" sz="1400" b="1" dirty="0">
              <a:latin typeface="Times New Roman" pitchFamily="18" charset="0"/>
              <a:cs typeface="Times New Roman" pitchFamily="18" charset="0"/>
            </a:endParaRPr>
          </a:p>
        </c:rich>
      </c:tx>
      <c:layout>
        <c:manualLayout>
          <c:xMode val="edge"/>
          <c:yMode val="edge"/>
          <c:x val="0.22901897131279642"/>
          <c:y val="0.80127760683805993"/>
        </c:manualLayout>
      </c:layout>
      <c:spPr>
        <a:noFill/>
        <a:ln w="25400">
          <a:noFill/>
        </a:ln>
      </c:spPr>
    </c:title>
    <c:plotArea>
      <c:layout>
        <c:manualLayout>
          <c:layoutTarget val="inner"/>
          <c:xMode val="edge"/>
          <c:yMode val="edge"/>
          <c:x val="0.12500022114226272"/>
          <c:y val="6.8565850149644836E-2"/>
          <c:w val="0.80319201715639466"/>
          <c:h val="0.6556610102881586"/>
        </c:manualLayout>
      </c:layout>
      <c:scatterChart>
        <c:scatterStyle val="smoothMarker"/>
        <c:ser>
          <c:idx val="0"/>
          <c:order val="0"/>
          <c:tx>
            <c:v>ТНУ з підігрівачем</c:v>
          </c:tx>
          <c:spPr>
            <a:ln>
              <a:prstDash val="lgDashDotDot"/>
            </a:ln>
          </c:spPr>
          <c:xVal>
            <c:numRef>
              <c:f>Лист3!$K$12:$O$12</c:f>
              <c:numCache>
                <c:formatCode>General</c:formatCode>
                <c:ptCount val="5"/>
                <c:pt idx="0">
                  <c:v>1.4069999999999923</c:v>
                </c:pt>
                <c:pt idx="1">
                  <c:v>1.56</c:v>
                </c:pt>
                <c:pt idx="2">
                  <c:v>1.6300000000000001</c:v>
                </c:pt>
                <c:pt idx="3">
                  <c:v>1.9000000000000001</c:v>
                </c:pt>
                <c:pt idx="4">
                  <c:v>2.5</c:v>
                </c:pt>
              </c:numCache>
            </c:numRef>
          </c:xVal>
          <c:yVal>
            <c:numRef>
              <c:f>Лист3!$K$47:$O$47</c:f>
              <c:numCache>
                <c:formatCode>General</c:formatCode>
                <c:ptCount val="5"/>
                <c:pt idx="0">
                  <c:v>229.20172380534578</c:v>
                </c:pt>
                <c:pt idx="1">
                  <c:v>242.94350614326692</c:v>
                </c:pt>
                <c:pt idx="2">
                  <c:v>249.23059610179317</c:v>
                </c:pt>
                <c:pt idx="3">
                  <c:v>273.48080022753658</c:v>
                </c:pt>
                <c:pt idx="4">
                  <c:v>327.37014272918873</c:v>
                </c:pt>
              </c:numCache>
            </c:numRef>
          </c:yVal>
          <c:smooth val="1"/>
        </c:ser>
        <c:ser>
          <c:idx val="1"/>
          <c:order val="1"/>
          <c:tx>
            <c:v>Газовий котел</c:v>
          </c:tx>
          <c:xVal>
            <c:numRef>
              <c:f>Лист3!$K$12:$O$12</c:f>
              <c:numCache>
                <c:formatCode>General</c:formatCode>
                <c:ptCount val="5"/>
                <c:pt idx="0">
                  <c:v>1.4069999999999923</c:v>
                </c:pt>
                <c:pt idx="1">
                  <c:v>1.56</c:v>
                </c:pt>
                <c:pt idx="2">
                  <c:v>1.6300000000000001</c:v>
                </c:pt>
                <c:pt idx="3">
                  <c:v>1.9000000000000001</c:v>
                </c:pt>
                <c:pt idx="4">
                  <c:v>2.5</c:v>
                </c:pt>
              </c:numCache>
            </c:numRef>
          </c:xVal>
          <c:yVal>
            <c:numRef>
              <c:f>Лист3!$K$83:$O$83</c:f>
              <c:numCache>
                <c:formatCode>General</c:formatCode>
                <c:ptCount val="5"/>
                <c:pt idx="0">
                  <c:v>352.40730954433423</c:v>
                </c:pt>
                <c:pt idx="1">
                  <c:v>353.29568768955932</c:v>
                </c:pt>
                <c:pt idx="2">
                  <c:v>353.70213520697848</c:v>
                </c:pt>
                <c:pt idx="3">
                  <c:v>355.26986134561008</c:v>
                </c:pt>
                <c:pt idx="4">
                  <c:v>358.75369720923112</c:v>
                </c:pt>
              </c:numCache>
            </c:numRef>
          </c:yVal>
          <c:smooth val="1"/>
        </c:ser>
        <c:ser>
          <c:idx val="2"/>
          <c:order val="2"/>
          <c:tx>
            <c:v>Електричний котел</c:v>
          </c:tx>
          <c:spPr>
            <a:ln>
              <a:solidFill>
                <a:schemeClr val="accent1">
                  <a:lumMod val="75000"/>
                </a:schemeClr>
              </a:solidFill>
              <a:prstDash val="sysDash"/>
            </a:ln>
          </c:spPr>
          <c:marker>
            <c:spPr>
              <a:solidFill>
                <a:schemeClr val="accent2">
                  <a:lumMod val="75000"/>
                </a:schemeClr>
              </a:solidFill>
            </c:spPr>
          </c:marker>
          <c:xVal>
            <c:numRef>
              <c:f>Лист3!$K$12:$O$12</c:f>
              <c:numCache>
                <c:formatCode>General</c:formatCode>
                <c:ptCount val="5"/>
                <c:pt idx="0">
                  <c:v>1.4069999999999923</c:v>
                </c:pt>
                <c:pt idx="1">
                  <c:v>1.56</c:v>
                </c:pt>
                <c:pt idx="2">
                  <c:v>1.6300000000000001</c:v>
                </c:pt>
                <c:pt idx="3">
                  <c:v>1.9000000000000001</c:v>
                </c:pt>
                <c:pt idx="4">
                  <c:v>2.5</c:v>
                </c:pt>
              </c:numCache>
            </c:numRef>
          </c:xVal>
          <c:yVal>
            <c:numRef>
              <c:f>Лист3!$K$96:$O$96</c:f>
              <c:numCache>
                <c:formatCode>General</c:formatCode>
                <c:ptCount val="5"/>
                <c:pt idx="0">
                  <c:v>481.1346195853157</c:v>
                </c:pt>
                <c:pt idx="1">
                  <c:v>528.5461358740921</c:v>
                </c:pt>
                <c:pt idx="2">
                  <c:v>550.23767927418805</c:v>
                </c:pt>
                <c:pt idx="3">
                  <c:v>633.90506096026184</c:v>
                </c:pt>
                <c:pt idx="4">
                  <c:v>819.83257581820749</c:v>
                </c:pt>
              </c:numCache>
            </c:numRef>
          </c:yVal>
          <c:smooth val="1"/>
        </c:ser>
        <c:ser>
          <c:idx val="3"/>
          <c:order val="3"/>
          <c:tx>
            <c:v>Конденсаційний котел</c:v>
          </c:tx>
          <c:spPr>
            <a:ln>
              <a:prstDash val="lgDashDot"/>
            </a:ln>
          </c:spPr>
          <c:xVal>
            <c:numRef>
              <c:f>Лист3!$K$12:$O$12</c:f>
              <c:numCache>
                <c:formatCode>General</c:formatCode>
                <c:ptCount val="5"/>
                <c:pt idx="0">
                  <c:v>1.4069999999999923</c:v>
                </c:pt>
                <c:pt idx="1">
                  <c:v>1.56</c:v>
                </c:pt>
                <c:pt idx="2">
                  <c:v>1.6300000000000001</c:v>
                </c:pt>
                <c:pt idx="3">
                  <c:v>1.9000000000000001</c:v>
                </c:pt>
                <c:pt idx="4">
                  <c:v>2.5</c:v>
                </c:pt>
              </c:numCache>
            </c:numRef>
          </c:xVal>
          <c:yVal>
            <c:numRef>
              <c:f>Лист3!$K$112:$O$112</c:f>
              <c:numCache>
                <c:formatCode>General</c:formatCode>
                <c:ptCount val="5"/>
                <c:pt idx="0">
                  <c:v>344.86808100417352</c:v>
                </c:pt>
                <c:pt idx="1">
                  <c:v>345.75645914939696</c:v>
                </c:pt>
                <c:pt idx="2">
                  <c:v>346.16290666681937</c:v>
                </c:pt>
                <c:pt idx="3">
                  <c:v>347.73063280544886</c:v>
                </c:pt>
                <c:pt idx="4">
                  <c:v>351.21446866907002</c:v>
                </c:pt>
              </c:numCache>
            </c:numRef>
          </c:yVal>
          <c:smooth val="1"/>
        </c:ser>
        <c:ser>
          <c:idx val="4"/>
          <c:order val="4"/>
          <c:tx>
            <c:v>ТНУ</c:v>
          </c:tx>
          <c:xVal>
            <c:numRef>
              <c:f>Лист3!$K$12:$O$12</c:f>
              <c:numCache>
                <c:formatCode>General</c:formatCode>
                <c:ptCount val="5"/>
                <c:pt idx="0">
                  <c:v>1.4069999999999923</c:v>
                </c:pt>
                <c:pt idx="1">
                  <c:v>1.56</c:v>
                </c:pt>
                <c:pt idx="2">
                  <c:v>1.6300000000000001</c:v>
                </c:pt>
                <c:pt idx="3">
                  <c:v>1.9000000000000001</c:v>
                </c:pt>
                <c:pt idx="4">
                  <c:v>2.5</c:v>
                </c:pt>
              </c:numCache>
            </c:numRef>
          </c:xVal>
          <c:yVal>
            <c:numRef>
              <c:f>Лист3!$K$64:$O$64</c:f>
              <c:numCache>
                <c:formatCode>General</c:formatCode>
                <c:ptCount val="5"/>
                <c:pt idx="0">
                  <c:v>239.63275459981699</c:v>
                </c:pt>
                <c:pt idx="1">
                  <c:v>252.72555263146975</c:v>
                </c:pt>
                <c:pt idx="2">
                  <c:v>258.71572166555995</c:v>
                </c:pt>
                <c:pt idx="3">
                  <c:v>281.82065936847408</c:v>
                </c:pt>
                <c:pt idx="4">
                  <c:v>333.16496537495777</c:v>
                </c:pt>
              </c:numCache>
            </c:numRef>
          </c:yVal>
          <c:smooth val="1"/>
        </c:ser>
        <c:axId val="125924480"/>
        <c:axId val="125928960"/>
      </c:scatterChart>
      <c:valAx>
        <c:axId val="125924480"/>
        <c:scaling>
          <c:orientation val="minMax"/>
          <c:max val="2.6"/>
          <c:min val="1.3"/>
        </c:scaling>
        <c:axPos val="b"/>
        <c:majorGridlines>
          <c:spPr>
            <a:ln w="3175">
              <a:solidFill>
                <a:srgbClr val="000000"/>
              </a:solidFill>
              <a:prstDash val="solid"/>
            </a:ln>
          </c:spPr>
        </c:majorGridlines>
        <c:title>
          <c:tx>
            <c:rich>
              <a:bodyPr/>
              <a:lstStyle/>
              <a:p>
                <a:pPr>
                  <a:defRPr/>
                </a:pPr>
                <a:r>
                  <a:rPr lang="ru-RU" sz="1200" b="0" baseline="0"/>
                  <a:t>Ц</a:t>
                </a:r>
                <a:r>
                  <a:rPr lang="ru-RU" sz="900" b="0" baseline="0"/>
                  <a:t>ее</a:t>
                </a:r>
                <a:endParaRPr lang="ru-RU" sz="1200" b="0" baseline="0"/>
              </a:p>
              <a:p>
                <a:pPr>
                  <a:defRPr/>
                </a:pPr>
                <a:r>
                  <a:rPr lang="ru-RU" b="0" baseline="0"/>
                  <a:t>грн/кВт год</a:t>
                </a:r>
                <a:endParaRPr lang="ru-RU" b="0"/>
              </a:p>
            </c:rich>
          </c:tx>
          <c:layout>
            <c:manualLayout>
              <c:xMode val="edge"/>
              <c:yMode val="edge"/>
              <c:x val="0.88592439664554423"/>
              <c:y val="0.78260829695753364"/>
            </c:manualLayout>
          </c:layout>
          <c:spPr>
            <a:noFill/>
            <a:ln w="25400">
              <a:noFill/>
            </a:ln>
          </c:spPr>
        </c:title>
        <c:numFmt formatCode="General" sourceLinked="1"/>
        <c:majorTickMark val="none"/>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125928960"/>
        <c:crosses val="autoZero"/>
        <c:crossBetween val="midCat"/>
        <c:majorUnit val="0.1"/>
        <c:minorUnit val="0.05"/>
      </c:valAx>
      <c:valAx>
        <c:axId val="125928960"/>
        <c:scaling>
          <c:orientation val="minMax"/>
          <c:max val="850"/>
          <c:min val="200"/>
        </c:scaling>
        <c:axPos val="l"/>
        <c:majorGridlines/>
        <c:title>
          <c:tx>
            <c:rich>
              <a:bodyPr rot="0" vert="horz"/>
              <a:lstStyle/>
              <a:p>
                <a:pPr>
                  <a:defRPr/>
                </a:pPr>
                <a:r>
                  <a:rPr lang="ru-RU" b="0"/>
                  <a:t>грн/ГДж</a:t>
                </a:r>
              </a:p>
            </c:rich>
          </c:tx>
          <c:layout>
            <c:manualLayout>
              <c:xMode val="edge"/>
              <c:yMode val="edge"/>
              <c:x val="4.0356571282248635E-2"/>
              <c:y val="7.6822128003230597E-4"/>
            </c:manualLayout>
          </c:layout>
        </c:title>
        <c:numFmt formatCode="General" sourceLinked="1"/>
        <c:majorTickMark val="none"/>
        <c:tickLblPos val="nextTo"/>
        <c:crossAx val="125924480"/>
        <c:crosses val="autoZero"/>
        <c:crossBetween val="midCat"/>
        <c:majorUnit val="50"/>
        <c:minorUnit val="10"/>
      </c:valAx>
    </c:plotArea>
    <c:legend>
      <c:legendPos val="b"/>
      <c:layout>
        <c:manualLayout>
          <c:xMode val="edge"/>
          <c:yMode val="edge"/>
          <c:x val="0.11110908392548492"/>
          <c:y val="0.88747296962210975"/>
          <c:w val="0.78444809429496154"/>
          <c:h val="6.8292682926829815E-2"/>
        </c:manualLayout>
      </c:layout>
    </c:legend>
    <c:plotVisOnly val="1"/>
    <c:dispBlanksAs val="gap"/>
  </c:chart>
  <c:spPr>
    <a:noFill/>
    <a:ln w="9525">
      <a:noFill/>
    </a:ln>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uk-UA"/>
  <c:chart>
    <c:title>
      <c:tx>
        <c:rich>
          <a:bodyPr/>
          <a:lstStyle/>
          <a:p>
            <a:pPr>
              <a:defRPr/>
            </a:pPr>
            <a:r>
              <a:rPr lang="ru-RU" sz="1400" b="1" dirty="0" err="1" smtClean="0">
                <a:latin typeface="Times New Roman" pitchFamily="18" charset="0"/>
                <a:cs typeface="Times New Roman" pitchFamily="18" charset="0"/>
              </a:rPr>
              <a:t>Залежність</a:t>
            </a:r>
            <a:r>
              <a:rPr lang="ru-RU" sz="1400" b="1" baseline="0" dirty="0" smtClean="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собівартості</a:t>
            </a:r>
            <a:r>
              <a:rPr lang="ru-RU" sz="1400" b="1" baseline="0" dirty="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теплоти</a:t>
            </a:r>
            <a:r>
              <a:rPr lang="ru-RU" sz="1400" b="1" baseline="0" dirty="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від</a:t>
            </a:r>
            <a:r>
              <a:rPr lang="ru-RU" sz="1400" b="1" baseline="0" dirty="0">
                <a:latin typeface="Times New Roman" pitchFamily="18" charset="0"/>
                <a:cs typeface="Times New Roman" pitchFamily="18" charset="0"/>
              </a:rPr>
              <a:t> </a:t>
            </a:r>
            <a:r>
              <a:rPr lang="ru-RU" sz="1400" b="1" baseline="0" dirty="0" err="1">
                <a:latin typeface="Times New Roman" pitchFamily="18" charset="0"/>
                <a:cs typeface="Times New Roman" pitchFamily="18" charset="0"/>
              </a:rPr>
              <a:t>ціни</a:t>
            </a:r>
            <a:r>
              <a:rPr lang="ru-RU" sz="1400" b="1" baseline="0" dirty="0">
                <a:latin typeface="Times New Roman" pitchFamily="18" charset="0"/>
                <a:cs typeface="Times New Roman" pitchFamily="18" charset="0"/>
              </a:rPr>
              <a:t> на </a:t>
            </a:r>
            <a:r>
              <a:rPr lang="ru-RU" sz="1400" b="1" baseline="0" dirty="0" err="1">
                <a:latin typeface="Times New Roman" pitchFamily="18" charset="0"/>
                <a:cs typeface="Times New Roman" pitchFamily="18" charset="0"/>
              </a:rPr>
              <a:t>електроенергію</a:t>
            </a:r>
            <a:endParaRPr lang="ru-RU" sz="1400" b="1" dirty="0">
              <a:latin typeface="Times New Roman" pitchFamily="18" charset="0"/>
              <a:cs typeface="Times New Roman" pitchFamily="18" charset="0"/>
            </a:endParaRPr>
          </a:p>
        </c:rich>
      </c:tx>
      <c:layout>
        <c:manualLayout>
          <c:xMode val="edge"/>
          <c:yMode val="edge"/>
          <c:x val="0.24539554266243035"/>
          <c:y val="0.83365613763438584"/>
        </c:manualLayout>
      </c:layout>
      <c:spPr>
        <a:noFill/>
        <a:ln w="25400">
          <a:noFill/>
        </a:ln>
      </c:spPr>
    </c:title>
    <c:plotArea>
      <c:layout>
        <c:manualLayout>
          <c:layoutTarget val="inner"/>
          <c:xMode val="edge"/>
          <c:yMode val="edge"/>
          <c:x val="0.12500022114226278"/>
          <c:y val="6.8346955088990038E-2"/>
          <c:w val="0.80894228872054286"/>
          <c:h val="0.68268237110991459"/>
        </c:manualLayout>
      </c:layout>
      <c:scatterChart>
        <c:scatterStyle val="smoothMarker"/>
        <c:ser>
          <c:idx val="0"/>
          <c:order val="0"/>
          <c:tx>
            <c:v>ТНУ з підігрівачем</c:v>
          </c:tx>
          <c:spPr>
            <a:ln>
              <a:prstDash val="lgDashDotDot"/>
            </a:ln>
          </c:spPr>
          <c:xVal>
            <c:numRef>
              <c:f>Лист3!$AR$12:$AY$12</c:f>
              <c:numCache>
                <c:formatCode>General</c:formatCode>
                <c:ptCount val="8"/>
                <c:pt idx="0">
                  <c:v>1.4069999999999923</c:v>
                </c:pt>
                <c:pt idx="1">
                  <c:v>1.56</c:v>
                </c:pt>
                <c:pt idx="2">
                  <c:v>1.6300000000000001</c:v>
                </c:pt>
                <c:pt idx="3">
                  <c:v>1.9000000000000001</c:v>
                </c:pt>
                <c:pt idx="4">
                  <c:v>2.4</c:v>
                </c:pt>
                <c:pt idx="5">
                  <c:v>2.8</c:v>
                </c:pt>
                <c:pt idx="6">
                  <c:v>3.2</c:v>
                </c:pt>
                <c:pt idx="7">
                  <c:v>3.8</c:v>
                </c:pt>
              </c:numCache>
            </c:numRef>
          </c:xVal>
          <c:yVal>
            <c:numRef>
              <c:f>Лист3!$AR$47:$AY$47</c:f>
              <c:numCache>
                <c:formatCode>General</c:formatCode>
                <c:ptCount val="8"/>
                <c:pt idx="0">
                  <c:v>229.20172380534578</c:v>
                </c:pt>
                <c:pt idx="1">
                  <c:v>242.94350614326692</c:v>
                </c:pt>
                <c:pt idx="2">
                  <c:v>249.23059610179317</c:v>
                </c:pt>
                <c:pt idx="3">
                  <c:v>273.48080022753658</c:v>
                </c:pt>
                <c:pt idx="4">
                  <c:v>318.38858564557893</c:v>
                </c:pt>
                <c:pt idx="5">
                  <c:v>354.31481398001466</c:v>
                </c:pt>
                <c:pt idx="6">
                  <c:v>390.24104231444971</c:v>
                </c:pt>
                <c:pt idx="7">
                  <c:v>444.1303848161017</c:v>
                </c:pt>
              </c:numCache>
            </c:numRef>
          </c:yVal>
          <c:smooth val="1"/>
        </c:ser>
        <c:ser>
          <c:idx val="4"/>
          <c:order val="1"/>
          <c:tx>
            <c:v>ТНУ</c:v>
          </c:tx>
          <c:xVal>
            <c:numRef>
              <c:f>Лист3!$AR$12:$AY$12</c:f>
              <c:numCache>
                <c:formatCode>General</c:formatCode>
                <c:ptCount val="8"/>
                <c:pt idx="0">
                  <c:v>1.4069999999999923</c:v>
                </c:pt>
                <c:pt idx="1">
                  <c:v>1.56</c:v>
                </c:pt>
                <c:pt idx="2">
                  <c:v>1.6300000000000001</c:v>
                </c:pt>
                <c:pt idx="3">
                  <c:v>1.9000000000000001</c:v>
                </c:pt>
                <c:pt idx="4">
                  <c:v>2.4</c:v>
                </c:pt>
                <c:pt idx="5">
                  <c:v>2.8</c:v>
                </c:pt>
                <c:pt idx="6">
                  <c:v>3.2</c:v>
                </c:pt>
                <c:pt idx="7">
                  <c:v>3.8</c:v>
                </c:pt>
              </c:numCache>
            </c:numRef>
          </c:xVal>
          <c:yVal>
            <c:numRef>
              <c:f>Лист3!$AR$64:$AY$64</c:f>
              <c:numCache>
                <c:formatCode>General</c:formatCode>
                <c:ptCount val="8"/>
                <c:pt idx="0">
                  <c:v>239.63275459981699</c:v>
                </c:pt>
                <c:pt idx="1">
                  <c:v>252.72555263146975</c:v>
                </c:pt>
                <c:pt idx="2">
                  <c:v>258.71572166555995</c:v>
                </c:pt>
                <c:pt idx="3">
                  <c:v>281.82065936847408</c:v>
                </c:pt>
                <c:pt idx="4">
                  <c:v>324.60758104054202</c:v>
                </c:pt>
                <c:pt idx="5">
                  <c:v>358.83711837819169</c:v>
                </c:pt>
                <c:pt idx="6">
                  <c:v>393.06665571584773</c:v>
                </c:pt>
                <c:pt idx="7">
                  <c:v>444.41096172232704</c:v>
                </c:pt>
              </c:numCache>
            </c:numRef>
          </c:yVal>
          <c:smooth val="1"/>
        </c:ser>
        <c:axId val="116579328"/>
        <c:axId val="116900992"/>
      </c:scatterChart>
      <c:valAx>
        <c:axId val="116579328"/>
        <c:scaling>
          <c:orientation val="minMax"/>
          <c:max val="3.9"/>
          <c:min val="1.3"/>
        </c:scaling>
        <c:axPos val="b"/>
        <c:majorGridlines>
          <c:spPr>
            <a:ln w="3175">
              <a:solidFill>
                <a:srgbClr val="000000"/>
              </a:solidFill>
              <a:prstDash val="solid"/>
            </a:ln>
          </c:spPr>
        </c:majorGridlines>
        <c:title>
          <c:tx>
            <c:rich>
              <a:bodyPr/>
              <a:lstStyle/>
              <a:p>
                <a:pPr>
                  <a:defRPr/>
                </a:pPr>
                <a:r>
                  <a:rPr lang="ru-RU" sz="1200" b="0" baseline="0"/>
                  <a:t>Ц</a:t>
                </a:r>
                <a:r>
                  <a:rPr lang="ru-RU" sz="900" b="0" baseline="0"/>
                  <a:t>ее</a:t>
                </a:r>
                <a:endParaRPr lang="ru-RU" sz="1200" b="0" baseline="0"/>
              </a:p>
              <a:p>
                <a:pPr>
                  <a:defRPr/>
                </a:pPr>
                <a:r>
                  <a:rPr lang="ru-RU" b="0" baseline="0"/>
                  <a:t>грн/кВт год</a:t>
                </a:r>
                <a:endParaRPr lang="ru-RU" b="0"/>
              </a:p>
            </c:rich>
          </c:tx>
          <c:layout>
            <c:manualLayout>
              <c:xMode val="edge"/>
              <c:yMode val="edge"/>
              <c:x val="0.88185942170999942"/>
              <c:y val="0.83045835440491145"/>
            </c:manualLayout>
          </c:layout>
          <c:spPr>
            <a:noFill/>
            <a:ln w="25400">
              <a:noFill/>
            </a:ln>
          </c:spPr>
        </c:title>
        <c:numFmt formatCode="General" sourceLinked="1"/>
        <c:majorTickMark val="none"/>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116900992"/>
        <c:crosses val="autoZero"/>
        <c:crossBetween val="midCat"/>
        <c:majorUnit val="0.2"/>
        <c:minorUnit val="0.05"/>
      </c:valAx>
      <c:valAx>
        <c:axId val="116900992"/>
        <c:scaling>
          <c:orientation val="minMax"/>
          <c:max val="460"/>
          <c:min val="220"/>
        </c:scaling>
        <c:axPos val="l"/>
        <c:majorGridlines/>
        <c:title>
          <c:tx>
            <c:rich>
              <a:bodyPr rot="0" vert="horz"/>
              <a:lstStyle/>
              <a:p>
                <a:pPr>
                  <a:defRPr/>
                </a:pPr>
                <a:r>
                  <a:rPr lang="ru-RU" b="0"/>
                  <a:t>грн/ГДж</a:t>
                </a:r>
              </a:p>
            </c:rich>
          </c:tx>
          <c:layout>
            <c:manualLayout>
              <c:xMode val="edge"/>
              <c:yMode val="edge"/>
              <c:x val="4.8706151149931716E-2"/>
              <c:y val="1.2343866403475901E-3"/>
            </c:manualLayout>
          </c:layout>
        </c:title>
        <c:numFmt formatCode="General" sourceLinked="1"/>
        <c:majorTickMark val="none"/>
        <c:tickLblPos val="nextTo"/>
        <c:crossAx val="116579328"/>
        <c:crosses val="autoZero"/>
        <c:crossBetween val="midCat"/>
        <c:majorUnit val="20"/>
        <c:minorUnit val="10"/>
      </c:valAx>
    </c:plotArea>
    <c:legend>
      <c:legendPos val="b"/>
      <c:layout>
        <c:manualLayout>
          <c:xMode val="edge"/>
          <c:yMode val="edge"/>
          <c:x val="5.7971112506642185E-2"/>
          <c:y val="0.93170735160995044"/>
          <c:w val="0.78444809429496154"/>
          <c:h val="6.8292682926829842E-2"/>
        </c:manualLayout>
      </c:layout>
    </c:legend>
    <c:plotVisOnly val="1"/>
    <c:dispBlanksAs val="gap"/>
  </c:chart>
  <c:spPr>
    <a:noFill/>
    <a:ln w="9525">
      <a:noFill/>
    </a:ln>
  </c:sp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B6F15528-21DE-4FAA-801E-634DDDAF4B2B}"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B6F15528-21DE-4FAA-801E-634DDDAF4B2B}"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B6F15528-21DE-4FAA-801E-634DDDAF4B2B}"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B6F15528-21DE-4FAA-801E-634DDDAF4B2B}"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B6F15528-21DE-4FAA-801E-634DDDAF4B2B}"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1D8BD707-D9CF-40AE-B4C6-C98DA3205C09}" type="datetimeFigureOut">
              <a:rPr lang="ru-RU" smtClean="0"/>
              <a:pPr/>
              <a:t>18.06.2015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6F15528-21DE-4FAA-801E-634DDDAF4B2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ru-RU" smtClean="0"/>
              <a:pPr/>
              <a:t>18.06.2015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1066800"/>
            <a:ext cx="7772400" cy="1470025"/>
          </a:xfrm>
        </p:spPr>
        <p:txBody>
          <a:bodyPr>
            <a:normAutofit fontScale="90000"/>
          </a:bodyPr>
          <a:lstStyle/>
          <a:p>
            <a:pPr algn="ctr"/>
            <a:r>
              <a:rPr lang="ru-RU" sz="3100" dirty="0" smtClean="0">
                <a:latin typeface="Times New Roman" pitchFamily="18" charset="0"/>
                <a:cs typeface="Times New Roman" pitchFamily="18" charset="0"/>
              </a:rPr>
              <a:t>ДОШКІЛЬНИЙ НАВЧАЛЬНИЙ ЗАКЛАД</a:t>
            </a:r>
            <a:r>
              <a:rPr lang="ru-RU" sz="3100" dirty="0" smtClean="0">
                <a:latin typeface="Times New Roman" pitchFamily="18" charset="0"/>
                <a:cs typeface="Times New Roman" pitchFamily="18" charset="0"/>
              </a:rPr>
              <a:t/>
            </a:r>
            <a:br>
              <a:rPr lang="ru-RU" sz="3100" dirty="0" smtClean="0">
                <a:latin typeface="Times New Roman" pitchFamily="18" charset="0"/>
                <a:cs typeface="Times New Roman" pitchFamily="18" charset="0"/>
              </a:rPr>
            </a:br>
            <a:r>
              <a:rPr lang="ru-RU" sz="3100" dirty="0" smtClean="0">
                <a:latin typeface="Times New Roman" pitchFamily="18" charset="0"/>
                <a:cs typeface="Times New Roman" pitchFamily="18" charset="0"/>
              </a:rPr>
              <a:t>в м. Житомир.</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Ч. 2 Центр </a:t>
            </a:r>
            <a:r>
              <a:rPr lang="ru-RU" dirty="0" err="1" smtClean="0">
                <a:latin typeface="Times New Roman" pitchFamily="18" charset="0"/>
                <a:cs typeface="Times New Roman" pitchFamily="18" charset="0"/>
              </a:rPr>
              <a:t>теплопостачання</a:t>
            </a:r>
            <a:endParaRPr lang="ru-RU" dirty="0">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371600" y="3886200"/>
            <a:ext cx="6705600" cy="2057400"/>
          </a:xfrm>
        </p:spPr>
        <p:txBody>
          <a:bodyPr>
            <a:normAutofit fontScale="92500" lnSpcReduction="10000"/>
          </a:bodyPr>
          <a:lstStyle/>
          <a:p>
            <a:pPr algn="r"/>
            <a:endParaRPr lang="ru-RU" sz="2000" dirty="0" smtClean="0">
              <a:solidFill>
                <a:schemeClr val="tx1"/>
              </a:solidFill>
            </a:endParaRPr>
          </a:p>
          <a:p>
            <a:pPr algn="r"/>
            <a:r>
              <a:rPr lang="ru-RU" dirty="0" err="1" smtClean="0">
                <a:solidFill>
                  <a:schemeClr val="tx2">
                    <a:lumMod val="50000"/>
                  </a:schemeClr>
                </a:solidFill>
                <a:latin typeface="Times New Roman" pitchFamily="18" charset="0"/>
                <a:cs typeface="Times New Roman" pitchFamily="18" charset="0"/>
              </a:rPr>
              <a:t>Виконав</a:t>
            </a:r>
            <a:r>
              <a:rPr lang="ru-RU" dirty="0" smtClean="0">
                <a:solidFill>
                  <a:schemeClr val="tx2">
                    <a:lumMod val="50000"/>
                  </a:schemeClr>
                </a:solidFill>
                <a:latin typeface="Times New Roman" pitchFamily="18" charset="0"/>
                <a:cs typeface="Times New Roman" pitchFamily="18" charset="0"/>
              </a:rPr>
              <a:t> </a:t>
            </a:r>
            <a:r>
              <a:rPr lang="ru-RU" dirty="0" err="1" smtClean="0">
                <a:solidFill>
                  <a:schemeClr val="tx2">
                    <a:lumMod val="50000"/>
                  </a:schemeClr>
                </a:solidFill>
                <a:latin typeface="Times New Roman" pitchFamily="18" charset="0"/>
                <a:cs typeface="Times New Roman" pitchFamily="18" charset="0"/>
              </a:rPr>
              <a:t>ст.гр</a:t>
            </a:r>
            <a:r>
              <a:rPr lang="ru-RU" dirty="0" smtClean="0">
                <a:solidFill>
                  <a:schemeClr val="tx2">
                    <a:lumMod val="50000"/>
                  </a:schemeClr>
                </a:solidFill>
                <a:latin typeface="Times New Roman" pitchFamily="18" charset="0"/>
                <a:cs typeface="Times New Roman" pitchFamily="18" charset="0"/>
              </a:rPr>
              <a:t> ТЕ-14сп</a:t>
            </a:r>
            <a:br>
              <a:rPr lang="ru-RU" dirty="0" smtClean="0">
                <a:solidFill>
                  <a:schemeClr val="tx2">
                    <a:lumMod val="50000"/>
                  </a:schemeClr>
                </a:solidFill>
                <a:latin typeface="Times New Roman" pitchFamily="18" charset="0"/>
                <a:cs typeface="Times New Roman" pitchFamily="18" charset="0"/>
              </a:rPr>
            </a:br>
            <a:r>
              <a:rPr lang="ru-RU" dirty="0" smtClean="0">
                <a:solidFill>
                  <a:schemeClr val="tx2">
                    <a:lumMod val="50000"/>
                  </a:schemeClr>
                </a:solidFill>
                <a:latin typeface="Times New Roman" pitchFamily="18" charset="0"/>
                <a:cs typeface="Times New Roman" pitchFamily="18" charset="0"/>
              </a:rPr>
              <a:t> 					</a:t>
            </a:r>
            <a:r>
              <a:rPr lang="ru-RU" dirty="0" err="1" smtClean="0">
                <a:solidFill>
                  <a:schemeClr val="tx2">
                    <a:lumMod val="50000"/>
                  </a:schemeClr>
                </a:solidFill>
                <a:latin typeface="Times New Roman" pitchFamily="18" charset="0"/>
                <a:cs typeface="Times New Roman" pitchFamily="18" charset="0"/>
              </a:rPr>
              <a:t>Єрохін</a:t>
            </a:r>
            <a:r>
              <a:rPr lang="ru-RU" dirty="0" smtClean="0">
                <a:solidFill>
                  <a:schemeClr val="tx2">
                    <a:lumMod val="50000"/>
                  </a:schemeClr>
                </a:solidFill>
                <a:latin typeface="Times New Roman" pitchFamily="18" charset="0"/>
                <a:cs typeface="Times New Roman" pitchFamily="18" charset="0"/>
              </a:rPr>
              <a:t>  П.Д.</a:t>
            </a:r>
            <a:r>
              <a:rPr lang="en-US" dirty="0" smtClean="0">
                <a:solidFill>
                  <a:schemeClr val="tx2">
                    <a:lumMod val="50000"/>
                  </a:schemeClr>
                </a:solidFill>
                <a:latin typeface="Times New Roman" pitchFamily="18" charset="0"/>
                <a:cs typeface="Times New Roman" pitchFamily="18" charset="0"/>
              </a:rPr>
              <a:t/>
            </a:r>
            <a:br>
              <a:rPr lang="en-US" dirty="0" smtClean="0">
                <a:solidFill>
                  <a:schemeClr val="tx2">
                    <a:lumMod val="50000"/>
                  </a:schemeClr>
                </a:solidFill>
                <a:latin typeface="Times New Roman" pitchFamily="18" charset="0"/>
                <a:cs typeface="Times New Roman" pitchFamily="18" charset="0"/>
              </a:rPr>
            </a:br>
            <a:r>
              <a:rPr lang="uk-UA" dirty="0" smtClean="0">
                <a:solidFill>
                  <a:schemeClr val="tx2">
                    <a:lumMod val="50000"/>
                  </a:schemeClr>
                </a:solidFill>
                <a:latin typeface="Times New Roman" pitchFamily="18" charset="0"/>
                <a:cs typeface="Times New Roman" pitchFamily="18" charset="0"/>
              </a:rPr>
              <a:t>				</a:t>
            </a:r>
            <a:r>
              <a:rPr lang="ru-RU" dirty="0" err="1" smtClean="0">
                <a:solidFill>
                  <a:schemeClr val="tx2">
                    <a:lumMod val="50000"/>
                  </a:schemeClr>
                </a:solidFill>
                <a:latin typeface="Times New Roman" pitchFamily="18" charset="0"/>
                <a:cs typeface="Times New Roman" pitchFamily="18" charset="0"/>
              </a:rPr>
              <a:t>Кер</a:t>
            </a:r>
            <a:r>
              <a:rPr lang="uk-UA" dirty="0" smtClean="0">
                <a:solidFill>
                  <a:schemeClr val="tx2">
                    <a:lumMod val="50000"/>
                  </a:schemeClr>
                </a:solidFill>
                <a:latin typeface="Times New Roman" pitchFamily="18" charset="0"/>
                <a:cs typeface="Times New Roman" pitchFamily="18" charset="0"/>
              </a:rPr>
              <a:t>івник к.т.н. доц. каф.ТЕ</a:t>
            </a:r>
            <a:br>
              <a:rPr lang="uk-UA" dirty="0" smtClean="0">
                <a:solidFill>
                  <a:schemeClr val="tx2">
                    <a:lumMod val="50000"/>
                  </a:schemeClr>
                </a:solidFill>
                <a:latin typeface="Times New Roman" pitchFamily="18" charset="0"/>
                <a:cs typeface="Times New Roman" pitchFamily="18" charset="0"/>
              </a:rPr>
            </a:br>
            <a:r>
              <a:rPr lang="uk-UA" dirty="0" smtClean="0">
                <a:solidFill>
                  <a:schemeClr val="tx2">
                    <a:lumMod val="50000"/>
                  </a:schemeClr>
                </a:solidFill>
                <a:latin typeface="Times New Roman" pitchFamily="18" charset="0"/>
                <a:cs typeface="Times New Roman" pitchFamily="18" charset="0"/>
              </a:rPr>
              <a:t>					Степанов  Д. В.</a:t>
            </a:r>
            <a:endParaRPr lang="ru-RU" dirty="0">
              <a:solidFill>
                <a:schemeClr val="tx2">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3200" dirty="0" smtClean="0">
                <a:latin typeface="Times New Roman" pitchFamily="18" charset="0"/>
                <a:cs typeface="Times New Roman" pitchFamily="18" charset="0"/>
              </a:rPr>
              <a:t>Вступ</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pPr>
              <a:lnSpc>
                <a:spcPct val="90000"/>
              </a:lnSpc>
              <a:buNone/>
            </a:pPr>
            <a:r>
              <a:rPr lang="uk-UA" dirty="0" smtClean="0">
                <a:solidFill>
                  <a:schemeClr val="accent1">
                    <a:lumMod val="75000"/>
                  </a:schemeClr>
                </a:solidFill>
              </a:rPr>
              <a:t>Мета: </a:t>
            </a:r>
            <a:r>
              <a:rPr lang="uk-UA" dirty="0" smtClean="0">
                <a:solidFill>
                  <a:schemeClr val="accent1">
                    <a:lumMod val="75000"/>
                  </a:schemeClr>
                </a:solidFill>
              </a:rPr>
              <a:t>забезпечення теплопостачанням </a:t>
            </a:r>
            <a:r>
              <a:rPr lang="uk-UA" dirty="0" smtClean="0">
                <a:solidFill>
                  <a:schemeClr val="accent1">
                    <a:lumMod val="75000"/>
                  </a:schemeClr>
                </a:solidFill>
              </a:rPr>
              <a:t>дошкільного </a:t>
            </a:r>
            <a:r>
              <a:rPr lang="uk-UA" dirty="0" smtClean="0">
                <a:solidFill>
                  <a:schemeClr val="accent1">
                    <a:lumMod val="75000"/>
                  </a:schemeClr>
                </a:solidFill>
              </a:rPr>
              <a:t>навчального закладу </a:t>
            </a:r>
            <a:r>
              <a:rPr lang="uk-UA" dirty="0" smtClean="0">
                <a:solidFill>
                  <a:schemeClr val="accent1">
                    <a:lumMod val="75000"/>
                  </a:schemeClr>
                </a:solidFill>
              </a:rPr>
              <a:t>з </a:t>
            </a:r>
            <a:r>
              <a:rPr lang="uk-UA" dirty="0" smtClean="0">
                <a:solidFill>
                  <a:schemeClr val="accent1">
                    <a:lumMod val="75000"/>
                  </a:schemeClr>
                </a:solidFill>
              </a:rPr>
              <a:t>використанням нетрадиційних </a:t>
            </a:r>
            <a:r>
              <a:rPr lang="uk-UA" dirty="0" smtClean="0">
                <a:solidFill>
                  <a:schemeClr val="accent1">
                    <a:lumMod val="75000"/>
                  </a:schemeClr>
                </a:solidFill>
              </a:rPr>
              <a:t>поновлювальних джерел енергії.</a:t>
            </a:r>
          </a:p>
          <a:p>
            <a:pPr>
              <a:lnSpc>
                <a:spcPct val="90000"/>
              </a:lnSpc>
              <a:buNone/>
            </a:pPr>
            <a:r>
              <a:rPr lang="uk-UA" dirty="0" smtClean="0">
                <a:solidFill>
                  <a:schemeClr val="accent1">
                    <a:lumMod val="75000"/>
                  </a:schemeClr>
                </a:solidFill>
              </a:rPr>
              <a:t>Задачі</a:t>
            </a:r>
          </a:p>
          <a:p>
            <a:pPr>
              <a:lnSpc>
                <a:spcPct val="90000"/>
              </a:lnSpc>
              <a:buNone/>
            </a:pPr>
            <a:r>
              <a:rPr lang="uk-UA" dirty="0" smtClean="0">
                <a:solidFill>
                  <a:schemeClr val="accent1">
                    <a:lumMod val="75000"/>
                  </a:schemeClr>
                </a:solidFill>
              </a:rPr>
              <a:t>        Розрахувати необхідні потужності на опалення, гаряче водопостачання.</a:t>
            </a:r>
          </a:p>
          <a:p>
            <a:pPr>
              <a:lnSpc>
                <a:spcPct val="90000"/>
              </a:lnSpc>
              <a:buNone/>
            </a:pPr>
            <a:r>
              <a:rPr lang="uk-UA" dirty="0" smtClean="0">
                <a:solidFill>
                  <a:schemeClr val="accent1">
                    <a:lumMod val="75000"/>
                  </a:schemeClr>
                </a:solidFill>
              </a:rPr>
              <a:t>        Провести багатоваріантний аналіз та техніко-економічне обгрунтування вибору джерела  теплопостачання будівлі.</a:t>
            </a:r>
          </a:p>
          <a:p>
            <a:pPr>
              <a:lnSpc>
                <a:spcPct val="90000"/>
              </a:lnSpc>
              <a:buNone/>
            </a:pPr>
            <a:r>
              <a:rPr lang="ru-RU" dirty="0" smtClean="0">
                <a:solidFill>
                  <a:schemeClr val="accent1">
                    <a:lumMod val="75000"/>
                  </a:schemeClr>
                </a:solidFill>
              </a:rPr>
              <a:t>        Провести </a:t>
            </a:r>
            <a:r>
              <a:rPr lang="ru-RU" dirty="0" err="1" smtClean="0">
                <a:solidFill>
                  <a:schemeClr val="accent1">
                    <a:lumMod val="75000"/>
                  </a:schemeClr>
                </a:solidFill>
              </a:rPr>
              <a:t>розрахунок</a:t>
            </a:r>
            <a:r>
              <a:rPr lang="ru-RU" dirty="0" smtClean="0">
                <a:solidFill>
                  <a:schemeClr val="accent1">
                    <a:lumMod val="75000"/>
                  </a:schemeClr>
                </a:solidFill>
              </a:rPr>
              <a:t> </a:t>
            </a:r>
            <a:r>
              <a:rPr lang="ru-RU" dirty="0" err="1" smtClean="0">
                <a:solidFill>
                  <a:schemeClr val="accent1">
                    <a:lumMod val="75000"/>
                  </a:schemeClr>
                </a:solidFill>
              </a:rPr>
              <a:t>теплової</a:t>
            </a:r>
            <a:r>
              <a:rPr lang="ru-RU" dirty="0" smtClean="0">
                <a:solidFill>
                  <a:schemeClr val="accent1">
                    <a:lumMod val="75000"/>
                  </a:schemeClr>
                </a:solidFill>
              </a:rPr>
              <a:t> </a:t>
            </a:r>
            <a:r>
              <a:rPr lang="ru-RU" dirty="0" err="1" smtClean="0">
                <a:solidFill>
                  <a:schemeClr val="accent1">
                    <a:lumMod val="75000"/>
                  </a:schemeClr>
                </a:solidFill>
              </a:rPr>
              <a:t>схеми</a:t>
            </a:r>
            <a:r>
              <a:rPr lang="ru-RU" dirty="0" smtClean="0">
                <a:solidFill>
                  <a:schemeClr val="accent1">
                    <a:lumMod val="75000"/>
                  </a:schemeClr>
                </a:solidFill>
              </a:rPr>
              <a:t> </a:t>
            </a:r>
            <a:r>
              <a:rPr lang="uk-UA" dirty="0" smtClean="0">
                <a:solidFill>
                  <a:schemeClr val="accent1">
                    <a:lumMod val="75000"/>
                  </a:schemeClr>
                </a:solidFill>
              </a:rPr>
              <a:t>центру теплопостачання </a:t>
            </a:r>
            <a:r>
              <a:rPr lang="ru-RU" dirty="0" err="1" smtClean="0">
                <a:solidFill>
                  <a:schemeClr val="accent1">
                    <a:lumMod val="75000"/>
                  </a:schemeClr>
                </a:solidFill>
              </a:rPr>
              <a:t>дошкільного</a:t>
            </a:r>
            <a:r>
              <a:rPr lang="ru-RU" dirty="0" smtClean="0">
                <a:solidFill>
                  <a:schemeClr val="accent1">
                    <a:lumMod val="75000"/>
                  </a:schemeClr>
                </a:solidFill>
              </a:rPr>
              <a:t> </a:t>
            </a:r>
            <a:r>
              <a:rPr lang="uk-UA" dirty="0" smtClean="0">
                <a:solidFill>
                  <a:schemeClr val="accent1">
                    <a:lumMod val="75000"/>
                  </a:schemeClr>
                </a:solidFill>
              </a:rPr>
              <a:t>навчального</a:t>
            </a:r>
            <a:r>
              <a:rPr lang="ru-RU" dirty="0" smtClean="0">
                <a:solidFill>
                  <a:schemeClr val="accent1">
                    <a:lumMod val="75000"/>
                  </a:schemeClr>
                </a:solidFill>
              </a:rPr>
              <a:t> </a:t>
            </a:r>
            <a:r>
              <a:rPr lang="ru-RU" dirty="0" smtClean="0">
                <a:solidFill>
                  <a:schemeClr val="accent1">
                    <a:lumMod val="75000"/>
                  </a:schemeClr>
                </a:solidFill>
              </a:rPr>
              <a:t>закладу та </a:t>
            </a:r>
            <a:r>
              <a:rPr lang="ru-RU" dirty="0" err="1" smtClean="0">
                <a:solidFill>
                  <a:schemeClr val="accent1">
                    <a:lumMod val="75000"/>
                  </a:schemeClr>
                </a:solidFill>
              </a:rPr>
              <a:t>підібрати</a:t>
            </a:r>
            <a:r>
              <a:rPr lang="ru-RU" dirty="0" smtClean="0">
                <a:solidFill>
                  <a:schemeClr val="accent1">
                    <a:lumMod val="75000"/>
                  </a:schemeClr>
                </a:solidFill>
              </a:rPr>
              <a:t> </a:t>
            </a:r>
            <a:r>
              <a:rPr lang="ru-RU" dirty="0" err="1" smtClean="0">
                <a:solidFill>
                  <a:schemeClr val="accent1">
                    <a:lumMod val="75000"/>
                  </a:schemeClr>
                </a:solidFill>
              </a:rPr>
              <a:t>теплотехнологічне</a:t>
            </a:r>
            <a:r>
              <a:rPr lang="ru-RU" dirty="0" smtClean="0">
                <a:solidFill>
                  <a:schemeClr val="accent1">
                    <a:lumMod val="75000"/>
                  </a:schemeClr>
                </a:solidFill>
              </a:rPr>
              <a:t> </a:t>
            </a:r>
            <a:r>
              <a:rPr lang="ru-RU" dirty="0" err="1" smtClean="0">
                <a:solidFill>
                  <a:schemeClr val="accent1">
                    <a:lumMod val="75000"/>
                  </a:schemeClr>
                </a:solidFill>
              </a:rPr>
              <a:t>обладнання</a:t>
            </a:r>
            <a:r>
              <a:rPr lang="uk-UA" dirty="0" smtClean="0">
                <a:solidFill>
                  <a:schemeClr val="accent1">
                    <a:lumMod val="75000"/>
                  </a:schemeClr>
                </a:solidFill>
              </a:rPr>
              <a:t>.</a:t>
            </a:r>
          </a:p>
          <a:p>
            <a:pPr>
              <a:lnSpc>
                <a:spcPct val="90000"/>
              </a:lnSpc>
              <a:buNone/>
            </a:pPr>
            <a:r>
              <a:rPr lang="uk-UA" dirty="0" smtClean="0">
                <a:solidFill>
                  <a:schemeClr val="accent1">
                    <a:lumMod val="75000"/>
                  </a:schemeClr>
                </a:solidFill>
              </a:rPr>
              <a:t>        Провести розрахунок інженерних мереж </a:t>
            </a:r>
            <a:r>
              <a:rPr lang="uk-UA" dirty="0" smtClean="0">
                <a:solidFill>
                  <a:schemeClr val="accent1">
                    <a:lumMod val="75000"/>
                  </a:schemeClr>
                </a:solidFill>
              </a:rPr>
              <a:t>центру теплопостачання</a:t>
            </a:r>
            <a:r>
              <a:rPr lang="uk-UA" dirty="0" smtClean="0">
                <a:solidFill>
                  <a:schemeClr val="accent1">
                    <a:lumMod val="75000"/>
                  </a:schemeClr>
                </a:solidFill>
              </a:rPr>
              <a:t>.</a:t>
            </a:r>
            <a:endParaRPr lang="uk-UA" dirty="0" smtClean="0">
              <a:solidFill>
                <a:schemeClr val="accent1">
                  <a:lumMod val="75000"/>
                </a:schemeClr>
              </a:solidFill>
            </a:endParaRPr>
          </a:p>
          <a:p>
            <a:pPr>
              <a:lnSpc>
                <a:spcPct val="90000"/>
              </a:lnSpc>
              <a:buNone/>
            </a:pPr>
            <a:r>
              <a:rPr lang="uk-UA" dirty="0" smtClean="0">
                <a:solidFill>
                  <a:schemeClr val="accent1">
                    <a:lumMod val="75000"/>
                  </a:schemeClr>
                </a:solidFill>
              </a:rPr>
              <a:t>        Розробити </a:t>
            </a:r>
            <a:r>
              <a:rPr lang="uk-UA" dirty="0" smtClean="0">
                <a:solidFill>
                  <a:schemeClr val="accent1">
                    <a:lumMod val="75000"/>
                  </a:schemeClr>
                </a:solidFill>
              </a:rPr>
              <a:t>кошторисну документацію.</a:t>
            </a:r>
            <a:endParaRPr lang="uk-UA" dirty="0" smtClean="0">
              <a:solidFill>
                <a:schemeClr val="accent1">
                  <a:lumMod val="75000"/>
                </a:schemeClr>
              </a:solidFill>
            </a:endParaRPr>
          </a:p>
          <a:p>
            <a:pPr>
              <a:lnSpc>
                <a:spcPct val="90000"/>
              </a:lnSpc>
              <a:buNone/>
            </a:pPr>
            <a:r>
              <a:rPr lang="uk-UA" dirty="0" smtClean="0">
                <a:solidFill>
                  <a:schemeClr val="accent1">
                    <a:lumMod val="75000"/>
                  </a:schemeClr>
                </a:solidFill>
              </a:rPr>
              <a:t>        Розробити документацію з технології монтажу </a:t>
            </a:r>
            <a:r>
              <a:rPr lang="uk-UA" dirty="0" smtClean="0">
                <a:solidFill>
                  <a:schemeClr val="accent1">
                    <a:lumMod val="75000"/>
                  </a:schemeClr>
                </a:solidFill>
              </a:rPr>
              <a:t>центру теплопостачання</a:t>
            </a:r>
            <a:r>
              <a:rPr lang="uk-UA" dirty="0" smtClean="0">
                <a:solidFill>
                  <a:schemeClr val="accent1">
                    <a:lumMod val="75000"/>
                  </a:schemeClr>
                </a:solidFill>
              </a:rPr>
              <a:t>.</a:t>
            </a:r>
            <a:endParaRPr lang="uk-UA" dirty="0" smtClean="0">
              <a:solidFill>
                <a:schemeClr val="accent1">
                  <a:lumMod val="75000"/>
                </a:schemeClr>
              </a:solidFill>
            </a:endParaRPr>
          </a:p>
          <a:p>
            <a:pPr>
              <a:lnSpc>
                <a:spcPct val="90000"/>
              </a:lnSpc>
              <a:buNone/>
            </a:pPr>
            <a:r>
              <a:rPr lang="uk-UA" dirty="0" smtClean="0">
                <a:solidFill>
                  <a:schemeClr val="accent1">
                    <a:lumMod val="75000"/>
                  </a:schemeClr>
                </a:solidFill>
              </a:rPr>
              <a:t>        Розробити систему автоматичного регулювання</a:t>
            </a:r>
            <a:r>
              <a:rPr lang="uk-UA" dirty="0" smtClean="0"/>
              <a:t> теплової схеми </a:t>
            </a:r>
            <a:r>
              <a:rPr lang="uk-UA" dirty="0" smtClean="0"/>
              <a:t>центру теплопостачання</a:t>
            </a:r>
            <a:r>
              <a:rPr lang="uk-UA" dirty="0" smtClean="0"/>
              <a:t>.</a:t>
            </a:r>
            <a:endParaRPr lang="uk-UA" dirty="0" smtClean="0"/>
          </a:p>
          <a:p>
            <a:pPr>
              <a:lnSpc>
                <a:spcPct val="90000"/>
              </a:lnSpc>
              <a:buNone/>
            </a:pPr>
            <a:r>
              <a:rPr lang="uk-UA" dirty="0" smtClean="0">
                <a:solidFill>
                  <a:schemeClr val="accent1">
                    <a:lumMod val="75000"/>
                  </a:schemeClr>
                </a:solidFill>
              </a:rPr>
              <a:t>        Повести розрахунок електричних </a:t>
            </a:r>
            <a:r>
              <a:rPr lang="uk-UA" dirty="0" smtClean="0">
                <a:solidFill>
                  <a:schemeClr val="accent1">
                    <a:lumMod val="75000"/>
                  </a:schemeClr>
                </a:solidFill>
              </a:rPr>
              <a:t>мереж</a:t>
            </a:r>
            <a:r>
              <a:rPr lang="uk-UA" dirty="0" smtClean="0"/>
              <a:t> центру теплопостачання</a:t>
            </a:r>
            <a:r>
              <a:rPr lang="uk-UA" dirty="0" smtClean="0">
                <a:solidFill>
                  <a:schemeClr val="accent1">
                    <a:lumMod val="75000"/>
                  </a:schemeClr>
                </a:solidFill>
              </a:rPr>
              <a:t>.</a:t>
            </a:r>
            <a:endParaRPr lang="uk-UA" dirty="0" smtClean="0">
              <a:solidFill>
                <a:schemeClr val="accent1">
                  <a:lumMod val="75000"/>
                </a:schemeClr>
              </a:solidFill>
            </a:endParaRPr>
          </a:p>
          <a:p>
            <a:pPr>
              <a:lnSpc>
                <a:spcPct val="90000"/>
              </a:lnSpc>
              <a:buNone/>
            </a:pPr>
            <a:r>
              <a:rPr lang="uk-UA" dirty="0" smtClean="0">
                <a:solidFill>
                  <a:schemeClr val="accent1">
                    <a:lumMod val="75000"/>
                  </a:schemeClr>
                </a:solidFill>
              </a:rPr>
              <a:t>    Розробити заходи з охорони </a:t>
            </a:r>
            <a:r>
              <a:rPr lang="uk-UA" dirty="0" smtClean="0">
                <a:solidFill>
                  <a:schemeClr val="accent1">
                    <a:lumMod val="75000"/>
                  </a:schemeClr>
                </a:solidFill>
              </a:rPr>
              <a:t>праці.</a:t>
            </a:r>
            <a:endParaRPr lang="uk-UA" dirty="0" smtClean="0">
              <a:solidFill>
                <a:schemeClr val="accent1">
                  <a:lumMod val="75000"/>
                </a:schemeClr>
              </a:solidFill>
            </a:endParaRPr>
          </a:p>
          <a:p>
            <a:pPr>
              <a:lnSpc>
                <a:spcPct val="90000"/>
              </a:lnSpc>
              <a:buNone/>
            </a:pPr>
            <a:endParaRPr lang="uk-UA" dirty="0" smtClean="0">
              <a:solidFill>
                <a:schemeClr val="accent1">
                  <a:lumMod val="75000"/>
                </a:schemeClr>
              </a:solidFill>
            </a:endParaRPr>
          </a:p>
          <a:p>
            <a:pPr>
              <a:lnSpc>
                <a:spcPct val="90000"/>
              </a:lnSpc>
              <a:buNone/>
            </a:pPr>
            <a:endParaRPr lang="uk-UA" dirty="0" smtClean="0">
              <a:solidFill>
                <a:schemeClr val="tx2">
                  <a:lumMod val="50000"/>
                </a:schemeClr>
              </a:solidFill>
              <a:latin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9600"/>
            <a:ext cx="8686800" cy="838200"/>
          </a:xfrm>
        </p:spPr>
        <p:txBody>
          <a:bodyPr>
            <a:noAutofit/>
          </a:bodyPr>
          <a:lstStyle/>
          <a:p>
            <a:pPr algn="ctr"/>
            <a:r>
              <a:rPr lang="uk-UA" sz="2800" dirty="0" smtClean="0"/>
              <a:t>Розрахунок потужностей для системи опалення та гарячого водопостачання</a:t>
            </a:r>
            <a:endParaRPr lang="ru-RU" sz="2800" dirty="0"/>
          </a:p>
        </p:txBody>
      </p:sp>
      <p:sp>
        <p:nvSpPr>
          <p:cNvPr id="3" name="Содержимое 2"/>
          <p:cNvSpPr>
            <a:spLocks noGrp="1"/>
          </p:cNvSpPr>
          <p:nvPr>
            <p:ph idx="1"/>
          </p:nvPr>
        </p:nvSpPr>
        <p:spPr/>
        <p:txBody>
          <a:bodyPr>
            <a:normAutofit fontScale="92500" lnSpcReduction="10000"/>
          </a:bodyPr>
          <a:lstStyle/>
          <a:p>
            <a:pPr algn="ctr">
              <a:buNone/>
            </a:pPr>
            <a:endParaRPr lang="ru-RU" dirty="0" smtClean="0"/>
          </a:p>
          <a:p>
            <a:pPr algn="ctr">
              <a:buNone/>
            </a:pPr>
            <a:r>
              <a:rPr lang="ru-RU" dirty="0" smtClean="0"/>
              <a:t>Теплова </a:t>
            </a:r>
            <a:r>
              <a:rPr lang="ru-RU" dirty="0" err="1" smtClean="0"/>
              <a:t>потужність</a:t>
            </a:r>
            <a:r>
              <a:rPr lang="ru-RU" dirty="0" smtClean="0"/>
              <a:t> в </a:t>
            </a:r>
            <a:r>
              <a:rPr lang="ru-RU" dirty="0" err="1" smtClean="0"/>
              <a:t>максимальноопалювальному</a:t>
            </a:r>
            <a:r>
              <a:rPr lang="ru-RU" dirty="0" smtClean="0"/>
              <a:t> </a:t>
            </a:r>
            <a:r>
              <a:rPr lang="ru-RU" dirty="0" err="1" smtClean="0"/>
              <a:t>режимі</a:t>
            </a:r>
            <a:r>
              <a:rPr lang="ru-RU" dirty="0" smtClean="0"/>
              <a:t> </a:t>
            </a:r>
          </a:p>
          <a:p>
            <a:pPr algn="ctr">
              <a:buNone/>
            </a:pPr>
            <a:r>
              <a:rPr lang="en-US" dirty="0" err="1" smtClean="0"/>
              <a:t>Q</a:t>
            </a:r>
            <a:r>
              <a:rPr lang="en-US" sz="1200" dirty="0" err="1" smtClean="0"/>
              <a:t>max</a:t>
            </a:r>
            <a:r>
              <a:rPr lang="en-US" sz="1200" dirty="0" smtClean="0"/>
              <a:t>. </a:t>
            </a:r>
            <a:r>
              <a:rPr lang="ru-RU" sz="1200" dirty="0" err="1" smtClean="0"/>
              <a:t>оп</a:t>
            </a:r>
            <a:r>
              <a:rPr lang="ru-RU" dirty="0" err="1" smtClean="0"/>
              <a:t>=</a:t>
            </a:r>
            <a:r>
              <a:rPr lang="ru-RU" dirty="0" smtClean="0"/>
              <a:t> 54 кВт;   </a:t>
            </a:r>
            <a:r>
              <a:rPr lang="en-US" dirty="0" smtClean="0"/>
              <a:t>Q</a:t>
            </a:r>
            <a:r>
              <a:rPr lang="ru-RU" sz="1200" dirty="0" smtClean="0"/>
              <a:t>гвп</a:t>
            </a:r>
            <a:r>
              <a:rPr lang="ru-RU" dirty="0" smtClean="0"/>
              <a:t>=40кВт.</a:t>
            </a:r>
          </a:p>
          <a:p>
            <a:pPr algn="ctr">
              <a:buNone/>
            </a:pPr>
            <a:r>
              <a:rPr lang="ru-RU" dirty="0" smtClean="0"/>
              <a:t>Теплова </a:t>
            </a:r>
            <a:r>
              <a:rPr lang="ru-RU" dirty="0" err="1" smtClean="0"/>
              <a:t>потужність</a:t>
            </a:r>
            <a:r>
              <a:rPr lang="ru-RU" dirty="0" smtClean="0"/>
              <a:t> в </a:t>
            </a:r>
            <a:r>
              <a:rPr lang="ru-RU" dirty="0" err="1" smtClean="0"/>
              <a:t>середньоопалювальному</a:t>
            </a:r>
            <a:r>
              <a:rPr lang="ru-RU" dirty="0" smtClean="0"/>
              <a:t> </a:t>
            </a:r>
            <a:r>
              <a:rPr lang="ru-RU" dirty="0" err="1" smtClean="0"/>
              <a:t>режимі</a:t>
            </a:r>
            <a:endParaRPr lang="ru-RU" dirty="0" smtClean="0"/>
          </a:p>
          <a:p>
            <a:pPr algn="ctr">
              <a:buNone/>
            </a:pPr>
            <a:r>
              <a:rPr lang="en-US" dirty="0" smtClean="0"/>
              <a:t>Q</a:t>
            </a:r>
            <a:r>
              <a:rPr lang="ru-RU" sz="1200" dirty="0" smtClean="0"/>
              <a:t>сер</a:t>
            </a:r>
            <a:r>
              <a:rPr lang="en-US" sz="1200" dirty="0" smtClean="0"/>
              <a:t>. </a:t>
            </a:r>
            <a:r>
              <a:rPr lang="ru-RU" sz="1200" dirty="0" err="1" smtClean="0"/>
              <a:t>оп</a:t>
            </a:r>
            <a:r>
              <a:rPr lang="ru-RU" dirty="0" err="1" smtClean="0"/>
              <a:t>=</a:t>
            </a:r>
            <a:r>
              <a:rPr lang="ru-RU" dirty="0" smtClean="0"/>
              <a:t> 27,4 кВт;  </a:t>
            </a:r>
            <a:r>
              <a:rPr lang="en-US" dirty="0" smtClean="0"/>
              <a:t>Q</a:t>
            </a:r>
            <a:r>
              <a:rPr lang="ru-RU" sz="1200" dirty="0" smtClean="0"/>
              <a:t>гвп</a:t>
            </a:r>
            <a:r>
              <a:rPr lang="ru-RU" dirty="0" smtClean="0"/>
              <a:t>=40кВт.</a:t>
            </a:r>
          </a:p>
          <a:p>
            <a:pPr algn="ctr">
              <a:buNone/>
            </a:pPr>
            <a:r>
              <a:rPr lang="ru-RU" dirty="0" smtClean="0"/>
              <a:t>Л</a:t>
            </a:r>
            <a:r>
              <a:rPr lang="uk-UA" dirty="0" smtClean="0"/>
              <a:t>ітній режим</a:t>
            </a:r>
            <a:endParaRPr lang="ru-RU" dirty="0" smtClean="0"/>
          </a:p>
          <a:p>
            <a:pPr algn="ctr">
              <a:buNone/>
            </a:pPr>
            <a:r>
              <a:rPr lang="en-US" dirty="0" smtClean="0"/>
              <a:t>Q</a:t>
            </a:r>
            <a:r>
              <a:rPr lang="ru-RU" sz="1200" dirty="0" smtClean="0"/>
              <a:t>гвп</a:t>
            </a:r>
            <a:r>
              <a:rPr lang="ru-RU" dirty="0" smtClean="0"/>
              <a:t>=40кВт.</a:t>
            </a:r>
          </a:p>
          <a:p>
            <a:pPr>
              <a:buNone/>
            </a:pP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8686800" cy="762000"/>
          </a:xfrm>
        </p:spPr>
        <p:txBody>
          <a:bodyPr>
            <a:normAutofit/>
          </a:bodyPr>
          <a:lstStyle/>
          <a:p>
            <a:pPr algn="ctr"/>
            <a:r>
              <a:rPr lang="ru-RU" sz="1600" dirty="0" err="1" smtClean="0">
                <a:latin typeface="Times New Roman" pitchFamily="18" charset="0"/>
              </a:rPr>
              <a:t>Результати</a:t>
            </a:r>
            <a:r>
              <a:rPr lang="ru-RU" sz="1600" dirty="0" smtClean="0">
                <a:latin typeface="Times New Roman" pitchFamily="18" charset="0"/>
              </a:rPr>
              <a:t> </a:t>
            </a:r>
            <a:r>
              <a:rPr lang="ru-RU" sz="1600" dirty="0" err="1" smtClean="0">
                <a:latin typeface="Times New Roman" pitchFamily="18" charset="0"/>
              </a:rPr>
              <a:t>техніко-економічного</a:t>
            </a:r>
            <a:r>
              <a:rPr lang="ru-RU" sz="1600" dirty="0" smtClean="0">
                <a:latin typeface="Times New Roman" pitchFamily="18" charset="0"/>
              </a:rPr>
              <a:t> </a:t>
            </a:r>
            <a:r>
              <a:rPr lang="ru-RU" sz="1600" dirty="0" err="1" smtClean="0">
                <a:latin typeface="Times New Roman" pitchFamily="18" charset="0"/>
              </a:rPr>
              <a:t>розрахунку</a:t>
            </a:r>
            <a:r>
              <a:rPr lang="ru-RU" sz="1600" dirty="0" smtClean="0">
                <a:latin typeface="Times New Roman" pitchFamily="18" charset="0"/>
              </a:rPr>
              <a:t> </a:t>
            </a:r>
            <a:r>
              <a:rPr lang="ru-RU" sz="1600" dirty="0" err="1" smtClean="0">
                <a:latin typeface="Times New Roman" pitchFamily="18" charset="0"/>
              </a:rPr>
              <a:t>варіантів</a:t>
            </a:r>
            <a:r>
              <a:rPr lang="ru-RU" sz="1600" dirty="0" smtClean="0">
                <a:latin typeface="Times New Roman" pitchFamily="18" charset="0"/>
              </a:rPr>
              <a:t> </a:t>
            </a:r>
            <a:r>
              <a:rPr lang="ru-RU" sz="1600" dirty="0" err="1" smtClean="0">
                <a:latin typeface="Times New Roman" pitchFamily="18" charset="0"/>
              </a:rPr>
              <a:t>теплопостачання</a:t>
            </a:r>
            <a:endParaRPr lang="ru-RU" sz="1600" dirty="0">
              <a:latin typeface="Times New Roman" pitchFamily="18" charset="0"/>
              <a:cs typeface="Times New Roman" pitchFamily="18" charset="0"/>
            </a:endParaRPr>
          </a:p>
        </p:txBody>
      </p:sp>
      <p:graphicFrame>
        <p:nvGraphicFramePr>
          <p:cNvPr id="7" name="Содержимое 6"/>
          <p:cNvGraphicFramePr>
            <a:graphicFrameLocks noGrp="1"/>
          </p:cNvGraphicFramePr>
          <p:nvPr>
            <p:ph idx="1"/>
          </p:nvPr>
        </p:nvGraphicFramePr>
        <p:xfrm>
          <a:off x="304800" y="1554163"/>
          <a:ext cx="8610601" cy="4806491"/>
        </p:xfrm>
        <a:graphic>
          <a:graphicData uri="http://schemas.openxmlformats.org/drawingml/2006/table">
            <a:tbl>
              <a:tblPr firstRow="1" bandRow="1">
                <a:tableStyleId>{0505E3EF-67EA-436B-97B2-0124C06EBD24}</a:tableStyleId>
              </a:tblPr>
              <a:tblGrid>
                <a:gridCol w="1284037"/>
                <a:gridCol w="1586163"/>
                <a:gridCol w="1510632"/>
                <a:gridCol w="1435100"/>
                <a:gridCol w="1510632"/>
                <a:gridCol w="1284037"/>
              </a:tblGrid>
              <a:tr h="1493837">
                <a:tc>
                  <a:txBody>
                    <a:bodyPr/>
                    <a:lstStyle/>
                    <a:p>
                      <a:pPr algn="ctr"/>
                      <a:r>
                        <a:rPr lang="uk-UA" sz="1600" b="0" dirty="0" smtClean="0">
                          <a:latin typeface="Times New Roman" pitchFamily="18" charset="0"/>
                          <a:cs typeface="Times New Roman" pitchFamily="18" charset="0"/>
                        </a:rPr>
                        <a:t>Показники</a:t>
                      </a:r>
                      <a:endParaRPr lang="uk-UA" sz="1600" b="0" dirty="0">
                        <a:latin typeface="Times New Roman" pitchFamily="18" charset="0"/>
                        <a:cs typeface="Times New Roman" pitchFamily="18" charset="0"/>
                      </a:endParaRPr>
                    </a:p>
                  </a:txBody>
                  <a:tcPr/>
                </a:tc>
                <a:tc>
                  <a:txBody>
                    <a:bodyPr/>
                    <a:lstStyle/>
                    <a:p>
                      <a:pPr algn="ctr"/>
                      <a:r>
                        <a:rPr lang="uk-UA" sz="1600" b="0" dirty="0" err="1" smtClean="0">
                          <a:latin typeface="Times New Roman" pitchFamily="18" charset="0"/>
                          <a:cs typeface="Times New Roman" pitchFamily="18" charset="0"/>
                        </a:rPr>
                        <a:t>Теплонасосна</a:t>
                      </a:r>
                      <a:r>
                        <a:rPr lang="uk-UA" sz="1600" b="0" dirty="0" smtClean="0">
                          <a:latin typeface="Times New Roman" pitchFamily="18" charset="0"/>
                          <a:cs typeface="Times New Roman" pitchFamily="18" charset="0"/>
                        </a:rPr>
                        <a:t> установка з проточним підігрівачем</a:t>
                      </a:r>
                      <a:endParaRPr lang="uk-UA" sz="1600" b="0" dirty="0">
                        <a:latin typeface="Times New Roman" pitchFamily="18" charset="0"/>
                        <a:cs typeface="Times New Roman" pitchFamily="18" charset="0"/>
                      </a:endParaRPr>
                    </a:p>
                  </a:txBody>
                  <a:tcPr/>
                </a:tc>
                <a:tc>
                  <a:txBody>
                    <a:bodyPr/>
                    <a:lstStyle/>
                    <a:p>
                      <a:pPr algn="ctr"/>
                      <a:r>
                        <a:rPr lang="uk-UA" sz="1600" b="0" dirty="0" err="1" smtClean="0">
                          <a:latin typeface="Times New Roman" pitchFamily="18" charset="0"/>
                          <a:cs typeface="Times New Roman" pitchFamily="18" charset="0"/>
                        </a:rPr>
                        <a:t>Теплонасосна</a:t>
                      </a:r>
                      <a:r>
                        <a:rPr lang="uk-UA" sz="1600" b="0" dirty="0" smtClean="0">
                          <a:latin typeface="Times New Roman" pitchFamily="18" charset="0"/>
                          <a:cs typeface="Times New Roman" pitchFamily="18" charset="0"/>
                        </a:rPr>
                        <a:t> установка </a:t>
                      </a:r>
                      <a:endParaRPr lang="uk-UA" sz="1600" b="0" dirty="0">
                        <a:latin typeface="Times New Roman" pitchFamily="18" charset="0"/>
                        <a:cs typeface="Times New Roman" pitchFamily="18" charset="0"/>
                      </a:endParaRPr>
                    </a:p>
                  </a:txBody>
                  <a:tcPr/>
                </a:tc>
                <a:tc>
                  <a:txBody>
                    <a:bodyPr/>
                    <a:lstStyle/>
                    <a:p>
                      <a:pPr algn="ctr"/>
                      <a:r>
                        <a:rPr lang="uk-UA" sz="1600" b="0" dirty="0" smtClean="0">
                          <a:latin typeface="Times New Roman" pitchFamily="18" charset="0"/>
                          <a:cs typeface="Times New Roman" pitchFamily="18" charset="0"/>
                        </a:rPr>
                        <a:t>Котли на природному газу</a:t>
                      </a:r>
                      <a:endParaRPr lang="uk-UA" sz="1600" b="0" dirty="0">
                        <a:latin typeface="Times New Roman" pitchFamily="18" charset="0"/>
                        <a:cs typeface="Times New Roman" pitchFamily="18" charset="0"/>
                      </a:endParaRPr>
                    </a:p>
                  </a:txBody>
                  <a:tcPr/>
                </a:tc>
                <a:tc>
                  <a:txBody>
                    <a:bodyPr/>
                    <a:lstStyle/>
                    <a:p>
                      <a:pPr algn="ctr"/>
                      <a:r>
                        <a:rPr lang="uk-UA" sz="1600" b="0" dirty="0" smtClean="0">
                          <a:latin typeface="Times New Roman" pitchFamily="18" charset="0"/>
                          <a:cs typeface="Times New Roman" pitchFamily="18" charset="0"/>
                        </a:rPr>
                        <a:t>Котли конденсаційні на природному газу</a:t>
                      </a:r>
                      <a:endParaRPr lang="uk-UA" sz="1600" b="0" dirty="0">
                        <a:latin typeface="Times New Roman" pitchFamily="18" charset="0"/>
                        <a:cs typeface="Times New Roman" pitchFamily="18" charset="0"/>
                      </a:endParaRPr>
                    </a:p>
                  </a:txBody>
                  <a:tcPr/>
                </a:tc>
                <a:tc>
                  <a:txBody>
                    <a:bodyPr/>
                    <a:lstStyle/>
                    <a:p>
                      <a:pPr algn="ctr"/>
                      <a:r>
                        <a:rPr lang="uk-UA" sz="1600" b="0" dirty="0" smtClean="0">
                          <a:latin typeface="Times New Roman" pitchFamily="18" charset="0"/>
                          <a:cs typeface="Times New Roman" pitchFamily="18" charset="0"/>
                        </a:rPr>
                        <a:t>Електричні</a:t>
                      </a:r>
                      <a:r>
                        <a:rPr lang="uk-UA" sz="1600" b="0" baseline="0" dirty="0" smtClean="0">
                          <a:latin typeface="Times New Roman" pitchFamily="18" charset="0"/>
                          <a:cs typeface="Times New Roman" pitchFamily="18" charset="0"/>
                        </a:rPr>
                        <a:t> </a:t>
                      </a:r>
                      <a:r>
                        <a:rPr lang="uk-UA" sz="1600" b="0" dirty="0" smtClean="0">
                          <a:latin typeface="Times New Roman" pitchFamily="18" charset="0"/>
                          <a:cs typeface="Times New Roman" pitchFamily="18" charset="0"/>
                        </a:rPr>
                        <a:t>котли</a:t>
                      </a:r>
                      <a:endParaRPr lang="uk-UA" sz="1600" b="0" dirty="0">
                        <a:latin typeface="Times New Roman" pitchFamily="18" charset="0"/>
                        <a:cs typeface="Times New Roman" pitchFamily="18" charset="0"/>
                      </a:endParaRPr>
                    </a:p>
                  </a:txBody>
                  <a:tcPr/>
                </a:tc>
              </a:tr>
              <a:tr h="914400">
                <a:tc>
                  <a:txBody>
                    <a:bodyPr/>
                    <a:lstStyle/>
                    <a:p>
                      <a:pPr marL="5080" marR="102235" algn="ctr">
                        <a:lnSpc>
                          <a:spcPct val="115000"/>
                        </a:lnSpc>
                        <a:spcAft>
                          <a:spcPts val="0"/>
                        </a:spcAft>
                      </a:pPr>
                      <a:r>
                        <a:rPr lang="uk-UA" sz="1300" b="0">
                          <a:latin typeface="Times New Roman" pitchFamily="18" charset="0"/>
                          <a:cs typeface="Times New Roman" pitchFamily="18" charset="0"/>
                        </a:rPr>
                        <a:t>Капітальні витрати K, грн</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1700000</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2040000</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153000</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198800</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86600</a:t>
                      </a:r>
                      <a:endParaRPr lang="uk-UA" sz="1400" b="0">
                        <a:latin typeface="Times New Roman" pitchFamily="18" charset="0"/>
                        <a:ea typeface="Times New Roman"/>
                        <a:cs typeface="Times New Roman" pitchFamily="18" charset="0"/>
                      </a:endParaRPr>
                    </a:p>
                  </a:txBody>
                  <a:tcPr marL="68580" marR="68580" marT="0" marB="0" anchor="ctr"/>
                </a:tc>
              </a:tr>
              <a:tr h="1199127">
                <a:tc>
                  <a:txBody>
                    <a:bodyPr/>
                    <a:lstStyle/>
                    <a:p>
                      <a:pPr marL="5080" marR="102235" algn="ctr">
                        <a:lnSpc>
                          <a:spcPct val="115000"/>
                        </a:lnSpc>
                        <a:spcAft>
                          <a:spcPts val="0"/>
                        </a:spcAft>
                      </a:pPr>
                      <a:r>
                        <a:rPr lang="uk-UA" sz="1300" b="0">
                          <a:latin typeface="Times New Roman" pitchFamily="18" charset="0"/>
                          <a:cs typeface="Times New Roman" pitchFamily="18" charset="0"/>
                        </a:rPr>
                        <a:t>Загальні річні експлуатаційні витрати С</a:t>
                      </a:r>
                      <a:r>
                        <a:rPr lang="uk-UA" sz="1300" b="0" baseline="-25000">
                          <a:latin typeface="Times New Roman" pitchFamily="18" charset="0"/>
                          <a:cs typeface="Times New Roman" pitchFamily="18" charset="0"/>
                        </a:rPr>
                        <a:t>річні</a:t>
                      </a:r>
                      <a:r>
                        <a:rPr lang="uk-UA" sz="1300" b="0">
                          <a:latin typeface="Times New Roman" pitchFamily="18" charset="0"/>
                          <a:cs typeface="Times New Roman" pitchFamily="18" charset="0"/>
                        </a:rPr>
                        <a:t>, грн/рік</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431561</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448938</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627589</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606765</a:t>
                      </a:r>
                      <a:endParaRPr lang="uk-UA" sz="1400" b="0" dirty="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935146</a:t>
                      </a:r>
                      <a:endParaRPr lang="uk-UA" sz="1400" b="0" dirty="0">
                        <a:latin typeface="Times New Roman" pitchFamily="18" charset="0"/>
                        <a:ea typeface="Times New Roman"/>
                        <a:cs typeface="Times New Roman" pitchFamily="18" charset="0"/>
                      </a:endParaRPr>
                    </a:p>
                  </a:txBody>
                  <a:tcPr marL="68580" marR="68580" marT="0" marB="0" anchor="ctr"/>
                </a:tc>
              </a:tr>
              <a:tr h="1199127">
                <a:tc>
                  <a:txBody>
                    <a:bodyPr/>
                    <a:lstStyle/>
                    <a:p>
                      <a:pPr marL="5080" marR="102235" algn="ctr">
                        <a:lnSpc>
                          <a:spcPct val="115000"/>
                        </a:lnSpc>
                        <a:spcAft>
                          <a:spcPts val="0"/>
                        </a:spcAft>
                      </a:pPr>
                      <a:r>
                        <a:rPr lang="uk-UA" sz="1300" b="0">
                          <a:latin typeface="Times New Roman" pitchFamily="18" charset="0"/>
                          <a:cs typeface="Times New Roman" pitchFamily="18" charset="0"/>
                        </a:rPr>
                        <a:t>Собівартість теплової енергії СВ, грн/ГДж</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242</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252</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353</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a:latin typeface="Times New Roman" pitchFamily="18" charset="0"/>
                          <a:cs typeface="Times New Roman" pitchFamily="18" charset="0"/>
                        </a:rPr>
                        <a:t>345</a:t>
                      </a:r>
                      <a:endParaRPr lang="uk-UA" sz="1400" b="0">
                        <a:latin typeface="Times New Roman" pitchFamily="18" charset="0"/>
                        <a:ea typeface="Times New Roman"/>
                        <a:cs typeface="Times New Roman" pitchFamily="18" charset="0"/>
                      </a:endParaRPr>
                    </a:p>
                  </a:txBody>
                  <a:tcPr marL="68580" marR="68580" marT="0" marB="0" anchor="ctr"/>
                </a:tc>
                <a:tc>
                  <a:txBody>
                    <a:bodyPr/>
                    <a:lstStyle/>
                    <a:p>
                      <a:pPr marL="5080" marR="102235" algn="ctr">
                        <a:lnSpc>
                          <a:spcPct val="115000"/>
                        </a:lnSpc>
                        <a:spcAft>
                          <a:spcPts val="0"/>
                        </a:spcAft>
                      </a:pPr>
                      <a:r>
                        <a:rPr lang="uk-UA" sz="1300" b="0" dirty="0">
                          <a:latin typeface="Times New Roman" pitchFamily="18" charset="0"/>
                          <a:cs typeface="Times New Roman" pitchFamily="18" charset="0"/>
                        </a:rPr>
                        <a:t>528</a:t>
                      </a:r>
                      <a:endParaRPr lang="uk-UA" sz="1400" b="0" dirty="0">
                        <a:latin typeface="Times New Roman" pitchFamily="18" charset="0"/>
                        <a:ea typeface="Times New Roman"/>
                        <a:cs typeface="Times New Roman" pitchFamily="18" charset="0"/>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sz="2800" dirty="0" smtClean="0"/>
              <a:t>Математичне моделювання </a:t>
            </a:r>
            <a:r>
              <a:rPr lang="uk-UA" sz="2800" dirty="0" smtClean="0"/>
              <a:t>техніко-економічних </a:t>
            </a:r>
            <a:r>
              <a:rPr lang="uk-UA" sz="2800" dirty="0" smtClean="0"/>
              <a:t>показників </a:t>
            </a:r>
            <a:r>
              <a:rPr lang="uk-UA" sz="2800" dirty="0" smtClean="0"/>
              <a:t>центру теплопостачання </a:t>
            </a:r>
            <a:r>
              <a:rPr lang="uk-UA" sz="2800" dirty="0" smtClean="0"/>
              <a:t> </a:t>
            </a:r>
            <a:r>
              <a:rPr lang="uk-UA" sz="2800" dirty="0" smtClean="0"/>
              <a:t>з використанням різних джерел енергії</a:t>
            </a:r>
            <a:endParaRPr lang="ru-RU" sz="2800" dirty="0"/>
          </a:p>
        </p:txBody>
      </p:sp>
      <p:graphicFrame>
        <p:nvGraphicFramePr>
          <p:cNvPr id="6" name="Содержимое 5"/>
          <p:cNvGraphicFramePr>
            <a:graphicFrameLocks noGrp="1"/>
          </p:cNvGraphicFramePr>
          <p:nvPr>
            <p:ph idx="1"/>
          </p:nvPr>
        </p:nvGraphicFramePr>
        <p:xfrm>
          <a:off x="304800" y="1554162"/>
          <a:ext cx="8534400" cy="454183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457200"/>
            <a:ext cx="8686800" cy="914400"/>
          </a:xfrm>
        </p:spPr>
        <p:txBody>
          <a:bodyPr>
            <a:normAutofit fontScale="90000"/>
          </a:bodyPr>
          <a:lstStyle/>
          <a:p>
            <a:pPr algn="ctr"/>
            <a:r>
              <a:rPr lang="uk-UA" sz="2400" dirty="0" smtClean="0"/>
              <a:t>Математичне моделювання техніко-економічних показників центру теплопостачання  з використанням різних джерел енергії</a:t>
            </a:r>
            <a:endParaRPr lang="ru-RU" sz="2400" dirty="0"/>
          </a:p>
        </p:txBody>
      </p:sp>
      <p:graphicFrame>
        <p:nvGraphicFramePr>
          <p:cNvPr id="7" name="Содержимое 6"/>
          <p:cNvGraphicFramePr>
            <a:graphicFrameLocks noGrp="1"/>
          </p:cNvGraphicFramePr>
          <p:nvPr>
            <p:ph idx="1"/>
          </p:nvPr>
        </p:nvGraphicFramePr>
        <p:xfrm>
          <a:off x="304800" y="1554163"/>
          <a:ext cx="8686800" cy="452596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uk-UA" sz="2400" dirty="0" smtClean="0"/>
              <a:t>Математичне моделювання техніко-економічних показників центру теплопостачання  </a:t>
            </a:r>
            <a:r>
              <a:rPr lang="uk-UA" sz="2400" dirty="0" smtClean="0"/>
              <a:t/>
            </a:r>
            <a:br>
              <a:rPr lang="uk-UA" sz="2400" dirty="0" smtClean="0"/>
            </a:br>
            <a:r>
              <a:rPr lang="uk-UA" sz="2400" dirty="0" smtClean="0"/>
              <a:t>з </a:t>
            </a:r>
            <a:r>
              <a:rPr lang="uk-UA" sz="2400" dirty="0" smtClean="0"/>
              <a:t>використанням різних джерел енергії</a:t>
            </a:r>
            <a:endParaRPr lang="ru-RU" sz="2400" dirty="0"/>
          </a:p>
        </p:txBody>
      </p:sp>
      <p:graphicFrame>
        <p:nvGraphicFramePr>
          <p:cNvPr id="7" name="Содержимое 6"/>
          <p:cNvGraphicFramePr>
            <a:graphicFrameLocks noGrp="1"/>
          </p:cNvGraphicFramePr>
          <p:nvPr>
            <p:ph idx="1"/>
          </p:nvPr>
        </p:nvGraphicFramePr>
        <p:xfrm>
          <a:off x="304800" y="1676400"/>
          <a:ext cx="8686800" cy="452596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Содержимое 5" descr="теплова схема дошкільний заклад  А3.jpg"/>
          <p:cNvPicPr>
            <a:picLocks noGrp="1" noChangeAspect="1"/>
          </p:cNvPicPr>
          <p:nvPr>
            <p:ph idx="1"/>
          </p:nvPr>
        </p:nvPicPr>
        <p:blipFill>
          <a:blip r:embed="rId2"/>
          <a:srcRect l="5000" t="2442" b="2217"/>
          <a:stretch>
            <a:fillRect/>
          </a:stretch>
        </p:blipFill>
        <p:spPr>
          <a:xfrm>
            <a:off x="0" y="-20053"/>
            <a:ext cx="9144000" cy="6878053"/>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10" name="Содержимое 9" descr="Ємкісний ТО. 40 кВт А3.jpg"/>
          <p:cNvPicPr>
            <a:picLocks noGrp="1" noChangeAspect="1"/>
          </p:cNvPicPr>
          <p:nvPr>
            <p:ph idx="1"/>
          </p:nvPr>
        </p:nvPicPr>
        <p:blipFill>
          <a:blip r:embed="rId2"/>
          <a:srcRect l="5454" t="2384" r="1688" b="2219"/>
          <a:stretch>
            <a:fillRect/>
          </a:stretch>
        </p:blipFill>
        <p:spPr>
          <a:xfrm>
            <a:off x="-19050" y="0"/>
            <a:ext cx="9163050" cy="68580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8" name="Содержимое 7" descr="Інженерні мережі А3.jpg"/>
          <p:cNvPicPr>
            <a:picLocks noGrp="1" noChangeAspect="1"/>
          </p:cNvPicPr>
          <p:nvPr>
            <p:ph idx="1"/>
          </p:nvPr>
        </p:nvPicPr>
        <p:blipFill>
          <a:blip r:embed="rId2"/>
          <a:srcRect l="5607" t="2594" r="1870" b="2352"/>
          <a:stretch>
            <a:fillRect/>
          </a:stretch>
        </p:blipFill>
        <p:spPr>
          <a:xfrm>
            <a:off x="0" y="0"/>
            <a:ext cx="9144000" cy="682336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6" name="Содержимое 5" descr="План розріз ЦТП   А2.jpg"/>
          <p:cNvPicPr>
            <a:picLocks noGrp="1" noChangeAspect="1"/>
          </p:cNvPicPr>
          <p:nvPr>
            <p:ph idx="1"/>
          </p:nvPr>
        </p:nvPicPr>
        <p:blipFill>
          <a:blip r:embed="rId2"/>
          <a:srcRect l="3670" t="3301" r="917" b="792"/>
          <a:stretch>
            <a:fillRect/>
          </a:stretch>
        </p:blipFill>
        <p:spPr>
          <a:xfrm>
            <a:off x="1" y="0"/>
            <a:ext cx="9144000" cy="6857999"/>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5" name="Содержимое 4" descr="ДП Схема аксонометрична А2.jpg"/>
          <p:cNvPicPr>
            <a:picLocks noGrp="1" noChangeAspect="1"/>
          </p:cNvPicPr>
          <p:nvPr>
            <p:ph idx="1"/>
          </p:nvPr>
        </p:nvPicPr>
        <p:blipFill>
          <a:blip r:embed="rId2"/>
          <a:srcRect l="4084" t="19537" r="974" b="114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5" name="Содержимое 4" descr="Календарний план монтажу А3.jpg"/>
          <p:cNvPicPr>
            <a:picLocks noGrp="1" noChangeAspect="1"/>
          </p:cNvPicPr>
          <p:nvPr>
            <p:ph idx="1"/>
          </p:nvPr>
        </p:nvPicPr>
        <p:blipFill>
          <a:blip r:embed="rId2"/>
          <a:stretch>
            <a:fillRect/>
          </a:stretch>
        </p:blipFill>
        <p:spPr>
          <a:xfrm>
            <a:off x="0" y="-12952"/>
            <a:ext cx="9144000" cy="6906731"/>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Содержимое 3" descr="Функціональна схема автоматизації А3.jpg"/>
          <p:cNvPicPr>
            <a:picLocks noGrp="1" noChangeAspect="1"/>
          </p:cNvPicPr>
          <p:nvPr>
            <p:ph idx="1"/>
          </p:nvPr>
        </p:nvPicPr>
        <p:blipFill>
          <a:blip r:embed="rId2"/>
          <a:srcRect l="4709" t="2102" r="1134" b="243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pic>
        <p:nvPicPr>
          <p:cNvPr id="4" name="Содержимое 3" descr="ЕП Дошкільний заклад А3.jpg"/>
          <p:cNvPicPr>
            <a:picLocks noGrp="1" noChangeAspect="1"/>
          </p:cNvPicPr>
          <p:nvPr>
            <p:ph idx="1"/>
          </p:nvPr>
        </p:nvPicPr>
        <p:blipFill>
          <a:blip r:embed="rId2"/>
          <a:srcRect l="4709" t="2701" r="1134" b="2399"/>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uk-UA" dirty="0" smtClean="0"/>
              <a:t>Висновки</a:t>
            </a:r>
            <a:endParaRPr lang="uk-UA" dirty="0"/>
          </a:p>
        </p:txBody>
      </p:sp>
      <p:sp>
        <p:nvSpPr>
          <p:cNvPr id="3" name="Содержимое 2"/>
          <p:cNvSpPr>
            <a:spLocks noGrp="1"/>
          </p:cNvSpPr>
          <p:nvPr>
            <p:ph idx="1"/>
          </p:nvPr>
        </p:nvSpPr>
        <p:spPr/>
        <p:txBody>
          <a:bodyPr>
            <a:normAutofit fontScale="25000" lnSpcReduction="20000"/>
          </a:bodyPr>
          <a:lstStyle/>
          <a:p>
            <a:pPr algn="just"/>
            <a:r>
              <a:rPr lang="uk-UA" sz="5600" dirty="0" smtClean="0">
                <a:solidFill>
                  <a:schemeClr val="tx2">
                    <a:lumMod val="50000"/>
                  </a:schemeClr>
                </a:solidFill>
                <a:latin typeface="Times New Roman" pitchFamily="18" charset="0"/>
                <a:cs typeface="Times New Roman" pitchFamily="18" charset="0"/>
              </a:rPr>
              <a:t> </a:t>
            </a:r>
            <a:r>
              <a:rPr lang="uk-UA" sz="5600" dirty="0" smtClean="0"/>
              <a:t>В </a:t>
            </a:r>
            <a:r>
              <a:rPr lang="uk-UA" sz="5600" dirty="0" err="1" smtClean="0"/>
              <a:t>данному</a:t>
            </a:r>
            <a:r>
              <a:rPr lang="uk-UA" sz="5600" dirty="0" smtClean="0"/>
              <a:t> дипломному проекті спроектована і розрахована теплова схема центру теплопостачання дошкільного навчального закладу, що знаходиться в м. Житомир. В результаті розрахунку були визначено потужність систем опалення яка дорівнює 53,34 кВт і необхідна потужність на гаряче водопостачання яка дорівнює 40 кВт. </a:t>
            </a:r>
          </a:p>
          <a:p>
            <a:pPr algn="just"/>
            <a:r>
              <a:rPr lang="uk-UA" sz="5600" dirty="0" smtClean="0"/>
              <a:t>Було проведено багатоваріантний техніко-економічний розрахунок показників схеми теплопостачання. В результаті  чого  було обрано найбільш оптимальний та економічно доцільній варіант теплопостачання дошкільного закладу. Для подальшого проектування було обрано схему із використанням </a:t>
            </a:r>
            <a:r>
              <a:rPr lang="uk-UA" sz="5600" dirty="0" err="1" smtClean="0"/>
              <a:t>теплонасосних</a:t>
            </a:r>
            <a:r>
              <a:rPr lang="uk-UA" sz="5600" dirty="0" smtClean="0"/>
              <a:t> установок та проточних підігрівачів. Така схема має кращі показники, в порівнянні із схемою в якій використовуються тільки </a:t>
            </a:r>
            <a:r>
              <a:rPr lang="uk-UA" sz="5600" dirty="0" err="1" smtClean="0"/>
              <a:t>теплонасосні</a:t>
            </a:r>
            <a:r>
              <a:rPr lang="uk-UA" sz="5600" dirty="0" smtClean="0"/>
              <a:t> установки, за рахунок </a:t>
            </a:r>
            <a:r>
              <a:rPr lang="uk-UA" sz="5600" dirty="0" err="1" smtClean="0"/>
              <a:t>меньших</a:t>
            </a:r>
            <a:r>
              <a:rPr lang="uk-UA" sz="5600" dirty="0" smtClean="0"/>
              <a:t> капіталовкладень в обладнання, а це впливає відповідно  на собівартість теплової енергії. Визначено, що капітальні вкладення на купівлю та монтаж обладнання для центру теплопостачання, з використанням </a:t>
            </a:r>
            <a:r>
              <a:rPr lang="uk-UA" sz="5600" dirty="0" err="1" smtClean="0"/>
              <a:t>теплонасосної</a:t>
            </a:r>
            <a:r>
              <a:rPr lang="uk-UA" sz="5600" dirty="0" smtClean="0"/>
              <a:t> установки та проточних підігрівачів, є більшими ніж обладнання на традиційних видах палива. Загальні річні експлуатаційні витрати є найменшими і вони склали   – 431561 </a:t>
            </a:r>
            <a:r>
              <a:rPr lang="uk-UA" sz="5600" dirty="0" err="1" smtClean="0"/>
              <a:t>грн</a:t>
            </a:r>
            <a:r>
              <a:rPr lang="uk-UA" sz="5600" dirty="0" smtClean="0"/>
              <a:t>/рік. Собівартість теплової енергії – 242 </a:t>
            </a:r>
            <a:r>
              <a:rPr lang="uk-UA" sz="5600" dirty="0" err="1" smtClean="0"/>
              <a:t>грн</a:t>
            </a:r>
            <a:r>
              <a:rPr lang="uk-UA" sz="5600" dirty="0" smtClean="0"/>
              <a:t>/ГДж. </a:t>
            </a:r>
          </a:p>
          <a:p>
            <a:pPr algn="just"/>
            <a:r>
              <a:rPr lang="uk-UA" sz="5600" dirty="0" smtClean="0"/>
              <a:t>Виконано розрахунок теплової схеми: визначено всі витрати теплоносіїв, визначені діаметри всіх труб. Витрата води на опалення – 1,28 кг/с. Витрата води для гарячого водопостачання 0,95 кг/с. </a:t>
            </a:r>
          </a:p>
          <a:p>
            <a:pPr algn="just"/>
            <a:r>
              <a:rPr lang="uk-UA" sz="5600" dirty="0" smtClean="0"/>
              <a:t> Діаметр мережного трубопроводу для теплопостачання – Ø 56 3 мм </a:t>
            </a:r>
            <a:r>
              <a:rPr lang="uk-UA" sz="5600" dirty="0" smtClean="0"/>
              <a:t>(</a:t>
            </a:r>
            <a:r>
              <a:rPr lang="en-US" sz="5600" dirty="0" err="1" smtClean="0"/>
              <a:t>Dy</a:t>
            </a:r>
            <a:r>
              <a:rPr lang="uk-UA" sz="5600" dirty="0" smtClean="0"/>
              <a:t> </a:t>
            </a:r>
            <a:r>
              <a:rPr lang="uk-UA" sz="5600" dirty="0" smtClean="0"/>
              <a:t>50). Діаметр мережного трубопроводу для гарячого водопостачання становить Ø  32 3,2 мм </a:t>
            </a:r>
            <a:r>
              <a:rPr lang="uk-UA" sz="5600" dirty="0" smtClean="0"/>
              <a:t>(</a:t>
            </a:r>
            <a:r>
              <a:rPr lang="en-US" sz="5600" dirty="0" err="1" smtClean="0"/>
              <a:t>Dy</a:t>
            </a:r>
            <a:r>
              <a:rPr lang="uk-UA" sz="5600" dirty="0" smtClean="0"/>
              <a:t> </a:t>
            </a:r>
            <a:r>
              <a:rPr lang="uk-UA" sz="5600" dirty="0" smtClean="0"/>
              <a:t>25). Діаметр трубопроводу від </a:t>
            </a:r>
            <a:r>
              <a:rPr lang="uk-UA" sz="5600" dirty="0" err="1" smtClean="0"/>
              <a:t>грунтового</a:t>
            </a:r>
            <a:r>
              <a:rPr lang="uk-UA" sz="5600" dirty="0" smtClean="0"/>
              <a:t> теплообмінника до теплового насосу –  Ø  133 4 мм </a:t>
            </a:r>
            <a:r>
              <a:rPr lang="uk-UA" sz="5600" dirty="0" smtClean="0"/>
              <a:t>(</a:t>
            </a:r>
            <a:r>
              <a:rPr lang="en-US" sz="5600" dirty="0" err="1" smtClean="0"/>
              <a:t>Dy</a:t>
            </a:r>
            <a:r>
              <a:rPr lang="uk-UA" sz="5600" dirty="0" smtClean="0"/>
              <a:t> </a:t>
            </a:r>
            <a:r>
              <a:rPr lang="uk-UA" sz="5600" dirty="0" smtClean="0"/>
              <a:t>125).</a:t>
            </a:r>
          </a:p>
          <a:p>
            <a:pPr algn="just"/>
            <a:r>
              <a:rPr lang="uk-UA" sz="5600" dirty="0" smtClean="0"/>
              <a:t>В результаті гідравлічного розрахунку було підібрано насоси марки </a:t>
            </a:r>
            <a:r>
              <a:rPr lang="en-US" sz="5600" dirty="0" err="1" smtClean="0"/>
              <a:t>Grundf</a:t>
            </a:r>
            <a:r>
              <a:rPr lang="uk-UA" sz="5600" dirty="0" smtClean="0"/>
              <a:t>о</a:t>
            </a:r>
            <a:r>
              <a:rPr lang="en-US" sz="5600" dirty="0" smtClean="0"/>
              <a:t>s</a:t>
            </a:r>
            <a:r>
              <a:rPr lang="uk-UA" sz="5600" dirty="0" smtClean="0"/>
              <a:t>. Мережний насос</a:t>
            </a:r>
            <a:r>
              <a:rPr lang="uk-UA" sz="5600" b="1" dirty="0" smtClean="0"/>
              <a:t> </a:t>
            </a:r>
            <a:r>
              <a:rPr lang="uk-UA" sz="5600" dirty="0" smtClean="0"/>
              <a:t>призначений для забезпечення циркуляції теплоносія в тепловій мережі ­ </a:t>
            </a:r>
            <a:r>
              <a:rPr lang="en-US" sz="5600" dirty="0" smtClean="0"/>
              <a:t>UPS</a:t>
            </a:r>
            <a:r>
              <a:rPr lang="uk-UA" sz="5600" dirty="0" smtClean="0"/>
              <a:t>(</a:t>
            </a:r>
            <a:r>
              <a:rPr lang="en-US" sz="5600" dirty="0" smtClean="0"/>
              <a:t>D</a:t>
            </a:r>
            <a:r>
              <a:rPr lang="uk-UA" sz="5600" dirty="0" smtClean="0"/>
              <a:t>)32-60 </a:t>
            </a:r>
            <a:r>
              <a:rPr lang="en-US" sz="5600" dirty="0" smtClean="0"/>
              <a:t>F</a:t>
            </a:r>
            <a:r>
              <a:rPr lang="uk-UA" sz="5600" dirty="0" smtClean="0"/>
              <a:t>, насос для трубопроводу, який з’єднує </a:t>
            </a:r>
            <a:r>
              <a:rPr lang="uk-UA" sz="5600" dirty="0" err="1" smtClean="0"/>
              <a:t>грунтовий</a:t>
            </a:r>
            <a:r>
              <a:rPr lang="uk-UA" sz="5600" dirty="0" smtClean="0"/>
              <a:t> теплообмінник з </a:t>
            </a:r>
            <a:r>
              <a:rPr lang="uk-UA" sz="5600" dirty="0" err="1" smtClean="0"/>
              <a:t>теплонасосною</a:t>
            </a:r>
            <a:r>
              <a:rPr lang="uk-UA" sz="5600" dirty="0" smtClean="0"/>
              <a:t> установкою - </a:t>
            </a:r>
            <a:r>
              <a:rPr lang="en-US" sz="5600" dirty="0" smtClean="0"/>
              <a:t>UPS</a:t>
            </a:r>
            <a:r>
              <a:rPr lang="uk-UA" sz="5600" dirty="0" smtClean="0"/>
              <a:t>(</a:t>
            </a:r>
            <a:r>
              <a:rPr lang="en-US" sz="5600" dirty="0" smtClean="0"/>
              <a:t>D</a:t>
            </a:r>
            <a:r>
              <a:rPr lang="uk-UA" sz="5600" dirty="0" smtClean="0"/>
              <a:t>) 65-120 </a:t>
            </a:r>
            <a:r>
              <a:rPr lang="en-US" sz="5600" dirty="0" smtClean="0"/>
              <a:t>F</a:t>
            </a:r>
            <a:r>
              <a:rPr lang="uk-UA" sz="5600" dirty="0" smtClean="0"/>
              <a:t>,  насос від теплообмінника до споживачів гарячого водопостачання - </a:t>
            </a:r>
            <a:r>
              <a:rPr lang="en-US" sz="5600" dirty="0" smtClean="0"/>
              <a:t>UPS</a:t>
            </a:r>
            <a:r>
              <a:rPr lang="uk-UA" sz="5600" dirty="0" smtClean="0"/>
              <a:t> 25-80.</a:t>
            </a:r>
          </a:p>
          <a:p>
            <a:pPr algn="just"/>
            <a:r>
              <a:rPr lang="uk-UA" sz="5600" dirty="0" smtClean="0"/>
              <a:t>Була розрахована система опалення для центру теплопостачання. Визначена максимальна необхідна розрахункова потужність системи опалення, яка складає </a:t>
            </a:r>
            <a:r>
              <a:rPr lang="uk-UA" sz="5600" dirty="0" err="1" smtClean="0"/>
              <a:t>Q</a:t>
            </a:r>
            <a:r>
              <a:rPr lang="uk-UA" sz="5600" baseline="-25000" dirty="0" err="1" smtClean="0"/>
              <a:t>o</a:t>
            </a:r>
            <a:r>
              <a:rPr lang="uk-UA" sz="5600" baseline="30000" dirty="0" err="1" smtClean="0"/>
              <a:t>max</a:t>
            </a:r>
            <a:r>
              <a:rPr lang="uk-UA" sz="5600" dirty="0" err="1" smtClean="0"/>
              <a:t>=</a:t>
            </a:r>
            <a:r>
              <a:rPr lang="uk-UA" sz="5600" dirty="0" smtClean="0"/>
              <a:t> 5,37 (кВт). Визначено сумарні тепловиділення від робочого устаткування. Вони складають Q</a:t>
            </a:r>
            <a:r>
              <a:rPr lang="uk-UA" sz="5600" baseline="-25000" dirty="0" smtClean="0"/>
              <a:t>Ʃ</a:t>
            </a:r>
            <a:r>
              <a:rPr lang="uk-UA" sz="5600" dirty="0" smtClean="0"/>
              <a:t> = 5500 (кВт).</a:t>
            </a:r>
          </a:p>
          <a:p>
            <a:endParaRPr lang="uk-UA" sz="4400" dirty="0" smtClean="0"/>
          </a:p>
          <a:p>
            <a:endParaRPr lang="uk-U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Содержимое 2"/>
          <p:cNvSpPr>
            <a:spLocks noGrp="1"/>
          </p:cNvSpPr>
          <p:nvPr>
            <p:ph idx="1"/>
          </p:nvPr>
        </p:nvSpPr>
        <p:spPr/>
        <p:txBody>
          <a:bodyPr>
            <a:normAutofit fontScale="70000" lnSpcReduction="20000"/>
          </a:bodyPr>
          <a:lstStyle/>
          <a:p>
            <a:pPr algn="just"/>
            <a:r>
              <a:rPr lang="uk-UA" sz="1800" dirty="0" smtClean="0"/>
              <a:t>Так як, у результаті сумарні тепловиділення від обладнання перевищують необхідну кількість теплоти, що необхідна для опалення приміщення центру теплопостачання, то ми будемо застосовувати механічну витяжну систему вентиляції для забезпечення оптимальні умови для перебування працюючого персоналу на місці їхньої роботи. Було розраховано необхідну циркуляцію повітря в приміщенні центру теплопостачання </a:t>
            </a:r>
            <a:r>
              <a:rPr lang="en-US" sz="1800" dirty="0" smtClean="0"/>
              <a:t>L</a:t>
            </a:r>
            <a:r>
              <a:rPr lang="uk-UA" sz="1800" baseline="-25000" dirty="0" err="1" smtClean="0"/>
              <a:t>вит</a:t>
            </a:r>
            <a:r>
              <a:rPr lang="uk-UA" sz="1800" dirty="0" err="1" smtClean="0"/>
              <a:t>=</a:t>
            </a:r>
            <a:r>
              <a:rPr lang="uk-UA" sz="1800" dirty="0" smtClean="0"/>
              <a:t> </a:t>
            </a:r>
            <a:r>
              <a:rPr lang="en-US" sz="1800" dirty="0" smtClean="0"/>
              <a:t>L</a:t>
            </a:r>
            <a:r>
              <a:rPr lang="uk-UA" sz="1800" baseline="-25000" dirty="0" smtClean="0"/>
              <a:t>прит</a:t>
            </a:r>
            <a:r>
              <a:rPr lang="uk-UA" sz="1800" dirty="0" smtClean="0"/>
              <a:t>=532,6 (м</a:t>
            </a:r>
            <a:r>
              <a:rPr lang="uk-UA" sz="1800" baseline="30000" dirty="0" smtClean="0"/>
              <a:t>3</a:t>
            </a:r>
            <a:r>
              <a:rPr lang="uk-UA" sz="1800" dirty="0" smtClean="0"/>
              <a:t>/</a:t>
            </a:r>
            <a:r>
              <a:rPr lang="uk-UA" sz="1800" dirty="0" err="1" smtClean="0"/>
              <a:t>год</a:t>
            </a:r>
            <a:r>
              <a:rPr lang="uk-UA" sz="1800" dirty="0" smtClean="0"/>
              <a:t>)</a:t>
            </a:r>
            <a:r>
              <a:rPr lang="uk-UA" sz="1800" dirty="0" err="1" smtClean="0"/>
              <a:t>.Для</a:t>
            </a:r>
            <a:r>
              <a:rPr lang="uk-UA" sz="1800" dirty="0" smtClean="0"/>
              <a:t> забезпечення </a:t>
            </a:r>
            <a:r>
              <a:rPr lang="uk-UA" sz="1800" dirty="0" err="1" smtClean="0"/>
              <a:t>неохідних</a:t>
            </a:r>
            <a:r>
              <a:rPr lang="uk-UA" sz="1800" dirty="0" smtClean="0"/>
              <a:t> умов підбираємо вентилятор фірми </a:t>
            </a:r>
            <a:r>
              <a:rPr lang="en-US" sz="1800" dirty="0" smtClean="0"/>
              <a:t>Vents </a:t>
            </a:r>
            <a:r>
              <a:rPr lang="uk-UA" sz="1800" dirty="0" smtClean="0"/>
              <a:t>Т</a:t>
            </a:r>
            <a:r>
              <a:rPr lang="en-US" sz="1800" dirty="0" smtClean="0"/>
              <a:t>D MIXVENT</a:t>
            </a:r>
            <a:r>
              <a:rPr lang="uk-UA" sz="1800" dirty="0" smtClean="0"/>
              <a:t>, </a:t>
            </a:r>
            <a:r>
              <a:rPr lang="uk-UA" sz="1800" dirty="0" smtClean="0"/>
              <a:t>який забезпечує повітрообмін в приміщенні до 300 м</a:t>
            </a:r>
            <a:r>
              <a:rPr lang="uk-UA" sz="1800" baseline="30000" dirty="0" smtClean="0"/>
              <a:t>3</a:t>
            </a:r>
            <a:r>
              <a:rPr lang="uk-UA" sz="1800" dirty="0" smtClean="0"/>
              <a:t>/</a:t>
            </a:r>
            <a:r>
              <a:rPr lang="uk-UA" sz="1800" dirty="0" err="1" smtClean="0"/>
              <a:t>год</a:t>
            </a:r>
            <a:r>
              <a:rPr lang="uk-UA" sz="1800" dirty="0" smtClean="0"/>
              <a:t>, було взято 4 таких вентилятори два з яких буде працювати на приток повітря два на виток. Також було підібрано електричний калорифер </a:t>
            </a:r>
            <a:r>
              <a:rPr lang="en-GB" sz="1800" dirty="0" smtClean="0"/>
              <a:t>TN</a:t>
            </a:r>
            <a:r>
              <a:rPr lang="uk-UA" sz="1800" dirty="0" smtClean="0"/>
              <a:t> 200/3 потужністю 4 кВт, який буде здійснювати опалення центру теплопостачання в період зупинки робочого обладнання. Калорифер буде встановлений в каналі </a:t>
            </a:r>
            <a:r>
              <a:rPr lang="uk-UA" sz="1800" dirty="0" err="1" smtClean="0"/>
              <a:t>приточної</a:t>
            </a:r>
            <a:r>
              <a:rPr lang="uk-UA" sz="1800" dirty="0" smtClean="0"/>
              <a:t> вентиляції. </a:t>
            </a:r>
            <a:r>
              <a:rPr lang="ru-RU" sz="1800" dirty="0" err="1" smtClean="0"/>
              <a:t>Спроектовано</a:t>
            </a:r>
            <a:r>
              <a:rPr lang="ru-RU" sz="1800" dirty="0" smtClean="0"/>
              <a:t> трап, </a:t>
            </a:r>
            <a:r>
              <a:rPr lang="ru-RU" sz="1800" dirty="0" err="1" smtClean="0"/>
              <a:t>який</a:t>
            </a:r>
            <a:r>
              <a:rPr lang="ru-RU" sz="1800" dirty="0" smtClean="0"/>
              <a:t> буде вести до </a:t>
            </a:r>
            <a:r>
              <a:rPr lang="ru-RU" sz="1800" dirty="0" err="1" smtClean="0"/>
              <a:t>дощової</a:t>
            </a:r>
            <a:r>
              <a:rPr lang="uk-UA" sz="1800" dirty="0" smtClean="0"/>
              <a:t> каналізації розчин </a:t>
            </a:r>
            <a:r>
              <a:rPr lang="uk-UA" sz="1800" dirty="0" err="1" smtClean="0"/>
              <a:t>гліколю</a:t>
            </a:r>
            <a:r>
              <a:rPr lang="uk-UA" sz="1800" dirty="0" smtClean="0"/>
              <a:t> в разі аварії чи поломки </a:t>
            </a:r>
            <a:r>
              <a:rPr lang="uk-UA" sz="1800" dirty="0" err="1" smtClean="0"/>
              <a:t>теплонасосної</a:t>
            </a:r>
            <a:r>
              <a:rPr lang="uk-UA" sz="1800" dirty="0" smtClean="0"/>
              <a:t> установки.</a:t>
            </a:r>
          </a:p>
          <a:p>
            <a:pPr algn="just"/>
            <a:r>
              <a:rPr lang="uk-UA" sz="1800" dirty="0" smtClean="0"/>
              <a:t>Створено </a:t>
            </a:r>
            <a:r>
              <a:rPr lang="uk-UA" sz="1800" dirty="0" smtClean="0"/>
              <a:t>кошторисну документацію за допомогою кошторисної програми АВК в цінах 2015 року відповідно до вимог ДСТУ Д 1.1.1 “ Правила визначення кошторисної вартості будівництва </a:t>
            </a:r>
            <a:r>
              <a:rPr lang="uk-UA" sz="1800" dirty="0" err="1" smtClean="0"/>
              <a:t>”.За</a:t>
            </a:r>
            <a:r>
              <a:rPr lang="uk-UA" sz="1800" dirty="0" smtClean="0"/>
              <a:t> результатами кошторисного розрахунку було визначено: кошторисну вартість влаштування обладнання – 1695,913 тис. грн., кошторисну заробітну плату – 289,189 тис. грн., кошторисну трудомісткість – 0,165 тис. люд.-год.  Визначено строк окупності капітальних вкладень, який склав 5,08 років, а прийнятим вважається строк окупності, що дорівнює  5-6 років, тому проект вважається ефективним.</a:t>
            </a:r>
          </a:p>
          <a:p>
            <a:pPr algn="just"/>
            <a:r>
              <a:rPr lang="uk-UA" sz="1800" dirty="0" smtClean="0"/>
              <a:t>Було виконано компоновку обладнання, визначена маса основного обладнання і матеріалів – 1219 кг і маса допоміжних матеріалів –532 кг. Виконано схему прокладення трубопроводів, враховані відомості по виконанню робіт, визначена трудомісткість монтажних робіт. Визначено необхідну кількість виробів та матеріалів для монтажу системи опалення, потребу в допоміжних матеріалах, підібрані машини, механізми та пристосування для виконання монтажних робіт. Визначено час виконання монтажних робіт 22 діб.</a:t>
            </a:r>
          </a:p>
          <a:p>
            <a:pPr algn="just"/>
            <a:r>
              <a:rPr lang="uk-UA" sz="1800" dirty="0" smtClean="0"/>
              <a:t>Було розроблено схеми автоматичного регулювання для схеми центру теплопостачання, розроблено технологічний контроль, розраховано звужуючі пристрої.</a:t>
            </a:r>
          </a:p>
          <a:p>
            <a:pPr algn="just"/>
            <a:r>
              <a:rPr lang="uk-UA" sz="1800" dirty="0" smtClean="0"/>
              <a:t>Виконано розрахунок електричних навантажень мережі центру теплопостачання. Визначено максимальні активні, реактивні та повні навантаження в центрі теплопостачання відповідно 49,38 (кВт), 50,36 (</a:t>
            </a:r>
            <a:r>
              <a:rPr lang="uk-UA" sz="1800" dirty="0" err="1" smtClean="0"/>
              <a:t>кВАр</a:t>
            </a:r>
            <a:r>
              <a:rPr lang="uk-UA" sz="1800" dirty="0" smtClean="0"/>
              <a:t>),70,53 (кВА). </a:t>
            </a:r>
            <a:r>
              <a:rPr lang="ru-RU" sz="1800" dirty="0" smtClean="0"/>
              <a:t>П</a:t>
            </a:r>
            <a:r>
              <a:rPr lang="uk-UA" sz="1800" dirty="0" err="1" smtClean="0"/>
              <a:t>ідібрано</a:t>
            </a:r>
            <a:r>
              <a:rPr lang="uk-UA" sz="1800" dirty="0" smtClean="0"/>
              <a:t> комутаційно-захисну апаратуру та провідники.</a:t>
            </a:r>
          </a:p>
          <a:p>
            <a:endParaRPr lang="uk-U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8686800" cy="5791200"/>
          </a:xfrm>
        </p:spPr>
        <p:txBody>
          <a:bodyPr/>
          <a:lstStyle/>
          <a:p>
            <a:pPr algn="ctr"/>
            <a:r>
              <a:rPr lang="uk-UA" dirty="0" smtClean="0">
                <a:latin typeface="Times New Roman" pitchFamily="18" charset="0"/>
                <a:cs typeface="Times New Roman" pitchFamily="18" charset="0"/>
              </a:rPr>
              <a:t>Дякую за увагу</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2158</TotalTime>
  <Words>985</Words>
  <Application>Microsoft Office PowerPoint</Application>
  <PresentationFormat>Экран (4:3)</PresentationFormat>
  <Paragraphs>76</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Трек</vt:lpstr>
      <vt:lpstr>ДОШКІЛЬНИЙ НАВЧАЛЬНИЙ ЗАКЛАД в м. Житомир.  Ч. 2 Центр теплопостачання</vt:lpstr>
      <vt:lpstr>Вступ</vt:lpstr>
      <vt:lpstr>Розрахунок потужностей для системи опалення та гарячого водопостачання</vt:lpstr>
      <vt:lpstr>Результати техніко-економічного розрахунку варіантів теплопостачання</vt:lpstr>
      <vt:lpstr>Математичне моделювання техніко-економічних показників центру теплопостачання  з використанням різних джерел енергії</vt:lpstr>
      <vt:lpstr>Математичне моделювання техніко-економічних показників центру теплопостачання  з використанням різних джерел енергії</vt:lpstr>
      <vt:lpstr>Математичне моделювання техніко-економічних показників центру теплопостачання   з використанням різних джерел енергії</vt:lpstr>
      <vt:lpstr>Слайд 8</vt:lpstr>
      <vt:lpstr>Слайд 9</vt:lpstr>
      <vt:lpstr>Слайд 10</vt:lpstr>
      <vt:lpstr>Слайд 11</vt:lpstr>
      <vt:lpstr>Слайд 12</vt:lpstr>
      <vt:lpstr>Слайд 13</vt:lpstr>
      <vt:lpstr>Слайд 14</vt:lpstr>
      <vt:lpstr>Слайд 15</vt:lpstr>
      <vt:lpstr>Висновки</vt:lpstr>
      <vt:lpstr>Слайд 17</vt:lpstr>
      <vt:lpstr>Дякую за увагу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Дитячий садок на 75 місць  у місті Житомир.  Центр теплопостачання.</dc:title>
  <dc:creator>Єрохін Павло Дмитрович</dc:creator>
  <cp:lastModifiedBy>Юра</cp:lastModifiedBy>
  <cp:revision>113</cp:revision>
  <dcterms:created xsi:type="dcterms:W3CDTF">2006-08-16T00:00:00Z</dcterms:created>
  <dcterms:modified xsi:type="dcterms:W3CDTF">2015-06-18T21:23:44Z</dcterms:modified>
</cp:coreProperties>
</file>