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0"/>
            <a:ext cx="2851530" cy="6857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0" y="6858000"/>
                </a:moveTo>
                <a:lnTo>
                  <a:pt x="182880" y="6858000"/>
                </a:lnTo>
                <a:lnTo>
                  <a:pt x="18288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6371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0" y="714375"/>
            <a:ext cx="1591945" cy="507365"/>
          </a:xfrm>
          <a:custGeom>
            <a:avLst/>
            <a:gdLst/>
            <a:ahLst/>
            <a:cxnLst/>
            <a:rect l="l" t="t" r="r" b="b"/>
            <a:pathLst>
              <a:path w="1591945" h="507365">
                <a:moveTo>
                  <a:pt x="105" y="0"/>
                </a:moveTo>
                <a:lnTo>
                  <a:pt x="0" y="503820"/>
                </a:lnTo>
                <a:lnTo>
                  <a:pt x="1245438" y="507238"/>
                </a:lnTo>
                <a:lnTo>
                  <a:pt x="1345692" y="507238"/>
                </a:lnTo>
                <a:lnTo>
                  <a:pt x="1350391" y="502538"/>
                </a:lnTo>
                <a:lnTo>
                  <a:pt x="1351915" y="500888"/>
                </a:lnTo>
                <a:lnTo>
                  <a:pt x="1353820" y="499363"/>
                </a:lnTo>
                <a:lnTo>
                  <a:pt x="1355344" y="497713"/>
                </a:lnTo>
                <a:lnTo>
                  <a:pt x="1584325" y="268859"/>
                </a:lnTo>
                <a:lnTo>
                  <a:pt x="1589611" y="261695"/>
                </a:lnTo>
                <a:lnTo>
                  <a:pt x="1591373" y="254508"/>
                </a:lnTo>
                <a:lnTo>
                  <a:pt x="1589611" y="247320"/>
                </a:lnTo>
                <a:lnTo>
                  <a:pt x="1584325" y="240157"/>
                </a:lnTo>
                <a:lnTo>
                  <a:pt x="1355344" y="11302"/>
                </a:lnTo>
                <a:lnTo>
                  <a:pt x="1350391" y="11302"/>
                </a:lnTo>
                <a:lnTo>
                  <a:pt x="1350391" y="6476"/>
                </a:lnTo>
                <a:lnTo>
                  <a:pt x="1345692" y="6476"/>
                </a:lnTo>
                <a:lnTo>
                  <a:pt x="1340993" y="1777"/>
                </a:lnTo>
                <a:lnTo>
                  <a:pt x="1245438" y="1777"/>
                </a:lnTo>
                <a:lnTo>
                  <a:pt x="105" y="0"/>
                </a:lnTo>
                <a:close/>
              </a:path>
            </a:pathLst>
          </a:custGeom>
          <a:solidFill>
            <a:srgbClr val="E786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52525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404040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0"/>
            <a:ext cx="2851530" cy="6857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0" y="6858000"/>
                </a:moveTo>
                <a:lnTo>
                  <a:pt x="182880" y="6858000"/>
                </a:lnTo>
                <a:lnTo>
                  <a:pt x="18288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6371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0" y="714375"/>
            <a:ext cx="1591945" cy="507365"/>
          </a:xfrm>
          <a:custGeom>
            <a:avLst/>
            <a:gdLst/>
            <a:ahLst/>
            <a:cxnLst/>
            <a:rect l="l" t="t" r="r" b="b"/>
            <a:pathLst>
              <a:path w="1591945" h="507365">
                <a:moveTo>
                  <a:pt x="105" y="0"/>
                </a:moveTo>
                <a:lnTo>
                  <a:pt x="0" y="503820"/>
                </a:lnTo>
                <a:lnTo>
                  <a:pt x="1245438" y="507238"/>
                </a:lnTo>
                <a:lnTo>
                  <a:pt x="1345692" y="507238"/>
                </a:lnTo>
                <a:lnTo>
                  <a:pt x="1350391" y="502538"/>
                </a:lnTo>
                <a:lnTo>
                  <a:pt x="1351915" y="500888"/>
                </a:lnTo>
                <a:lnTo>
                  <a:pt x="1353820" y="499363"/>
                </a:lnTo>
                <a:lnTo>
                  <a:pt x="1355344" y="497713"/>
                </a:lnTo>
                <a:lnTo>
                  <a:pt x="1584325" y="268859"/>
                </a:lnTo>
                <a:lnTo>
                  <a:pt x="1589611" y="261695"/>
                </a:lnTo>
                <a:lnTo>
                  <a:pt x="1591373" y="254508"/>
                </a:lnTo>
                <a:lnTo>
                  <a:pt x="1589611" y="247320"/>
                </a:lnTo>
                <a:lnTo>
                  <a:pt x="1584325" y="240157"/>
                </a:lnTo>
                <a:lnTo>
                  <a:pt x="1355344" y="11302"/>
                </a:lnTo>
                <a:lnTo>
                  <a:pt x="1350391" y="11302"/>
                </a:lnTo>
                <a:lnTo>
                  <a:pt x="1350391" y="6476"/>
                </a:lnTo>
                <a:lnTo>
                  <a:pt x="1345692" y="6476"/>
                </a:lnTo>
                <a:lnTo>
                  <a:pt x="1340993" y="1777"/>
                </a:lnTo>
                <a:lnTo>
                  <a:pt x="1245438" y="1777"/>
                </a:lnTo>
                <a:lnTo>
                  <a:pt x="105" y="0"/>
                </a:lnTo>
                <a:close/>
              </a:path>
            </a:pathLst>
          </a:custGeom>
          <a:solidFill>
            <a:srgbClr val="E786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52525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252525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0"/>
            <a:ext cx="2851530" cy="6857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0" y="6858000"/>
                </a:moveTo>
                <a:lnTo>
                  <a:pt x="182880" y="6858000"/>
                </a:lnTo>
                <a:lnTo>
                  <a:pt x="18288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6371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72108" y="566673"/>
            <a:ext cx="10047782" cy="11010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252525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36727" y="1711452"/>
            <a:ext cx="10918545" cy="3935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404040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2" Type="http://schemas.openxmlformats.org/officeDocument/2006/relationships/image" Target="../media/image17.png"/><Relationship Id="rId13" Type="http://schemas.openxmlformats.org/officeDocument/2006/relationships/image" Target="../media/image18.png"/><Relationship Id="rId14" Type="http://schemas.openxmlformats.org/officeDocument/2006/relationships/image" Target="../media/image19.png"/><Relationship Id="rId15" Type="http://schemas.openxmlformats.org/officeDocument/2006/relationships/image" Target="../media/image20.png"/><Relationship Id="rId16" Type="http://schemas.openxmlformats.org/officeDocument/2006/relationships/image" Target="../media/image21.png"/><Relationship Id="rId17" Type="http://schemas.openxmlformats.org/officeDocument/2006/relationships/image" Target="../media/image22.png"/><Relationship Id="rId18" Type="http://schemas.openxmlformats.org/officeDocument/2006/relationships/image" Target="../media/image23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32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Relationship Id="rId4" Type="http://schemas.openxmlformats.org/officeDocument/2006/relationships/image" Target="../media/image35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Relationship Id="rId4" Type="http://schemas.openxmlformats.org/officeDocument/2006/relationships/image" Target="../media/image38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png"/><Relationship Id="rId3" Type="http://schemas.openxmlformats.org/officeDocument/2006/relationships/image" Target="../media/image40.jpg"/><Relationship Id="rId4" Type="http://schemas.openxmlformats.org/officeDocument/2006/relationships/image" Target="../media/image41.png"/><Relationship Id="rId5" Type="http://schemas.openxmlformats.org/officeDocument/2006/relationships/image" Target="../media/image42.jpg"/><Relationship Id="rId6" Type="http://schemas.openxmlformats.org/officeDocument/2006/relationships/image" Target="../media/image43.png"/><Relationship Id="rId7" Type="http://schemas.openxmlformats.org/officeDocument/2006/relationships/image" Target="../media/image44.jpg"/><Relationship Id="rId8" Type="http://schemas.openxmlformats.org/officeDocument/2006/relationships/image" Target="../media/image45.png"/><Relationship Id="rId9" Type="http://schemas.openxmlformats.org/officeDocument/2006/relationships/image" Target="../media/image46.jpg"/><Relationship Id="rId10" Type="http://schemas.openxmlformats.org/officeDocument/2006/relationships/image" Target="../media/image47.png"/><Relationship Id="rId11" Type="http://schemas.openxmlformats.org/officeDocument/2006/relationships/image" Target="../media/image48.jpg"/><Relationship Id="rId12" Type="http://schemas.openxmlformats.org/officeDocument/2006/relationships/image" Target="../media/image49.png"/><Relationship Id="rId13" Type="http://schemas.openxmlformats.org/officeDocument/2006/relationships/image" Target="../media/image50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3" Type="http://schemas.openxmlformats.org/officeDocument/2006/relationships/image" Target="../media/image52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3" Type="http://schemas.openxmlformats.org/officeDocument/2006/relationships/image" Target="../media/image55.jp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image" Target="../media/image59.png"/><Relationship Id="rId8" Type="http://schemas.openxmlformats.org/officeDocument/2006/relationships/image" Target="../media/image60.png"/><Relationship Id="rId9" Type="http://schemas.openxmlformats.org/officeDocument/2006/relationships/image" Target="../media/image61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323841"/>
            <a:ext cx="1742439" cy="778510"/>
          </a:xfrm>
          <a:custGeom>
            <a:avLst/>
            <a:gdLst/>
            <a:ahLst/>
            <a:cxnLst/>
            <a:rect l="l" t="t" r="r" b="b"/>
            <a:pathLst>
              <a:path w="1742439" h="778510">
                <a:moveTo>
                  <a:pt x="1345946" y="0"/>
                </a:moveTo>
                <a:lnTo>
                  <a:pt x="0" y="0"/>
                </a:lnTo>
                <a:lnTo>
                  <a:pt x="0" y="778509"/>
                </a:lnTo>
                <a:lnTo>
                  <a:pt x="1345946" y="778509"/>
                </a:lnTo>
                <a:lnTo>
                  <a:pt x="1355637" y="777704"/>
                </a:lnTo>
                <a:lnTo>
                  <a:pt x="1363567" y="775588"/>
                </a:lnTo>
                <a:lnTo>
                  <a:pt x="1369734" y="772616"/>
                </a:lnTo>
                <a:lnTo>
                  <a:pt x="1374140" y="769238"/>
                </a:lnTo>
                <a:lnTo>
                  <a:pt x="1374140" y="764539"/>
                </a:lnTo>
                <a:lnTo>
                  <a:pt x="1378839" y="764539"/>
                </a:lnTo>
                <a:lnTo>
                  <a:pt x="1735327" y="408050"/>
                </a:lnTo>
                <a:lnTo>
                  <a:pt x="1740542" y="399460"/>
                </a:lnTo>
                <a:lnTo>
                  <a:pt x="1742281" y="388667"/>
                </a:lnTo>
                <a:lnTo>
                  <a:pt x="1740542" y="376993"/>
                </a:lnTo>
                <a:lnTo>
                  <a:pt x="1735327" y="365759"/>
                </a:lnTo>
                <a:lnTo>
                  <a:pt x="1378839" y="14096"/>
                </a:lnTo>
                <a:lnTo>
                  <a:pt x="1378839" y="9397"/>
                </a:lnTo>
                <a:lnTo>
                  <a:pt x="1374140" y="9397"/>
                </a:lnTo>
                <a:lnTo>
                  <a:pt x="1369734" y="5947"/>
                </a:lnTo>
                <a:lnTo>
                  <a:pt x="1363567" y="2936"/>
                </a:lnTo>
                <a:lnTo>
                  <a:pt x="1355637" y="807"/>
                </a:lnTo>
                <a:lnTo>
                  <a:pt x="1345946" y="0"/>
                </a:lnTo>
                <a:close/>
              </a:path>
            </a:pathLst>
          </a:custGeom>
          <a:solidFill>
            <a:srgbClr val="E786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58088" y="2900426"/>
            <a:ext cx="10605135" cy="9804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3200">
                <a:solidFill>
                  <a:srgbClr val="252525"/>
                </a:solidFill>
                <a:latin typeface="Century Gothic"/>
                <a:cs typeface="Century Gothic"/>
              </a:rPr>
              <a:t>«ОБЛІК ТА МОНІТОРИНГ СТАНУ РОСЛИН</a:t>
            </a:r>
            <a:r>
              <a:rPr dirty="0" sz="3200" spc="-75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dirty="0" sz="3200">
                <a:solidFill>
                  <a:srgbClr val="252525"/>
                </a:solidFill>
                <a:latin typeface="Century Gothic"/>
                <a:cs typeface="Century Gothic"/>
              </a:rPr>
              <a:t>ВІННИЦЬКОЇ</a:t>
            </a:r>
            <a:endParaRPr sz="3200">
              <a:latin typeface="Century Gothic"/>
              <a:cs typeface="Century Gothic"/>
            </a:endParaRPr>
          </a:p>
          <a:p>
            <a:pPr algn="ctr" marL="3810">
              <a:lnSpc>
                <a:spcPct val="100000"/>
              </a:lnSpc>
            </a:pPr>
            <a:r>
              <a:rPr dirty="0" sz="3200">
                <a:solidFill>
                  <a:srgbClr val="252525"/>
                </a:solidFill>
                <a:latin typeface="Century Gothic"/>
                <a:cs typeface="Century Gothic"/>
              </a:rPr>
              <a:t>ОБЛАСТІ, ЯКІ ВІДНЕСЕНІ ДО ЧЕРВОНОЇ КНИГИ</a:t>
            </a:r>
            <a:r>
              <a:rPr dirty="0" sz="3200" spc="-65">
                <a:solidFill>
                  <a:srgbClr val="252525"/>
                </a:solidFill>
                <a:latin typeface="Century Gothic"/>
                <a:cs typeface="Century Gothic"/>
              </a:rPr>
              <a:t> </a:t>
            </a:r>
            <a:r>
              <a:rPr dirty="0" sz="3200">
                <a:solidFill>
                  <a:srgbClr val="252525"/>
                </a:solidFill>
                <a:latin typeface="Century Gothic"/>
                <a:cs typeface="Century Gothic"/>
              </a:rPr>
              <a:t>»</a:t>
            </a:r>
            <a:endParaRPr sz="32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44698" y="330961"/>
            <a:ext cx="5961380" cy="831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635">
              <a:lnSpc>
                <a:spcPct val="100000"/>
              </a:lnSpc>
            </a:pPr>
            <a:r>
              <a:rPr dirty="0" sz="1800" spc="-5">
                <a:latin typeface="Century Gothic"/>
                <a:cs typeface="Century Gothic"/>
              </a:rPr>
              <a:t>Міністерство </a:t>
            </a:r>
            <a:r>
              <a:rPr dirty="0" sz="1800">
                <a:latin typeface="Century Gothic"/>
                <a:cs typeface="Century Gothic"/>
              </a:rPr>
              <a:t>освіти і </a:t>
            </a:r>
            <a:r>
              <a:rPr dirty="0" sz="1800" spc="-5">
                <a:latin typeface="Century Gothic"/>
                <a:cs typeface="Century Gothic"/>
              </a:rPr>
              <a:t>науки</a:t>
            </a:r>
            <a:r>
              <a:rPr dirty="0" sz="1800" spc="-55">
                <a:latin typeface="Century Gothic"/>
                <a:cs typeface="Century Gothic"/>
              </a:rPr>
              <a:t> </a:t>
            </a:r>
            <a:r>
              <a:rPr dirty="0" sz="1800" spc="-5">
                <a:latin typeface="Century Gothic"/>
                <a:cs typeface="Century Gothic"/>
              </a:rPr>
              <a:t>України</a:t>
            </a:r>
            <a:endParaRPr sz="1800">
              <a:latin typeface="Century Gothic"/>
              <a:cs typeface="Century Gothic"/>
            </a:endParaRPr>
          </a:p>
          <a:p>
            <a:pPr algn="ctr" marL="12700" marR="5080" indent="2540">
              <a:lnSpc>
                <a:spcPct val="100000"/>
              </a:lnSpc>
            </a:pPr>
            <a:r>
              <a:rPr dirty="0" sz="1800">
                <a:latin typeface="Century Gothic"/>
                <a:cs typeface="Century Gothic"/>
              </a:rPr>
              <a:t>Вінницький національний технічний </a:t>
            </a:r>
            <a:r>
              <a:rPr dirty="0" sz="1800" spc="-5">
                <a:latin typeface="Century Gothic"/>
                <a:cs typeface="Century Gothic"/>
              </a:rPr>
              <a:t>університет  Інститут екологічної безпеки </a:t>
            </a:r>
            <a:r>
              <a:rPr dirty="0" sz="1800">
                <a:latin typeface="Century Gothic"/>
                <a:cs typeface="Century Gothic"/>
              </a:rPr>
              <a:t>та моніторингу</a:t>
            </a:r>
            <a:r>
              <a:rPr dirty="0" sz="1800" spc="-20">
                <a:latin typeface="Century Gothic"/>
                <a:cs typeface="Century Gothic"/>
              </a:rPr>
              <a:t> </a:t>
            </a:r>
            <a:r>
              <a:rPr dirty="0" sz="1800">
                <a:latin typeface="Century Gothic"/>
                <a:cs typeface="Century Gothic"/>
              </a:rPr>
              <a:t>довкілля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15657" y="5093461"/>
            <a:ext cx="4880610" cy="5861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155"/>
              </a:lnSpc>
            </a:pPr>
            <a:r>
              <a:rPr dirty="0" sz="1800">
                <a:latin typeface="Century Gothic"/>
                <a:cs typeface="Century Gothic"/>
              </a:rPr>
              <a:t>Керівник </a:t>
            </a:r>
            <a:r>
              <a:rPr dirty="0" sz="1800" spc="-5">
                <a:latin typeface="Century Gothic"/>
                <a:cs typeface="Century Gothic"/>
              </a:rPr>
              <a:t>роботи </a:t>
            </a:r>
            <a:r>
              <a:rPr dirty="0" sz="1800" spc="-10">
                <a:latin typeface="Century Gothic"/>
                <a:cs typeface="Century Gothic"/>
              </a:rPr>
              <a:t>к.т.н., </a:t>
            </a:r>
            <a:r>
              <a:rPr dirty="0" sz="1800" spc="-5">
                <a:latin typeface="Century Gothic"/>
                <a:cs typeface="Century Gothic"/>
              </a:rPr>
              <a:t>доцент </a:t>
            </a:r>
            <a:r>
              <a:rPr dirty="0" sz="1800">
                <a:latin typeface="Century Gothic"/>
                <a:cs typeface="Century Gothic"/>
              </a:rPr>
              <a:t>Ящолт </a:t>
            </a:r>
            <a:r>
              <a:rPr dirty="0" sz="1800" spc="10">
                <a:latin typeface="Century Gothic"/>
                <a:cs typeface="Century Gothic"/>
              </a:rPr>
              <a:t>А.</a:t>
            </a:r>
            <a:r>
              <a:rPr dirty="0" sz="1800" spc="-20">
                <a:latin typeface="Century Gothic"/>
                <a:cs typeface="Century Gothic"/>
              </a:rPr>
              <a:t> </a:t>
            </a:r>
            <a:r>
              <a:rPr dirty="0" sz="1800">
                <a:latin typeface="Century Gothic"/>
                <a:cs typeface="Century Gothic"/>
              </a:rPr>
              <a:t>Р.</a:t>
            </a:r>
            <a:endParaRPr sz="1800">
              <a:latin typeface="Century Gothic"/>
              <a:cs typeface="Century Gothic"/>
            </a:endParaRPr>
          </a:p>
          <a:p>
            <a:pPr marL="2308225">
              <a:lnSpc>
                <a:spcPts val="2395"/>
              </a:lnSpc>
              <a:tabLst>
                <a:tab pos="3639820" algn="l"/>
              </a:tabLst>
            </a:pPr>
            <a:r>
              <a:rPr dirty="0" sz="2000">
                <a:latin typeface="Century Gothic"/>
                <a:cs typeface="Century Gothic"/>
              </a:rPr>
              <a:t>ЕКО-14сп	</a:t>
            </a:r>
            <a:r>
              <a:rPr dirty="0" sz="2000" spc="-5">
                <a:latin typeface="Century Gothic"/>
                <a:cs typeface="Century Gothic"/>
              </a:rPr>
              <a:t>Лука А.</a:t>
            </a:r>
            <a:r>
              <a:rPr dirty="0" sz="2000" spc="-100">
                <a:latin typeface="Century Gothic"/>
                <a:cs typeface="Century Gothic"/>
              </a:rPr>
              <a:t> </a:t>
            </a:r>
            <a:r>
              <a:rPr dirty="0" sz="2000">
                <a:latin typeface="Century Gothic"/>
                <a:cs typeface="Century Gothic"/>
              </a:rPr>
              <a:t>Б.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1920" rIns="0" bIns="0" rtlCol="0" vert="horz">
            <a:spAutoFit/>
          </a:bodyPr>
          <a:lstStyle/>
          <a:p>
            <a:pPr marL="901065">
              <a:lnSpc>
                <a:spcPct val="100000"/>
              </a:lnSpc>
            </a:pPr>
            <a:r>
              <a:rPr dirty="0"/>
              <a:t>Зникаючі</a:t>
            </a:r>
            <a:r>
              <a:rPr dirty="0" spc="-90"/>
              <a:t> </a:t>
            </a:r>
            <a:r>
              <a:rPr dirty="0"/>
              <a:t>види</a:t>
            </a:r>
          </a:p>
        </p:txBody>
      </p:sp>
      <p:sp>
        <p:nvSpPr>
          <p:cNvPr id="3" name="object 3"/>
          <p:cNvSpPr/>
          <p:nvPr/>
        </p:nvSpPr>
        <p:spPr>
          <a:xfrm>
            <a:off x="6153658" y="2482723"/>
            <a:ext cx="4343400" cy="377190"/>
          </a:xfrm>
          <a:custGeom>
            <a:avLst/>
            <a:gdLst/>
            <a:ahLst/>
            <a:cxnLst/>
            <a:rect l="l" t="t" r="r" b="b"/>
            <a:pathLst>
              <a:path w="4343400" h="377189">
                <a:moveTo>
                  <a:pt x="0" y="0"/>
                </a:moveTo>
                <a:lnTo>
                  <a:pt x="0" y="188467"/>
                </a:lnTo>
                <a:lnTo>
                  <a:pt x="4342892" y="188467"/>
                </a:lnTo>
                <a:lnTo>
                  <a:pt x="4342892" y="376936"/>
                </a:lnTo>
              </a:path>
            </a:pathLst>
          </a:custGeom>
          <a:ln w="15875">
            <a:solidFill>
              <a:srgbClr val="B86A0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153658" y="2482723"/>
            <a:ext cx="2171700" cy="377190"/>
          </a:xfrm>
          <a:custGeom>
            <a:avLst/>
            <a:gdLst/>
            <a:ahLst/>
            <a:cxnLst/>
            <a:rect l="l" t="t" r="r" b="b"/>
            <a:pathLst>
              <a:path w="2171700" h="377189">
                <a:moveTo>
                  <a:pt x="0" y="0"/>
                </a:moveTo>
                <a:lnTo>
                  <a:pt x="0" y="188467"/>
                </a:lnTo>
                <a:lnTo>
                  <a:pt x="2171445" y="188467"/>
                </a:lnTo>
                <a:lnTo>
                  <a:pt x="2171445" y="376936"/>
                </a:lnTo>
              </a:path>
            </a:pathLst>
          </a:custGeom>
          <a:ln w="15875">
            <a:solidFill>
              <a:srgbClr val="B86A0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153658" y="2482723"/>
            <a:ext cx="0" cy="377190"/>
          </a:xfrm>
          <a:custGeom>
            <a:avLst/>
            <a:gdLst/>
            <a:ahLst/>
            <a:cxnLst/>
            <a:rect l="l" t="t" r="r" b="b"/>
            <a:pathLst>
              <a:path w="0" h="377189">
                <a:moveTo>
                  <a:pt x="0" y="0"/>
                </a:moveTo>
                <a:lnTo>
                  <a:pt x="0" y="376936"/>
                </a:lnTo>
              </a:path>
            </a:pathLst>
          </a:custGeom>
          <a:ln w="15875">
            <a:solidFill>
              <a:srgbClr val="B86A0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982211" y="2482723"/>
            <a:ext cx="2171700" cy="377190"/>
          </a:xfrm>
          <a:custGeom>
            <a:avLst/>
            <a:gdLst/>
            <a:ahLst/>
            <a:cxnLst/>
            <a:rect l="l" t="t" r="r" b="b"/>
            <a:pathLst>
              <a:path w="2171700" h="377189">
                <a:moveTo>
                  <a:pt x="2171446" y="0"/>
                </a:moveTo>
                <a:lnTo>
                  <a:pt x="2171446" y="188467"/>
                </a:lnTo>
                <a:lnTo>
                  <a:pt x="0" y="188467"/>
                </a:lnTo>
                <a:lnTo>
                  <a:pt x="0" y="376936"/>
                </a:lnTo>
              </a:path>
            </a:pathLst>
          </a:custGeom>
          <a:ln w="15875">
            <a:solidFill>
              <a:srgbClr val="B86A0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10766" y="2482723"/>
            <a:ext cx="4343400" cy="377190"/>
          </a:xfrm>
          <a:custGeom>
            <a:avLst/>
            <a:gdLst/>
            <a:ahLst/>
            <a:cxnLst/>
            <a:rect l="l" t="t" r="r" b="b"/>
            <a:pathLst>
              <a:path w="4343400" h="377189">
                <a:moveTo>
                  <a:pt x="4342892" y="0"/>
                </a:moveTo>
                <a:lnTo>
                  <a:pt x="4342892" y="188467"/>
                </a:lnTo>
                <a:lnTo>
                  <a:pt x="0" y="188467"/>
                </a:lnTo>
                <a:lnTo>
                  <a:pt x="0" y="376936"/>
                </a:lnTo>
              </a:path>
            </a:pathLst>
          </a:custGeom>
          <a:ln w="15875">
            <a:solidFill>
              <a:srgbClr val="B86A0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716398" y="1585429"/>
            <a:ext cx="2874645" cy="897890"/>
          </a:xfrm>
          <a:custGeom>
            <a:avLst/>
            <a:gdLst/>
            <a:ahLst/>
            <a:cxnLst/>
            <a:rect l="l" t="t" r="r" b="b"/>
            <a:pathLst>
              <a:path w="2874645" h="897889">
                <a:moveTo>
                  <a:pt x="0" y="897293"/>
                </a:moveTo>
                <a:lnTo>
                  <a:pt x="2874645" y="897293"/>
                </a:lnTo>
                <a:lnTo>
                  <a:pt x="2874645" y="0"/>
                </a:lnTo>
                <a:lnTo>
                  <a:pt x="0" y="0"/>
                </a:lnTo>
                <a:lnTo>
                  <a:pt x="0" y="897293"/>
                </a:lnTo>
                <a:close/>
              </a:path>
            </a:pathLst>
          </a:custGeom>
          <a:solidFill>
            <a:srgbClr val="E786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16398" y="1585429"/>
            <a:ext cx="2874645" cy="897890"/>
          </a:xfrm>
          <a:custGeom>
            <a:avLst/>
            <a:gdLst/>
            <a:ahLst/>
            <a:cxnLst/>
            <a:rect l="l" t="t" r="r" b="b"/>
            <a:pathLst>
              <a:path w="2874645" h="897889">
                <a:moveTo>
                  <a:pt x="0" y="897293"/>
                </a:moveTo>
                <a:lnTo>
                  <a:pt x="2874645" y="897293"/>
                </a:lnTo>
                <a:lnTo>
                  <a:pt x="2874645" y="0"/>
                </a:lnTo>
                <a:lnTo>
                  <a:pt x="0" y="0"/>
                </a:lnTo>
                <a:lnTo>
                  <a:pt x="0" y="897293"/>
                </a:lnTo>
                <a:close/>
              </a:path>
            </a:pathLst>
          </a:custGeom>
          <a:ln w="158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4716907" y="1714271"/>
            <a:ext cx="2873375" cy="6407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-1270">
              <a:lnSpc>
                <a:spcPct val="92100"/>
              </a:lnSpc>
            </a:pP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До списку </a:t>
            </a:r>
            <a:r>
              <a:rPr dirty="0" sz="1500" spc="-5">
                <a:solidFill>
                  <a:srgbClr val="FFFFFF"/>
                </a:solidFill>
                <a:latin typeface="Century Gothic"/>
                <a:cs typeface="Century Gothic"/>
              </a:rPr>
              <a:t>занесених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до  </a:t>
            </a:r>
            <a:r>
              <a:rPr dirty="0" sz="1500" spc="-5">
                <a:solidFill>
                  <a:srgbClr val="FFFFFF"/>
                </a:solidFill>
                <a:latin typeface="Century Gothic"/>
                <a:cs typeface="Century Gothic"/>
              </a:rPr>
              <a:t>Червоної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книги України  </a:t>
            </a:r>
            <a:r>
              <a:rPr dirty="0" sz="1500" spc="-5">
                <a:solidFill>
                  <a:srgbClr val="FFFFFF"/>
                </a:solidFill>
                <a:latin typeface="Century Gothic"/>
                <a:cs typeface="Century Gothic"/>
              </a:rPr>
              <a:t>входить 86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видів рослин, з</a:t>
            </a:r>
            <a:r>
              <a:rPr dirty="0" sz="1500" spc="-7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них:</a:t>
            </a:r>
            <a:endParaRPr sz="15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13523" y="2859620"/>
            <a:ext cx="1795145" cy="897890"/>
          </a:xfrm>
          <a:custGeom>
            <a:avLst/>
            <a:gdLst/>
            <a:ahLst/>
            <a:cxnLst/>
            <a:rect l="l" t="t" r="r" b="b"/>
            <a:pathLst>
              <a:path w="1795145" h="897889">
                <a:moveTo>
                  <a:pt x="0" y="897293"/>
                </a:moveTo>
                <a:lnTo>
                  <a:pt x="1794637" y="897293"/>
                </a:lnTo>
                <a:lnTo>
                  <a:pt x="1794637" y="0"/>
                </a:lnTo>
                <a:lnTo>
                  <a:pt x="0" y="0"/>
                </a:lnTo>
                <a:lnTo>
                  <a:pt x="0" y="897293"/>
                </a:lnTo>
                <a:close/>
              </a:path>
            </a:pathLst>
          </a:custGeom>
          <a:solidFill>
            <a:srgbClr val="E786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913523" y="2859620"/>
            <a:ext cx="1795145" cy="897890"/>
          </a:xfrm>
          <a:custGeom>
            <a:avLst/>
            <a:gdLst/>
            <a:ahLst/>
            <a:cxnLst/>
            <a:rect l="l" t="t" r="r" b="b"/>
            <a:pathLst>
              <a:path w="1795145" h="897889">
                <a:moveTo>
                  <a:pt x="0" y="897293"/>
                </a:moveTo>
                <a:lnTo>
                  <a:pt x="1794637" y="897293"/>
                </a:lnTo>
                <a:lnTo>
                  <a:pt x="1794637" y="0"/>
                </a:lnTo>
                <a:lnTo>
                  <a:pt x="0" y="0"/>
                </a:lnTo>
                <a:lnTo>
                  <a:pt x="0" y="897293"/>
                </a:lnTo>
                <a:close/>
              </a:path>
            </a:pathLst>
          </a:custGeom>
          <a:ln w="158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951687" y="3076066"/>
            <a:ext cx="1718310" cy="44830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1730"/>
              </a:lnSpc>
            </a:pPr>
            <a:r>
              <a:rPr dirty="0" sz="1500" spc="-5">
                <a:solidFill>
                  <a:srgbClr val="FFFFFF"/>
                </a:solidFill>
                <a:latin typeface="Century Gothic"/>
                <a:cs typeface="Century Gothic"/>
              </a:rPr>
              <a:t>Судинних</a:t>
            </a:r>
            <a:r>
              <a:rPr dirty="0" sz="1500" spc="-5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Century Gothic"/>
                <a:cs typeface="Century Gothic"/>
              </a:rPr>
              <a:t>рослин</a:t>
            </a:r>
            <a:endParaRPr sz="1500">
              <a:latin typeface="Century Gothic"/>
              <a:cs typeface="Century Gothic"/>
            </a:endParaRPr>
          </a:p>
          <a:p>
            <a:pPr algn="ctr" marL="2540">
              <a:lnSpc>
                <a:spcPts val="1730"/>
              </a:lnSpc>
            </a:pP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—</a:t>
            </a:r>
            <a:r>
              <a:rPr dirty="0" sz="1500" spc="-10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Century Gothic"/>
                <a:cs typeface="Century Gothic"/>
              </a:rPr>
              <a:t>79;</a:t>
            </a:r>
            <a:endParaRPr sz="150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084957" y="2859620"/>
            <a:ext cx="1795145" cy="897890"/>
          </a:xfrm>
          <a:custGeom>
            <a:avLst/>
            <a:gdLst/>
            <a:ahLst/>
            <a:cxnLst/>
            <a:rect l="l" t="t" r="r" b="b"/>
            <a:pathLst>
              <a:path w="1795145" h="897889">
                <a:moveTo>
                  <a:pt x="0" y="897293"/>
                </a:moveTo>
                <a:lnTo>
                  <a:pt x="1794637" y="897293"/>
                </a:lnTo>
                <a:lnTo>
                  <a:pt x="1794637" y="0"/>
                </a:lnTo>
                <a:lnTo>
                  <a:pt x="0" y="0"/>
                </a:lnTo>
                <a:lnTo>
                  <a:pt x="0" y="897293"/>
                </a:lnTo>
                <a:close/>
              </a:path>
            </a:pathLst>
          </a:custGeom>
          <a:solidFill>
            <a:srgbClr val="E786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084957" y="2859620"/>
            <a:ext cx="1795145" cy="897890"/>
          </a:xfrm>
          <a:custGeom>
            <a:avLst/>
            <a:gdLst/>
            <a:ahLst/>
            <a:cxnLst/>
            <a:rect l="l" t="t" r="r" b="b"/>
            <a:pathLst>
              <a:path w="1795145" h="897889">
                <a:moveTo>
                  <a:pt x="0" y="897293"/>
                </a:moveTo>
                <a:lnTo>
                  <a:pt x="1794637" y="897293"/>
                </a:lnTo>
                <a:lnTo>
                  <a:pt x="1794637" y="0"/>
                </a:lnTo>
                <a:lnTo>
                  <a:pt x="0" y="0"/>
                </a:lnTo>
                <a:lnTo>
                  <a:pt x="0" y="897293"/>
                </a:lnTo>
                <a:close/>
              </a:path>
            </a:pathLst>
          </a:custGeom>
          <a:ln w="158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169157" y="3097910"/>
            <a:ext cx="1627505" cy="4260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34695" marR="5080" indent="-722630">
              <a:lnSpc>
                <a:spcPts val="1660"/>
              </a:lnSpc>
            </a:pP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Мохоподібних</a:t>
            </a:r>
            <a:r>
              <a:rPr dirty="0" sz="1500" spc="-10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Century Gothic"/>
                <a:cs typeface="Century Gothic"/>
              </a:rPr>
              <a:t>—  5;</a:t>
            </a:r>
            <a:endParaRPr sz="150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256403" y="2859620"/>
            <a:ext cx="1795145" cy="897890"/>
          </a:xfrm>
          <a:custGeom>
            <a:avLst/>
            <a:gdLst/>
            <a:ahLst/>
            <a:cxnLst/>
            <a:rect l="l" t="t" r="r" b="b"/>
            <a:pathLst>
              <a:path w="1795145" h="897889">
                <a:moveTo>
                  <a:pt x="0" y="897293"/>
                </a:moveTo>
                <a:lnTo>
                  <a:pt x="1794637" y="897293"/>
                </a:lnTo>
                <a:lnTo>
                  <a:pt x="1794637" y="0"/>
                </a:lnTo>
                <a:lnTo>
                  <a:pt x="0" y="0"/>
                </a:lnTo>
                <a:lnTo>
                  <a:pt x="0" y="897293"/>
                </a:lnTo>
                <a:close/>
              </a:path>
            </a:pathLst>
          </a:custGeom>
          <a:solidFill>
            <a:srgbClr val="E786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256403" y="2859620"/>
            <a:ext cx="1795145" cy="897890"/>
          </a:xfrm>
          <a:custGeom>
            <a:avLst/>
            <a:gdLst/>
            <a:ahLst/>
            <a:cxnLst/>
            <a:rect l="l" t="t" r="r" b="b"/>
            <a:pathLst>
              <a:path w="1795145" h="897889">
                <a:moveTo>
                  <a:pt x="0" y="897293"/>
                </a:moveTo>
                <a:lnTo>
                  <a:pt x="1794637" y="897293"/>
                </a:lnTo>
                <a:lnTo>
                  <a:pt x="1794637" y="0"/>
                </a:lnTo>
                <a:lnTo>
                  <a:pt x="0" y="0"/>
                </a:lnTo>
                <a:lnTo>
                  <a:pt x="0" y="897293"/>
                </a:lnTo>
                <a:close/>
              </a:path>
            </a:pathLst>
          </a:custGeom>
          <a:ln w="158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5333238" y="3181222"/>
            <a:ext cx="1644650" cy="2374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Водоростей —</a:t>
            </a:r>
            <a:r>
              <a:rPr dirty="0" sz="1500" spc="-12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Century Gothic"/>
                <a:cs typeface="Century Gothic"/>
              </a:rPr>
              <a:t>1;</a:t>
            </a:r>
            <a:endParaRPr sz="150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427848" y="2859620"/>
            <a:ext cx="1795145" cy="897890"/>
          </a:xfrm>
          <a:custGeom>
            <a:avLst/>
            <a:gdLst/>
            <a:ahLst/>
            <a:cxnLst/>
            <a:rect l="l" t="t" r="r" b="b"/>
            <a:pathLst>
              <a:path w="1795145" h="897889">
                <a:moveTo>
                  <a:pt x="0" y="897293"/>
                </a:moveTo>
                <a:lnTo>
                  <a:pt x="1794637" y="897293"/>
                </a:lnTo>
                <a:lnTo>
                  <a:pt x="1794637" y="0"/>
                </a:lnTo>
                <a:lnTo>
                  <a:pt x="0" y="0"/>
                </a:lnTo>
                <a:lnTo>
                  <a:pt x="0" y="897293"/>
                </a:lnTo>
                <a:close/>
              </a:path>
            </a:pathLst>
          </a:custGeom>
          <a:solidFill>
            <a:srgbClr val="E786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427848" y="2859620"/>
            <a:ext cx="1795145" cy="897890"/>
          </a:xfrm>
          <a:custGeom>
            <a:avLst/>
            <a:gdLst/>
            <a:ahLst/>
            <a:cxnLst/>
            <a:rect l="l" t="t" r="r" b="b"/>
            <a:pathLst>
              <a:path w="1795145" h="897889">
                <a:moveTo>
                  <a:pt x="0" y="897293"/>
                </a:moveTo>
                <a:lnTo>
                  <a:pt x="1794637" y="897293"/>
                </a:lnTo>
                <a:lnTo>
                  <a:pt x="1794637" y="0"/>
                </a:lnTo>
                <a:lnTo>
                  <a:pt x="0" y="0"/>
                </a:lnTo>
                <a:lnTo>
                  <a:pt x="0" y="897293"/>
                </a:lnTo>
                <a:close/>
              </a:path>
            </a:pathLst>
          </a:custGeom>
          <a:ln w="158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7520178" y="3181222"/>
            <a:ext cx="1612900" cy="2374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Лишайників —</a:t>
            </a:r>
            <a:r>
              <a:rPr dirty="0" sz="1500" spc="-11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Century Gothic"/>
                <a:cs typeface="Century Gothic"/>
              </a:rPr>
              <a:t>1;</a:t>
            </a:r>
            <a:endParaRPr sz="1500">
              <a:latin typeface="Century Gothic"/>
              <a:cs typeface="Century Gothic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599294" y="2859620"/>
            <a:ext cx="1795145" cy="897890"/>
          </a:xfrm>
          <a:custGeom>
            <a:avLst/>
            <a:gdLst/>
            <a:ahLst/>
            <a:cxnLst/>
            <a:rect l="l" t="t" r="r" b="b"/>
            <a:pathLst>
              <a:path w="1795145" h="897889">
                <a:moveTo>
                  <a:pt x="0" y="897293"/>
                </a:moveTo>
                <a:lnTo>
                  <a:pt x="1794637" y="897293"/>
                </a:lnTo>
                <a:lnTo>
                  <a:pt x="1794637" y="0"/>
                </a:lnTo>
                <a:lnTo>
                  <a:pt x="0" y="0"/>
                </a:lnTo>
                <a:lnTo>
                  <a:pt x="0" y="897293"/>
                </a:lnTo>
                <a:close/>
              </a:path>
            </a:pathLst>
          </a:custGeom>
          <a:solidFill>
            <a:srgbClr val="E786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9599294" y="2859620"/>
            <a:ext cx="1795145" cy="897890"/>
          </a:xfrm>
          <a:custGeom>
            <a:avLst/>
            <a:gdLst/>
            <a:ahLst/>
            <a:cxnLst/>
            <a:rect l="l" t="t" r="r" b="b"/>
            <a:pathLst>
              <a:path w="1795145" h="897889">
                <a:moveTo>
                  <a:pt x="0" y="897293"/>
                </a:moveTo>
                <a:lnTo>
                  <a:pt x="1794637" y="897293"/>
                </a:lnTo>
                <a:lnTo>
                  <a:pt x="1794637" y="0"/>
                </a:lnTo>
                <a:lnTo>
                  <a:pt x="0" y="0"/>
                </a:lnTo>
                <a:lnTo>
                  <a:pt x="0" y="897293"/>
                </a:lnTo>
                <a:close/>
              </a:path>
            </a:pathLst>
          </a:custGeom>
          <a:ln w="15875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9963150" y="3181222"/>
            <a:ext cx="1068705" cy="2374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500">
                <a:solidFill>
                  <a:srgbClr val="FFFFFF"/>
                </a:solidFill>
                <a:latin typeface="Century Gothic"/>
                <a:cs typeface="Century Gothic"/>
              </a:rPr>
              <a:t>Грибів —</a:t>
            </a:r>
            <a:r>
              <a:rPr dirty="0" sz="1500" spc="-12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Century Gothic"/>
                <a:cs typeface="Century Gothic"/>
              </a:rPr>
              <a:t>0.</a:t>
            </a:r>
            <a:endParaRPr sz="1500">
              <a:latin typeface="Century Gothic"/>
              <a:cs typeface="Century Gothic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34923" y="4340352"/>
            <a:ext cx="2654808" cy="14249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156716" y="4760976"/>
            <a:ext cx="1458468" cy="6065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87933" y="4356100"/>
            <a:ext cx="2548204" cy="13182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1267460" y="4826380"/>
            <a:ext cx="1202055" cy="387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-1905">
              <a:lnSpc>
                <a:spcPts val="1000"/>
              </a:lnSpc>
            </a:pPr>
            <a:r>
              <a:rPr dirty="0" sz="900">
                <a:solidFill>
                  <a:srgbClr val="FFFFFF"/>
                </a:solidFill>
                <a:latin typeface="Century Gothic"/>
                <a:cs typeface="Century Gothic"/>
              </a:rPr>
              <a:t>Серед </a:t>
            </a:r>
            <a:r>
              <a:rPr dirty="0" sz="900" spc="-5">
                <a:solidFill>
                  <a:srgbClr val="FFFFFF"/>
                </a:solidFill>
                <a:latin typeface="Century Gothic"/>
                <a:cs typeface="Century Gothic"/>
              </a:rPr>
              <a:t>них </a:t>
            </a:r>
            <a:r>
              <a:rPr dirty="0" sz="900">
                <a:solidFill>
                  <a:srgbClr val="FFFFFF"/>
                </a:solidFill>
                <a:latin typeface="Century Gothic"/>
                <a:cs typeface="Century Gothic"/>
              </a:rPr>
              <a:t>за  </a:t>
            </a:r>
            <a:r>
              <a:rPr dirty="0" sz="900">
                <a:solidFill>
                  <a:srgbClr val="FFFFFF"/>
                </a:solidFill>
                <a:latin typeface="Century Gothic"/>
                <a:cs typeface="Century Gothic"/>
              </a:rPr>
              <a:t>при</a:t>
            </a:r>
            <a:r>
              <a:rPr dirty="0" sz="900" spc="-5">
                <a:solidFill>
                  <a:srgbClr val="FFFFFF"/>
                </a:solidFill>
                <a:latin typeface="Century Gothic"/>
                <a:cs typeface="Century Gothic"/>
              </a:rPr>
              <a:t>р</a:t>
            </a:r>
            <a:r>
              <a:rPr dirty="0" sz="900">
                <a:solidFill>
                  <a:srgbClr val="FFFFFF"/>
                </a:solidFill>
                <a:latin typeface="Century Gothic"/>
                <a:cs typeface="Century Gothic"/>
              </a:rPr>
              <a:t>о</a:t>
            </a:r>
            <a:r>
              <a:rPr dirty="0" sz="900" spc="-10">
                <a:solidFill>
                  <a:srgbClr val="FFFFFF"/>
                </a:solidFill>
                <a:latin typeface="Century Gothic"/>
                <a:cs typeface="Century Gothic"/>
              </a:rPr>
              <a:t>д</a:t>
            </a:r>
            <a:r>
              <a:rPr dirty="0" sz="900">
                <a:solidFill>
                  <a:srgbClr val="FFFFFF"/>
                </a:solidFill>
                <a:latin typeface="Century Gothic"/>
                <a:cs typeface="Century Gothic"/>
              </a:rPr>
              <a:t>о</a:t>
            </a:r>
            <a:r>
              <a:rPr dirty="0" sz="900" spc="-5">
                <a:solidFill>
                  <a:srgbClr val="FFFFFF"/>
                </a:solidFill>
                <a:latin typeface="Century Gothic"/>
                <a:cs typeface="Century Gothic"/>
              </a:rPr>
              <a:t>о</a:t>
            </a:r>
            <a:r>
              <a:rPr dirty="0" sz="900">
                <a:solidFill>
                  <a:srgbClr val="FFFFFF"/>
                </a:solidFill>
                <a:latin typeface="Century Gothic"/>
                <a:cs typeface="Century Gothic"/>
              </a:rPr>
              <a:t>хо</a:t>
            </a:r>
            <a:r>
              <a:rPr dirty="0" sz="900" spc="-5">
                <a:solidFill>
                  <a:srgbClr val="FFFFFF"/>
                </a:solidFill>
                <a:latin typeface="Century Gothic"/>
                <a:cs typeface="Century Gothic"/>
              </a:rPr>
              <a:t>р</a:t>
            </a:r>
            <a:r>
              <a:rPr dirty="0" sz="900">
                <a:solidFill>
                  <a:srgbClr val="FFFFFF"/>
                </a:solidFill>
                <a:latin typeface="Century Gothic"/>
                <a:cs typeface="Century Gothic"/>
              </a:rPr>
              <a:t>онним  </a:t>
            </a:r>
            <a:r>
              <a:rPr dirty="0" sz="900" spc="-5">
                <a:solidFill>
                  <a:srgbClr val="FFFFFF"/>
                </a:solidFill>
                <a:latin typeface="Century Gothic"/>
                <a:cs typeface="Century Gothic"/>
              </a:rPr>
              <a:t>статусом:</a:t>
            </a:r>
            <a:endParaRPr sz="900">
              <a:latin typeface="Century Gothic"/>
              <a:cs typeface="Century Gothic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823972" y="4696967"/>
            <a:ext cx="1592579" cy="6873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105911" y="4808220"/>
            <a:ext cx="1078991" cy="4907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875152" y="4716271"/>
            <a:ext cx="1494790" cy="598170"/>
          </a:xfrm>
          <a:custGeom>
            <a:avLst/>
            <a:gdLst/>
            <a:ahLst/>
            <a:cxnLst/>
            <a:rect l="l" t="t" r="r" b="b"/>
            <a:pathLst>
              <a:path w="1494789" h="598170">
                <a:moveTo>
                  <a:pt x="1195832" y="0"/>
                </a:moveTo>
                <a:lnTo>
                  <a:pt x="0" y="0"/>
                </a:lnTo>
                <a:lnTo>
                  <a:pt x="298958" y="298957"/>
                </a:lnTo>
                <a:lnTo>
                  <a:pt x="0" y="597915"/>
                </a:lnTo>
                <a:lnTo>
                  <a:pt x="1195832" y="597915"/>
                </a:lnTo>
                <a:lnTo>
                  <a:pt x="1494789" y="298957"/>
                </a:lnTo>
                <a:lnTo>
                  <a:pt x="1195832" y="0"/>
                </a:lnTo>
                <a:close/>
              </a:path>
            </a:pathLst>
          </a:custGeom>
          <a:solidFill>
            <a:srgbClr val="F6D9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875152" y="4716271"/>
            <a:ext cx="1494790" cy="598170"/>
          </a:xfrm>
          <a:custGeom>
            <a:avLst/>
            <a:gdLst/>
            <a:ahLst/>
            <a:cxnLst/>
            <a:rect l="l" t="t" r="r" b="b"/>
            <a:pathLst>
              <a:path w="1494789" h="598170">
                <a:moveTo>
                  <a:pt x="0" y="0"/>
                </a:moveTo>
                <a:lnTo>
                  <a:pt x="1195832" y="0"/>
                </a:lnTo>
                <a:lnTo>
                  <a:pt x="1494789" y="298957"/>
                </a:lnTo>
                <a:lnTo>
                  <a:pt x="1195832" y="597915"/>
                </a:lnTo>
                <a:lnTo>
                  <a:pt x="0" y="597915"/>
                </a:lnTo>
                <a:lnTo>
                  <a:pt x="298958" y="298957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6D9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3210814" y="4876165"/>
            <a:ext cx="835025" cy="288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30835" marR="5080" indent="-318770">
              <a:lnSpc>
                <a:spcPts val="1110"/>
              </a:lnSpc>
            </a:pPr>
            <a:r>
              <a:rPr dirty="0" sz="1000" spc="-5">
                <a:latin typeface="Century Gothic"/>
                <a:cs typeface="Century Gothic"/>
              </a:rPr>
              <a:t>Вразливих</a:t>
            </a:r>
            <a:r>
              <a:rPr dirty="0" sz="1000" spc="-60">
                <a:latin typeface="Century Gothic"/>
                <a:cs typeface="Century Gothic"/>
              </a:rPr>
              <a:t> </a:t>
            </a:r>
            <a:r>
              <a:rPr dirty="0" sz="1000" spc="-5">
                <a:latin typeface="Century Gothic"/>
                <a:cs typeface="Century Gothic"/>
              </a:rPr>
              <a:t>—  41;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110228" y="4696967"/>
            <a:ext cx="1591055" cy="6873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433315" y="4808220"/>
            <a:ext cx="995172" cy="4907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160646" y="4716271"/>
            <a:ext cx="1495425" cy="598170"/>
          </a:xfrm>
          <a:custGeom>
            <a:avLst/>
            <a:gdLst/>
            <a:ahLst/>
            <a:cxnLst/>
            <a:rect l="l" t="t" r="r" b="b"/>
            <a:pathLst>
              <a:path w="1495425" h="598170">
                <a:moveTo>
                  <a:pt x="1195958" y="0"/>
                </a:moveTo>
                <a:lnTo>
                  <a:pt x="0" y="0"/>
                </a:lnTo>
                <a:lnTo>
                  <a:pt x="298957" y="298957"/>
                </a:lnTo>
                <a:lnTo>
                  <a:pt x="0" y="597915"/>
                </a:lnTo>
                <a:lnTo>
                  <a:pt x="1195958" y="597915"/>
                </a:lnTo>
                <a:lnTo>
                  <a:pt x="1494916" y="298957"/>
                </a:lnTo>
                <a:lnTo>
                  <a:pt x="1195958" y="0"/>
                </a:lnTo>
                <a:close/>
              </a:path>
            </a:pathLst>
          </a:custGeom>
          <a:solidFill>
            <a:srgbClr val="F6D9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160646" y="4716271"/>
            <a:ext cx="1495425" cy="598170"/>
          </a:xfrm>
          <a:custGeom>
            <a:avLst/>
            <a:gdLst/>
            <a:ahLst/>
            <a:cxnLst/>
            <a:rect l="l" t="t" r="r" b="b"/>
            <a:pathLst>
              <a:path w="1495425" h="598170">
                <a:moveTo>
                  <a:pt x="0" y="0"/>
                </a:moveTo>
                <a:lnTo>
                  <a:pt x="1195958" y="0"/>
                </a:lnTo>
                <a:lnTo>
                  <a:pt x="1494916" y="298957"/>
                </a:lnTo>
                <a:lnTo>
                  <a:pt x="1195958" y="597915"/>
                </a:lnTo>
                <a:lnTo>
                  <a:pt x="0" y="597915"/>
                </a:lnTo>
                <a:lnTo>
                  <a:pt x="298957" y="298957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6D9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4539234" y="4876165"/>
            <a:ext cx="751205" cy="288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8290" marR="5080" indent="-276225">
              <a:lnSpc>
                <a:spcPts val="1110"/>
              </a:lnSpc>
            </a:pPr>
            <a:r>
              <a:rPr dirty="0" sz="1000" spc="-5">
                <a:latin typeface="Century Gothic"/>
                <a:cs typeface="Century Gothic"/>
              </a:rPr>
              <a:t>Рідкісних</a:t>
            </a:r>
            <a:r>
              <a:rPr dirty="0" sz="1000" spc="-60">
                <a:latin typeface="Century Gothic"/>
                <a:cs typeface="Century Gothic"/>
              </a:rPr>
              <a:t> </a:t>
            </a:r>
            <a:r>
              <a:rPr dirty="0" sz="1000" spc="-5">
                <a:latin typeface="Century Gothic"/>
                <a:cs typeface="Century Gothic"/>
              </a:rPr>
              <a:t>—  14;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394959" y="4696967"/>
            <a:ext cx="1592580" cy="68732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666232" y="4808220"/>
            <a:ext cx="1101852" cy="49072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446267" y="4716271"/>
            <a:ext cx="1494790" cy="598170"/>
          </a:xfrm>
          <a:custGeom>
            <a:avLst/>
            <a:gdLst/>
            <a:ahLst/>
            <a:cxnLst/>
            <a:rect l="l" t="t" r="r" b="b"/>
            <a:pathLst>
              <a:path w="1494790" h="598170">
                <a:moveTo>
                  <a:pt x="1195832" y="0"/>
                </a:moveTo>
                <a:lnTo>
                  <a:pt x="0" y="0"/>
                </a:lnTo>
                <a:lnTo>
                  <a:pt x="298958" y="298957"/>
                </a:lnTo>
                <a:lnTo>
                  <a:pt x="0" y="597915"/>
                </a:lnTo>
                <a:lnTo>
                  <a:pt x="1195832" y="597915"/>
                </a:lnTo>
                <a:lnTo>
                  <a:pt x="1494789" y="298957"/>
                </a:lnTo>
                <a:lnTo>
                  <a:pt x="1195832" y="0"/>
                </a:lnTo>
                <a:close/>
              </a:path>
            </a:pathLst>
          </a:custGeom>
          <a:solidFill>
            <a:srgbClr val="F6D9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446267" y="4716271"/>
            <a:ext cx="1494790" cy="598170"/>
          </a:xfrm>
          <a:custGeom>
            <a:avLst/>
            <a:gdLst/>
            <a:ahLst/>
            <a:cxnLst/>
            <a:rect l="l" t="t" r="r" b="b"/>
            <a:pathLst>
              <a:path w="1494790" h="598170">
                <a:moveTo>
                  <a:pt x="0" y="0"/>
                </a:moveTo>
                <a:lnTo>
                  <a:pt x="1195832" y="0"/>
                </a:lnTo>
                <a:lnTo>
                  <a:pt x="1494789" y="298957"/>
                </a:lnTo>
                <a:lnTo>
                  <a:pt x="1195832" y="597915"/>
                </a:lnTo>
                <a:lnTo>
                  <a:pt x="0" y="597915"/>
                </a:lnTo>
                <a:lnTo>
                  <a:pt x="298958" y="298957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6D9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5771769" y="4876165"/>
            <a:ext cx="859155" cy="288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8890">
              <a:lnSpc>
                <a:spcPts val="1110"/>
              </a:lnSpc>
            </a:pPr>
            <a:r>
              <a:rPr dirty="0" sz="1000" spc="-5">
                <a:latin typeface="Century Gothic"/>
                <a:cs typeface="Century Gothic"/>
              </a:rPr>
              <a:t>Недостатньо  відомих  —</a:t>
            </a:r>
            <a:r>
              <a:rPr dirty="0" sz="1000" spc="-50">
                <a:latin typeface="Century Gothic"/>
                <a:cs typeface="Century Gothic"/>
              </a:rPr>
              <a:t> </a:t>
            </a:r>
            <a:r>
              <a:rPr dirty="0" sz="1000" spc="-5">
                <a:latin typeface="Century Gothic"/>
                <a:cs typeface="Century Gothic"/>
              </a:rPr>
              <a:t>0;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6681216" y="4696967"/>
            <a:ext cx="1592579" cy="68732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001256" y="4808220"/>
            <a:ext cx="1004316" cy="49072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6731761" y="4716271"/>
            <a:ext cx="1495425" cy="598170"/>
          </a:xfrm>
          <a:custGeom>
            <a:avLst/>
            <a:gdLst/>
            <a:ahLst/>
            <a:cxnLst/>
            <a:rect l="l" t="t" r="r" b="b"/>
            <a:pathLst>
              <a:path w="1495425" h="598170">
                <a:moveTo>
                  <a:pt x="1195959" y="0"/>
                </a:moveTo>
                <a:lnTo>
                  <a:pt x="0" y="0"/>
                </a:lnTo>
                <a:lnTo>
                  <a:pt x="299085" y="298957"/>
                </a:lnTo>
                <a:lnTo>
                  <a:pt x="0" y="597915"/>
                </a:lnTo>
                <a:lnTo>
                  <a:pt x="1195959" y="597915"/>
                </a:lnTo>
                <a:lnTo>
                  <a:pt x="1494917" y="298957"/>
                </a:lnTo>
                <a:lnTo>
                  <a:pt x="1195959" y="0"/>
                </a:lnTo>
                <a:close/>
              </a:path>
            </a:pathLst>
          </a:custGeom>
          <a:solidFill>
            <a:srgbClr val="F6D9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6731761" y="4716271"/>
            <a:ext cx="1495425" cy="598170"/>
          </a:xfrm>
          <a:custGeom>
            <a:avLst/>
            <a:gdLst/>
            <a:ahLst/>
            <a:cxnLst/>
            <a:rect l="l" t="t" r="r" b="b"/>
            <a:pathLst>
              <a:path w="1495425" h="598170">
                <a:moveTo>
                  <a:pt x="0" y="0"/>
                </a:moveTo>
                <a:lnTo>
                  <a:pt x="1195959" y="0"/>
                </a:lnTo>
                <a:lnTo>
                  <a:pt x="1494917" y="298957"/>
                </a:lnTo>
                <a:lnTo>
                  <a:pt x="1195959" y="597915"/>
                </a:lnTo>
                <a:lnTo>
                  <a:pt x="0" y="597915"/>
                </a:lnTo>
                <a:lnTo>
                  <a:pt x="299085" y="298957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6D9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7106157" y="4861941"/>
            <a:ext cx="758190" cy="3035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1155"/>
              </a:lnSpc>
            </a:pPr>
            <a:r>
              <a:rPr dirty="0" sz="1000" spc="-5">
                <a:latin typeface="Century Gothic"/>
                <a:cs typeface="Century Gothic"/>
              </a:rPr>
              <a:t>Н</a:t>
            </a:r>
            <a:r>
              <a:rPr dirty="0" sz="1000" spc="-5">
                <a:latin typeface="Century Gothic"/>
                <a:cs typeface="Century Gothic"/>
              </a:rPr>
              <a:t>е</a:t>
            </a:r>
            <a:r>
              <a:rPr dirty="0" sz="1000" spc="-10">
                <a:latin typeface="Century Gothic"/>
                <a:cs typeface="Century Gothic"/>
              </a:rPr>
              <a:t>о</a:t>
            </a:r>
            <a:r>
              <a:rPr dirty="0" sz="1000" spc="-5">
                <a:latin typeface="Century Gothic"/>
                <a:cs typeface="Century Gothic"/>
              </a:rPr>
              <a:t>ці</a:t>
            </a:r>
            <a:r>
              <a:rPr dirty="0" sz="1000">
                <a:latin typeface="Century Gothic"/>
                <a:cs typeface="Century Gothic"/>
              </a:rPr>
              <a:t>н</a:t>
            </a:r>
            <a:r>
              <a:rPr dirty="0" sz="1000" spc="-5">
                <a:latin typeface="Century Gothic"/>
                <a:cs typeface="Century Gothic"/>
              </a:rPr>
              <a:t>ених</a:t>
            </a:r>
            <a:endParaRPr sz="1000">
              <a:latin typeface="Century Gothic"/>
              <a:cs typeface="Century Gothic"/>
            </a:endParaRPr>
          </a:p>
          <a:p>
            <a:pPr algn="ctr" marL="3175">
              <a:lnSpc>
                <a:spcPts val="1155"/>
              </a:lnSpc>
            </a:pPr>
            <a:r>
              <a:rPr dirty="0" sz="1000" spc="-5">
                <a:latin typeface="Century Gothic"/>
                <a:cs typeface="Century Gothic"/>
              </a:rPr>
              <a:t>—</a:t>
            </a:r>
            <a:r>
              <a:rPr dirty="0" sz="1000" spc="-95">
                <a:latin typeface="Century Gothic"/>
                <a:cs typeface="Century Gothic"/>
              </a:rPr>
              <a:t> </a:t>
            </a:r>
            <a:r>
              <a:rPr dirty="0" sz="1000" spc="-5">
                <a:latin typeface="Century Gothic"/>
                <a:cs typeface="Century Gothic"/>
              </a:rPr>
              <a:t>22;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7965947" y="4696967"/>
            <a:ext cx="1592579" cy="68732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8231123" y="4808220"/>
            <a:ext cx="1114044" cy="49072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8017382" y="4716271"/>
            <a:ext cx="1495425" cy="598170"/>
          </a:xfrm>
          <a:custGeom>
            <a:avLst/>
            <a:gdLst/>
            <a:ahLst/>
            <a:cxnLst/>
            <a:rect l="l" t="t" r="r" b="b"/>
            <a:pathLst>
              <a:path w="1495425" h="598170">
                <a:moveTo>
                  <a:pt x="1195959" y="0"/>
                </a:moveTo>
                <a:lnTo>
                  <a:pt x="0" y="0"/>
                </a:lnTo>
                <a:lnTo>
                  <a:pt x="298958" y="298957"/>
                </a:lnTo>
                <a:lnTo>
                  <a:pt x="0" y="597915"/>
                </a:lnTo>
                <a:lnTo>
                  <a:pt x="1195959" y="597915"/>
                </a:lnTo>
                <a:lnTo>
                  <a:pt x="1494917" y="298957"/>
                </a:lnTo>
                <a:lnTo>
                  <a:pt x="1195959" y="0"/>
                </a:lnTo>
                <a:close/>
              </a:path>
            </a:pathLst>
          </a:custGeom>
          <a:solidFill>
            <a:srgbClr val="F6D9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8017382" y="4716271"/>
            <a:ext cx="1495425" cy="598170"/>
          </a:xfrm>
          <a:custGeom>
            <a:avLst/>
            <a:gdLst/>
            <a:ahLst/>
            <a:cxnLst/>
            <a:rect l="l" t="t" r="r" b="b"/>
            <a:pathLst>
              <a:path w="1495425" h="598170">
                <a:moveTo>
                  <a:pt x="0" y="0"/>
                </a:moveTo>
                <a:lnTo>
                  <a:pt x="1195959" y="0"/>
                </a:lnTo>
                <a:lnTo>
                  <a:pt x="1494917" y="298957"/>
                </a:lnTo>
                <a:lnTo>
                  <a:pt x="1195959" y="597915"/>
                </a:lnTo>
                <a:lnTo>
                  <a:pt x="0" y="597915"/>
                </a:lnTo>
                <a:lnTo>
                  <a:pt x="298958" y="298957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6D9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8337042" y="4876165"/>
            <a:ext cx="869950" cy="288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2905" marR="5080" indent="-370840">
              <a:lnSpc>
                <a:spcPts val="1110"/>
              </a:lnSpc>
            </a:pPr>
            <a:r>
              <a:rPr dirty="0" sz="1000" spc="-5">
                <a:latin typeface="Century Gothic"/>
                <a:cs typeface="Century Gothic"/>
              </a:rPr>
              <a:t>Зникаючих</a:t>
            </a:r>
            <a:r>
              <a:rPr dirty="0" sz="1000" spc="-55">
                <a:latin typeface="Century Gothic"/>
                <a:cs typeface="Century Gothic"/>
              </a:rPr>
              <a:t> </a:t>
            </a:r>
            <a:r>
              <a:rPr dirty="0" sz="1000" spc="-5">
                <a:latin typeface="Century Gothic"/>
                <a:cs typeface="Century Gothic"/>
              </a:rPr>
              <a:t>—  7;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9252204" y="4696967"/>
            <a:ext cx="1592579" cy="68732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9532619" y="4808220"/>
            <a:ext cx="1083564" cy="49072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9303004" y="4716271"/>
            <a:ext cx="1494790" cy="598170"/>
          </a:xfrm>
          <a:custGeom>
            <a:avLst/>
            <a:gdLst/>
            <a:ahLst/>
            <a:cxnLst/>
            <a:rect l="l" t="t" r="r" b="b"/>
            <a:pathLst>
              <a:path w="1494790" h="598170">
                <a:moveTo>
                  <a:pt x="1195831" y="0"/>
                </a:moveTo>
                <a:lnTo>
                  <a:pt x="0" y="0"/>
                </a:lnTo>
                <a:lnTo>
                  <a:pt x="298957" y="298957"/>
                </a:lnTo>
                <a:lnTo>
                  <a:pt x="0" y="597915"/>
                </a:lnTo>
                <a:lnTo>
                  <a:pt x="1195831" y="597915"/>
                </a:lnTo>
                <a:lnTo>
                  <a:pt x="1494790" y="298957"/>
                </a:lnTo>
                <a:lnTo>
                  <a:pt x="1195831" y="0"/>
                </a:lnTo>
                <a:close/>
              </a:path>
            </a:pathLst>
          </a:custGeom>
          <a:solidFill>
            <a:srgbClr val="F6D9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9303004" y="4716271"/>
            <a:ext cx="1494790" cy="598170"/>
          </a:xfrm>
          <a:custGeom>
            <a:avLst/>
            <a:gdLst/>
            <a:ahLst/>
            <a:cxnLst/>
            <a:rect l="l" t="t" r="r" b="b"/>
            <a:pathLst>
              <a:path w="1494790" h="598170">
                <a:moveTo>
                  <a:pt x="0" y="0"/>
                </a:moveTo>
                <a:lnTo>
                  <a:pt x="1195831" y="0"/>
                </a:lnTo>
                <a:lnTo>
                  <a:pt x="1494790" y="298957"/>
                </a:lnTo>
                <a:lnTo>
                  <a:pt x="1195831" y="597915"/>
                </a:lnTo>
                <a:lnTo>
                  <a:pt x="0" y="597915"/>
                </a:lnTo>
                <a:lnTo>
                  <a:pt x="298957" y="298957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6D9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 txBox="1"/>
          <p:nvPr/>
        </p:nvSpPr>
        <p:spPr>
          <a:xfrm>
            <a:off x="9637903" y="4876165"/>
            <a:ext cx="841375" cy="288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104775">
              <a:lnSpc>
                <a:spcPts val="1110"/>
              </a:lnSpc>
            </a:pPr>
            <a:r>
              <a:rPr dirty="0" sz="1000" spc="-5">
                <a:latin typeface="Century Gothic"/>
                <a:cs typeface="Century Gothic"/>
              </a:rPr>
              <a:t>Зниклих у  природі —</a:t>
            </a:r>
            <a:r>
              <a:rPr dirty="0" sz="1000" spc="-65">
                <a:latin typeface="Century Gothic"/>
                <a:cs typeface="Century Gothic"/>
              </a:rPr>
              <a:t> </a:t>
            </a:r>
            <a:r>
              <a:rPr dirty="0" sz="1000" spc="-5">
                <a:latin typeface="Century Gothic"/>
                <a:cs typeface="Century Gothic"/>
              </a:rPr>
              <a:t>1;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10536935" y="4696967"/>
            <a:ext cx="1592579" cy="68732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0823447" y="4878323"/>
            <a:ext cx="1071372" cy="35051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0588497" y="4716271"/>
            <a:ext cx="1495425" cy="598170"/>
          </a:xfrm>
          <a:custGeom>
            <a:avLst/>
            <a:gdLst/>
            <a:ahLst/>
            <a:cxnLst/>
            <a:rect l="l" t="t" r="r" b="b"/>
            <a:pathLst>
              <a:path w="1495425" h="598170">
                <a:moveTo>
                  <a:pt x="1195958" y="0"/>
                </a:moveTo>
                <a:lnTo>
                  <a:pt x="0" y="0"/>
                </a:lnTo>
                <a:lnTo>
                  <a:pt x="299084" y="298957"/>
                </a:lnTo>
                <a:lnTo>
                  <a:pt x="0" y="597915"/>
                </a:lnTo>
                <a:lnTo>
                  <a:pt x="1195958" y="597915"/>
                </a:lnTo>
                <a:lnTo>
                  <a:pt x="1494917" y="298957"/>
                </a:lnTo>
                <a:lnTo>
                  <a:pt x="1195958" y="0"/>
                </a:lnTo>
                <a:close/>
              </a:path>
            </a:pathLst>
          </a:custGeom>
          <a:solidFill>
            <a:srgbClr val="F6D9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0588497" y="4716271"/>
            <a:ext cx="1495425" cy="598170"/>
          </a:xfrm>
          <a:custGeom>
            <a:avLst/>
            <a:gdLst/>
            <a:ahLst/>
            <a:cxnLst/>
            <a:rect l="l" t="t" r="r" b="b"/>
            <a:pathLst>
              <a:path w="1495425" h="598170">
                <a:moveTo>
                  <a:pt x="0" y="0"/>
                </a:moveTo>
                <a:lnTo>
                  <a:pt x="1195958" y="0"/>
                </a:lnTo>
                <a:lnTo>
                  <a:pt x="1494917" y="298957"/>
                </a:lnTo>
                <a:lnTo>
                  <a:pt x="1195958" y="597915"/>
                </a:lnTo>
                <a:lnTo>
                  <a:pt x="0" y="597915"/>
                </a:lnTo>
                <a:lnTo>
                  <a:pt x="299084" y="298957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6D9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 txBox="1"/>
          <p:nvPr/>
        </p:nvSpPr>
        <p:spPr>
          <a:xfrm>
            <a:off x="10929873" y="4932045"/>
            <a:ext cx="828675" cy="162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entury Gothic"/>
                <a:cs typeface="Century Gothic"/>
              </a:rPr>
              <a:t>Зниклих —</a:t>
            </a:r>
            <a:r>
              <a:rPr dirty="0" sz="1000" spc="-65">
                <a:latin typeface="Century Gothic"/>
                <a:cs typeface="Century Gothic"/>
              </a:rPr>
              <a:t> </a:t>
            </a:r>
            <a:r>
              <a:rPr dirty="0" sz="1000" spc="-5">
                <a:latin typeface="Century Gothic"/>
                <a:cs typeface="Century Gothic"/>
              </a:rPr>
              <a:t>1.</a:t>
            </a:r>
            <a:endParaRPr sz="1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380" rIns="0" bIns="0" rtlCol="0" vert="horz">
            <a:spAutoFit/>
          </a:bodyPr>
          <a:lstStyle/>
          <a:p>
            <a:pPr marL="924560">
              <a:lnSpc>
                <a:spcPct val="100000"/>
              </a:lnSpc>
            </a:pPr>
            <a:r>
              <a:rPr dirty="0"/>
              <a:t>Охорона</a:t>
            </a:r>
            <a:r>
              <a:rPr dirty="0" spc="-85"/>
              <a:t> </a:t>
            </a:r>
            <a:r>
              <a:rPr dirty="0"/>
              <a:t>природи</a:t>
            </a:r>
          </a:p>
        </p:txBody>
      </p:sp>
      <p:sp>
        <p:nvSpPr>
          <p:cNvPr id="3" name="object 3"/>
          <p:cNvSpPr/>
          <p:nvPr/>
        </p:nvSpPr>
        <p:spPr>
          <a:xfrm>
            <a:off x="6230746" y="1847761"/>
            <a:ext cx="5641340" cy="1069340"/>
          </a:xfrm>
          <a:custGeom>
            <a:avLst/>
            <a:gdLst/>
            <a:ahLst/>
            <a:cxnLst/>
            <a:rect l="l" t="t" r="r" b="b"/>
            <a:pathLst>
              <a:path w="5641340" h="1069339">
                <a:moveTo>
                  <a:pt x="0" y="1069301"/>
                </a:moveTo>
                <a:lnTo>
                  <a:pt x="5640958" y="1069301"/>
                </a:lnTo>
                <a:lnTo>
                  <a:pt x="5640958" y="0"/>
                </a:lnTo>
                <a:lnTo>
                  <a:pt x="0" y="0"/>
                </a:lnTo>
                <a:lnTo>
                  <a:pt x="0" y="1069301"/>
                </a:lnTo>
                <a:close/>
              </a:path>
            </a:pathLst>
          </a:custGeom>
          <a:solidFill>
            <a:srgbClr val="E786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230746" y="1847761"/>
            <a:ext cx="5641340" cy="1069340"/>
          </a:xfrm>
          <a:custGeom>
            <a:avLst/>
            <a:gdLst/>
            <a:ahLst/>
            <a:cxnLst/>
            <a:rect l="l" t="t" r="r" b="b"/>
            <a:pathLst>
              <a:path w="5641340" h="1069339">
                <a:moveTo>
                  <a:pt x="0" y="1069301"/>
                </a:moveTo>
                <a:lnTo>
                  <a:pt x="5640958" y="1069301"/>
                </a:lnTo>
                <a:lnTo>
                  <a:pt x="5640958" y="0"/>
                </a:lnTo>
                <a:lnTo>
                  <a:pt x="0" y="0"/>
                </a:lnTo>
                <a:lnTo>
                  <a:pt x="0" y="1069301"/>
                </a:lnTo>
                <a:close/>
              </a:path>
            </a:pathLst>
          </a:custGeom>
          <a:ln w="15874">
            <a:solidFill>
              <a:srgbClr val="E7861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230746" y="2917113"/>
            <a:ext cx="5641340" cy="3112770"/>
          </a:xfrm>
          <a:custGeom>
            <a:avLst/>
            <a:gdLst/>
            <a:ahLst/>
            <a:cxnLst/>
            <a:rect l="l" t="t" r="r" b="b"/>
            <a:pathLst>
              <a:path w="5641340" h="3112770">
                <a:moveTo>
                  <a:pt x="0" y="3112769"/>
                </a:moveTo>
                <a:lnTo>
                  <a:pt x="5640958" y="3112769"/>
                </a:lnTo>
                <a:lnTo>
                  <a:pt x="5640958" y="0"/>
                </a:lnTo>
                <a:lnTo>
                  <a:pt x="0" y="0"/>
                </a:lnTo>
                <a:lnTo>
                  <a:pt x="0" y="3112769"/>
                </a:lnTo>
                <a:close/>
              </a:path>
            </a:pathLst>
          </a:custGeom>
          <a:solidFill>
            <a:srgbClr val="F6D9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230746" y="2917113"/>
            <a:ext cx="5641340" cy="3112770"/>
          </a:xfrm>
          <a:custGeom>
            <a:avLst/>
            <a:gdLst/>
            <a:ahLst/>
            <a:cxnLst/>
            <a:rect l="l" t="t" r="r" b="b"/>
            <a:pathLst>
              <a:path w="5641340" h="3112770">
                <a:moveTo>
                  <a:pt x="0" y="3112769"/>
                </a:moveTo>
                <a:lnTo>
                  <a:pt x="5640958" y="3112769"/>
                </a:lnTo>
                <a:lnTo>
                  <a:pt x="5640958" y="0"/>
                </a:lnTo>
                <a:lnTo>
                  <a:pt x="0" y="0"/>
                </a:lnTo>
                <a:lnTo>
                  <a:pt x="0" y="3112769"/>
                </a:lnTo>
                <a:close/>
              </a:path>
            </a:pathLst>
          </a:custGeom>
          <a:ln w="15875">
            <a:solidFill>
              <a:srgbClr val="F6D9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330822" y="1942084"/>
            <a:ext cx="5268595" cy="3886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85420" marR="5080">
              <a:lnSpc>
                <a:spcPts val="2320"/>
              </a:lnSpc>
            </a:pPr>
            <a:r>
              <a:rPr dirty="0" sz="2100">
                <a:solidFill>
                  <a:srgbClr val="FFFFFF"/>
                </a:solidFill>
                <a:latin typeface="Century Gothic"/>
                <a:cs typeface="Century Gothic"/>
              </a:rPr>
              <a:t>Державний контроль в </a:t>
            </a:r>
            <a:r>
              <a:rPr dirty="0" sz="2100" spc="-5">
                <a:solidFill>
                  <a:srgbClr val="FFFFFF"/>
                </a:solidFill>
                <a:latin typeface="Century Gothic"/>
                <a:cs typeface="Century Gothic"/>
              </a:rPr>
              <a:t>галузі</a:t>
            </a:r>
            <a:r>
              <a:rPr dirty="0" sz="2100" spc="-8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2100">
                <a:solidFill>
                  <a:srgbClr val="FFFFFF"/>
                </a:solidFill>
                <a:latin typeface="Century Gothic"/>
                <a:cs typeface="Century Gothic"/>
              </a:rPr>
              <a:t>охорони  </a:t>
            </a:r>
            <a:r>
              <a:rPr dirty="0" sz="2100" spc="-5">
                <a:solidFill>
                  <a:srgbClr val="FFFFFF"/>
                </a:solidFill>
                <a:latin typeface="Century Gothic"/>
                <a:cs typeface="Century Gothic"/>
              </a:rPr>
              <a:t>природи </a:t>
            </a:r>
            <a:r>
              <a:rPr dirty="0" sz="2100">
                <a:solidFill>
                  <a:srgbClr val="FFFFFF"/>
                </a:solidFill>
                <a:latin typeface="Century Gothic"/>
                <a:cs typeface="Century Gothic"/>
              </a:rPr>
              <a:t>здійснює Департамент  екології та природних</a:t>
            </a:r>
            <a:r>
              <a:rPr dirty="0" sz="2100" spc="-10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2100" spc="-5">
                <a:solidFill>
                  <a:srgbClr val="FFFFFF"/>
                </a:solidFill>
                <a:latin typeface="Century Gothic"/>
                <a:cs typeface="Century Gothic"/>
              </a:rPr>
              <a:t>ресурсів</a:t>
            </a:r>
            <a:endParaRPr sz="2100">
              <a:latin typeface="Century Gothic"/>
              <a:cs typeface="Century Gothic"/>
            </a:endParaRPr>
          </a:p>
          <a:p>
            <a:pPr marL="241300" indent="-228600">
              <a:lnSpc>
                <a:spcPts val="2420"/>
              </a:lnSpc>
              <a:spcBef>
                <a:spcPts val="1375"/>
              </a:spcBef>
              <a:buChar char="•"/>
              <a:tabLst>
                <a:tab pos="241300" algn="l"/>
              </a:tabLst>
            </a:pPr>
            <a:r>
              <a:rPr dirty="0" sz="2100">
                <a:latin typeface="Century Gothic"/>
                <a:cs typeface="Century Gothic"/>
              </a:rPr>
              <a:t>проводить дослідження по</a:t>
            </a:r>
            <a:r>
              <a:rPr dirty="0" sz="2100" spc="-95">
                <a:latin typeface="Century Gothic"/>
                <a:cs typeface="Century Gothic"/>
              </a:rPr>
              <a:t> </a:t>
            </a:r>
            <a:r>
              <a:rPr dirty="0" sz="2100">
                <a:latin typeface="Century Gothic"/>
                <a:cs typeface="Century Gothic"/>
              </a:rPr>
              <a:t>виявленню</a:t>
            </a:r>
            <a:endParaRPr sz="2100">
              <a:latin typeface="Century Gothic"/>
              <a:cs typeface="Century Gothic"/>
            </a:endParaRPr>
          </a:p>
          <a:p>
            <a:pPr marL="241300">
              <a:lnSpc>
                <a:spcPts val="2420"/>
              </a:lnSpc>
            </a:pPr>
            <a:r>
              <a:rPr dirty="0" sz="2100">
                <a:latin typeface="Century Gothic"/>
                <a:cs typeface="Century Gothic"/>
              </a:rPr>
              <a:t>цінних</a:t>
            </a:r>
            <a:r>
              <a:rPr dirty="0" sz="2100" spc="-65">
                <a:latin typeface="Century Gothic"/>
                <a:cs typeface="Century Gothic"/>
              </a:rPr>
              <a:t> </a:t>
            </a:r>
            <a:r>
              <a:rPr dirty="0" sz="2100" spc="-5">
                <a:latin typeface="Century Gothic"/>
                <a:cs typeface="Century Gothic"/>
              </a:rPr>
              <a:t>територій</a:t>
            </a:r>
            <a:endParaRPr sz="2100">
              <a:latin typeface="Century Gothic"/>
              <a:cs typeface="Century Gothic"/>
            </a:endParaRPr>
          </a:p>
          <a:p>
            <a:pPr marL="241300" marR="990600" indent="-228600">
              <a:lnSpc>
                <a:spcPct val="92000"/>
              </a:lnSpc>
              <a:spcBef>
                <a:spcPts val="380"/>
              </a:spcBef>
              <a:buChar char="•"/>
              <a:tabLst>
                <a:tab pos="241300" algn="l"/>
              </a:tabLst>
            </a:pPr>
            <a:r>
              <a:rPr dirty="0" sz="2100" spc="-5">
                <a:latin typeface="Century Gothic"/>
                <a:cs typeface="Century Gothic"/>
              </a:rPr>
              <a:t>забезпечує </a:t>
            </a:r>
            <a:r>
              <a:rPr dirty="0" sz="2100">
                <a:latin typeface="Century Gothic"/>
                <a:cs typeface="Century Gothic"/>
              </a:rPr>
              <a:t>збереження в  природному </a:t>
            </a:r>
            <a:r>
              <a:rPr dirty="0" sz="2100" spc="-5">
                <a:latin typeface="Century Gothic"/>
                <a:cs typeface="Century Gothic"/>
              </a:rPr>
              <a:t>стані</a:t>
            </a:r>
            <a:r>
              <a:rPr dirty="0" sz="2100" spc="-55">
                <a:latin typeface="Century Gothic"/>
                <a:cs typeface="Century Gothic"/>
              </a:rPr>
              <a:t> </a:t>
            </a:r>
            <a:r>
              <a:rPr dirty="0" sz="2100" spc="-5">
                <a:latin typeface="Century Gothic"/>
                <a:cs typeface="Century Gothic"/>
              </a:rPr>
              <a:t>природних  </a:t>
            </a:r>
            <a:r>
              <a:rPr dirty="0" sz="2100">
                <a:latin typeface="Century Gothic"/>
                <a:cs typeface="Century Gothic"/>
              </a:rPr>
              <a:t>комплексів</a:t>
            </a:r>
            <a:endParaRPr sz="2100">
              <a:latin typeface="Century Gothic"/>
              <a:cs typeface="Century Gothic"/>
            </a:endParaRPr>
          </a:p>
          <a:p>
            <a:pPr marL="241300" marR="34290" indent="-228600">
              <a:lnSpc>
                <a:spcPts val="2320"/>
              </a:lnSpc>
              <a:spcBef>
                <a:spcPts val="434"/>
              </a:spcBef>
              <a:buChar char="•"/>
              <a:tabLst>
                <a:tab pos="241300" algn="l"/>
              </a:tabLst>
            </a:pPr>
            <a:r>
              <a:rPr dirty="0" sz="2100" spc="-5">
                <a:latin typeface="Century Gothic"/>
                <a:cs typeface="Century Gothic"/>
              </a:rPr>
              <a:t>опікується </a:t>
            </a:r>
            <a:r>
              <a:rPr dirty="0" sz="2100">
                <a:latin typeface="Century Gothic"/>
                <a:cs typeface="Century Gothic"/>
              </a:rPr>
              <a:t>охороною зникаючих</a:t>
            </a:r>
            <a:r>
              <a:rPr dirty="0" sz="2100" spc="-80">
                <a:latin typeface="Century Gothic"/>
                <a:cs typeface="Century Gothic"/>
              </a:rPr>
              <a:t> </a:t>
            </a:r>
            <a:r>
              <a:rPr dirty="0" sz="2100">
                <a:latin typeface="Century Gothic"/>
                <a:cs typeface="Century Gothic"/>
              </a:rPr>
              <a:t>видів  флори </a:t>
            </a:r>
            <a:r>
              <a:rPr dirty="0" sz="2100" spc="-5">
                <a:latin typeface="Century Gothic"/>
                <a:cs typeface="Century Gothic"/>
              </a:rPr>
              <a:t>і</a:t>
            </a:r>
            <a:r>
              <a:rPr dirty="0" sz="2100" spc="-85">
                <a:latin typeface="Century Gothic"/>
                <a:cs typeface="Century Gothic"/>
              </a:rPr>
              <a:t> </a:t>
            </a:r>
            <a:r>
              <a:rPr dirty="0" sz="2100" spc="-5">
                <a:latin typeface="Century Gothic"/>
                <a:cs typeface="Century Gothic"/>
              </a:rPr>
              <a:t>фауни</a:t>
            </a:r>
            <a:endParaRPr sz="2100">
              <a:latin typeface="Century Gothic"/>
              <a:cs typeface="Century Gothic"/>
            </a:endParaRPr>
          </a:p>
          <a:p>
            <a:pPr marL="241300" indent="-228600">
              <a:lnSpc>
                <a:spcPts val="2420"/>
              </a:lnSpc>
              <a:spcBef>
                <a:spcPts val="135"/>
              </a:spcBef>
              <a:buChar char="•"/>
              <a:tabLst>
                <a:tab pos="241300" algn="l"/>
              </a:tabLst>
            </a:pPr>
            <a:r>
              <a:rPr dirty="0" sz="2100">
                <a:latin typeface="Century Gothic"/>
                <a:cs typeface="Century Gothic"/>
              </a:rPr>
              <a:t>створює умови для</a:t>
            </a:r>
            <a:r>
              <a:rPr dirty="0" sz="2100" spc="-95">
                <a:latin typeface="Century Gothic"/>
                <a:cs typeface="Century Gothic"/>
              </a:rPr>
              <a:t> </a:t>
            </a:r>
            <a:r>
              <a:rPr dirty="0" sz="2100">
                <a:latin typeface="Century Gothic"/>
                <a:cs typeface="Century Gothic"/>
              </a:rPr>
              <a:t>належної</a:t>
            </a:r>
            <a:endParaRPr sz="2100">
              <a:latin typeface="Century Gothic"/>
              <a:cs typeface="Century Gothic"/>
            </a:endParaRPr>
          </a:p>
          <a:p>
            <a:pPr marL="241300">
              <a:lnSpc>
                <a:spcPts val="2420"/>
              </a:lnSpc>
            </a:pPr>
            <a:r>
              <a:rPr dirty="0" sz="2100">
                <a:latin typeface="Century Gothic"/>
                <a:cs typeface="Century Gothic"/>
              </a:rPr>
              <a:t>екологічної</a:t>
            </a:r>
            <a:r>
              <a:rPr dirty="0" sz="2100" spc="-105">
                <a:latin typeface="Century Gothic"/>
                <a:cs typeface="Century Gothic"/>
              </a:rPr>
              <a:t> </a:t>
            </a:r>
            <a:r>
              <a:rPr dirty="0" sz="2100">
                <a:latin typeface="Century Gothic"/>
                <a:cs typeface="Century Gothic"/>
              </a:rPr>
              <a:t>освіти</a:t>
            </a:r>
            <a:endParaRPr sz="2100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71843" y="2520188"/>
            <a:ext cx="5479034" cy="29693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2793" y="2501138"/>
            <a:ext cx="5517515" cy="3007995"/>
          </a:xfrm>
          <a:custGeom>
            <a:avLst/>
            <a:gdLst/>
            <a:ahLst/>
            <a:cxnLst/>
            <a:rect l="l" t="t" r="r" b="b"/>
            <a:pathLst>
              <a:path w="5517515" h="3007995">
                <a:moveTo>
                  <a:pt x="0" y="3007487"/>
                </a:moveTo>
                <a:lnTo>
                  <a:pt x="5517134" y="3007487"/>
                </a:lnTo>
                <a:lnTo>
                  <a:pt x="5517134" y="0"/>
                </a:lnTo>
                <a:lnTo>
                  <a:pt x="0" y="0"/>
                </a:lnTo>
                <a:lnTo>
                  <a:pt x="0" y="3007487"/>
                </a:lnTo>
                <a:close/>
              </a:path>
            </a:pathLst>
          </a:custGeom>
          <a:ln w="38100">
            <a:solidFill>
              <a:srgbClr val="E78612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6144" rIns="0" bIns="0" rtlCol="0" vert="horz">
            <a:spAutoFit/>
          </a:bodyPr>
          <a:lstStyle/>
          <a:p>
            <a:pPr marL="1612265">
              <a:lnSpc>
                <a:spcPct val="100000"/>
              </a:lnSpc>
            </a:pPr>
            <a:r>
              <a:rPr dirty="0" spc="-5"/>
              <a:t>Ареали поширення</a:t>
            </a:r>
            <a:r>
              <a:rPr dirty="0" spc="-25"/>
              <a:t> </a:t>
            </a:r>
            <a:r>
              <a:rPr dirty="0" spc="-5"/>
              <a:t>рослин</a:t>
            </a:r>
          </a:p>
        </p:txBody>
      </p:sp>
      <p:sp>
        <p:nvSpPr>
          <p:cNvPr id="3" name="object 3"/>
          <p:cNvSpPr/>
          <p:nvPr/>
        </p:nvSpPr>
        <p:spPr>
          <a:xfrm>
            <a:off x="790955" y="1965960"/>
            <a:ext cx="4597908" cy="3813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4296" y="2535935"/>
            <a:ext cx="4585716" cy="27355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43940" y="1981454"/>
            <a:ext cx="4491583" cy="37056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095857" y="2693187"/>
            <a:ext cx="3987165" cy="2276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ct val="92000"/>
              </a:lnSpc>
            </a:pPr>
            <a:r>
              <a:rPr dirty="0" sz="2700" spc="-5">
                <a:solidFill>
                  <a:srgbClr val="FFFFFF"/>
                </a:solidFill>
                <a:latin typeface="Century Gothic"/>
                <a:cs typeface="Century Gothic"/>
              </a:rPr>
              <a:t>Ареалами</a:t>
            </a:r>
            <a:r>
              <a:rPr dirty="0" sz="2700" spc="-7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2700">
                <a:solidFill>
                  <a:srgbClr val="FFFFFF"/>
                </a:solidFill>
                <a:latin typeface="Century Gothic"/>
                <a:cs typeface="Century Gothic"/>
              </a:rPr>
              <a:t>поширення </a:t>
            </a:r>
            <a:r>
              <a:rPr dirty="0" sz="270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2700">
                <a:solidFill>
                  <a:srgbClr val="FFFFFF"/>
                </a:solidFill>
                <a:latin typeface="Century Gothic"/>
                <a:cs typeface="Century Gothic"/>
              </a:rPr>
              <a:t>зникаючих </a:t>
            </a:r>
            <a:r>
              <a:rPr dirty="0" sz="2700" spc="-5">
                <a:solidFill>
                  <a:srgbClr val="FFFFFF"/>
                </a:solidFill>
                <a:latin typeface="Century Gothic"/>
                <a:cs typeface="Century Gothic"/>
              </a:rPr>
              <a:t>рослин </a:t>
            </a:r>
            <a:r>
              <a:rPr dirty="0" sz="2700">
                <a:solidFill>
                  <a:srgbClr val="FFFFFF"/>
                </a:solidFill>
                <a:latin typeface="Century Gothic"/>
                <a:cs typeface="Century Gothic"/>
              </a:rPr>
              <a:t>є  </a:t>
            </a:r>
            <a:r>
              <a:rPr dirty="0" sz="2700" spc="-5">
                <a:solidFill>
                  <a:srgbClr val="FFFFFF"/>
                </a:solidFill>
                <a:latin typeface="Century Gothic"/>
                <a:cs typeface="Century Gothic"/>
              </a:rPr>
              <a:t>природно-заповідні  території, </a:t>
            </a:r>
            <a:r>
              <a:rPr dirty="0" sz="2700">
                <a:solidFill>
                  <a:srgbClr val="FFFFFF"/>
                </a:solidFill>
                <a:latin typeface="Century Gothic"/>
                <a:cs typeface="Century Gothic"/>
              </a:rPr>
              <a:t>які </a:t>
            </a:r>
            <a:r>
              <a:rPr dirty="0" sz="2700" spc="-5">
                <a:solidFill>
                  <a:srgbClr val="FFFFFF"/>
                </a:solidFill>
                <a:latin typeface="Century Gothic"/>
                <a:cs typeface="Century Gothic"/>
              </a:rPr>
              <a:t>є  об’єктами охорони  </a:t>
            </a:r>
            <a:r>
              <a:rPr dirty="0" sz="2700">
                <a:solidFill>
                  <a:srgbClr val="FFFFFF"/>
                </a:solidFill>
                <a:latin typeface="Century Gothic"/>
                <a:cs typeface="Century Gothic"/>
              </a:rPr>
              <a:t>біорізноманіття.</a:t>
            </a:r>
            <a:endParaRPr sz="2700">
              <a:latin typeface="Century Gothic"/>
              <a:cs typeface="Century Gothic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31764" y="3261359"/>
            <a:ext cx="1059180" cy="1220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784722" y="3277361"/>
            <a:ext cx="952246" cy="111391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078980" y="1965960"/>
            <a:ext cx="4597908" cy="38130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107935" y="2037588"/>
            <a:ext cx="4479035" cy="36591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132193" y="1981454"/>
            <a:ext cx="4491608" cy="37056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7290054" y="2147946"/>
            <a:ext cx="4053204" cy="3340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91900"/>
              </a:lnSpc>
            </a:pP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У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реєстрі природно-заповідного  фонду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всі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території розділені на  категорії за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класифікацією 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територій та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об'єктів</a:t>
            </a:r>
            <a:r>
              <a:rPr dirty="0" sz="1800" spc="-3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природно-</a:t>
            </a:r>
            <a:endParaRPr sz="1800">
              <a:latin typeface="Century Gothic"/>
              <a:cs typeface="Century Gothic"/>
            </a:endParaRPr>
          </a:p>
          <a:p>
            <a:pPr marL="12700" marR="5080">
              <a:lnSpc>
                <a:spcPts val="1980"/>
              </a:lnSpc>
              <a:spcBef>
                <a:spcPts val="45"/>
              </a:spcBef>
            </a:pP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заповідного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фонду,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що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включала</a:t>
            </a:r>
            <a:r>
              <a:rPr dirty="0" sz="1800" spc="-7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Century Gothic"/>
                <a:cs typeface="Century Gothic"/>
              </a:rPr>
              <a:t>в  </a:t>
            </a:r>
            <a:r>
              <a:rPr dirty="0" sz="1800" spc="-5">
                <a:solidFill>
                  <a:srgbClr val="FFFFFF"/>
                </a:solidFill>
                <a:latin typeface="Century Gothic"/>
                <a:cs typeface="Century Gothic"/>
              </a:rPr>
              <a:t>себе:</a:t>
            </a:r>
            <a:endParaRPr sz="1800">
              <a:latin typeface="Century Gothic"/>
              <a:cs typeface="Century Gothic"/>
            </a:endParaRPr>
          </a:p>
          <a:p>
            <a:pPr marL="184785" indent="-172085">
              <a:lnSpc>
                <a:spcPct val="100000"/>
              </a:lnSpc>
              <a:spcBef>
                <a:spcPts val="585"/>
              </a:spcBef>
              <a:buChar char="•"/>
              <a:tabLst>
                <a:tab pos="185420" algn="l"/>
              </a:tabLst>
            </a:pPr>
            <a:r>
              <a:rPr dirty="0" sz="1600" spc="-5">
                <a:solidFill>
                  <a:srgbClr val="FFFFFF"/>
                </a:solidFill>
                <a:latin typeface="Century Gothic"/>
                <a:cs typeface="Century Gothic"/>
              </a:rPr>
              <a:t>заказники</a:t>
            </a:r>
            <a:endParaRPr sz="1600">
              <a:latin typeface="Century Gothic"/>
              <a:cs typeface="Century Gothic"/>
            </a:endParaRPr>
          </a:p>
          <a:p>
            <a:pPr marL="184785" indent="-172085">
              <a:lnSpc>
                <a:spcPct val="100000"/>
              </a:lnSpc>
              <a:spcBef>
                <a:spcPts val="140"/>
              </a:spcBef>
              <a:buChar char="•"/>
              <a:tabLst>
                <a:tab pos="185420" algn="l"/>
              </a:tabLst>
            </a:pPr>
            <a:r>
              <a:rPr dirty="0" sz="1600" spc="-5">
                <a:solidFill>
                  <a:srgbClr val="FFFFFF"/>
                </a:solidFill>
                <a:latin typeface="Century Gothic"/>
                <a:cs typeface="Century Gothic"/>
              </a:rPr>
              <a:t>пам’ятки</a:t>
            </a:r>
            <a:r>
              <a:rPr dirty="0" sz="1600" spc="-7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entury Gothic"/>
                <a:cs typeface="Century Gothic"/>
              </a:rPr>
              <a:t>природи</a:t>
            </a:r>
            <a:endParaRPr sz="1600">
              <a:latin typeface="Century Gothic"/>
              <a:cs typeface="Century Gothic"/>
            </a:endParaRPr>
          </a:p>
          <a:p>
            <a:pPr marL="184785" marR="319405" indent="-172085">
              <a:lnSpc>
                <a:spcPts val="1760"/>
              </a:lnSpc>
              <a:spcBef>
                <a:spcPts val="335"/>
              </a:spcBef>
              <a:buChar char="•"/>
              <a:tabLst>
                <a:tab pos="185420" algn="l"/>
              </a:tabLst>
            </a:pPr>
            <a:r>
              <a:rPr dirty="0" sz="1600" spc="-5">
                <a:solidFill>
                  <a:srgbClr val="FFFFFF"/>
                </a:solidFill>
                <a:latin typeface="Century Gothic"/>
                <a:cs typeface="Century Gothic"/>
              </a:rPr>
              <a:t>парки-пам’ятки садово-паркового  мистецтва</a:t>
            </a:r>
            <a:endParaRPr sz="1600">
              <a:latin typeface="Century Gothic"/>
              <a:cs typeface="Century Gothic"/>
            </a:endParaRPr>
          </a:p>
          <a:p>
            <a:pPr marL="184785" indent="-172085">
              <a:lnSpc>
                <a:spcPct val="100000"/>
              </a:lnSpc>
              <a:spcBef>
                <a:spcPts val="110"/>
              </a:spcBef>
              <a:buChar char="•"/>
              <a:tabLst>
                <a:tab pos="185420" algn="l"/>
              </a:tabLst>
            </a:pPr>
            <a:r>
              <a:rPr dirty="0" sz="1600" spc="-5">
                <a:solidFill>
                  <a:srgbClr val="FFFFFF"/>
                </a:solidFill>
                <a:latin typeface="Century Gothic"/>
                <a:cs typeface="Century Gothic"/>
              </a:rPr>
              <a:t>заповідні</a:t>
            </a:r>
            <a:r>
              <a:rPr dirty="0" sz="1600" spc="-4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entury Gothic"/>
                <a:cs typeface="Century Gothic"/>
              </a:rPr>
              <a:t>урочища</a:t>
            </a:r>
            <a:endParaRPr sz="1600">
              <a:latin typeface="Century Gothic"/>
              <a:cs typeface="Century Gothic"/>
            </a:endParaRPr>
          </a:p>
          <a:p>
            <a:pPr marL="184785" marR="626745" indent="-172085">
              <a:lnSpc>
                <a:spcPts val="1780"/>
              </a:lnSpc>
              <a:spcBef>
                <a:spcPts val="305"/>
              </a:spcBef>
              <a:buChar char="•"/>
              <a:tabLst>
                <a:tab pos="185420" algn="l"/>
              </a:tabLst>
            </a:pPr>
            <a:r>
              <a:rPr dirty="0" sz="1600" spc="-5">
                <a:solidFill>
                  <a:srgbClr val="FFFFFF"/>
                </a:solidFill>
                <a:latin typeface="Century Gothic"/>
                <a:cs typeface="Century Gothic"/>
              </a:rPr>
              <a:t>та короткий опис всіх природо-  заповідних</a:t>
            </a:r>
            <a:r>
              <a:rPr dirty="0" sz="1600" spc="-35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Century Gothic"/>
                <a:cs typeface="Century Gothic"/>
              </a:rPr>
              <a:t>територій.</a:t>
            </a:r>
            <a:endParaRPr sz="16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4375"/>
            <a:ext cx="1591945" cy="507365"/>
          </a:xfrm>
          <a:custGeom>
            <a:avLst/>
            <a:gdLst/>
            <a:ahLst/>
            <a:cxnLst/>
            <a:rect l="l" t="t" r="r" b="b"/>
            <a:pathLst>
              <a:path w="1591945" h="507365">
                <a:moveTo>
                  <a:pt x="105" y="0"/>
                </a:moveTo>
                <a:lnTo>
                  <a:pt x="0" y="503820"/>
                </a:lnTo>
                <a:lnTo>
                  <a:pt x="1245438" y="507238"/>
                </a:lnTo>
                <a:lnTo>
                  <a:pt x="1345692" y="507238"/>
                </a:lnTo>
                <a:lnTo>
                  <a:pt x="1350391" y="502538"/>
                </a:lnTo>
                <a:lnTo>
                  <a:pt x="1351915" y="500888"/>
                </a:lnTo>
                <a:lnTo>
                  <a:pt x="1353820" y="499363"/>
                </a:lnTo>
                <a:lnTo>
                  <a:pt x="1355344" y="497713"/>
                </a:lnTo>
                <a:lnTo>
                  <a:pt x="1584325" y="268859"/>
                </a:lnTo>
                <a:lnTo>
                  <a:pt x="1589611" y="261695"/>
                </a:lnTo>
                <a:lnTo>
                  <a:pt x="1591373" y="254508"/>
                </a:lnTo>
                <a:lnTo>
                  <a:pt x="1589611" y="247320"/>
                </a:lnTo>
                <a:lnTo>
                  <a:pt x="1584325" y="240157"/>
                </a:lnTo>
                <a:lnTo>
                  <a:pt x="1355344" y="11302"/>
                </a:lnTo>
                <a:lnTo>
                  <a:pt x="1350391" y="11302"/>
                </a:lnTo>
                <a:lnTo>
                  <a:pt x="1350391" y="6476"/>
                </a:lnTo>
                <a:lnTo>
                  <a:pt x="1345692" y="6476"/>
                </a:lnTo>
                <a:lnTo>
                  <a:pt x="1340993" y="1777"/>
                </a:lnTo>
                <a:lnTo>
                  <a:pt x="1245438" y="1777"/>
                </a:lnTo>
                <a:lnTo>
                  <a:pt x="105" y="0"/>
                </a:lnTo>
                <a:close/>
              </a:path>
            </a:pathLst>
          </a:custGeom>
          <a:solidFill>
            <a:srgbClr val="E786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17994" y="443483"/>
            <a:ext cx="4647438" cy="27865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700903" y="1040257"/>
            <a:ext cx="6272403" cy="41889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61364" y="3729837"/>
            <a:ext cx="4604131" cy="26244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533271" y="3328670"/>
            <a:ext cx="2588260" cy="282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entury Gothic"/>
                <a:cs typeface="Century Gothic"/>
              </a:rPr>
              <a:t>зозулинець</a:t>
            </a:r>
            <a:r>
              <a:rPr dirty="0" sz="1800" spc="-30">
                <a:latin typeface="Century Gothic"/>
                <a:cs typeface="Century Gothic"/>
              </a:rPr>
              <a:t> </a:t>
            </a:r>
            <a:r>
              <a:rPr dirty="0" sz="1800" spc="-5">
                <a:latin typeface="Century Gothic"/>
                <a:cs typeface="Century Gothic"/>
              </a:rPr>
              <a:t>плямистий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89557" y="5517692"/>
            <a:ext cx="8006715" cy="1162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704205">
              <a:lnSpc>
                <a:spcPct val="100000"/>
              </a:lnSpc>
            </a:pPr>
            <a:r>
              <a:rPr dirty="0" sz="2000">
                <a:latin typeface="Century Gothic"/>
                <a:cs typeface="Century Gothic"/>
              </a:rPr>
              <a:t>клокичка</a:t>
            </a:r>
            <a:r>
              <a:rPr dirty="0" sz="2000" spc="-100">
                <a:latin typeface="Century Gothic"/>
                <a:cs typeface="Century Gothic"/>
              </a:rPr>
              <a:t> </a:t>
            </a:r>
            <a:r>
              <a:rPr dirty="0" sz="2000">
                <a:latin typeface="Century Gothic"/>
                <a:cs typeface="Century Gothic"/>
              </a:rPr>
              <a:t>периста</a:t>
            </a:r>
            <a:endParaRPr sz="2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Century Gothic"/>
                <a:cs typeface="Century Gothic"/>
              </a:rPr>
              <a:t>ковила</a:t>
            </a:r>
            <a:r>
              <a:rPr dirty="0" sz="1800" spc="-75">
                <a:latin typeface="Century Gothic"/>
                <a:cs typeface="Century Gothic"/>
              </a:rPr>
              <a:t> </a:t>
            </a:r>
            <a:r>
              <a:rPr dirty="0" sz="1800" spc="-5">
                <a:latin typeface="Century Gothic"/>
                <a:cs typeface="Century Gothic"/>
              </a:rPr>
              <a:t>волосиста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0766" rIns="0" bIns="0" rtlCol="0" vert="horz">
            <a:spAutoFit/>
          </a:bodyPr>
          <a:lstStyle/>
          <a:p>
            <a:pPr marL="1210945">
              <a:lnSpc>
                <a:spcPct val="100000"/>
              </a:lnSpc>
            </a:pPr>
            <a:r>
              <a:rPr dirty="0" sz="1800" spc="-5">
                <a:solidFill>
                  <a:srgbClr val="000000"/>
                </a:solidFill>
              </a:rPr>
              <a:t>Систематичний </a:t>
            </a:r>
            <a:r>
              <a:rPr dirty="0" sz="1800">
                <a:solidFill>
                  <a:srgbClr val="000000"/>
                </a:solidFill>
              </a:rPr>
              <a:t>аналіз</a:t>
            </a:r>
            <a:r>
              <a:rPr dirty="0" sz="1800" spc="-35">
                <a:solidFill>
                  <a:srgbClr val="000000"/>
                </a:solidFill>
              </a:rPr>
              <a:t> </a:t>
            </a:r>
            <a:r>
              <a:rPr dirty="0" sz="1800" spc="-5">
                <a:solidFill>
                  <a:srgbClr val="000000"/>
                </a:solidFill>
              </a:rPr>
              <a:t>флори</a:t>
            </a:r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2583" rIns="0" bIns="0" rtlCol="0" vert="horz">
            <a:spAutoFit/>
          </a:bodyPr>
          <a:lstStyle/>
          <a:p>
            <a:pPr marL="1612265">
              <a:lnSpc>
                <a:spcPct val="100000"/>
              </a:lnSpc>
            </a:pPr>
            <a:r>
              <a:rPr dirty="0" spc="-5"/>
              <a:t>НПП </a:t>
            </a:r>
            <a:r>
              <a:rPr dirty="0"/>
              <a:t>Кармелюкове</a:t>
            </a:r>
            <a:r>
              <a:rPr dirty="0" spc="-60"/>
              <a:t> </a:t>
            </a:r>
            <a:r>
              <a:rPr dirty="0" spc="-5"/>
              <a:t>поділля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4375"/>
            <a:ext cx="1591945" cy="507365"/>
          </a:xfrm>
          <a:custGeom>
            <a:avLst/>
            <a:gdLst/>
            <a:ahLst/>
            <a:cxnLst/>
            <a:rect l="l" t="t" r="r" b="b"/>
            <a:pathLst>
              <a:path w="1591945" h="507365">
                <a:moveTo>
                  <a:pt x="105" y="0"/>
                </a:moveTo>
                <a:lnTo>
                  <a:pt x="0" y="503820"/>
                </a:lnTo>
                <a:lnTo>
                  <a:pt x="1245438" y="507238"/>
                </a:lnTo>
                <a:lnTo>
                  <a:pt x="1345692" y="507238"/>
                </a:lnTo>
                <a:lnTo>
                  <a:pt x="1350391" y="502538"/>
                </a:lnTo>
                <a:lnTo>
                  <a:pt x="1351915" y="500888"/>
                </a:lnTo>
                <a:lnTo>
                  <a:pt x="1353820" y="499363"/>
                </a:lnTo>
                <a:lnTo>
                  <a:pt x="1355344" y="497713"/>
                </a:lnTo>
                <a:lnTo>
                  <a:pt x="1584325" y="268859"/>
                </a:lnTo>
                <a:lnTo>
                  <a:pt x="1589611" y="261695"/>
                </a:lnTo>
                <a:lnTo>
                  <a:pt x="1591373" y="254508"/>
                </a:lnTo>
                <a:lnTo>
                  <a:pt x="1589611" y="247320"/>
                </a:lnTo>
                <a:lnTo>
                  <a:pt x="1584325" y="240157"/>
                </a:lnTo>
                <a:lnTo>
                  <a:pt x="1355344" y="11302"/>
                </a:lnTo>
                <a:lnTo>
                  <a:pt x="1350391" y="11302"/>
                </a:lnTo>
                <a:lnTo>
                  <a:pt x="1350391" y="6476"/>
                </a:lnTo>
                <a:lnTo>
                  <a:pt x="1345692" y="6476"/>
                </a:lnTo>
                <a:lnTo>
                  <a:pt x="1340993" y="1777"/>
                </a:lnTo>
                <a:lnTo>
                  <a:pt x="1245438" y="1777"/>
                </a:lnTo>
                <a:lnTo>
                  <a:pt x="105" y="0"/>
                </a:lnTo>
                <a:close/>
              </a:path>
            </a:pathLst>
          </a:custGeom>
          <a:solidFill>
            <a:srgbClr val="E786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85557" y="489521"/>
            <a:ext cx="5213604" cy="56837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79207" y="483171"/>
            <a:ext cx="5226685" cy="5696585"/>
          </a:xfrm>
          <a:custGeom>
            <a:avLst/>
            <a:gdLst/>
            <a:ahLst/>
            <a:cxnLst/>
            <a:rect l="l" t="t" r="r" b="b"/>
            <a:pathLst>
              <a:path w="5226685" h="5696585">
                <a:moveTo>
                  <a:pt x="0" y="5696458"/>
                </a:moveTo>
                <a:lnTo>
                  <a:pt x="5226304" y="5696458"/>
                </a:lnTo>
                <a:lnTo>
                  <a:pt x="5226304" y="0"/>
                </a:lnTo>
                <a:lnTo>
                  <a:pt x="0" y="0"/>
                </a:lnTo>
                <a:lnTo>
                  <a:pt x="0" y="5696458"/>
                </a:lnTo>
                <a:close/>
              </a:path>
            </a:pathLst>
          </a:custGeom>
          <a:ln w="12700">
            <a:solidFill>
              <a:srgbClr val="E7861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679565" y="489584"/>
            <a:ext cx="5207000" cy="44240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673215" y="483234"/>
            <a:ext cx="5219700" cy="4436745"/>
          </a:xfrm>
          <a:custGeom>
            <a:avLst/>
            <a:gdLst/>
            <a:ahLst/>
            <a:cxnLst/>
            <a:rect l="l" t="t" r="r" b="b"/>
            <a:pathLst>
              <a:path w="5219700" h="4436745">
                <a:moveTo>
                  <a:pt x="0" y="4436745"/>
                </a:moveTo>
                <a:lnTo>
                  <a:pt x="5219700" y="4436745"/>
                </a:lnTo>
                <a:lnTo>
                  <a:pt x="5219700" y="0"/>
                </a:lnTo>
                <a:lnTo>
                  <a:pt x="0" y="0"/>
                </a:lnTo>
                <a:lnTo>
                  <a:pt x="0" y="4436745"/>
                </a:lnTo>
                <a:close/>
              </a:path>
            </a:pathLst>
          </a:custGeom>
          <a:ln w="12700">
            <a:solidFill>
              <a:srgbClr val="E7861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256016" y="5257419"/>
            <a:ext cx="2257425" cy="1181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251190" y="5252656"/>
            <a:ext cx="2266950" cy="1190625"/>
          </a:xfrm>
          <a:custGeom>
            <a:avLst/>
            <a:gdLst/>
            <a:ahLst/>
            <a:cxnLst/>
            <a:rect l="l" t="t" r="r" b="b"/>
            <a:pathLst>
              <a:path w="2266950" h="1190625">
                <a:moveTo>
                  <a:pt x="0" y="1190624"/>
                </a:moveTo>
                <a:lnTo>
                  <a:pt x="2266950" y="1190624"/>
                </a:lnTo>
                <a:lnTo>
                  <a:pt x="2266950" y="0"/>
                </a:lnTo>
                <a:lnTo>
                  <a:pt x="0" y="0"/>
                </a:lnTo>
                <a:lnTo>
                  <a:pt x="0" y="1190624"/>
                </a:lnTo>
                <a:close/>
              </a:path>
            </a:pathLst>
          </a:custGeom>
          <a:ln w="9525">
            <a:solidFill>
              <a:srgbClr val="E78612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4375"/>
            <a:ext cx="1591945" cy="507365"/>
          </a:xfrm>
          <a:custGeom>
            <a:avLst/>
            <a:gdLst/>
            <a:ahLst/>
            <a:cxnLst/>
            <a:rect l="l" t="t" r="r" b="b"/>
            <a:pathLst>
              <a:path w="1591945" h="507365">
                <a:moveTo>
                  <a:pt x="105" y="0"/>
                </a:moveTo>
                <a:lnTo>
                  <a:pt x="0" y="503820"/>
                </a:lnTo>
                <a:lnTo>
                  <a:pt x="1245438" y="507238"/>
                </a:lnTo>
                <a:lnTo>
                  <a:pt x="1345692" y="507238"/>
                </a:lnTo>
                <a:lnTo>
                  <a:pt x="1350391" y="502538"/>
                </a:lnTo>
                <a:lnTo>
                  <a:pt x="1351915" y="500888"/>
                </a:lnTo>
                <a:lnTo>
                  <a:pt x="1353820" y="499363"/>
                </a:lnTo>
                <a:lnTo>
                  <a:pt x="1355344" y="497713"/>
                </a:lnTo>
                <a:lnTo>
                  <a:pt x="1584325" y="268859"/>
                </a:lnTo>
                <a:lnTo>
                  <a:pt x="1589611" y="261695"/>
                </a:lnTo>
                <a:lnTo>
                  <a:pt x="1591373" y="254508"/>
                </a:lnTo>
                <a:lnTo>
                  <a:pt x="1589611" y="247320"/>
                </a:lnTo>
                <a:lnTo>
                  <a:pt x="1584325" y="240157"/>
                </a:lnTo>
                <a:lnTo>
                  <a:pt x="1355344" y="11302"/>
                </a:lnTo>
                <a:lnTo>
                  <a:pt x="1350391" y="11302"/>
                </a:lnTo>
                <a:lnTo>
                  <a:pt x="1350391" y="6476"/>
                </a:lnTo>
                <a:lnTo>
                  <a:pt x="1345692" y="6476"/>
                </a:lnTo>
                <a:lnTo>
                  <a:pt x="1340993" y="1777"/>
                </a:lnTo>
                <a:lnTo>
                  <a:pt x="1245438" y="1777"/>
                </a:lnTo>
                <a:lnTo>
                  <a:pt x="105" y="0"/>
                </a:lnTo>
                <a:close/>
              </a:path>
            </a:pathLst>
          </a:custGeom>
          <a:solidFill>
            <a:srgbClr val="E786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247900" y="416051"/>
            <a:ext cx="2490216" cy="30220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313177" y="481330"/>
            <a:ext cx="2306828" cy="28389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294127" y="462280"/>
            <a:ext cx="2345055" cy="2877185"/>
          </a:xfrm>
          <a:custGeom>
            <a:avLst/>
            <a:gdLst/>
            <a:ahLst/>
            <a:cxnLst/>
            <a:rect l="l" t="t" r="r" b="b"/>
            <a:pathLst>
              <a:path w="2345054" h="2877185">
                <a:moveTo>
                  <a:pt x="0" y="2877058"/>
                </a:moveTo>
                <a:lnTo>
                  <a:pt x="2344928" y="2877058"/>
                </a:lnTo>
                <a:lnTo>
                  <a:pt x="2344928" y="0"/>
                </a:lnTo>
                <a:lnTo>
                  <a:pt x="0" y="0"/>
                </a:lnTo>
                <a:lnTo>
                  <a:pt x="0" y="2877058"/>
                </a:lnTo>
                <a:close/>
              </a:path>
            </a:pathLst>
          </a:custGeom>
          <a:ln w="38100">
            <a:solidFill>
              <a:srgbClr val="E7861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231135" y="3576828"/>
            <a:ext cx="2506980" cy="30220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95144" y="3642055"/>
            <a:ext cx="2324861" cy="283895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76094" y="3623005"/>
            <a:ext cx="2363470" cy="2877185"/>
          </a:xfrm>
          <a:custGeom>
            <a:avLst/>
            <a:gdLst/>
            <a:ahLst/>
            <a:cxnLst/>
            <a:rect l="l" t="t" r="r" b="b"/>
            <a:pathLst>
              <a:path w="2363470" h="2877185">
                <a:moveTo>
                  <a:pt x="0" y="2877058"/>
                </a:moveTo>
                <a:lnTo>
                  <a:pt x="2362961" y="2877058"/>
                </a:lnTo>
                <a:lnTo>
                  <a:pt x="2362961" y="0"/>
                </a:lnTo>
                <a:lnTo>
                  <a:pt x="0" y="0"/>
                </a:lnTo>
                <a:lnTo>
                  <a:pt x="0" y="2877058"/>
                </a:lnTo>
                <a:close/>
              </a:path>
            </a:pathLst>
          </a:custGeom>
          <a:ln w="38100">
            <a:solidFill>
              <a:srgbClr val="E7861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890515" y="416051"/>
            <a:ext cx="2513076" cy="30068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955285" y="481202"/>
            <a:ext cx="2329561" cy="28225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936235" y="462152"/>
            <a:ext cx="2367915" cy="2860675"/>
          </a:xfrm>
          <a:custGeom>
            <a:avLst/>
            <a:gdLst/>
            <a:ahLst/>
            <a:cxnLst/>
            <a:rect l="l" t="t" r="r" b="b"/>
            <a:pathLst>
              <a:path w="2367915" h="2860675">
                <a:moveTo>
                  <a:pt x="0" y="2860675"/>
                </a:moveTo>
                <a:lnTo>
                  <a:pt x="2367661" y="2860675"/>
                </a:lnTo>
                <a:lnTo>
                  <a:pt x="2367661" y="0"/>
                </a:lnTo>
                <a:lnTo>
                  <a:pt x="0" y="0"/>
                </a:lnTo>
                <a:lnTo>
                  <a:pt x="0" y="2860675"/>
                </a:lnTo>
                <a:close/>
              </a:path>
            </a:pathLst>
          </a:custGeom>
          <a:ln w="38100">
            <a:solidFill>
              <a:srgbClr val="E7861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555992" y="416051"/>
            <a:ext cx="2508504" cy="30068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620254" y="481202"/>
            <a:ext cx="2325878" cy="28225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601204" y="462152"/>
            <a:ext cx="2364105" cy="2860675"/>
          </a:xfrm>
          <a:custGeom>
            <a:avLst/>
            <a:gdLst/>
            <a:ahLst/>
            <a:cxnLst/>
            <a:rect l="l" t="t" r="r" b="b"/>
            <a:pathLst>
              <a:path w="2364104" h="2860675">
                <a:moveTo>
                  <a:pt x="0" y="2860675"/>
                </a:moveTo>
                <a:lnTo>
                  <a:pt x="2363978" y="2860675"/>
                </a:lnTo>
                <a:lnTo>
                  <a:pt x="2363978" y="0"/>
                </a:lnTo>
                <a:lnTo>
                  <a:pt x="0" y="0"/>
                </a:lnTo>
                <a:lnTo>
                  <a:pt x="0" y="2860675"/>
                </a:lnTo>
                <a:close/>
              </a:path>
            </a:pathLst>
          </a:custGeom>
          <a:ln w="38100">
            <a:solidFill>
              <a:srgbClr val="E7861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911852" y="3576828"/>
            <a:ext cx="2491740" cy="302209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976240" y="3642055"/>
            <a:ext cx="2308606" cy="283895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957190" y="3623005"/>
            <a:ext cx="2346960" cy="2877185"/>
          </a:xfrm>
          <a:custGeom>
            <a:avLst/>
            <a:gdLst/>
            <a:ahLst/>
            <a:cxnLst/>
            <a:rect l="l" t="t" r="r" b="b"/>
            <a:pathLst>
              <a:path w="2346959" h="2877185">
                <a:moveTo>
                  <a:pt x="0" y="2877058"/>
                </a:moveTo>
                <a:lnTo>
                  <a:pt x="2346706" y="2877058"/>
                </a:lnTo>
                <a:lnTo>
                  <a:pt x="2346706" y="0"/>
                </a:lnTo>
                <a:lnTo>
                  <a:pt x="0" y="0"/>
                </a:lnTo>
                <a:lnTo>
                  <a:pt x="0" y="2877058"/>
                </a:lnTo>
                <a:close/>
              </a:path>
            </a:pathLst>
          </a:custGeom>
          <a:ln w="38099">
            <a:solidFill>
              <a:srgbClr val="E7861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555992" y="3576828"/>
            <a:ext cx="2484120" cy="302209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620254" y="3642055"/>
            <a:ext cx="2301875" cy="283895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601204" y="3623005"/>
            <a:ext cx="2339975" cy="2877185"/>
          </a:xfrm>
          <a:custGeom>
            <a:avLst/>
            <a:gdLst/>
            <a:ahLst/>
            <a:cxnLst/>
            <a:rect l="l" t="t" r="r" b="b"/>
            <a:pathLst>
              <a:path w="2339975" h="2877185">
                <a:moveTo>
                  <a:pt x="0" y="2877058"/>
                </a:moveTo>
                <a:lnTo>
                  <a:pt x="2339975" y="2877058"/>
                </a:lnTo>
                <a:lnTo>
                  <a:pt x="2339975" y="0"/>
                </a:lnTo>
                <a:lnTo>
                  <a:pt x="0" y="0"/>
                </a:lnTo>
                <a:lnTo>
                  <a:pt x="0" y="2877058"/>
                </a:lnTo>
                <a:close/>
              </a:path>
            </a:pathLst>
          </a:custGeom>
          <a:ln w="38100">
            <a:solidFill>
              <a:srgbClr val="E78612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40640">
              <a:lnSpc>
                <a:spcPct val="100000"/>
              </a:lnSpc>
            </a:pPr>
            <a:r>
              <a:rPr dirty="0"/>
              <a:t>Поширення </a:t>
            </a:r>
            <a:r>
              <a:rPr dirty="0" spc="-5"/>
              <a:t>рослин у</a:t>
            </a:r>
            <a:r>
              <a:rPr dirty="0" spc="-80"/>
              <a:t> </a:t>
            </a:r>
            <a:r>
              <a:rPr dirty="0"/>
              <a:t>Гайсинському,</a:t>
            </a:r>
          </a:p>
          <a:p>
            <a:pPr algn="ctr" marL="40640">
              <a:lnSpc>
                <a:spcPct val="100000"/>
              </a:lnSpc>
            </a:pPr>
            <a:r>
              <a:rPr dirty="0" spc="-5"/>
              <a:t>Тростянецькому </a:t>
            </a:r>
            <a:r>
              <a:rPr dirty="0"/>
              <a:t>та </a:t>
            </a:r>
            <a:r>
              <a:rPr dirty="0" spc="-5"/>
              <a:t>Тульчинському</a:t>
            </a:r>
            <a:r>
              <a:rPr dirty="0" spc="50"/>
              <a:t> </a:t>
            </a:r>
            <a:r>
              <a:rPr dirty="0"/>
              <a:t>районах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36726" y="2167128"/>
            <a:ext cx="1964689" cy="282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939165" algn="l"/>
              </a:tabLst>
            </a:pPr>
            <a:r>
              <a:rPr dirty="0" sz="1800" spc="-15">
                <a:solidFill>
                  <a:srgbClr val="404040"/>
                </a:solidFill>
                <a:latin typeface="Century Gothic"/>
                <a:cs typeface="Century Gothic"/>
              </a:rPr>
              <a:t>Н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а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при</a:t>
            </a:r>
            <a:r>
              <a:rPr dirty="0" sz="1800" spc="-15">
                <a:solidFill>
                  <a:srgbClr val="404040"/>
                </a:solidFill>
                <a:latin typeface="Century Gothic"/>
                <a:cs typeface="Century Gothic"/>
              </a:rPr>
              <a:t>к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л</a:t>
            </a:r>
            <a:r>
              <a:rPr dirty="0" sz="1800" spc="-15">
                <a:solidFill>
                  <a:srgbClr val="404040"/>
                </a:solidFill>
                <a:latin typeface="Century Gothic"/>
                <a:cs typeface="Century Gothic"/>
              </a:rPr>
              <a:t>а</a:t>
            </a:r>
            <a:r>
              <a:rPr dirty="0" sz="1800" spc="-10">
                <a:solidFill>
                  <a:srgbClr val="404040"/>
                </a:solidFill>
                <a:latin typeface="Century Gothic"/>
                <a:cs typeface="Century Gothic"/>
              </a:rPr>
              <a:t>д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і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6726" y="2414015"/>
            <a:ext cx="1802764" cy="282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Тростянецького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11245" y="2198624"/>
            <a:ext cx="2152015" cy="4978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482600">
              <a:lnSpc>
                <a:spcPts val="1939"/>
              </a:lnSpc>
              <a:tabLst>
                <a:tab pos="551815" algn="l"/>
              </a:tabLst>
            </a:pP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Г</a:t>
            </a:r>
            <a:r>
              <a:rPr dirty="0" sz="1800" spc="-10">
                <a:solidFill>
                  <a:srgbClr val="404040"/>
                </a:solidFill>
                <a:latin typeface="Century Gothic"/>
                <a:cs typeface="Century Gothic"/>
              </a:rPr>
              <a:t>а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й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с</a:t>
            </a:r>
            <a:r>
              <a:rPr dirty="0" sz="1800" spc="-15">
                <a:solidFill>
                  <a:srgbClr val="404040"/>
                </a:solidFill>
                <a:latin typeface="Century Gothic"/>
                <a:cs typeface="Century Gothic"/>
              </a:rPr>
              <a:t>и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нс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ь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к</a:t>
            </a:r>
            <a:r>
              <a:rPr dirty="0" sz="1800" spc="-10">
                <a:solidFill>
                  <a:srgbClr val="404040"/>
                </a:solidFill>
                <a:latin typeface="Century Gothic"/>
                <a:cs typeface="Century Gothic"/>
              </a:rPr>
              <a:t>о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г</a:t>
            </a:r>
            <a:r>
              <a:rPr dirty="0" sz="1800" spc="5">
                <a:solidFill>
                  <a:srgbClr val="404040"/>
                </a:solidFill>
                <a:latin typeface="Century Gothic"/>
                <a:cs typeface="Century Gothic"/>
              </a:rPr>
              <a:t>о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,  </a:t>
            </a:r>
            <a:r>
              <a:rPr dirty="0" sz="1800" spc="-10">
                <a:solidFill>
                  <a:srgbClr val="404040"/>
                </a:solidFill>
                <a:latin typeface="Century Gothic"/>
                <a:cs typeface="Century Gothic"/>
              </a:rPr>
              <a:t>т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а	</a:t>
            </a:r>
            <a:r>
              <a:rPr dirty="0" sz="1800" spc="-15">
                <a:solidFill>
                  <a:srgbClr val="404040"/>
                </a:solidFill>
                <a:latin typeface="Century Gothic"/>
                <a:cs typeface="Century Gothic"/>
              </a:rPr>
              <a:t>Т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у</a:t>
            </a:r>
            <a:r>
              <a:rPr dirty="0" sz="1800" spc="-15">
                <a:solidFill>
                  <a:srgbClr val="404040"/>
                </a:solidFill>
                <a:latin typeface="Century Gothic"/>
                <a:cs typeface="Century Gothic"/>
              </a:rPr>
              <a:t>л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ь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ч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инсько</a:t>
            </a:r>
            <a:r>
              <a:rPr dirty="0" sz="1800" spc="-10">
                <a:solidFill>
                  <a:srgbClr val="404040"/>
                </a:solidFill>
                <a:latin typeface="Century Gothic"/>
                <a:cs typeface="Century Gothic"/>
              </a:rPr>
              <a:t>г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о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6726" y="2660903"/>
            <a:ext cx="3126105" cy="282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118870" algn="l"/>
                <a:tab pos="2150745" algn="l"/>
              </a:tabLst>
            </a:pP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р</a:t>
            </a:r>
            <a:r>
              <a:rPr dirty="0" sz="1800" spc="-15">
                <a:solidFill>
                  <a:srgbClr val="404040"/>
                </a:solidFill>
                <a:latin typeface="Century Gothic"/>
                <a:cs typeface="Century Gothic"/>
              </a:rPr>
              <a:t>а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й</a:t>
            </a:r>
            <a:r>
              <a:rPr dirty="0" sz="1800" spc="-10">
                <a:solidFill>
                  <a:srgbClr val="404040"/>
                </a:solidFill>
                <a:latin typeface="Century Gothic"/>
                <a:cs typeface="Century Gothic"/>
              </a:rPr>
              <a:t>о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н</a:t>
            </a:r>
            <a:r>
              <a:rPr dirty="0" sz="1800" spc="0">
                <a:solidFill>
                  <a:srgbClr val="404040"/>
                </a:solidFill>
                <a:latin typeface="Century Gothic"/>
                <a:cs typeface="Century Gothic"/>
              </a:rPr>
              <a:t>і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в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м</a:t>
            </a:r>
            <a:r>
              <a:rPr dirty="0" sz="1800" spc="-15">
                <a:solidFill>
                  <a:srgbClr val="404040"/>
                </a:solidFill>
                <a:latin typeface="Century Gothic"/>
                <a:cs typeface="Century Gothic"/>
              </a:rPr>
              <a:t>о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жна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	ск</a:t>
            </a:r>
            <a:r>
              <a:rPr dirty="0" sz="1800" spc="-10">
                <a:solidFill>
                  <a:srgbClr val="404040"/>
                </a:solidFill>
                <a:latin typeface="Century Gothic"/>
                <a:cs typeface="Century Gothic"/>
              </a:rPr>
              <a:t>а</a:t>
            </a:r>
            <a:r>
              <a:rPr dirty="0" sz="1800" spc="-10">
                <a:solidFill>
                  <a:srgbClr val="404040"/>
                </a:solidFill>
                <a:latin typeface="Century Gothic"/>
                <a:cs typeface="Century Gothic"/>
              </a:rPr>
              <a:t>з</a:t>
            </a:r>
            <a:r>
              <a:rPr dirty="0" sz="1800" spc="-15">
                <a:solidFill>
                  <a:srgbClr val="404040"/>
                </a:solidFill>
                <a:latin typeface="Century Gothic"/>
                <a:cs typeface="Century Gothic"/>
              </a:rPr>
              <a:t>а</a:t>
            </a:r>
            <a:r>
              <a:rPr dirty="0" sz="1800" spc="5">
                <a:solidFill>
                  <a:srgbClr val="404040"/>
                </a:solidFill>
                <a:latin typeface="Century Gothic"/>
                <a:cs typeface="Century Gothic"/>
              </a:rPr>
              <a:t>т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и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,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50511" y="2660903"/>
            <a:ext cx="912494" cy="282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605155" algn="l"/>
              </a:tabLst>
            </a:pP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щ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о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на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36726" y="2908046"/>
            <a:ext cx="4226560" cy="1764664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algn="just" marL="12700" marR="5080">
              <a:lnSpc>
                <a:spcPct val="90000"/>
              </a:lnSpc>
              <a:spcBef>
                <a:spcPts val="215"/>
              </a:spcBef>
            </a:pP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даній 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території поширені рослини,  які віднесені 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до 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Червоної книги,  зокрема у 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м.Ладижин. У </a:t>
            </a:r>
            <a:r>
              <a:rPr dirty="0" sz="1800" spc="-10">
                <a:solidFill>
                  <a:srgbClr val="404040"/>
                </a:solidFill>
                <a:latin typeface="Century Gothic"/>
                <a:cs typeface="Century Gothic"/>
              </a:rPr>
              <a:t>Брацлаві  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та Тульчині більше поширені  лікарські рослини, а саме у  урочищі 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“Самчинецьке”. В  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Тростянецькому     та   </a:t>
            </a:r>
            <a:r>
              <a:rPr dirty="0" sz="1800" spc="195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Теплицькому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36726" y="4636642"/>
            <a:ext cx="1878330" cy="282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125220" algn="l"/>
              </a:tabLst>
            </a:pP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р</a:t>
            </a:r>
            <a:r>
              <a:rPr dirty="0" sz="1800" spc="-15">
                <a:solidFill>
                  <a:srgbClr val="404040"/>
                </a:solidFill>
                <a:latin typeface="Century Gothic"/>
                <a:cs typeface="Century Gothic"/>
              </a:rPr>
              <a:t>а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й</a:t>
            </a:r>
            <a:r>
              <a:rPr dirty="0" sz="1800" spc="-10">
                <a:solidFill>
                  <a:srgbClr val="404040"/>
                </a:solidFill>
                <a:latin typeface="Century Gothic"/>
                <a:cs typeface="Century Gothic"/>
              </a:rPr>
              <a:t>о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ні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	м</a:t>
            </a:r>
            <a:r>
              <a:rPr dirty="0" sz="1800" spc="-20">
                <a:solidFill>
                  <a:srgbClr val="404040"/>
                </a:solidFill>
                <a:latin typeface="Century Gothic"/>
                <a:cs typeface="Century Gothic"/>
              </a:rPr>
              <a:t>а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ю</a:t>
            </a:r>
            <a:r>
              <a:rPr dirty="0" sz="1800" spc="-15">
                <a:solidFill>
                  <a:srgbClr val="404040"/>
                </a:solidFill>
                <a:latin typeface="Century Gothic"/>
                <a:cs typeface="Century Gothic"/>
              </a:rPr>
              <a:t>т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ь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41367" y="4636642"/>
            <a:ext cx="922019" cy="282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ареалів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36726" y="4883530"/>
            <a:ext cx="2031364" cy="282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504950" algn="l"/>
              </a:tabLst>
            </a:pP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поши</a:t>
            </a:r>
            <a:r>
              <a:rPr dirty="0" sz="1800" spc="-10">
                <a:solidFill>
                  <a:srgbClr val="404040"/>
                </a:solidFill>
                <a:latin typeface="Century Gothic"/>
                <a:cs typeface="Century Gothic"/>
              </a:rPr>
              <a:t>р</a:t>
            </a:r>
            <a:r>
              <a:rPr dirty="0" sz="1800" spc="-10">
                <a:solidFill>
                  <a:srgbClr val="404040"/>
                </a:solidFill>
                <a:latin typeface="Century Gothic"/>
                <a:cs typeface="Century Gothic"/>
              </a:rPr>
              <a:t>е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н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н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я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dirty="0" sz="1800" spc="-15">
                <a:solidFill>
                  <a:srgbClr val="404040"/>
                </a:solidFill>
                <a:latin typeface="Century Gothic"/>
                <a:cs typeface="Century Gothic"/>
              </a:rPr>
              <a:t>ц</a:t>
            </a:r>
            <a:r>
              <a:rPr dirty="0" sz="1800" spc="10">
                <a:solidFill>
                  <a:srgbClr val="404040"/>
                </a:solidFill>
                <a:latin typeface="Century Gothic"/>
                <a:cs typeface="Century Gothic"/>
              </a:rPr>
              <a:t>і</a:t>
            </a:r>
            <a:r>
              <a:rPr dirty="0" sz="1800" spc="-15">
                <a:solidFill>
                  <a:srgbClr val="404040"/>
                </a:solidFill>
                <a:latin typeface="Century Gothic"/>
                <a:cs typeface="Century Gothic"/>
              </a:rPr>
              <a:t>нн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і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14877" y="4668139"/>
            <a:ext cx="1087120" cy="4978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1270">
              <a:lnSpc>
                <a:spcPts val="1939"/>
              </a:lnSpc>
            </a:pP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більше  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р</a:t>
            </a:r>
            <a:r>
              <a:rPr dirty="0" sz="1800" spc="-10">
                <a:solidFill>
                  <a:srgbClr val="404040"/>
                </a:solidFill>
                <a:latin typeface="Century Gothic"/>
                <a:cs typeface="Century Gothic"/>
              </a:rPr>
              <a:t>о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сл</a:t>
            </a:r>
            <a:r>
              <a:rPr dirty="0" sz="1800" spc="-15">
                <a:solidFill>
                  <a:srgbClr val="404040"/>
                </a:solidFill>
                <a:latin typeface="Century Gothic"/>
                <a:cs typeface="Century Gothic"/>
              </a:rPr>
              <a:t>и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н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и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,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45000" y="4883530"/>
            <a:ext cx="819150" cy="282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88645" algn="l"/>
              </a:tabLst>
            </a:pP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т</a:t>
            </a:r>
            <a:r>
              <a:rPr dirty="0" sz="1800" spc="-15">
                <a:solidFill>
                  <a:srgbClr val="404040"/>
                </a:solidFill>
                <a:latin typeface="Century Gothic"/>
                <a:cs typeface="Century Gothic"/>
              </a:rPr>
              <a:t>а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кі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	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як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36726" y="5130419"/>
            <a:ext cx="3073400" cy="529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55"/>
              </a:lnSpc>
              <a:tabLst>
                <a:tab pos="811530" algn="l"/>
                <a:tab pos="2284730" algn="l"/>
              </a:tabLst>
            </a:pP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:дуб	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червоний,	хвої,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ts val="2055"/>
              </a:lnSpc>
              <a:tabLst>
                <a:tab pos="992505" algn="l"/>
                <a:tab pos="1490980" algn="l"/>
              </a:tabLst>
            </a:pP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сосни	та	переважають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09465" y="5130419"/>
            <a:ext cx="1153795" cy="529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55"/>
              </a:lnSpc>
            </a:pP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модрини,</a:t>
            </a:r>
            <a:endParaRPr sz="1800">
              <a:latin typeface="Century Gothic"/>
              <a:cs typeface="Century Gothic"/>
            </a:endParaRPr>
          </a:p>
          <a:p>
            <a:pPr marL="245745">
              <a:lnSpc>
                <a:spcPts val="2055"/>
              </a:lnSpc>
            </a:pP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ду</a:t>
            </a:r>
            <a:r>
              <a:rPr dirty="0" sz="1800" spc="-15">
                <a:solidFill>
                  <a:srgbClr val="404040"/>
                </a:solidFill>
                <a:latin typeface="Century Gothic"/>
                <a:cs typeface="Century Gothic"/>
              </a:rPr>
              <a:t>б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о</a:t>
            </a:r>
            <a:r>
              <a:rPr dirty="0" sz="1800" spc="-10">
                <a:solidFill>
                  <a:srgbClr val="404040"/>
                </a:solidFill>
                <a:latin typeface="Century Gothic"/>
                <a:cs typeface="Century Gothic"/>
              </a:rPr>
              <a:t>в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о</a:t>
            </a:r>
            <a:r>
              <a:rPr dirty="0" sz="1800">
                <a:solidFill>
                  <a:srgbClr val="404040"/>
                </a:solidFill>
                <a:latin typeface="Century Gothic"/>
                <a:cs typeface="Century Gothic"/>
              </a:rPr>
              <a:t>-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36726" y="5624474"/>
            <a:ext cx="2434590" cy="282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грабові</a:t>
            </a:r>
            <a:r>
              <a:rPr dirty="0" sz="1800" spc="-55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dirty="0" sz="1800" spc="-5">
                <a:solidFill>
                  <a:srgbClr val="404040"/>
                </a:solidFill>
                <a:latin typeface="Century Gothic"/>
                <a:cs typeface="Century Gothic"/>
              </a:rPr>
              <a:t>насадження.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529071" y="1958339"/>
            <a:ext cx="6432804" cy="4564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593334" y="2023643"/>
            <a:ext cx="6250304" cy="43812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574284" y="2004593"/>
            <a:ext cx="6288405" cy="4419600"/>
          </a:xfrm>
          <a:custGeom>
            <a:avLst/>
            <a:gdLst/>
            <a:ahLst/>
            <a:cxnLst/>
            <a:rect l="l" t="t" r="r" b="b"/>
            <a:pathLst>
              <a:path w="6288405" h="4419600">
                <a:moveTo>
                  <a:pt x="0" y="4419346"/>
                </a:moveTo>
                <a:lnTo>
                  <a:pt x="6288404" y="4419346"/>
                </a:lnTo>
                <a:lnTo>
                  <a:pt x="6288404" y="0"/>
                </a:lnTo>
                <a:lnTo>
                  <a:pt x="0" y="0"/>
                </a:lnTo>
                <a:lnTo>
                  <a:pt x="0" y="4419346"/>
                </a:lnTo>
                <a:close/>
              </a:path>
            </a:pathLst>
          </a:custGeom>
          <a:ln w="38100">
            <a:solidFill>
              <a:srgbClr val="E78612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4375"/>
            <a:ext cx="1591945" cy="507365"/>
          </a:xfrm>
          <a:custGeom>
            <a:avLst/>
            <a:gdLst/>
            <a:ahLst/>
            <a:cxnLst/>
            <a:rect l="l" t="t" r="r" b="b"/>
            <a:pathLst>
              <a:path w="1591945" h="507365">
                <a:moveTo>
                  <a:pt x="105" y="0"/>
                </a:moveTo>
                <a:lnTo>
                  <a:pt x="0" y="503820"/>
                </a:lnTo>
                <a:lnTo>
                  <a:pt x="1245438" y="507238"/>
                </a:lnTo>
                <a:lnTo>
                  <a:pt x="1345692" y="507238"/>
                </a:lnTo>
                <a:lnTo>
                  <a:pt x="1350391" y="502538"/>
                </a:lnTo>
                <a:lnTo>
                  <a:pt x="1351915" y="500888"/>
                </a:lnTo>
                <a:lnTo>
                  <a:pt x="1353820" y="499363"/>
                </a:lnTo>
                <a:lnTo>
                  <a:pt x="1355344" y="497713"/>
                </a:lnTo>
                <a:lnTo>
                  <a:pt x="1584325" y="268859"/>
                </a:lnTo>
                <a:lnTo>
                  <a:pt x="1589611" y="261695"/>
                </a:lnTo>
                <a:lnTo>
                  <a:pt x="1591373" y="254508"/>
                </a:lnTo>
                <a:lnTo>
                  <a:pt x="1589611" y="247320"/>
                </a:lnTo>
                <a:lnTo>
                  <a:pt x="1584325" y="240157"/>
                </a:lnTo>
                <a:lnTo>
                  <a:pt x="1355344" y="11302"/>
                </a:lnTo>
                <a:lnTo>
                  <a:pt x="1350391" y="11302"/>
                </a:lnTo>
                <a:lnTo>
                  <a:pt x="1350391" y="6476"/>
                </a:lnTo>
                <a:lnTo>
                  <a:pt x="1345692" y="6476"/>
                </a:lnTo>
                <a:lnTo>
                  <a:pt x="1340993" y="1777"/>
                </a:lnTo>
                <a:lnTo>
                  <a:pt x="1245438" y="1777"/>
                </a:lnTo>
                <a:lnTo>
                  <a:pt x="105" y="0"/>
                </a:lnTo>
                <a:close/>
              </a:path>
            </a:pathLst>
          </a:custGeom>
          <a:solidFill>
            <a:srgbClr val="E7861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895855" y="345947"/>
            <a:ext cx="8442960" cy="54681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022475" y="5910986"/>
            <a:ext cx="8263255" cy="5568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525905" marR="5080" indent="-1513840">
              <a:lnSpc>
                <a:spcPct val="100000"/>
              </a:lnSpc>
            </a:pPr>
            <a:r>
              <a:rPr dirty="0" sz="1800" spc="-5">
                <a:latin typeface="Century Gothic"/>
                <a:cs typeface="Century Gothic"/>
              </a:rPr>
              <a:t>Поширення рослин у Могилів-Подільському Мурованокуриловецькому,  Шаргородському та </a:t>
            </a:r>
            <a:r>
              <a:rPr dirty="0" sz="1800">
                <a:latin typeface="Century Gothic"/>
                <a:cs typeface="Century Gothic"/>
              </a:rPr>
              <a:t>Чернівецькому</a:t>
            </a:r>
            <a:r>
              <a:rPr dirty="0" sz="1800" spc="-45">
                <a:latin typeface="Century Gothic"/>
                <a:cs typeface="Century Gothic"/>
              </a:rPr>
              <a:t> </a:t>
            </a:r>
            <a:r>
              <a:rPr dirty="0" sz="1800" spc="-5">
                <a:latin typeface="Century Gothic"/>
                <a:cs typeface="Century Gothic"/>
              </a:rPr>
              <a:t>районах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06955" y="652145"/>
            <a:ext cx="2728595" cy="92265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635">
              <a:lnSpc>
                <a:spcPct val="100000"/>
              </a:lnSpc>
            </a:pPr>
            <a:r>
              <a:rPr dirty="0" sz="2000"/>
              <a:t>Карта ареалів  поширення</a:t>
            </a:r>
            <a:r>
              <a:rPr dirty="0" sz="2000" spc="-55"/>
              <a:t> </a:t>
            </a:r>
            <a:r>
              <a:rPr dirty="0" sz="2000"/>
              <a:t>рослин</a:t>
            </a:r>
            <a:r>
              <a:rPr dirty="0" sz="2000" spc="-30"/>
              <a:t> </a:t>
            </a:r>
            <a:r>
              <a:rPr dirty="0" sz="2000"/>
              <a:t>у </a:t>
            </a:r>
            <a:r>
              <a:rPr dirty="0" sz="2000"/>
              <a:t> </a:t>
            </a:r>
            <a:r>
              <a:rPr dirty="0" sz="2000"/>
              <a:t>Вінницькій</a:t>
            </a:r>
            <a:r>
              <a:rPr dirty="0" sz="2000" spc="-95"/>
              <a:t> </a:t>
            </a:r>
            <a:r>
              <a:rPr dirty="0" sz="2000"/>
              <a:t>області</a:t>
            </a:r>
            <a:endParaRPr sz="2000"/>
          </a:p>
        </p:txBody>
      </p:sp>
      <p:sp>
        <p:nvSpPr>
          <p:cNvPr id="3" name="object 3"/>
          <p:cNvSpPr/>
          <p:nvPr/>
        </p:nvSpPr>
        <p:spPr>
          <a:xfrm>
            <a:off x="5454396" y="263652"/>
            <a:ext cx="6481572" cy="63840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538089" y="347319"/>
            <a:ext cx="6260972" cy="61633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509514" y="318744"/>
            <a:ext cx="6318250" cy="6220460"/>
          </a:xfrm>
          <a:custGeom>
            <a:avLst/>
            <a:gdLst/>
            <a:ahLst/>
            <a:cxnLst/>
            <a:rect l="l" t="t" r="r" b="b"/>
            <a:pathLst>
              <a:path w="6318250" h="6220459">
                <a:moveTo>
                  <a:pt x="0" y="6220460"/>
                </a:moveTo>
                <a:lnTo>
                  <a:pt x="6318122" y="6220460"/>
                </a:lnTo>
                <a:lnTo>
                  <a:pt x="6318122" y="0"/>
                </a:lnTo>
                <a:lnTo>
                  <a:pt x="0" y="0"/>
                </a:lnTo>
                <a:lnTo>
                  <a:pt x="0" y="6220460"/>
                </a:lnTo>
                <a:close/>
              </a:path>
            </a:pathLst>
          </a:custGeom>
          <a:ln w="57150">
            <a:solidFill>
              <a:srgbClr val="E7861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53211" y="2442845"/>
            <a:ext cx="323976" cy="3239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46822" y="2436367"/>
            <a:ext cx="337185" cy="337185"/>
          </a:xfrm>
          <a:custGeom>
            <a:avLst/>
            <a:gdLst/>
            <a:ahLst/>
            <a:cxnLst/>
            <a:rect l="l" t="t" r="r" b="b"/>
            <a:pathLst>
              <a:path w="337184" h="337185">
                <a:moveTo>
                  <a:pt x="168706" y="0"/>
                </a:moveTo>
                <a:lnTo>
                  <a:pt x="234353" y="13208"/>
                </a:lnTo>
                <a:lnTo>
                  <a:pt x="287566" y="49530"/>
                </a:lnTo>
                <a:lnTo>
                  <a:pt x="323761" y="103124"/>
                </a:lnTo>
                <a:lnTo>
                  <a:pt x="336969" y="168783"/>
                </a:lnTo>
                <a:lnTo>
                  <a:pt x="333667" y="202565"/>
                </a:lnTo>
                <a:lnTo>
                  <a:pt x="308140" y="262890"/>
                </a:lnTo>
                <a:lnTo>
                  <a:pt x="262801" y="308229"/>
                </a:lnTo>
                <a:lnTo>
                  <a:pt x="202514" y="333756"/>
                </a:lnTo>
                <a:lnTo>
                  <a:pt x="168706" y="337058"/>
                </a:lnTo>
                <a:lnTo>
                  <a:pt x="134899" y="333756"/>
                </a:lnTo>
                <a:lnTo>
                  <a:pt x="74244" y="308229"/>
                </a:lnTo>
                <a:lnTo>
                  <a:pt x="28892" y="262890"/>
                </a:lnTo>
                <a:lnTo>
                  <a:pt x="3301" y="202565"/>
                </a:lnTo>
                <a:lnTo>
                  <a:pt x="0" y="168783"/>
                </a:lnTo>
                <a:lnTo>
                  <a:pt x="3301" y="135001"/>
                </a:lnTo>
                <a:lnTo>
                  <a:pt x="28879" y="74295"/>
                </a:lnTo>
                <a:lnTo>
                  <a:pt x="74244" y="28956"/>
                </a:lnTo>
                <a:lnTo>
                  <a:pt x="134899" y="3302"/>
                </a:lnTo>
                <a:lnTo>
                  <a:pt x="168706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67739" y="2991357"/>
            <a:ext cx="324053" cy="3241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61351" y="2985007"/>
            <a:ext cx="337185" cy="337185"/>
          </a:xfrm>
          <a:custGeom>
            <a:avLst/>
            <a:gdLst/>
            <a:ahLst/>
            <a:cxnLst/>
            <a:rect l="l" t="t" r="r" b="b"/>
            <a:pathLst>
              <a:path w="337184" h="337185">
                <a:moveTo>
                  <a:pt x="168706" y="0"/>
                </a:moveTo>
                <a:lnTo>
                  <a:pt x="234302" y="13207"/>
                </a:lnTo>
                <a:lnTo>
                  <a:pt x="287515" y="49529"/>
                </a:lnTo>
                <a:lnTo>
                  <a:pt x="323837" y="103124"/>
                </a:lnTo>
                <a:lnTo>
                  <a:pt x="337045" y="168655"/>
                </a:lnTo>
                <a:lnTo>
                  <a:pt x="333743" y="202564"/>
                </a:lnTo>
                <a:lnTo>
                  <a:pt x="308089" y="262763"/>
                </a:lnTo>
                <a:lnTo>
                  <a:pt x="262750" y="308101"/>
                </a:lnTo>
                <a:lnTo>
                  <a:pt x="202514" y="333755"/>
                </a:lnTo>
                <a:lnTo>
                  <a:pt x="168706" y="337057"/>
                </a:lnTo>
                <a:lnTo>
                  <a:pt x="134899" y="333755"/>
                </a:lnTo>
                <a:lnTo>
                  <a:pt x="74244" y="308101"/>
                </a:lnTo>
                <a:lnTo>
                  <a:pt x="28892" y="262763"/>
                </a:lnTo>
                <a:lnTo>
                  <a:pt x="3302" y="202564"/>
                </a:lnTo>
                <a:lnTo>
                  <a:pt x="0" y="168655"/>
                </a:lnTo>
                <a:lnTo>
                  <a:pt x="3302" y="134874"/>
                </a:lnTo>
                <a:lnTo>
                  <a:pt x="28879" y="74294"/>
                </a:lnTo>
                <a:lnTo>
                  <a:pt x="74244" y="28828"/>
                </a:lnTo>
                <a:lnTo>
                  <a:pt x="134899" y="3301"/>
                </a:lnTo>
                <a:lnTo>
                  <a:pt x="168706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67739" y="3584321"/>
            <a:ext cx="324053" cy="3241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61351" y="3577971"/>
            <a:ext cx="337185" cy="337185"/>
          </a:xfrm>
          <a:custGeom>
            <a:avLst/>
            <a:gdLst/>
            <a:ahLst/>
            <a:cxnLst/>
            <a:rect l="l" t="t" r="r" b="b"/>
            <a:pathLst>
              <a:path w="337184" h="337185">
                <a:moveTo>
                  <a:pt x="168706" y="0"/>
                </a:moveTo>
                <a:lnTo>
                  <a:pt x="234302" y="13207"/>
                </a:lnTo>
                <a:lnTo>
                  <a:pt x="287515" y="49529"/>
                </a:lnTo>
                <a:lnTo>
                  <a:pt x="323837" y="103123"/>
                </a:lnTo>
                <a:lnTo>
                  <a:pt x="337045" y="168782"/>
                </a:lnTo>
                <a:lnTo>
                  <a:pt x="333743" y="202564"/>
                </a:lnTo>
                <a:lnTo>
                  <a:pt x="308089" y="262762"/>
                </a:lnTo>
                <a:lnTo>
                  <a:pt x="262750" y="308101"/>
                </a:lnTo>
                <a:lnTo>
                  <a:pt x="202514" y="333755"/>
                </a:lnTo>
                <a:lnTo>
                  <a:pt x="168706" y="337057"/>
                </a:lnTo>
                <a:lnTo>
                  <a:pt x="134899" y="333755"/>
                </a:lnTo>
                <a:lnTo>
                  <a:pt x="74244" y="308101"/>
                </a:lnTo>
                <a:lnTo>
                  <a:pt x="28892" y="262762"/>
                </a:lnTo>
                <a:lnTo>
                  <a:pt x="3302" y="202564"/>
                </a:lnTo>
                <a:lnTo>
                  <a:pt x="0" y="168782"/>
                </a:lnTo>
                <a:lnTo>
                  <a:pt x="3302" y="134873"/>
                </a:lnTo>
                <a:lnTo>
                  <a:pt x="28879" y="74294"/>
                </a:lnTo>
                <a:lnTo>
                  <a:pt x="74244" y="28955"/>
                </a:lnTo>
                <a:lnTo>
                  <a:pt x="134899" y="3301"/>
                </a:lnTo>
                <a:lnTo>
                  <a:pt x="168706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073150" y="4135754"/>
            <a:ext cx="323977" cy="3239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066774" y="4129278"/>
            <a:ext cx="337185" cy="337185"/>
          </a:xfrm>
          <a:custGeom>
            <a:avLst/>
            <a:gdLst/>
            <a:ahLst/>
            <a:cxnLst/>
            <a:rect l="l" t="t" r="r" b="b"/>
            <a:pathLst>
              <a:path w="337184" h="337185">
                <a:moveTo>
                  <a:pt x="168694" y="0"/>
                </a:moveTo>
                <a:lnTo>
                  <a:pt x="234340" y="13208"/>
                </a:lnTo>
                <a:lnTo>
                  <a:pt x="287553" y="49530"/>
                </a:lnTo>
                <a:lnTo>
                  <a:pt x="323748" y="103124"/>
                </a:lnTo>
                <a:lnTo>
                  <a:pt x="336956" y="168783"/>
                </a:lnTo>
                <a:lnTo>
                  <a:pt x="333654" y="202565"/>
                </a:lnTo>
                <a:lnTo>
                  <a:pt x="308127" y="262890"/>
                </a:lnTo>
                <a:lnTo>
                  <a:pt x="262788" y="308229"/>
                </a:lnTo>
                <a:lnTo>
                  <a:pt x="202514" y="333756"/>
                </a:lnTo>
                <a:lnTo>
                  <a:pt x="168694" y="337058"/>
                </a:lnTo>
                <a:lnTo>
                  <a:pt x="134886" y="333756"/>
                </a:lnTo>
                <a:lnTo>
                  <a:pt x="74231" y="308229"/>
                </a:lnTo>
                <a:lnTo>
                  <a:pt x="28892" y="262890"/>
                </a:lnTo>
                <a:lnTo>
                  <a:pt x="3289" y="202565"/>
                </a:lnTo>
                <a:lnTo>
                  <a:pt x="0" y="168783"/>
                </a:lnTo>
                <a:lnTo>
                  <a:pt x="3289" y="135001"/>
                </a:lnTo>
                <a:lnTo>
                  <a:pt x="28879" y="74295"/>
                </a:lnTo>
                <a:lnTo>
                  <a:pt x="74231" y="28956"/>
                </a:lnTo>
                <a:lnTo>
                  <a:pt x="134886" y="3302"/>
                </a:lnTo>
                <a:lnTo>
                  <a:pt x="168694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67739" y="4687061"/>
            <a:ext cx="324053" cy="3239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61351" y="4680711"/>
            <a:ext cx="337185" cy="337185"/>
          </a:xfrm>
          <a:custGeom>
            <a:avLst/>
            <a:gdLst/>
            <a:ahLst/>
            <a:cxnLst/>
            <a:rect l="l" t="t" r="r" b="b"/>
            <a:pathLst>
              <a:path w="337184" h="337185">
                <a:moveTo>
                  <a:pt x="168706" y="0"/>
                </a:moveTo>
                <a:lnTo>
                  <a:pt x="234302" y="13207"/>
                </a:lnTo>
                <a:lnTo>
                  <a:pt x="287515" y="49402"/>
                </a:lnTo>
                <a:lnTo>
                  <a:pt x="323837" y="103124"/>
                </a:lnTo>
                <a:lnTo>
                  <a:pt x="337045" y="168656"/>
                </a:lnTo>
                <a:lnTo>
                  <a:pt x="333743" y="202437"/>
                </a:lnTo>
                <a:lnTo>
                  <a:pt x="308089" y="262763"/>
                </a:lnTo>
                <a:lnTo>
                  <a:pt x="262750" y="308101"/>
                </a:lnTo>
                <a:lnTo>
                  <a:pt x="202514" y="333629"/>
                </a:lnTo>
                <a:lnTo>
                  <a:pt x="168706" y="336931"/>
                </a:lnTo>
                <a:lnTo>
                  <a:pt x="134899" y="333629"/>
                </a:lnTo>
                <a:lnTo>
                  <a:pt x="74244" y="308101"/>
                </a:lnTo>
                <a:lnTo>
                  <a:pt x="28892" y="262763"/>
                </a:lnTo>
                <a:lnTo>
                  <a:pt x="3302" y="202437"/>
                </a:lnTo>
                <a:lnTo>
                  <a:pt x="0" y="168656"/>
                </a:lnTo>
                <a:lnTo>
                  <a:pt x="3302" y="134874"/>
                </a:lnTo>
                <a:lnTo>
                  <a:pt x="28879" y="74168"/>
                </a:lnTo>
                <a:lnTo>
                  <a:pt x="74244" y="28829"/>
                </a:lnTo>
                <a:lnTo>
                  <a:pt x="134899" y="3301"/>
                </a:lnTo>
                <a:lnTo>
                  <a:pt x="168706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067739" y="5280025"/>
            <a:ext cx="324053" cy="32401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061351" y="5273675"/>
            <a:ext cx="337185" cy="337185"/>
          </a:xfrm>
          <a:custGeom>
            <a:avLst/>
            <a:gdLst/>
            <a:ahLst/>
            <a:cxnLst/>
            <a:rect l="l" t="t" r="r" b="b"/>
            <a:pathLst>
              <a:path w="337184" h="337185">
                <a:moveTo>
                  <a:pt x="168706" y="0"/>
                </a:moveTo>
                <a:lnTo>
                  <a:pt x="234302" y="13208"/>
                </a:lnTo>
                <a:lnTo>
                  <a:pt x="287515" y="49530"/>
                </a:lnTo>
                <a:lnTo>
                  <a:pt x="323837" y="103124"/>
                </a:lnTo>
                <a:lnTo>
                  <a:pt x="337045" y="168656"/>
                </a:lnTo>
                <a:lnTo>
                  <a:pt x="333743" y="202437"/>
                </a:lnTo>
                <a:lnTo>
                  <a:pt x="308089" y="262763"/>
                </a:lnTo>
                <a:lnTo>
                  <a:pt x="262750" y="308102"/>
                </a:lnTo>
                <a:lnTo>
                  <a:pt x="202514" y="333692"/>
                </a:lnTo>
                <a:lnTo>
                  <a:pt x="168706" y="336981"/>
                </a:lnTo>
                <a:lnTo>
                  <a:pt x="134899" y="333692"/>
                </a:lnTo>
                <a:lnTo>
                  <a:pt x="74244" y="308102"/>
                </a:lnTo>
                <a:lnTo>
                  <a:pt x="28892" y="262763"/>
                </a:lnTo>
                <a:lnTo>
                  <a:pt x="3302" y="202437"/>
                </a:lnTo>
                <a:lnTo>
                  <a:pt x="0" y="168656"/>
                </a:lnTo>
                <a:lnTo>
                  <a:pt x="3302" y="134874"/>
                </a:lnTo>
                <a:lnTo>
                  <a:pt x="28879" y="74168"/>
                </a:lnTo>
                <a:lnTo>
                  <a:pt x="74244" y="28828"/>
                </a:lnTo>
                <a:lnTo>
                  <a:pt x="134899" y="3302"/>
                </a:lnTo>
                <a:lnTo>
                  <a:pt x="168706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483233" y="2429277"/>
          <a:ext cx="3639820" cy="30086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39726"/>
              </a:tblGrid>
              <a:tr h="551561">
                <a:tc>
                  <a:txBody>
                    <a:bodyPr/>
                    <a:lstStyle/>
                    <a:p>
                      <a:pPr marL="127000">
                        <a:lnSpc>
                          <a:spcPts val="1410"/>
                        </a:lnSpc>
                        <a:tabLst>
                          <a:tab pos="469265" algn="l"/>
                        </a:tabLst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-	</a:t>
                      </a:r>
                      <a:r>
                        <a:rPr dirty="0" sz="1400">
                          <a:latin typeface="Century Gothic"/>
                          <a:cs typeface="Century Gothic"/>
                        </a:rPr>
                        <a:t>Рослини, які віднесені до</a:t>
                      </a:r>
                      <a:r>
                        <a:rPr dirty="0" sz="1400" spc="-15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latin typeface="Century Gothic"/>
                          <a:cs typeface="Century Gothic"/>
                        </a:rPr>
                        <a:t>Червоної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  <a:p>
                      <a:pPr marL="469265">
                        <a:lnSpc>
                          <a:spcPts val="1655"/>
                        </a:lnSpc>
                      </a:pPr>
                      <a:r>
                        <a:rPr dirty="0" sz="1400">
                          <a:latin typeface="Century Gothic"/>
                          <a:cs typeface="Century Gothic"/>
                        </a:rPr>
                        <a:t>книги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B="0" marT="0"/>
                </a:tc>
              </a:tr>
              <a:tr h="520196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055"/>
                        </a:spcBef>
                        <a:tabLst>
                          <a:tab pos="469265" algn="l"/>
                        </a:tabLst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-	</a:t>
                      </a:r>
                      <a:r>
                        <a:rPr dirty="0" sz="1400">
                          <a:latin typeface="Century Gothic"/>
                          <a:cs typeface="Century Gothic"/>
                        </a:rPr>
                        <a:t>Лікарські</a:t>
                      </a:r>
                      <a:r>
                        <a:rPr dirty="0" sz="1400" spc="-8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5">
                          <a:latin typeface="Century Gothic"/>
                          <a:cs typeface="Century Gothic"/>
                        </a:rPr>
                        <a:t>рослини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B="0" marT="0"/>
                </a:tc>
              </a:tr>
              <a:tr h="527431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115"/>
                        </a:spcBef>
                        <a:tabLst>
                          <a:tab pos="469265" algn="l"/>
                        </a:tabLst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-	</a:t>
                      </a:r>
                      <a:r>
                        <a:rPr dirty="0" sz="1400">
                          <a:latin typeface="Century Gothic"/>
                          <a:cs typeface="Century Gothic"/>
                        </a:rPr>
                        <a:t>Цінні</a:t>
                      </a:r>
                      <a:r>
                        <a:rPr dirty="0" sz="1400" spc="-12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latin typeface="Century Gothic"/>
                          <a:cs typeface="Century Gothic"/>
                        </a:rPr>
                        <a:t>рослини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B="0" marT="0"/>
                </a:tc>
              </a:tr>
              <a:tr h="527431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115"/>
                        </a:spcBef>
                        <a:tabLst>
                          <a:tab pos="469265" algn="l"/>
                        </a:tabLst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-	</a:t>
                      </a:r>
                      <a:r>
                        <a:rPr dirty="0" sz="1400" spc="-5">
                          <a:latin typeface="Century Gothic"/>
                          <a:cs typeface="Century Gothic"/>
                        </a:rPr>
                        <a:t>Рідкісні</a:t>
                      </a:r>
                      <a:r>
                        <a:rPr dirty="0" sz="1400" spc="-6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 spc="-5">
                          <a:latin typeface="Century Gothic"/>
                          <a:cs typeface="Century Gothic"/>
                        </a:rPr>
                        <a:t>рослини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B="0" marT="0"/>
                </a:tc>
              </a:tr>
              <a:tr h="527304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115"/>
                        </a:spcBef>
                        <a:tabLst>
                          <a:tab pos="469265" algn="l"/>
                        </a:tabLst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-	</a:t>
                      </a:r>
                      <a:r>
                        <a:rPr dirty="0" sz="1400">
                          <a:latin typeface="Century Gothic"/>
                          <a:cs typeface="Century Gothic"/>
                        </a:rPr>
                        <a:t>Декоративні</a:t>
                      </a:r>
                      <a:r>
                        <a:rPr dirty="0" sz="1400" spc="-110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latin typeface="Century Gothic"/>
                          <a:cs typeface="Century Gothic"/>
                        </a:rPr>
                        <a:t>рослини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B="0" marT="0"/>
                </a:tc>
              </a:tr>
              <a:tr h="35420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1115"/>
                        </a:spcBef>
                        <a:tabLst>
                          <a:tab pos="469265" algn="l"/>
                        </a:tabLst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-	</a:t>
                      </a:r>
                      <a:r>
                        <a:rPr dirty="0" sz="1400" spc="-5">
                          <a:latin typeface="Century Gothic"/>
                          <a:cs typeface="Century Gothic"/>
                        </a:rPr>
                        <a:t>Кормові</a:t>
                      </a:r>
                      <a:r>
                        <a:rPr dirty="0" sz="1400" spc="-95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400">
                          <a:latin typeface="Century Gothic"/>
                          <a:cs typeface="Century Gothic"/>
                        </a:rPr>
                        <a:t>рослини</a:t>
                      </a:r>
                      <a:endParaRPr sz="1400">
                        <a:latin typeface="Century Gothic"/>
                        <a:cs typeface="Century Gothic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0876" rIns="0" bIns="0" rtlCol="0" vert="horz">
            <a:spAutoFit/>
          </a:bodyPr>
          <a:lstStyle/>
          <a:p>
            <a:pPr marL="2830830">
              <a:lnSpc>
                <a:spcPct val="100000"/>
              </a:lnSpc>
            </a:pPr>
            <a:r>
              <a:rPr dirty="0"/>
              <a:t>Збереження</a:t>
            </a:r>
            <a:r>
              <a:rPr dirty="0" spc="-120"/>
              <a:t> </a:t>
            </a:r>
            <a:r>
              <a:rPr dirty="0"/>
              <a:t>флори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73050" marR="5080">
              <a:lnSpc>
                <a:spcPct val="100000"/>
              </a:lnSpc>
              <a:buChar char="-"/>
              <a:tabLst>
                <a:tab pos="478155" algn="l"/>
                <a:tab pos="478790" algn="l"/>
                <a:tab pos="1776095" algn="l"/>
                <a:tab pos="3016885" algn="l"/>
                <a:tab pos="3388995" algn="l"/>
                <a:tab pos="4401185" algn="l"/>
                <a:tab pos="7113905" algn="l"/>
                <a:tab pos="8034655" algn="l"/>
                <a:tab pos="8269605" algn="l"/>
                <a:tab pos="10447020" algn="l"/>
              </a:tabLst>
            </a:pPr>
            <a:r>
              <a:rPr dirty="0"/>
              <a:t>с</a:t>
            </a:r>
            <a:r>
              <a:rPr dirty="0" spc="-10"/>
              <a:t>т</a:t>
            </a:r>
            <a:r>
              <a:rPr dirty="0"/>
              <a:t>во</a:t>
            </a:r>
            <a:r>
              <a:rPr dirty="0" spc="-10"/>
              <a:t>ре</a:t>
            </a:r>
            <a:r>
              <a:rPr dirty="0" spc="-5"/>
              <a:t>н</a:t>
            </a:r>
            <a:r>
              <a:rPr dirty="0"/>
              <a:t>н</a:t>
            </a:r>
            <a:r>
              <a:rPr dirty="0"/>
              <a:t>я</a:t>
            </a:r>
            <a:r>
              <a:rPr dirty="0"/>
              <a:t>	</a:t>
            </a:r>
            <a:r>
              <a:rPr dirty="0"/>
              <a:t>т</a:t>
            </a:r>
            <a:r>
              <a:rPr dirty="0" spc="-15"/>
              <a:t>е</a:t>
            </a:r>
            <a:r>
              <a:rPr dirty="0"/>
              <a:t>р</a:t>
            </a:r>
            <a:r>
              <a:rPr dirty="0"/>
              <a:t>и</a:t>
            </a:r>
            <a:r>
              <a:rPr dirty="0" spc="-15"/>
              <a:t>т</a:t>
            </a:r>
            <a:r>
              <a:rPr dirty="0"/>
              <a:t>о</a:t>
            </a:r>
            <a:r>
              <a:rPr dirty="0" spc="-10"/>
              <a:t>р</a:t>
            </a:r>
            <a:r>
              <a:rPr dirty="0" spc="10"/>
              <a:t>і</a:t>
            </a:r>
            <a:r>
              <a:rPr dirty="0" spc="-5"/>
              <a:t>й</a:t>
            </a:r>
            <a:r>
              <a:rPr dirty="0"/>
              <a:t>	</a:t>
            </a:r>
            <a:r>
              <a:rPr dirty="0" spc="-10"/>
              <a:t>т</a:t>
            </a:r>
            <a:r>
              <a:rPr dirty="0"/>
              <a:t>а	</a:t>
            </a:r>
            <a:r>
              <a:rPr dirty="0"/>
              <a:t>о</a:t>
            </a:r>
            <a:r>
              <a:rPr dirty="0" spc="-10"/>
              <a:t>б</a:t>
            </a:r>
            <a:r>
              <a:rPr dirty="0"/>
              <a:t>’єк</a:t>
            </a:r>
            <a:r>
              <a:rPr dirty="0" spc="-20"/>
              <a:t>т</a:t>
            </a:r>
            <a:r>
              <a:rPr dirty="0" spc="10"/>
              <a:t>і</a:t>
            </a:r>
            <a:r>
              <a:rPr dirty="0"/>
              <a:t>в</a:t>
            </a:r>
            <a:r>
              <a:rPr dirty="0"/>
              <a:t>	</a:t>
            </a:r>
            <a:r>
              <a:rPr dirty="0" spc="-5"/>
              <a:t>п</a:t>
            </a:r>
            <a:r>
              <a:rPr dirty="0" spc="-20"/>
              <a:t>р</a:t>
            </a:r>
            <a:r>
              <a:rPr dirty="0" spc="-5"/>
              <a:t>и</a:t>
            </a:r>
            <a:r>
              <a:rPr dirty="0" spc="-15"/>
              <a:t>р</a:t>
            </a:r>
            <a:r>
              <a:rPr dirty="0"/>
              <a:t>одно</a:t>
            </a:r>
            <a:r>
              <a:rPr dirty="0"/>
              <a:t>-</a:t>
            </a:r>
            <a:r>
              <a:rPr dirty="0" spc="-10"/>
              <a:t>з</a:t>
            </a:r>
            <a:r>
              <a:rPr dirty="0" spc="-15"/>
              <a:t>а</a:t>
            </a:r>
            <a:r>
              <a:rPr dirty="0"/>
              <a:t>по</a:t>
            </a:r>
            <a:r>
              <a:rPr dirty="0" spc="-15"/>
              <a:t>в</a:t>
            </a:r>
            <a:r>
              <a:rPr dirty="0" spc="10"/>
              <a:t>і</a:t>
            </a:r>
            <a:r>
              <a:rPr dirty="0" spc="-10"/>
              <a:t>д</a:t>
            </a:r>
            <a:r>
              <a:rPr dirty="0"/>
              <a:t>ного</a:t>
            </a:r>
            <a:r>
              <a:rPr dirty="0"/>
              <a:t>	фо</a:t>
            </a:r>
            <a:r>
              <a:rPr dirty="0" spc="-15"/>
              <a:t>н</a:t>
            </a:r>
            <a:r>
              <a:rPr dirty="0"/>
              <a:t>ду	</a:t>
            </a:r>
            <a:r>
              <a:rPr dirty="0"/>
              <a:t>в</a:t>
            </a:r>
            <a:r>
              <a:rPr dirty="0"/>
              <a:t>	</a:t>
            </a:r>
            <a:r>
              <a:rPr dirty="0" spc="-10"/>
              <a:t>м</a:t>
            </a:r>
            <a:r>
              <a:rPr dirty="0" spc="10"/>
              <a:t>і</a:t>
            </a:r>
            <a:r>
              <a:rPr dirty="0"/>
              <a:t>с</a:t>
            </a:r>
            <a:r>
              <a:rPr dirty="0" spc="-15"/>
              <a:t>ц</a:t>
            </a:r>
            <a:r>
              <a:rPr dirty="0"/>
              <a:t>ях</a:t>
            </a:r>
            <a:r>
              <a:rPr dirty="0"/>
              <a:t>  </a:t>
            </a:r>
            <a:r>
              <a:rPr dirty="0" spc="-10"/>
              <a:t>з</a:t>
            </a:r>
            <a:r>
              <a:rPr dirty="0"/>
              <a:t>р</a:t>
            </a:r>
            <a:r>
              <a:rPr dirty="0" spc="-10"/>
              <a:t>о</a:t>
            </a:r>
            <a:r>
              <a:rPr dirty="0"/>
              <a:t>с</a:t>
            </a:r>
            <a:r>
              <a:rPr dirty="0" spc="-10"/>
              <a:t>т</a:t>
            </a:r>
            <a:r>
              <a:rPr dirty="0" spc="-15"/>
              <a:t>а</a:t>
            </a:r>
            <a:r>
              <a:rPr dirty="0" spc="-5"/>
              <a:t>н</a:t>
            </a:r>
            <a:r>
              <a:rPr dirty="0"/>
              <a:t>н</a:t>
            </a:r>
            <a:r>
              <a:rPr dirty="0"/>
              <a:t>я</a:t>
            </a:r>
            <a:r>
              <a:rPr dirty="0"/>
              <a:t>	</a:t>
            </a:r>
            <a:r>
              <a:rPr dirty="0" spc="-15"/>
              <a:t>а</a:t>
            </a:r>
            <a:r>
              <a:rPr dirty="0"/>
              <a:t>бо  </a:t>
            </a:r>
            <a:r>
              <a:rPr dirty="0" spc="-5"/>
              <a:t>мешкання </a:t>
            </a:r>
            <a:r>
              <a:rPr dirty="0"/>
              <a:t>рідкісних </a:t>
            </a:r>
            <a:r>
              <a:rPr dirty="0" spc="-5"/>
              <a:t>та зникаючих</a:t>
            </a:r>
            <a:r>
              <a:rPr dirty="0" spc="-35"/>
              <a:t> </a:t>
            </a:r>
            <a:r>
              <a:rPr dirty="0"/>
              <a:t>видів;</a:t>
            </a:r>
          </a:p>
          <a:p>
            <a:pPr marL="273050" marR="7620">
              <a:lnSpc>
                <a:spcPct val="100000"/>
              </a:lnSpc>
              <a:spcBef>
                <a:spcPts val="994"/>
              </a:spcBef>
              <a:buChar char="-"/>
              <a:tabLst>
                <a:tab pos="491490" algn="l"/>
                <a:tab pos="492125" algn="l"/>
                <a:tab pos="1907539" algn="l"/>
                <a:tab pos="3407410" algn="l"/>
                <a:tab pos="5076190" algn="l"/>
                <a:tab pos="6473825" algn="l"/>
                <a:tab pos="7633970" algn="l"/>
                <a:tab pos="8639810" algn="l"/>
                <a:tab pos="8877300" algn="l"/>
                <a:tab pos="9796780" algn="l"/>
              </a:tabLst>
            </a:pPr>
            <a:r>
              <a:rPr dirty="0"/>
              <a:t>о</a:t>
            </a:r>
            <a:r>
              <a:rPr dirty="0" spc="-10"/>
              <a:t>р</a:t>
            </a:r>
            <a:r>
              <a:rPr dirty="0"/>
              <a:t>г</a:t>
            </a:r>
            <a:r>
              <a:rPr dirty="0" spc="-10"/>
              <a:t>а</a:t>
            </a:r>
            <a:r>
              <a:rPr dirty="0" spc="-15"/>
              <a:t>н</a:t>
            </a:r>
            <a:r>
              <a:rPr dirty="0" spc="10"/>
              <a:t>і</a:t>
            </a:r>
            <a:r>
              <a:rPr dirty="0" spc="-10"/>
              <a:t>з</a:t>
            </a:r>
            <a:r>
              <a:rPr dirty="0" spc="-15"/>
              <a:t>а</a:t>
            </a:r>
            <a:r>
              <a:rPr dirty="0" spc="-15"/>
              <a:t>ц</a:t>
            </a:r>
            <a:r>
              <a:rPr dirty="0" spc="0"/>
              <a:t>і</a:t>
            </a:r>
            <a:r>
              <a:rPr dirty="0"/>
              <a:t>я</a:t>
            </a:r>
            <a:r>
              <a:rPr dirty="0"/>
              <a:t>	про</a:t>
            </a:r>
            <a:r>
              <a:rPr dirty="0" spc="-10"/>
              <a:t>в</a:t>
            </a:r>
            <a:r>
              <a:rPr dirty="0" spc="-10"/>
              <a:t>е</a:t>
            </a:r>
            <a:r>
              <a:rPr dirty="0"/>
              <a:t>дення	</a:t>
            </a:r>
            <a:r>
              <a:rPr dirty="0"/>
              <a:t>к</a:t>
            </a:r>
            <a:r>
              <a:rPr dirty="0" spc="-10"/>
              <a:t>о</a:t>
            </a:r>
            <a:r>
              <a:rPr dirty="0"/>
              <a:t>м</a:t>
            </a:r>
            <a:r>
              <a:rPr dirty="0" spc="5"/>
              <a:t>п</a:t>
            </a:r>
            <a:r>
              <a:rPr dirty="0"/>
              <a:t>л</a:t>
            </a:r>
            <a:r>
              <a:rPr dirty="0" spc="-10"/>
              <a:t>е</a:t>
            </a:r>
            <a:r>
              <a:rPr dirty="0"/>
              <a:t>ксн</a:t>
            </a:r>
            <a:r>
              <a:rPr dirty="0" spc="5"/>
              <a:t>и</a:t>
            </a:r>
            <a:r>
              <a:rPr dirty="0"/>
              <a:t>х	</a:t>
            </a:r>
            <a:r>
              <a:rPr dirty="0"/>
              <a:t>о</a:t>
            </a:r>
            <a:r>
              <a:rPr dirty="0" spc="-10"/>
              <a:t>б</a:t>
            </a:r>
            <a:r>
              <a:rPr dirty="0"/>
              <a:t>с</a:t>
            </a:r>
            <a:r>
              <a:rPr dirty="0" spc="-10"/>
              <a:t>те</a:t>
            </a:r>
            <a:r>
              <a:rPr dirty="0" spc="5"/>
              <a:t>ж</a:t>
            </a:r>
            <a:r>
              <a:rPr dirty="0" spc="-10"/>
              <a:t>е</a:t>
            </a:r>
            <a:r>
              <a:rPr dirty="0" spc="-5"/>
              <a:t>нь</a:t>
            </a:r>
            <a:r>
              <a:rPr dirty="0"/>
              <a:t>	</a:t>
            </a:r>
            <a:r>
              <a:rPr dirty="0"/>
              <a:t>т</a:t>
            </a:r>
            <a:r>
              <a:rPr dirty="0" spc="-15"/>
              <a:t>е</a:t>
            </a:r>
            <a:r>
              <a:rPr dirty="0"/>
              <a:t>р</a:t>
            </a:r>
            <a:r>
              <a:rPr dirty="0"/>
              <a:t>и</a:t>
            </a:r>
            <a:r>
              <a:rPr dirty="0" spc="-15"/>
              <a:t>т</a:t>
            </a:r>
            <a:r>
              <a:rPr dirty="0"/>
              <a:t>о</a:t>
            </a:r>
            <a:r>
              <a:rPr dirty="0" spc="-10"/>
              <a:t>р</a:t>
            </a:r>
            <a:r>
              <a:rPr dirty="0" spc="0"/>
              <a:t>і</a:t>
            </a:r>
            <a:r>
              <a:rPr dirty="0" spc="-5"/>
              <a:t>ї</a:t>
            </a:r>
            <a:r>
              <a:rPr dirty="0"/>
              <a:t>	</a:t>
            </a:r>
            <a:r>
              <a:rPr dirty="0" spc="-15"/>
              <a:t>о</a:t>
            </a:r>
            <a:r>
              <a:rPr dirty="0" spc="-5"/>
              <a:t>б</a:t>
            </a:r>
            <a:r>
              <a:rPr dirty="0" spc="-15"/>
              <a:t>ла</a:t>
            </a:r>
            <a:r>
              <a:rPr dirty="0"/>
              <a:t>с</a:t>
            </a:r>
            <a:r>
              <a:rPr dirty="0" spc="-10"/>
              <a:t>т</a:t>
            </a:r>
            <a:r>
              <a:rPr dirty="0" spc="-5"/>
              <a:t>і</a:t>
            </a:r>
            <a:r>
              <a:rPr dirty="0"/>
              <a:t>	</a:t>
            </a:r>
            <a:r>
              <a:rPr dirty="0"/>
              <a:t>з</a:t>
            </a:r>
            <a:r>
              <a:rPr dirty="0"/>
              <a:t>	</a:t>
            </a:r>
            <a:r>
              <a:rPr dirty="0"/>
              <a:t>метою</a:t>
            </a:r>
            <a:r>
              <a:rPr dirty="0"/>
              <a:t>	в</a:t>
            </a:r>
            <a:r>
              <a:rPr dirty="0" spc="-10"/>
              <a:t>и</a:t>
            </a:r>
            <a:r>
              <a:rPr dirty="0"/>
              <a:t>явл</a:t>
            </a:r>
            <a:r>
              <a:rPr dirty="0" spc="-10"/>
              <a:t>е</a:t>
            </a:r>
            <a:r>
              <a:rPr dirty="0" spc="-5"/>
              <a:t>н</a:t>
            </a:r>
            <a:r>
              <a:rPr dirty="0"/>
              <a:t>н</a:t>
            </a:r>
            <a:r>
              <a:rPr dirty="0"/>
              <a:t>я  </a:t>
            </a:r>
            <a:r>
              <a:rPr dirty="0"/>
              <a:t>ділянок </a:t>
            </a:r>
            <a:r>
              <a:rPr dirty="0" spc="10"/>
              <a:t>із </a:t>
            </a:r>
            <a:r>
              <a:rPr dirty="0" spc="-5"/>
              <a:t>значним </a:t>
            </a:r>
            <a:r>
              <a:rPr dirty="0"/>
              <a:t>біо- </a:t>
            </a:r>
            <a:r>
              <a:rPr dirty="0" spc="-5"/>
              <a:t>та ландшафтним</a:t>
            </a:r>
            <a:r>
              <a:rPr dirty="0" spc="-50"/>
              <a:t> </a:t>
            </a:r>
            <a:r>
              <a:rPr dirty="0"/>
              <a:t>різноманіттям;</a:t>
            </a:r>
          </a:p>
          <a:p>
            <a:pPr marL="454659" indent="-181610">
              <a:lnSpc>
                <a:spcPct val="100000"/>
              </a:lnSpc>
              <a:spcBef>
                <a:spcPts val="994"/>
              </a:spcBef>
              <a:buChar char="-"/>
              <a:tabLst>
                <a:tab pos="455930" algn="l"/>
              </a:tabLst>
            </a:pPr>
            <a:r>
              <a:rPr dirty="0" spc="-5"/>
              <a:t>розробка</a:t>
            </a:r>
            <a:r>
              <a:rPr dirty="0" spc="325"/>
              <a:t> </a:t>
            </a:r>
            <a:r>
              <a:rPr dirty="0" spc="-5"/>
              <a:t>планів</a:t>
            </a:r>
            <a:r>
              <a:rPr dirty="0" spc="320"/>
              <a:t> </a:t>
            </a:r>
            <a:r>
              <a:rPr dirty="0"/>
              <a:t>дій</a:t>
            </a:r>
            <a:r>
              <a:rPr dirty="0" spc="315"/>
              <a:t> </a:t>
            </a:r>
            <a:r>
              <a:rPr dirty="0" spc="-10"/>
              <a:t>зі</a:t>
            </a:r>
            <a:r>
              <a:rPr dirty="0" spc="345"/>
              <a:t> </a:t>
            </a:r>
            <a:r>
              <a:rPr dirty="0" spc="-5"/>
              <a:t>збереження</a:t>
            </a:r>
            <a:r>
              <a:rPr dirty="0" spc="335"/>
              <a:t> </a:t>
            </a:r>
            <a:r>
              <a:rPr dirty="0" spc="-5"/>
              <a:t>рідкісних</a:t>
            </a:r>
            <a:r>
              <a:rPr dirty="0" spc="320"/>
              <a:t> </a:t>
            </a:r>
            <a:r>
              <a:rPr dirty="0" spc="-5"/>
              <a:t>та</a:t>
            </a:r>
            <a:r>
              <a:rPr dirty="0" spc="310"/>
              <a:t> </a:t>
            </a:r>
            <a:r>
              <a:rPr dirty="0" spc="-5"/>
              <a:t>зникаючих</a:t>
            </a:r>
            <a:r>
              <a:rPr dirty="0" spc="325"/>
              <a:t> </a:t>
            </a:r>
            <a:r>
              <a:rPr dirty="0"/>
              <a:t>видів,</a:t>
            </a:r>
            <a:r>
              <a:rPr dirty="0" spc="310"/>
              <a:t> </a:t>
            </a:r>
            <a:r>
              <a:rPr dirty="0" spc="-5"/>
              <a:t>занесених</a:t>
            </a:r>
            <a:r>
              <a:rPr dirty="0" spc="325"/>
              <a:t> </a:t>
            </a:r>
            <a:r>
              <a:rPr dirty="0"/>
              <a:t>до</a:t>
            </a:r>
            <a:r>
              <a:rPr dirty="0" spc="325"/>
              <a:t> </a:t>
            </a:r>
            <a:r>
              <a:rPr dirty="0" spc="-5"/>
              <a:t>Червоної</a:t>
            </a:r>
          </a:p>
          <a:p>
            <a:pPr marL="273050">
              <a:lnSpc>
                <a:spcPct val="100000"/>
              </a:lnSpc>
            </a:pPr>
            <a:r>
              <a:rPr dirty="0" spc="-5"/>
              <a:t>книги</a:t>
            </a:r>
            <a:r>
              <a:rPr dirty="0" spc="-50"/>
              <a:t> </a:t>
            </a:r>
            <a:r>
              <a:rPr dirty="0" spc="-5"/>
              <a:t>України;</a:t>
            </a:r>
          </a:p>
          <a:p>
            <a:pPr marL="273050" marR="8255">
              <a:lnSpc>
                <a:spcPct val="100000"/>
              </a:lnSpc>
              <a:spcBef>
                <a:spcPts val="1005"/>
              </a:spcBef>
              <a:buChar char="-"/>
              <a:tabLst>
                <a:tab pos="435609" algn="l"/>
              </a:tabLst>
            </a:pPr>
            <a:r>
              <a:rPr dirty="0" spc="-5"/>
              <a:t>картування </a:t>
            </a:r>
            <a:r>
              <a:rPr dirty="0"/>
              <a:t>місць </a:t>
            </a:r>
            <a:r>
              <a:rPr dirty="0" spc="-5"/>
              <a:t>зростання та мешкання </a:t>
            </a:r>
            <a:r>
              <a:rPr dirty="0"/>
              <a:t>популяцій </a:t>
            </a:r>
            <a:r>
              <a:rPr dirty="0" spc="-5"/>
              <a:t>рідкісних та зникаючих </a:t>
            </a:r>
            <a:r>
              <a:rPr dirty="0"/>
              <a:t>видів </a:t>
            </a:r>
            <a:r>
              <a:rPr dirty="0" spc="-5"/>
              <a:t>флори і  фауни </a:t>
            </a:r>
            <a:r>
              <a:rPr dirty="0"/>
              <a:t>для </a:t>
            </a:r>
            <a:r>
              <a:rPr dirty="0" spc="-5"/>
              <a:t>забезпечення </a:t>
            </a:r>
            <a:r>
              <a:rPr dirty="0"/>
              <a:t>їх </a:t>
            </a:r>
            <a:r>
              <a:rPr dirty="0" spc="-5"/>
              <a:t>збереження при </a:t>
            </a:r>
            <a:r>
              <a:rPr dirty="0"/>
              <a:t>здійсненні </a:t>
            </a:r>
            <a:r>
              <a:rPr dirty="0" spc="-5"/>
              <a:t>господарської</a:t>
            </a:r>
            <a:r>
              <a:rPr dirty="0" spc="100"/>
              <a:t> </a:t>
            </a:r>
            <a:r>
              <a:rPr dirty="0"/>
              <a:t>діяльності;</a:t>
            </a:r>
          </a:p>
          <a:p>
            <a:pPr marL="273050" marR="8255">
              <a:lnSpc>
                <a:spcPct val="100000"/>
              </a:lnSpc>
              <a:spcBef>
                <a:spcPts val="994"/>
              </a:spcBef>
              <a:buChar char="-"/>
              <a:tabLst>
                <a:tab pos="445134" algn="l"/>
              </a:tabLst>
            </a:pPr>
            <a:r>
              <a:rPr dirty="0" spc="-5"/>
              <a:t>реалізація державних </a:t>
            </a:r>
            <a:r>
              <a:rPr dirty="0"/>
              <a:t>та </a:t>
            </a:r>
            <a:r>
              <a:rPr dirty="0" spc="-5"/>
              <a:t>обласних програм </a:t>
            </a:r>
            <a:r>
              <a:rPr dirty="0"/>
              <a:t>щодо </a:t>
            </a:r>
            <a:r>
              <a:rPr dirty="0" spc="-5"/>
              <a:t>збереження біорізноманіття, розвитку  </a:t>
            </a:r>
            <a:r>
              <a:rPr dirty="0"/>
              <a:t>заповідної </a:t>
            </a:r>
            <a:r>
              <a:rPr dirty="0" spc="-5"/>
              <a:t>справи, формування</a:t>
            </a:r>
            <a:r>
              <a:rPr dirty="0" spc="-50"/>
              <a:t> </a:t>
            </a:r>
            <a:r>
              <a:rPr dirty="0" spc="-5"/>
              <a:t>екомережі;</a:t>
            </a:r>
          </a:p>
          <a:p>
            <a:pPr marL="273050" marR="6350">
              <a:lnSpc>
                <a:spcPct val="100000"/>
              </a:lnSpc>
              <a:spcBef>
                <a:spcPts val="994"/>
              </a:spcBef>
              <a:buChar char="-"/>
              <a:tabLst>
                <a:tab pos="463550" algn="l"/>
              </a:tabLst>
            </a:pPr>
            <a:r>
              <a:rPr dirty="0" spc="-5"/>
              <a:t>обстеження земельних ділянок при погодженні проектів відведення земельних </a:t>
            </a:r>
            <a:r>
              <a:rPr dirty="0"/>
              <a:t>ділянок з  </a:t>
            </a:r>
            <a:r>
              <a:rPr dirty="0" spc="-5"/>
              <a:t>метою забезпечення збереження </a:t>
            </a:r>
            <a:r>
              <a:rPr dirty="0"/>
              <a:t>біотичного</a:t>
            </a:r>
            <a:r>
              <a:rPr dirty="0" spc="30"/>
              <a:t> </a:t>
            </a:r>
            <a:r>
              <a:rPr dirty="0"/>
              <a:t>різноманіття.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Алина</dc:creator>
  <dc:title>Екологічна політика Австрії</dc:title>
  <dcterms:created xsi:type="dcterms:W3CDTF">2016-04-28T06:22:01Z</dcterms:created>
  <dcterms:modified xsi:type="dcterms:W3CDTF">2016-04-28T06:22:01Z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2016-04-22T00:00:00Z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2016-04-28T00:00:00Z</vt:filetime>
  </property>
</Properties>
</file>