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5" r:id="rId6"/>
    <p:sldId id="266" r:id="rId7"/>
    <p:sldId id="267" r:id="rId8"/>
    <p:sldId id="268" r:id="rId9"/>
    <p:sldId id="286" r:id="rId10"/>
    <p:sldId id="269" r:id="rId11"/>
    <p:sldId id="270" r:id="rId12"/>
    <p:sldId id="279" r:id="rId13"/>
    <p:sldId id="280" r:id="rId14"/>
    <p:sldId id="281" r:id="rId15"/>
    <p:sldId id="282"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375204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286824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292467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E44611A-991B-4C46-A870-D3B469C33190}" type="datetimeFigureOut">
              <a:rPr lang="ru-RU" smtClean="0"/>
              <a:t>07.06.2015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4062906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E44611A-991B-4C46-A870-D3B469C33190}" type="datetimeFigureOut">
              <a:rPr lang="ru-RU" smtClean="0"/>
              <a:t>07.06.2015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36654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E44611A-991B-4C46-A870-D3B469C33190}" type="datetimeFigureOut">
              <a:rPr lang="ru-RU" smtClean="0"/>
              <a:t>07.06.2015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2099834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E44611A-991B-4C46-A870-D3B469C33190}" type="datetimeFigureOut">
              <a:rPr lang="ru-RU" smtClean="0"/>
              <a:t>07.06.2015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1316730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44611A-991B-4C46-A870-D3B469C33190}" type="datetimeFigureOut">
              <a:rPr lang="ru-RU" smtClean="0"/>
              <a:t>07.06.2015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2711405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E44611A-991B-4C46-A870-D3B469C33190}" type="datetimeFigureOut">
              <a:rPr lang="ru-RU" smtClean="0"/>
              <a:t>07.06.2015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3479539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275261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6833475-A574-4E28-B2B6-E9EFDC991D5E}" type="slidenum">
              <a:rPr lang="ru-RU" smtClean="0"/>
              <a:t>‹#›</a:t>
            </a:fld>
            <a:endParaRPr lang="ru-RU"/>
          </a:p>
        </p:txBody>
      </p:sp>
    </p:spTree>
    <p:extLst>
      <p:ext uri="{BB962C8B-B14F-4D97-AF65-F5344CB8AC3E}">
        <p14:creationId xmlns:p14="http://schemas.microsoft.com/office/powerpoint/2010/main" val="429305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17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44611A-991B-4C46-A870-D3B469C33190}" type="datetimeFigureOut">
              <a:rPr lang="ru-RU" smtClean="0"/>
              <a:t>07.06.2015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833475-A574-4E28-B2B6-E9EFDC991D5E}" type="slidenum">
              <a:rPr lang="ru-RU" smtClean="0"/>
              <a:t>‹#›</a:t>
            </a:fld>
            <a:endParaRPr lang="ru-RU"/>
          </a:p>
        </p:txBody>
      </p:sp>
    </p:spTree>
    <p:extLst>
      <p:ext uri="{BB962C8B-B14F-4D97-AF65-F5344CB8AC3E}">
        <p14:creationId xmlns:p14="http://schemas.microsoft.com/office/powerpoint/2010/main" val="3830110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uk-UA" b="1" u="sng" dirty="0"/>
              <a:t>PLC модем для управління засобами автоматизації будівель.</a:t>
            </a:r>
            <a:endParaRPr lang="ru-RU" dirty="0"/>
          </a:p>
        </p:txBody>
      </p:sp>
      <p:sp>
        <p:nvSpPr>
          <p:cNvPr id="3" name="Подзаголовок 2"/>
          <p:cNvSpPr>
            <a:spLocks noGrp="1"/>
          </p:cNvSpPr>
          <p:nvPr>
            <p:ph type="subTitle" idx="1"/>
          </p:nvPr>
        </p:nvSpPr>
        <p:spPr/>
        <p:txBody>
          <a:bodyPr>
            <a:normAutofit fontScale="40000" lnSpcReduction="20000"/>
          </a:bodyPr>
          <a:lstStyle/>
          <a:p>
            <a:endParaRPr lang="ru-RU" dirty="0"/>
          </a:p>
          <a:p>
            <a:pPr algn="r"/>
            <a:r>
              <a:rPr lang="uk-UA" dirty="0" smtClean="0">
                <a:solidFill>
                  <a:schemeClr val="tx1"/>
                </a:solidFill>
              </a:rPr>
              <a:t>Виконав</a:t>
            </a:r>
            <a:r>
              <a:rPr lang="uk-UA" dirty="0">
                <a:solidFill>
                  <a:schemeClr val="tx1"/>
                </a:solidFill>
              </a:rPr>
              <a:t>: студент _</a:t>
            </a:r>
            <a:r>
              <a:rPr lang="ru-RU" u="sng" dirty="0">
                <a:solidFill>
                  <a:schemeClr val="tx1"/>
                </a:solidFill>
              </a:rPr>
              <a:t>1</a:t>
            </a:r>
            <a:r>
              <a:rPr lang="uk-UA" dirty="0" err="1">
                <a:solidFill>
                  <a:schemeClr val="tx1"/>
                </a:solidFill>
              </a:rPr>
              <a:t>_кур</a:t>
            </a:r>
            <a:r>
              <a:rPr lang="uk-UA" dirty="0">
                <a:solidFill>
                  <a:schemeClr val="tx1"/>
                </a:solidFill>
              </a:rPr>
              <a:t>су, групи_ ТКсп-1</a:t>
            </a:r>
            <a:r>
              <a:rPr lang="ru-RU" dirty="0">
                <a:solidFill>
                  <a:schemeClr val="tx1"/>
                </a:solidFill>
              </a:rPr>
              <a:t>4</a:t>
            </a:r>
            <a:r>
              <a:rPr lang="ru-RU" dirty="0" smtClean="0">
                <a:solidFill>
                  <a:schemeClr val="tx1"/>
                </a:solidFill>
                <a:effectLst/>
              </a:rPr>
              <a:t> </a:t>
            </a:r>
            <a:r>
              <a:rPr lang="uk-UA" dirty="0">
                <a:solidFill>
                  <a:schemeClr val="tx1"/>
                </a:solidFill>
              </a:rPr>
              <a:t>напряму підготовки (спеціальності)          </a:t>
            </a:r>
            <a:endParaRPr lang="ru-RU" dirty="0">
              <a:solidFill>
                <a:schemeClr val="tx1"/>
              </a:solidFill>
            </a:endParaRPr>
          </a:p>
          <a:p>
            <a:pPr algn="r"/>
            <a:r>
              <a:rPr lang="ru-RU" u="sng" dirty="0">
                <a:solidFill>
                  <a:schemeClr val="tx1"/>
                </a:solidFill>
              </a:rPr>
              <a:t>7.05090303-Технології та </a:t>
            </a:r>
            <a:r>
              <a:rPr lang="ru-RU" u="sng" dirty="0" err="1">
                <a:solidFill>
                  <a:schemeClr val="tx1"/>
                </a:solidFill>
              </a:rPr>
              <a:t>засоби</a:t>
            </a:r>
            <a:r>
              <a:rPr lang="ru-RU" u="sng" dirty="0">
                <a:solidFill>
                  <a:schemeClr val="tx1"/>
                </a:solidFill>
              </a:rPr>
              <a:t> </a:t>
            </a:r>
            <a:r>
              <a:rPr lang="ru-RU" u="sng" dirty="0" err="1">
                <a:solidFill>
                  <a:schemeClr val="tx1"/>
                </a:solidFill>
              </a:rPr>
              <a:t>телекомунікацій</a:t>
            </a:r>
            <a:endParaRPr lang="ru-RU" dirty="0">
              <a:solidFill>
                <a:schemeClr val="tx1"/>
              </a:solidFill>
            </a:endParaRPr>
          </a:p>
          <a:p>
            <a:pPr algn="r"/>
            <a:r>
              <a:rPr lang="uk-UA" dirty="0">
                <a:solidFill>
                  <a:schemeClr val="tx1"/>
                </a:solidFill>
              </a:rPr>
              <a:t>        </a:t>
            </a:r>
            <a:r>
              <a:rPr lang="uk-UA" baseline="30000" dirty="0">
                <a:solidFill>
                  <a:schemeClr val="tx1"/>
                </a:solidFill>
              </a:rPr>
              <a:t>(шифр і назва напряму підготовки, спеціальності)</a:t>
            </a:r>
            <a:endParaRPr lang="ru-RU" dirty="0">
              <a:solidFill>
                <a:schemeClr val="tx1"/>
              </a:solidFill>
            </a:endParaRPr>
          </a:p>
          <a:p>
            <a:pPr algn="r"/>
            <a:r>
              <a:rPr lang="uk-UA" u="sng" dirty="0" err="1">
                <a:solidFill>
                  <a:schemeClr val="tx1"/>
                </a:solidFill>
              </a:rPr>
              <a:t>Росінський</a:t>
            </a:r>
            <a:r>
              <a:rPr lang="uk-UA" u="sng" dirty="0">
                <a:solidFill>
                  <a:schemeClr val="tx1"/>
                </a:solidFill>
              </a:rPr>
              <a:t> В.</a:t>
            </a:r>
            <a:endParaRPr lang="ru-RU" dirty="0">
              <a:solidFill>
                <a:schemeClr val="tx1"/>
              </a:solidFill>
            </a:endParaRPr>
          </a:p>
          <a:p>
            <a:pPr algn="r"/>
            <a:r>
              <a:rPr lang="uk-UA" baseline="30000" dirty="0">
                <a:solidFill>
                  <a:schemeClr val="tx1"/>
                </a:solidFill>
              </a:rPr>
              <a:t>         (прізвище та ініціали)</a:t>
            </a:r>
            <a:endParaRPr lang="ru-RU" dirty="0">
              <a:solidFill>
                <a:schemeClr val="tx1"/>
              </a:solidFill>
            </a:endParaRPr>
          </a:p>
          <a:p>
            <a:pPr algn="r"/>
            <a:r>
              <a:rPr lang="uk-UA" dirty="0">
                <a:solidFill>
                  <a:schemeClr val="tx1"/>
                </a:solidFill>
              </a:rPr>
              <a:t>Керівник </a:t>
            </a:r>
            <a:r>
              <a:rPr lang="uk-UA" u="sng" dirty="0">
                <a:solidFill>
                  <a:schemeClr val="tx1"/>
                </a:solidFill>
              </a:rPr>
              <a:t>Н</a:t>
            </a:r>
            <a:r>
              <a:rPr lang="en-US" u="sng" dirty="0">
                <a:solidFill>
                  <a:schemeClr val="tx1"/>
                </a:solidFill>
              </a:rPr>
              <a:t>i</a:t>
            </a:r>
            <a:r>
              <a:rPr lang="uk-UA" u="sng" dirty="0">
                <a:solidFill>
                  <a:schemeClr val="tx1"/>
                </a:solidFill>
              </a:rPr>
              <a:t>кольський О.</a:t>
            </a:r>
            <a:r>
              <a:rPr lang="en-US" u="sng" dirty="0">
                <a:solidFill>
                  <a:schemeClr val="tx1"/>
                </a:solidFill>
              </a:rPr>
              <a:t>I</a:t>
            </a:r>
            <a:r>
              <a:rPr lang="uk-UA" u="sng" dirty="0">
                <a:solidFill>
                  <a:schemeClr val="tx1"/>
                </a:solidFill>
              </a:rPr>
              <a:t>.</a:t>
            </a:r>
            <a:r>
              <a:rPr lang="uk-UA" dirty="0">
                <a:solidFill>
                  <a:schemeClr val="tx1"/>
                </a:solidFill>
              </a:rPr>
              <a:t> </a:t>
            </a:r>
            <a:endParaRPr lang="ru-RU" dirty="0">
              <a:solidFill>
                <a:schemeClr val="tx1"/>
              </a:solidFill>
            </a:endParaRPr>
          </a:p>
          <a:p>
            <a:pPr algn="r"/>
            <a:r>
              <a:rPr lang="uk-UA" baseline="30000" dirty="0">
                <a:solidFill>
                  <a:schemeClr val="tx1"/>
                </a:solidFill>
              </a:rPr>
              <a:t>                                  (прізвище та ініціали)</a:t>
            </a:r>
            <a:endParaRPr lang="ru-RU" dirty="0">
              <a:solidFill>
                <a:schemeClr val="tx1"/>
              </a:solidFill>
            </a:endParaRPr>
          </a:p>
          <a:p>
            <a:endParaRPr lang="ru-RU" dirty="0"/>
          </a:p>
        </p:txBody>
      </p:sp>
      <p:sp>
        <p:nvSpPr>
          <p:cNvPr id="4" name="Прямоугольник 3"/>
          <p:cNvSpPr/>
          <p:nvPr/>
        </p:nvSpPr>
        <p:spPr>
          <a:xfrm>
            <a:off x="611560" y="116632"/>
            <a:ext cx="8352928" cy="1477328"/>
          </a:xfrm>
          <a:prstGeom prst="rect">
            <a:avLst/>
          </a:prstGeom>
        </p:spPr>
        <p:txBody>
          <a:bodyPr wrap="square">
            <a:spAutoFit/>
          </a:bodyPr>
          <a:lstStyle/>
          <a:p>
            <a:pPr algn="ctr">
              <a:spcAft>
                <a:spcPts val="0"/>
              </a:spcAft>
            </a:pPr>
            <a:r>
              <a:rPr lang="uk-UA" dirty="0" smtClean="0">
                <a:effectLst/>
                <a:latin typeface="Times New Roman"/>
                <a:ea typeface="Times New Roman"/>
                <a:cs typeface="Times New Roman"/>
              </a:rPr>
              <a:t>Міністерство освіти</a:t>
            </a:r>
            <a:r>
              <a:rPr lang="ru-RU" dirty="0" smtClean="0">
                <a:effectLst/>
                <a:latin typeface="Times New Roman"/>
                <a:ea typeface="Times New Roman"/>
                <a:cs typeface="Times New Roman"/>
              </a:rPr>
              <a:t> ,</a:t>
            </a:r>
            <a:r>
              <a:rPr lang="uk-UA" dirty="0" smtClean="0">
                <a:effectLst/>
                <a:latin typeface="Times New Roman"/>
                <a:ea typeface="Times New Roman"/>
                <a:cs typeface="Times New Roman"/>
              </a:rPr>
              <a:t> науки</a:t>
            </a:r>
            <a:r>
              <a:rPr lang="ru-RU" dirty="0" smtClean="0">
                <a:effectLst/>
                <a:latin typeface="Times New Roman"/>
                <a:ea typeface="Times New Roman"/>
                <a:cs typeface="Times New Roman"/>
              </a:rPr>
              <a:t>, молод</a:t>
            </a:r>
            <a:r>
              <a:rPr lang="en-US" dirty="0" smtClean="0">
                <a:effectLst/>
                <a:latin typeface="Times New Roman"/>
                <a:ea typeface="Times New Roman"/>
                <a:cs typeface="Times New Roman"/>
              </a:rPr>
              <a:t>i</a:t>
            </a:r>
            <a:r>
              <a:rPr lang="ru-RU" dirty="0" smtClean="0">
                <a:effectLst/>
                <a:latin typeface="Times New Roman"/>
                <a:ea typeface="Times New Roman"/>
                <a:cs typeface="Times New Roman"/>
              </a:rPr>
              <a:t> та спорту</a:t>
            </a:r>
            <a:r>
              <a:rPr lang="uk-UA" dirty="0" smtClean="0">
                <a:effectLst/>
                <a:latin typeface="Times New Roman"/>
                <a:ea typeface="Times New Roman"/>
                <a:cs typeface="Times New Roman"/>
              </a:rPr>
              <a:t> України</a:t>
            </a:r>
            <a:endParaRPr lang="ru-RU" sz="1600" dirty="0" smtClean="0">
              <a:effectLst/>
              <a:latin typeface="Times New Roman"/>
              <a:ea typeface="Calibri"/>
              <a:cs typeface="Times New Roman"/>
            </a:endParaRPr>
          </a:p>
          <a:p>
            <a:pPr algn="ctr">
              <a:spcAft>
                <a:spcPts val="0"/>
              </a:spcAft>
            </a:pPr>
            <a:r>
              <a:rPr lang="uk-UA" dirty="0" smtClean="0">
                <a:effectLst/>
                <a:latin typeface="Times New Roman"/>
                <a:ea typeface="Times New Roman"/>
                <a:cs typeface="Times New Roman"/>
              </a:rPr>
              <a:t>Вінницький національний технічний університет</a:t>
            </a:r>
            <a:endParaRPr lang="ru-RU" sz="1600" dirty="0" smtClean="0">
              <a:effectLst/>
              <a:latin typeface="Times New Roman"/>
              <a:ea typeface="Calibri"/>
              <a:cs typeface="Times New Roman"/>
            </a:endParaRPr>
          </a:p>
          <a:p>
            <a:pPr algn="ctr">
              <a:spcAft>
                <a:spcPts val="0"/>
              </a:spcAft>
            </a:pPr>
            <a:r>
              <a:rPr lang="uk-UA" dirty="0" smtClean="0">
                <a:effectLst/>
                <a:latin typeface="Times New Roman"/>
                <a:ea typeface="Times New Roman"/>
                <a:cs typeface="Times New Roman"/>
              </a:rPr>
              <a:t>Інститут радіотехніки, зв’язку та приладобудування </a:t>
            </a:r>
            <a:endParaRPr lang="ru-RU" sz="1600" dirty="0" smtClean="0">
              <a:effectLst/>
              <a:latin typeface="Times New Roman"/>
              <a:ea typeface="Calibri"/>
              <a:cs typeface="Times New Roman"/>
            </a:endParaRPr>
          </a:p>
          <a:p>
            <a:pPr algn="ctr">
              <a:spcAft>
                <a:spcPts val="0"/>
              </a:spcAft>
            </a:pPr>
            <a:r>
              <a:rPr lang="uk-UA" dirty="0" smtClean="0">
                <a:effectLst/>
                <a:latin typeface="Times New Roman"/>
                <a:ea typeface="Times New Roman"/>
                <a:cs typeface="Times New Roman"/>
              </a:rPr>
              <a:t>Факультет </a:t>
            </a:r>
            <a:r>
              <a:rPr lang="uk-UA" dirty="0" err="1" smtClean="0">
                <a:effectLst/>
                <a:latin typeface="Times New Roman"/>
                <a:ea typeface="Times New Roman"/>
                <a:cs typeface="Times New Roman"/>
              </a:rPr>
              <a:t>медико</a:t>
            </a:r>
            <a:r>
              <a:rPr lang="uk-UA" dirty="0" smtClean="0">
                <a:effectLst/>
                <a:latin typeface="Times New Roman"/>
                <a:ea typeface="Times New Roman"/>
                <a:cs typeface="Times New Roman"/>
              </a:rPr>
              <a:t> – б</a:t>
            </a:r>
            <a:r>
              <a:rPr lang="en-US" dirty="0" smtClean="0">
                <a:effectLst/>
                <a:latin typeface="Times New Roman"/>
                <a:ea typeface="Times New Roman"/>
                <a:cs typeface="Times New Roman"/>
              </a:rPr>
              <a:t>i</a:t>
            </a:r>
            <a:r>
              <a:rPr lang="ru-RU" dirty="0" err="1" smtClean="0">
                <a:effectLst/>
                <a:latin typeface="Times New Roman"/>
                <a:ea typeface="Times New Roman"/>
                <a:cs typeface="Times New Roman"/>
              </a:rPr>
              <a:t>олог</a:t>
            </a:r>
            <a:r>
              <a:rPr lang="en-US" dirty="0" smtClean="0">
                <a:effectLst/>
                <a:latin typeface="Times New Roman"/>
                <a:ea typeface="Times New Roman"/>
                <a:cs typeface="Times New Roman"/>
              </a:rPr>
              <a:t>i</a:t>
            </a:r>
            <a:r>
              <a:rPr lang="ru-RU" dirty="0" err="1" smtClean="0">
                <a:effectLst/>
                <a:latin typeface="Times New Roman"/>
                <a:ea typeface="Times New Roman"/>
                <a:cs typeface="Times New Roman"/>
              </a:rPr>
              <a:t>чного</a:t>
            </a:r>
            <a:r>
              <a:rPr lang="ru-RU" dirty="0" smtClean="0">
                <a:effectLst/>
                <a:latin typeface="Times New Roman"/>
                <a:ea typeface="Times New Roman"/>
                <a:cs typeface="Times New Roman"/>
              </a:rPr>
              <a:t> та </a:t>
            </a:r>
            <a:r>
              <a:rPr lang="ru-RU" dirty="0" err="1" smtClean="0">
                <a:effectLst/>
                <a:latin typeface="Times New Roman"/>
                <a:ea typeface="Times New Roman"/>
                <a:cs typeface="Times New Roman"/>
              </a:rPr>
              <a:t>електронного</a:t>
            </a:r>
            <a:r>
              <a:rPr lang="ru-RU" dirty="0" smtClean="0">
                <a:effectLst/>
                <a:latin typeface="Times New Roman"/>
                <a:ea typeface="Times New Roman"/>
                <a:cs typeface="Times New Roman"/>
              </a:rPr>
              <a:t> </a:t>
            </a:r>
            <a:r>
              <a:rPr lang="ru-RU" dirty="0" err="1" smtClean="0">
                <a:effectLst/>
                <a:latin typeface="Times New Roman"/>
                <a:ea typeface="Times New Roman"/>
                <a:cs typeface="Times New Roman"/>
              </a:rPr>
              <a:t>приладобудування</a:t>
            </a:r>
            <a:endParaRPr lang="ru-RU" sz="1600" dirty="0" smtClean="0">
              <a:effectLst/>
              <a:latin typeface="Times New Roman"/>
              <a:ea typeface="Calibri"/>
              <a:cs typeface="Times New Roman"/>
            </a:endParaRPr>
          </a:p>
          <a:p>
            <a:pPr algn="ctr"/>
            <a:r>
              <a:rPr lang="uk-UA" dirty="0" smtClean="0">
                <a:effectLst/>
                <a:latin typeface="Times New Roman"/>
                <a:ea typeface="Times New Roman"/>
              </a:rPr>
              <a:t>Кафедра проектування </a:t>
            </a:r>
            <a:r>
              <a:rPr lang="uk-UA" dirty="0" err="1" smtClean="0">
                <a:effectLst/>
                <a:latin typeface="Times New Roman"/>
                <a:ea typeface="Times New Roman"/>
              </a:rPr>
              <a:t>комп</a:t>
            </a:r>
            <a:r>
              <a:rPr lang="ru-RU" dirty="0" smtClean="0">
                <a:effectLst/>
                <a:latin typeface="Times New Roman"/>
                <a:ea typeface="Times New Roman"/>
              </a:rPr>
              <a:t>’</a:t>
            </a:r>
            <a:r>
              <a:rPr lang="uk-UA" dirty="0" err="1" smtClean="0">
                <a:effectLst/>
                <a:latin typeface="Times New Roman"/>
                <a:ea typeface="Times New Roman"/>
              </a:rPr>
              <a:t>ютерної</a:t>
            </a:r>
            <a:r>
              <a:rPr lang="uk-UA" dirty="0" smtClean="0">
                <a:effectLst/>
                <a:latin typeface="Times New Roman"/>
                <a:ea typeface="Times New Roman"/>
              </a:rPr>
              <a:t> та телекомунікаційної апаратури </a:t>
            </a:r>
            <a:endParaRPr lang="ru-RU" dirty="0"/>
          </a:p>
        </p:txBody>
      </p:sp>
      <p:sp>
        <p:nvSpPr>
          <p:cNvPr id="5" name="Прямоугольник 4"/>
          <p:cNvSpPr/>
          <p:nvPr/>
        </p:nvSpPr>
        <p:spPr>
          <a:xfrm>
            <a:off x="1403648" y="1700808"/>
            <a:ext cx="6336704" cy="646331"/>
          </a:xfrm>
          <a:prstGeom prst="rect">
            <a:avLst/>
          </a:prstGeom>
        </p:spPr>
        <p:txBody>
          <a:bodyPr wrap="square">
            <a:spAutoFit/>
          </a:bodyPr>
          <a:lstStyle/>
          <a:p>
            <a:r>
              <a:rPr lang="ru-RU" b="1" dirty="0" err="1" smtClean="0"/>
              <a:t>Презентац</a:t>
            </a:r>
            <a:r>
              <a:rPr lang="uk-UA" b="1" dirty="0" err="1" smtClean="0"/>
              <a:t>ія</a:t>
            </a:r>
            <a:endParaRPr lang="ru-RU" dirty="0"/>
          </a:p>
          <a:p>
            <a:r>
              <a:rPr lang="uk-UA" dirty="0"/>
              <a:t>до дипломного проекту</a:t>
            </a:r>
            <a:endParaRPr lang="ru-RU" dirty="0"/>
          </a:p>
        </p:txBody>
      </p:sp>
      <p:sp>
        <p:nvSpPr>
          <p:cNvPr id="6" name="Прямоугольник 5"/>
          <p:cNvSpPr/>
          <p:nvPr/>
        </p:nvSpPr>
        <p:spPr>
          <a:xfrm>
            <a:off x="3492014" y="5661248"/>
            <a:ext cx="2204450" cy="369332"/>
          </a:xfrm>
          <a:prstGeom prst="rect">
            <a:avLst/>
          </a:prstGeom>
        </p:spPr>
        <p:txBody>
          <a:bodyPr wrap="none">
            <a:spAutoFit/>
          </a:bodyPr>
          <a:lstStyle/>
          <a:p>
            <a:pPr algn="ctr">
              <a:spcAft>
                <a:spcPts val="0"/>
              </a:spcAft>
            </a:pPr>
            <a:r>
              <a:rPr lang="uk-UA" dirty="0" smtClean="0">
                <a:effectLst/>
                <a:latin typeface="Times New Roman"/>
                <a:ea typeface="Times New Roman"/>
                <a:cs typeface="Times New Roman"/>
              </a:rPr>
              <a:t>Вінниця ВНТУ 2015</a:t>
            </a:r>
            <a:endParaRPr lang="ru-RU" sz="1600" dirty="0">
              <a:effectLst/>
              <a:latin typeface="Times New Roman"/>
              <a:ea typeface="Calibri"/>
              <a:cs typeface="Times New Roman"/>
            </a:endParaRPr>
          </a:p>
        </p:txBody>
      </p:sp>
    </p:spTree>
    <p:extLst>
      <p:ext uri="{BB962C8B-B14F-4D97-AF65-F5344CB8AC3E}">
        <p14:creationId xmlns:p14="http://schemas.microsoft.com/office/powerpoint/2010/main" val="3035392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71104" y="93540"/>
            <a:ext cx="8208912" cy="6740307"/>
          </a:xfrm>
          <a:prstGeom prst="rect">
            <a:avLst/>
          </a:prstGeom>
        </p:spPr>
        <p:txBody>
          <a:bodyPr wrap="square">
            <a:spAutoFit/>
          </a:bodyPr>
          <a:lstStyle/>
          <a:p>
            <a:pPr algn="just">
              <a:lnSpc>
                <a:spcPct val="120000"/>
              </a:lnSpc>
              <a:spcAft>
                <a:spcPts val="0"/>
              </a:spcAft>
            </a:pPr>
            <a:r>
              <a:rPr lang="uk-UA" b="1" dirty="0" smtClean="0">
                <a:effectLst/>
                <a:latin typeface="Times New Roman"/>
                <a:ea typeface="Calibri"/>
                <a:cs typeface="Times New Roman"/>
              </a:rPr>
              <a:t>Об’єктом дослідження </a:t>
            </a:r>
            <a:r>
              <a:rPr lang="uk-UA" dirty="0" smtClean="0">
                <a:effectLst/>
                <a:latin typeface="Times New Roman"/>
                <a:ea typeface="Calibri"/>
                <a:cs typeface="Times New Roman"/>
              </a:rPr>
              <a:t>є процес побудови пристрою з покращеними характеристиками. Предметом дослідження є ідеологія технічного розвитку PLC </a:t>
            </a:r>
            <a:r>
              <a:rPr lang="uk-UA" dirty="0" err="1" smtClean="0">
                <a:effectLst/>
                <a:latin typeface="Times New Roman"/>
                <a:ea typeface="Calibri"/>
                <a:cs typeface="Times New Roman"/>
              </a:rPr>
              <a:t>модема</a:t>
            </a:r>
            <a:r>
              <a:rPr lang="uk-UA" dirty="0" smtClean="0">
                <a:effectLst/>
                <a:latin typeface="Times New Roman"/>
                <a:ea typeface="Calibri"/>
                <a:cs typeface="Times New Roman"/>
              </a:rPr>
              <a:t>. </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a:t>
            </a:r>
            <a:r>
              <a:rPr lang="uk-UA" b="1" dirty="0" smtClean="0">
                <a:effectLst/>
                <a:latin typeface="Times New Roman"/>
                <a:ea typeface="Calibri"/>
                <a:cs typeface="Times New Roman"/>
              </a:rPr>
              <a:t>Метою дипломного </a:t>
            </a:r>
            <a:r>
              <a:rPr lang="uk-UA" b="1" dirty="0" err="1" smtClean="0">
                <a:effectLst/>
                <a:latin typeface="Times New Roman"/>
                <a:ea typeface="Calibri"/>
                <a:cs typeface="Times New Roman"/>
              </a:rPr>
              <a:t>проекта</a:t>
            </a:r>
            <a:r>
              <a:rPr lang="uk-UA" b="1" dirty="0" smtClean="0">
                <a:effectLst/>
                <a:latin typeface="Times New Roman"/>
                <a:ea typeface="Calibri"/>
                <a:cs typeface="Times New Roman"/>
              </a:rPr>
              <a:t> </a:t>
            </a:r>
            <a:r>
              <a:rPr lang="uk-UA" dirty="0" smtClean="0">
                <a:effectLst/>
                <a:latin typeface="Times New Roman"/>
                <a:ea typeface="Calibri"/>
                <a:cs typeface="Times New Roman"/>
              </a:rPr>
              <a:t>є розробка PLC </a:t>
            </a:r>
            <a:r>
              <a:rPr lang="uk-UA" dirty="0" err="1" smtClean="0">
                <a:effectLst/>
                <a:latin typeface="Times New Roman"/>
                <a:ea typeface="Calibri"/>
                <a:cs typeface="Times New Roman"/>
              </a:rPr>
              <a:t>модема</a:t>
            </a:r>
            <a:r>
              <a:rPr lang="uk-UA" dirty="0" smtClean="0">
                <a:effectLst/>
                <a:latin typeface="Times New Roman"/>
                <a:ea typeface="Calibri"/>
                <a:cs typeface="Times New Roman"/>
              </a:rPr>
              <a:t>. </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Для досягнення поставленої мети необхідно вирішити такі </a:t>
            </a:r>
            <a:r>
              <a:rPr lang="uk-UA" b="1" dirty="0" smtClean="0">
                <a:effectLst/>
                <a:latin typeface="Times New Roman"/>
                <a:ea typeface="Calibri"/>
                <a:cs typeface="Times New Roman"/>
              </a:rPr>
              <a:t>задачі</a:t>
            </a:r>
            <a:r>
              <a:rPr lang="uk-UA" dirty="0" smtClean="0">
                <a:effectLst/>
                <a:latin typeface="Times New Roman"/>
                <a:ea typeface="Calibri"/>
                <a:cs typeface="Times New Roman"/>
              </a:rPr>
              <a:t>:</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проаналізувати технічний розвиток і галузь до якої відноситься пристрій що розробляється;</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провести порівняльну характеристику пристрою, що розробляється з вже існуючими аналогами та прототипом, вказати на переваги та недоліки;</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проаналізувати електричну принципову схему пристрою;</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зробити аналіз технічних вимог до конструкції пристрою;</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провести компонування елементів друкованої плати та трасування з’єднань;</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провести електричні розрахунки друкованої плати, розрахунки електромагнітної сумісності, механічної міцності друкованої плати, розрахунок надійності, теплові розрахунки;</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провести моделювання та оптимізацію вхідних каскадів PLC </a:t>
            </a:r>
            <a:r>
              <a:rPr lang="uk-UA" dirty="0" err="1" smtClean="0">
                <a:effectLst/>
                <a:latin typeface="Times New Roman"/>
                <a:ea typeface="Calibri"/>
                <a:cs typeface="Times New Roman"/>
              </a:rPr>
              <a:t>модема</a:t>
            </a:r>
            <a:r>
              <a:rPr lang="uk-UA" dirty="0" smtClean="0">
                <a:effectLst/>
                <a:latin typeface="Times New Roman"/>
                <a:ea typeface="Calibri"/>
                <a:cs typeface="Times New Roman"/>
              </a:rPr>
              <a:t> в ORCAD PSPISE; </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розрахувати економічні показники PLC </a:t>
            </a:r>
            <a:r>
              <a:rPr lang="uk-UA" dirty="0" err="1" smtClean="0">
                <a:effectLst/>
                <a:latin typeface="Times New Roman"/>
                <a:ea typeface="Calibri"/>
                <a:cs typeface="Times New Roman"/>
              </a:rPr>
              <a:t>модема</a:t>
            </a:r>
            <a:r>
              <a:rPr lang="uk-UA" dirty="0" smtClean="0">
                <a:effectLst/>
                <a:latin typeface="Times New Roman"/>
                <a:ea typeface="Calibri"/>
                <a:cs typeface="Times New Roman"/>
              </a:rPr>
              <a:t>; </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розглянути питання цивільної оборони та охорони праці.</a:t>
            </a:r>
            <a:endParaRPr lang="ru-RU" sz="1600" dirty="0">
              <a:effectLst/>
              <a:latin typeface="Times New Roman"/>
              <a:ea typeface="Calibri"/>
              <a:cs typeface="Times New Roman"/>
            </a:endParaRPr>
          </a:p>
        </p:txBody>
      </p:sp>
    </p:spTree>
    <p:extLst>
      <p:ext uri="{BB962C8B-B14F-4D97-AF65-F5344CB8AC3E}">
        <p14:creationId xmlns:p14="http://schemas.microsoft.com/office/powerpoint/2010/main" val="779872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88640"/>
            <a:ext cx="8208912" cy="1348061"/>
          </a:xfrm>
          <a:prstGeom prst="rect">
            <a:avLst/>
          </a:prstGeom>
        </p:spPr>
        <p:txBody>
          <a:bodyPr wrap="square">
            <a:spAutoFit/>
          </a:bodyPr>
          <a:lstStyle/>
          <a:p>
            <a:pPr algn="ctr">
              <a:lnSpc>
                <a:spcPct val="120000"/>
              </a:lnSpc>
              <a:spcAft>
                <a:spcPts val="0"/>
              </a:spcAft>
            </a:pPr>
            <a:r>
              <a:rPr lang="uk-UA" dirty="0" smtClean="0">
                <a:effectLst/>
                <a:latin typeface="Times New Roman"/>
                <a:ea typeface="Calibri"/>
                <a:cs typeface="Times New Roman"/>
              </a:rPr>
              <a:t>РОЗДІЛ 1  АНАЛІЗ ТЕХНОЛОГІЇ POWERLINE COMMUNICATIONS ЯК</a:t>
            </a:r>
            <a:endParaRPr lang="ru-RU" sz="1600" dirty="0" smtClean="0">
              <a:effectLst/>
              <a:latin typeface="Times New Roman"/>
              <a:ea typeface="Calibri"/>
              <a:cs typeface="Times New Roman"/>
            </a:endParaRPr>
          </a:p>
          <a:p>
            <a:pPr algn="ctr">
              <a:lnSpc>
                <a:spcPct val="120000"/>
              </a:lnSpc>
              <a:spcAft>
                <a:spcPts val="0"/>
              </a:spcAft>
            </a:pPr>
            <a:r>
              <a:rPr lang="uk-UA" dirty="0" smtClean="0">
                <a:effectLst/>
                <a:latin typeface="Times New Roman"/>
                <a:ea typeface="Calibri"/>
                <a:cs typeface="Times New Roman"/>
              </a:rPr>
              <a:t>СЕГМЕНТУ СВІТОВОГО ТЕЛЕКОМУНІКАЦІЙНОГО РИНКУ</a:t>
            </a:r>
            <a:endParaRPr lang="ru-RU" sz="1600" dirty="0" smtClean="0">
              <a:effectLst/>
              <a:latin typeface="Times New Roman"/>
              <a:ea typeface="Calibri"/>
              <a:cs typeface="Times New Roman"/>
            </a:endParaRPr>
          </a:p>
          <a:p>
            <a:pPr algn="just">
              <a:lnSpc>
                <a:spcPct val="120000"/>
              </a:lnSpc>
              <a:spcAft>
                <a:spcPts val="0"/>
              </a:spcAft>
            </a:pPr>
            <a:r>
              <a:rPr lang="uk-UA" dirty="0" smtClean="0">
                <a:effectLst/>
                <a:latin typeface="Times New Roman"/>
                <a:ea typeface="Calibri"/>
                <a:cs typeface="Times New Roman"/>
              </a:rPr>
              <a:t>  </a:t>
            </a:r>
            <a:r>
              <a:rPr lang="uk-UA" sz="1400" dirty="0" smtClean="0">
                <a:effectLst/>
                <a:latin typeface="Times New Roman"/>
                <a:ea typeface="Calibri"/>
                <a:cs typeface="Times New Roman"/>
              </a:rPr>
              <a:t>1.1  Визначення місця мереж на основі PLC в структурі існуючих і </a:t>
            </a:r>
            <a:endParaRPr lang="ru-RU" sz="1400" dirty="0" smtClean="0">
              <a:effectLst/>
              <a:latin typeface="Times New Roman"/>
              <a:ea typeface="Calibri"/>
              <a:cs typeface="Times New Roman"/>
            </a:endParaRPr>
          </a:p>
          <a:p>
            <a:pPr marL="450215" algn="just">
              <a:lnSpc>
                <a:spcPct val="120000"/>
              </a:lnSpc>
              <a:spcAft>
                <a:spcPts val="0"/>
              </a:spcAft>
            </a:pPr>
            <a:r>
              <a:rPr lang="uk-UA" sz="1400" dirty="0" smtClean="0">
                <a:effectLst/>
                <a:latin typeface="Times New Roman"/>
                <a:ea typeface="Calibri"/>
                <a:cs typeface="Times New Roman"/>
              </a:rPr>
              <a:t>перспективних рішень для «останньої милі» </a:t>
            </a:r>
            <a:endParaRPr lang="ru-RU" sz="1400" dirty="0">
              <a:effectLst/>
              <a:latin typeface="Times New Roman"/>
              <a:ea typeface="Calibri"/>
              <a:cs typeface="Times New Roman"/>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025" name="Рисунок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591" y="1703643"/>
            <a:ext cx="2905125" cy="2219325"/>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91213" y="4221088"/>
            <a:ext cx="2596612" cy="1384995"/>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1.1 -  Розподіл технологій в сегменті широкосмугового абонентського доступу  у країнах ЄС</a:t>
            </a:r>
            <a:endParaRPr lang="ru-RU" sz="1400" dirty="0">
              <a:effectLst/>
              <a:latin typeface="Times New Roman"/>
              <a:ea typeface="Calibri"/>
              <a:cs typeface="Times New Roman"/>
            </a:endParaRPr>
          </a:p>
        </p:txBody>
      </p:sp>
      <p:sp>
        <p:nvSpPr>
          <p:cNvPr id="6" name="Прямоугольник 5"/>
          <p:cNvSpPr/>
          <p:nvPr/>
        </p:nvSpPr>
        <p:spPr>
          <a:xfrm>
            <a:off x="3059832" y="2548061"/>
            <a:ext cx="5904656" cy="609398"/>
          </a:xfrm>
          <a:prstGeom prst="rect">
            <a:avLst/>
          </a:prstGeom>
        </p:spPr>
        <p:txBody>
          <a:bodyPr wrap="square">
            <a:spAutoFit/>
          </a:bodyPr>
          <a:lstStyle/>
          <a:p>
            <a:pPr algn="just">
              <a:lnSpc>
                <a:spcPct val="120000"/>
              </a:lnSpc>
              <a:spcAft>
                <a:spcPts val="0"/>
              </a:spcAft>
            </a:pPr>
            <a:r>
              <a:rPr lang="uk-UA" sz="1400" dirty="0" smtClean="0">
                <a:effectLst/>
                <a:latin typeface="Times New Roman"/>
                <a:ea typeface="Calibri"/>
                <a:cs typeface="Times New Roman"/>
              </a:rPr>
              <a:t>Таблиця 1.1 - Порівняльний аналіз основних технологій широкосмугового доступу для вирішення завдання «останньої милі»</a:t>
            </a:r>
            <a:endParaRPr lang="ru-RU" sz="1400" dirty="0">
              <a:effectLst/>
              <a:latin typeface="Times New Roman"/>
              <a:ea typeface="Calibri"/>
              <a:cs typeface="Times New Roman"/>
            </a:endParaRPr>
          </a:p>
        </p:txBody>
      </p:sp>
      <p:pic>
        <p:nvPicPr>
          <p:cNvPr id="8" name="Рисунок 7"/>
          <p:cNvPicPr/>
          <p:nvPr/>
        </p:nvPicPr>
        <p:blipFill>
          <a:blip r:embed="rId3"/>
          <a:stretch>
            <a:fillRect/>
          </a:stretch>
        </p:blipFill>
        <p:spPr>
          <a:xfrm>
            <a:off x="3059833" y="3157458"/>
            <a:ext cx="5760640" cy="3549743"/>
          </a:xfrm>
          <a:prstGeom prst="rect">
            <a:avLst/>
          </a:prstGeom>
        </p:spPr>
      </p:pic>
    </p:spTree>
    <p:extLst>
      <p:ext uri="{BB962C8B-B14F-4D97-AF65-F5344CB8AC3E}">
        <p14:creationId xmlns:p14="http://schemas.microsoft.com/office/powerpoint/2010/main" val="4080583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88640"/>
            <a:ext cx="8496944" cy="516167"/>
          </a:xfrm>
          <a:prstGeom prst="rect">
            <a:avLst/>
          </a:prstGeom>
        </p:spPr>
        <p:txBody>
          <a:bodyPr wrap="square">
            <a:spAutoFit/>
          </a:bodyPr>
          <a:lstStyle/>
          <a:p>
            <a:pPr algn="just">
              <a:lnSpc>
                <a:spcPct val="120000"/>
              </a:lnSpc>
              <a:spcAft>
                <a:spcPts val="0"/>
              </a:spcAft>
            </a:pPr>
            <a:r>
              <a:rPr lang="uk-UA" sz="1200" dirty="0" smtClean="0">
                <a:effectLst/>
                <a:latin typeface="Times New Roman"/>
                <a:ea typeface="Calibri"/>
                <a:cs typeface="Times New Roman"/>
              </a:rPr>
              <a:t>Таблиця 1.2 - Порівняльний аналіз основних технологій широкосмугового доступу для вирішення завдання «останнього дюйма» (усередині будівель)</a:t>
            </a:r>
            <a:endParaRPr lang="ru-RU" sz="1200" dirty="0">
              <a:effectLst/>
              <a:latin typeface="Times New Roman"/>
              <a:ea typeface="Calibri"/>
              <a:cs typeface="Times New 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9" y="692696"/>
            <a:ext cx="7272807" cy="590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0583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3648" y="967720"/>
            <a:ext cx="6984776" cy="350865"/>
          </a:xfrm>
          <a:prstGeom prst="rect">
            <a:avLst/>
          </a:prstGeom>
        </p:spPr>
        <p:txBody>
          <a:bodyPr wrap="square">
            <a:spAutoFit/>
          </a:bodyPr>
          <a:lstStyle/>
          <a:p>
            <a:pPr algn="just">
              <a:lnSpc>
                <a:spcPct val="120000"/>
              </a:lnSpc>
              <a:spcAft>
                <a:spcPts val="0"/>
              </a:spcAft>
            </a:pPr>
            <a:r>
              <a:rPr lang="uk-UA" sz="1400" dirty="0" smtClean="0">
                <a:effectLst/>
                <a:latin typeface="Times New Roman"/>
                <a:ea typeface="Calibri"/>
                <a:cs typeface="Times New Roman"/>
              </a:rPr>
              <a:t>Таблиця </a:t>
            </a:r>
            <a:r>
              <a:rPr lang="uk-UA" sz="1400" dirty="0" smtClean="0">
                <a:effectLst/>
                <a:latin typeface="Times New Roman"/>
                <a:ea typeface="Calibri"/>
                <a:cs typeface="Times New Roman"/>
              </a:rPr>
              <a:t>1.</a:t>
            </a:r>
            <a:r>
              <a:rPr lang="en-US" sz="1400" dirty="0" smtClean="0">
                <a:effectLst/>
                <a:latin typeface="Times New Roman"/>
                <a:ea typeface="Calibri"/>
                <a:cs typeface="Times New Roman"/>
              </a:rPr>
              <a:t>4</a:t>
            </a:r>
            <a:r>
              <a:rPr lang="uk-UA" sz="1400" dirty="0" smtClean="0">
                <a:effectLst/>
                <a:latin typeface="Times New Roman"/>
                <a:ea typeface="Calibri"/>
                <a:cs typeface="Times New Roman"/>
              </a:rPr>
              <a:t> </a:t>
            </a:r>
            <a:r>
              <a:rPr lang="uk-UA" sz="1400" dirty="0" smtClean="0">
                <a:effectLst/>
                <a:latin typeface="Times New Roman"/>
                <a:ea typeface="Calibri"/>
                <a:cs typeface="Times New Roman"/>
              </a:rPr>
              <a:t>- Рішення TI для реалізації різних стандартів </a:t>
            </a:r>
            <a:r>
              <a:rPr lang="uk-UA" sz="1400" dirty="0" smtClean="0">
                <a:effectLst/>
                <a:latin typeface="Times New Roman"/>
                <a:ea typeface="Times New Roman"/>
                <a:cs typeface="Times New Roman"/>
              </a:rPr>
              <a:t>[10÷12]</a:t>
            </a:r>
            <a:endParaRPr lang="ru-RU" sz="1400" dirty="0">
              <a:effectLst/>
              <a:latin typeface="Times New Roman"/>
              <a:ea typeface="Calibri"/>
              <a:cs typeface="Times New Roman"/>
            </a:endParaRPr>
          </a:p>
        </p:txBody>
      </p:sp>
      <p:graphicFrame>
        <p:nvGraphicFramePr>
          <p:cNvPr id="5" name="Таблица 4"/>
          <p:cNvGraphicFramePr>
            <a:graphicFrameLocks noGrp="1"/>
          </p:cNvGraphicFramePr>
          <p:nvPr>
            <p:extLst>
              <p:ext uri="{D42A27DB-BD31-4B8C-83A1-F6EECF244321}">
                <p14:modId xmlns:p14="http://schemas.microsoft.com/office/powerpoint/2010/main" val="2486127124"/>
              </p:ext>
            </p:extLst>
          </p:nvPr>
        </p:nvGraphicFramePr>
        <p:xfrm>
          <a:off x="1496356" y="1399768"/>
          <a:ext cx="6076949" cy="3901440"/>
        </p:xfrm>
        <a:graphic>
          <a:graphicData uri="http://schemas.openxmlformats.org/drawingml/2006/table">
            <a:tbl>
              <a:tblPr firstRow="1" firstCol="1" bandRow="1"/>
              <a:tblGrid>
                <a:gridCol w="1231408"/>
                <a:gridCol w="850973"/>
                <a:gridCol w="971111"/>
                <a:gridCol w="1031179"/>
                <a:gridCol w="1031179"/>
                <a:gridCol w="961099"/>
              </a:tblGrid>
              <a:tr h="0">
                <a:tc>
                  <a:txBody>
                    <a:bodyPr/>
                    <a:lstStyle/>
                    <a:p>
                      <a:pPr algn="ctr">
                        <a:lnSpc>
                          <a:spcPct val="120000"/>
                        </a:lnSpc>
                        <a:spcAft>
                          <a:spcPts val="0"/>
                        </a:spcAft>
                      </a:pPr>
                      <a:r>
                        <a:rPr lang="uk-UA" sz="1200" b="1">
                          <a:effectLst/>
                          <a:latin typeface="Times New Roman"/>
                          <a:ea typeface="Calibri"/>
                          <a:cs typeface="Times New Roman"/>
                        </a:rPr>
                        <a:t>Стандарт</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Тип модуляції</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Діапазон</a:t>
                      </a:r>
                      <a:br>
                        <a:rPr lang="uk-UA" sz="1200" b="1">
                          <a:effectLst/>
                          <a:latin typeface="Times New Roman"/>
                          <a:ea typeface="Calibri"/>
                          <a:cs typeface="Times New Roman"/>
                        </a:rPr>
                      </a:br>
                      <a:r>
                        <a:rPr lang="uk-UA" sz="1200" b="1">
                          <a:effectLst/>
                          <a:latin typeface="Times New Roman"/>
                          <a:ea typeface="Calibri"/>
                          <a:cs typeface="Times New Roman"/>
                        </a:rPr>
                        <a:t>частот, кГц</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Швидкість обміну даними, кБод</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Цільовий процесор</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Аналогова</a:t>
                      </a:r>
                      <a:br>
                        <a:rPr lang="uk-UA" sz="1200" b="1">
                          <a:effectLst/>
                          <a:latin typeface="Times New Roman"/>
                          <a:ea typeface="Calibri"/>
                          <a:cs typeface="Times New Roman"/>
                        </a:rPr>
                      </a:br>
                      <a:r>
                        <a:rPr lang="uk-UA" sz="1200" b="1">
                          <a:effectLst/>
                          <a:latin typeface="Times New Roman"/>
                          <a:ea typeface="Calibri"/>
                          <a:cs typeface="Times New Roman"/>
                        </a:rPr>
                        <a:t>підсистема</a:t>
                      </a:r>
                      <a:endParaRPr lang="ru-RU" sz="1200">
                        <a:effectLst/>
                        <a:latin typeface="Times New Roman"/>
                        <a:ea typeface="Calibri"/>
                        <a:cs typeface="Times New Roman"/>
                      </a:endParaRPr>
                    </a:p>
                  </a:txBody>
                  <a:tcPr marL="19050" marR="19050" marT="38100" marB="38100" anchor="ctr">
                    <a:lnL w="19050" cap="flat" cmpd="sng" algn="ctr">
                      <a:solidFill>
                        <a:srgbClr val="C0C0C0"/>
                      </a:solidFill>
                      <a:prstDash val="solid"/>
                      <a:round/>
                      <a:headEnd type="none" w="med" len="med"/>
                      <a:tailEnd type="none" w="med" len="med"/>
                    </a:lnL>
                    <a:lnR w="1905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905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IEC</a:t>
                      </a:r>
                      <a:r>
                        <a:rPr lang="uk-UA" sz="1200" b="1">
                          <a:effectLst/>
                          <a:latin typeface="Times New Roman"/>
                          <a:ea typeface="Calibri"/>
                          <a:cs typeface="Times New Roman"/>
                        </a:rPr>
                        <a:t> 61334 (</a:t>
                      </a:r>
                      <a:r>
                        <a:rPr lang="ru-RU" sz="1200" b="1">
                          <a:effectLst/>
                          <a:latin typeface="Times New Roman"/>
                          <a:ea typeface="Calibri"/>
                          <a:cs typeface="Times New Roman"/>
                        </a:rPr>
                        <a:t>G</a:t>
                      </a:r>
                      <a:r>
                        <a:rPr lang="uk-UA" sz="1200" b="1">
                          <a:effectLst/>
                          <a:latin typeface="Times New Roman"/>
                          <a:ea typeface="Calibri"/>
                          <a:cs typeface="Times New Roman"/>
                        </a:rPr>
                        <a:t>1</a:t>
                      </a:r>
                      <a:r>
                        <a:rPr lang="ru-RU" sz="1200" b="1">
                          <a:effectLst/>
                          <a:latin typeface="Times New Roman"/>
                          <a:ea typeface="Calibri"/>
                          <a:cs typeface="Times New Roman"/>
                        </a:rPr>
                        <a:t>)</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SFSK</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60…76</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1,2…2,4</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F28027</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AFE030/AFE031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905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PRIME</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OFDM</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42…90</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21…128</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F28069/F28M35x</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ERDF G3</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OFDM</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35…90</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5,6…45</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F28069/F28M35x</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P1901.2/G3 FCC</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OFDM</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35…450</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34…234</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F28M35x</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AFE03х</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PLCLite (патент TI)</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OFDM</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42…90</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2,4…21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F28035/F28027</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a:txBody>
                    <a:bodyPr/>
                    <a:lstStyle/>
                    <a:p>
                      <a:pPr algn="ctr">
                        <a:lnSpc>
                          <a:spcPct val="120000"/>
                        </a:lnSpc>
                        <a:spcAft>
                          <a:spcPts val="0"/>
                        </a:spcAft>
                      </a:pPr>
                      <a:r>
                        <a:rPr lang="ru-RU" sz="1200" b="1">
                          <a:effectLst/>
                          <a:latin typeface="Times New Roman"/>
                          <a:ea typeface="Calibri"/>
                          <a:cs typeface="Times New Roman"/>
                        </a:rPr>
                        <a:t>FlexOFDM (патент TI)</a:t>
                      </a:r>
                      <a:endParaRPr lang="ru-RU" sz="1200">
                        <a:effectLst/>
                        <a:latin typeface="Times New Roman"/>
                        <a:ea typeface="Calibri"/>
                        <a:cs typeface="Times New Roman"/>
                      </a:endParaRP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OFDM</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&lt;10…FCC*</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2,4…128</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F28069/F28M35x</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a:txBody>
                    <a:bodyPr/>
                    <a:lstStyle/>
                    <a:p>
                      <a:pPr algn="ctr">
                        <a:lnSpc>
                          <a:spcPct val="120000"/>
                        </a:lnSpc>
                        <a:spcAft>
                          <a:spcPts val="0"/>
                        </a:spcAft>
                      </a:pPr>
                      <a:r>
                        <a:rPr lang="ru-RU" sz="1200">
                          <a:effectLst/>
                          <a:latin typeface="Times New Roman"/>
                          <a:ea typeface="Calibri"/>
                          <a:cs typeface="Times New Roman"/>
                        </a:rPr>
                        <a:t>AFE031</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r>
              <a:tr h="0">
                <a:tc gridSpan="6">
                  <a:txBody>
                    <a:bodyPr/>
                    <a:lstStyle/>
                    <a:p>
                      <a:pPr algn="ctr">
                        <a:lnSpc>
                          <a:spcPct val="120000"/>
                        </a:lnSpc>
                        <a:spcAft>
                          <a:spcPts val="0"/>
                        </a:spcAft>
                      </a:pPr>
                      <a:r>
                        <a:rPr lang="ru-RU" sz="1200" dirty="0">
                          <a:effectLst/>
                          <a:latin typeface="Times New Roman"/>
                          <a:ea typeface="Calibri"/>
                          <a:cs typeface="Times New Roman"/>
                        </a:rPr>
                        <a:t>* – </a:t>
                      </a:r>
                      <a:r>
                        <a:rPr lang="ru-RU" sz="1200" dirty="0" err="1">
                          <a:effectLst/>
                          <a:latin typeface="Times New Roman"/>
                          <a:ea typeface="Calibri"/>
                          <a:cs typeface="Times New Roman"/>
                        </a:rPr>
                        <a:t>обмежений</a:t>
                      </a:r>
                      <a:r>
                        <a:rPr lang="ru-RU" sz="1200" dirty="0">
                          <a:effectLst/>
                          <a:latin typeface="Times New Roman"/>
                          <a:ea typeface="Calibri"/>
                          <a:cs typeface="Times New Roman"/>
                        </a:rPr>
                        <a:t> </a:t>
                      </a:r>
                      <a:r>
                        <a:rPr lang="ru-RU" sz="1200" dirty="0" err="1">
                          <a:effectLst/>
                          <a:latin typeface="Times New Roman"/>
                          <a:ea typeface="Calibri"/>
                          <a:cs typeface="Times New Roman"/>
                        </a:rPr>
                        <a:t>місцевими</a:t>
                      </a:r>
                      <a:r>
                        <a:rPr lang="ru-RU" sz="1200" dirty="0">
                          <a:effectLst/>
                          <a:latin typeface="Times New Roman"/>
                          <a:ea typeface="Calibri"/>
                          <a:cs typeface="Times New Roman"/>
                        </a:rPr>
                        <a:t> </a:t>
                      </a:r>
                      <a:r>
                        <a:rPr lang="ru-RU" sz="1200" dirty="0" err="1">
                          <a:effectLst/>
                          <a:latin typeface="Times New Roman"/>
                          <a:ea typeface="Calibri"/>
                          <a:cs typeface="Times New Roman"/>
                        </a:rPr>
                        <a:t>регуляторними</a:t>
                      </a:r>
                      <a:r>
                        <a:rPr lang="ru-RU" sz="1200" dirty="0">
                          <a:effectLst/>
                          <a:latin typeface="Times New Roman"/>
                          <a:ea typeface="Calibri"/>
                          <a:cs typeface="Times New Roman"/>
                        </a:rPr>
                        <a:t> </a:t>
                      </a:r>
                      <a:r>
                        <a:rPr lang="ru-RU" sz="1200" dirty="0" err="1">
                          <a:effectLst/>
                          <a:latin typeface="Times New Roman"/>
                          <a:ea typeface="Calibri"/>
                          <a:cs typeface="Times New Roman"/>
                        </a:rPr>
                        <a:t>вимогами</a:t>
                      </a:r>
                      <a:r>
                        <a:rPr lang="ru-RU" sz="1200" dirty="0">
                          <a:effectLst/>
                          <a:latin typeface="Times New Roman"/>
                          <a:ea typeface="Calibri"/>
                          <a:cs typeface="Times New Roman"/>
                        </a:rPr>
                        <a:t>.</a:t>
                      </a:r>
                    </a:p>
                  </a:txBody>
                  <a:tcPr marL="19050" marR="19050" marT="38100" marB="38100" anchor="ctr">
                    <a:lnL w="12700" cap="flat" cmpd="sng" algn="ctr">
                      <a:solidFill>
                        <a:srgbClr val="C0C0C0"/>
                      </a:solidFill>
                      <a:prstDash val="solid"/>
                      <a:round/>
                      <a:headEnd type="none" w="med" len="med"/>
                      <a:tailEnd type="none" w="med" len="med"/>
                    </a:lnL>
                    <a:lnR w="12700" cap="flat" cmpd="sng" algn="ctr">
                      <a:solidFill>
                        <a:srgbClr val="C0C0C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Tree>
    <p:extLst>
      <p:ext uri="{BB962C8B-B14F-4D97-AF65-F5344CB8AC3E}">
        <p14:creationId xmlns:p14="http://schemas.microsoft.com/office/powerpoint/2010/main" val="356547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020321180"/>
              </p:ext>
            </p:extLst>
          </p:nvPr>
        </p:nvGraphicFramePr>
        <p:xfrm>
          <a:off x="683568" y="476672"/>
          <a:ext cx="7992887" cy="6144768"/>
        </p:xfrm>
        <a:graphic>
          <a:graphicData uri="http://schemas.openxmlformats.org/drawingml/2006/table">
            <a:tbl>
              <a:tblPr/>
              <a:tblGrid>
                <a:gridCol w="594853"/>
                <a:gridCol w="1524781"/>
                <a:gridCol w="2110533"/>
                <a:gridCol w="2052616"/>
                <a:gridCol w="1710104"/>
              </a:tblGrid>
              <a:tr h="136684">
                <a:tc>
                  <a:txBody>
                    <a:bodyPr/>
                    <a:lstStyle/>
                    <a:p>
                      <a:pPr algn="ctr">
                        <a:lnSpc>
                          <a:spcPct val="120000"/>
                        </a:lnSpc>
                        <a:spcAft>
                          <a:spcPts val="0"/>
                        </a:spcAft>
                      </a:pPr>
                      <a:r>
                        <a:rPr lang="uk-UA" sz="1200" b="1" dirty="0">
                          <a:effectLst/>
                          <a:latin typeface="Times New Roman"/>
                          <a:ea typeface="Calibri"/>
                          <a:cs typeface="Times New Roman"/>
                        </a:rPr>
                        <a:t>Мережа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Протокол</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Переваги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Недоліки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dirty="0">
                          <a:effectLst/>
                          <a:latin typeface="Times New Roman"/>
                          <a:ea typeface="Calibri"/>
                          <a:cs typeface="Times New Roman"/>
                        </a:rPr>
                        <a:t>Примітка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93775">
                <a:tc>
                  <a:txBody>
                    <a:bodyPr/>
                    <a:lstStyle/>
                    <a:p>
                      <a:pPr algn="ctr">
                        <a:lnSpc>
                          <a:spcPct val="120000"/>
                        </a:lnSpc>
                        <a:spcAft>
                          <a:spcPts val="0"/>
                        </a:spcAft>
                      </a:pPr>
                      <a:r>
                        <a:rPr lang="uk-UA" sz="1200">
                          <a:solidFill>
                            <a:srgbClr val="000000"/>
                          </a:solidFill>
                          <a:effectLst/>
                          <a:latin typeface="Times New Roman"/>
                          <a:ea typeface="Calibri"/>
                          <a:cs typeface="Times New Roman"/>
                        </a:rPr>
                        <a:t>WAN</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indent="-114300" algn="ctr">
                        <a:lnSpc>
                          <a:spcPct val="120000"/>
                        </a:lnSpc>
                        <a:spcBef>
                          <a:spcPts val="300"/>
                        </a:spcBef>
                        <a:spcAft>
                          <a:spcPts val="300"/>
                        </a:spcAft>
                      </a:pPr>
                      <a:r>
                        <a:rPr lang="uk-UA" sz="1200">
                          <a:solidFill>
                            <a:srgbClr val="000000"/>
                          </a:solidFill>
                          <a:effectLst/>
                          <a:latin typeface="Times New Roman"/>
                          <a:ea typeface="Calibri"/>
                          <a:cs typeface="Times New Roman"/>
                        </a:rPr>
                        <a:t>Бездротовий (стільникові мережі</a:t>
                      </a:r>
                      <a:endParaRPr lang="ru-RU" sz="1200">
                        <a:effectLst/>
                        <a:latin typeface="Times New Roman"/>
                        <a:ea typeface="Calibri"/>
                        <a:cs typeface="Times New Roman"/>
                      </a:endParaRPr>
                    </a:p>
                    <a:p>
                      <a:pPr algn="ctr">
                        <a:lnSpc>
                          <a:spcPct val="120000"/>
                        </a:lnSpc>
                        <a:spcAft>
                          <a:spcPts val="0"/>
                        </a:spcAft>
                      </a:pPr>
                      <a:r>
                        <a:rPr lang="uk-UA" sz="1200">
                          <a:solidFill>
                            <a:srgbClr val="000000"/>
                          </a:solidFill>
                          <a:effectLst/>
                          <a:latin typeface="Times New Roman"/>
                          <a:ea typeface="Calibri"/>
                          <a:cs typeface="Times New Roman"/>
                        </a:rPr>
                        <a:t>2G / 3G / LTE, GPRS)</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Обширна легкодоступна інфраструктура стільникових мереж; великий обсяг зібраних даних може передаватися на великі відстані</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Енергокомпанія повинна оплачувати оренду інфраструктури стільникового оператора для щомісячного доступу; енергокомпанія не володіє інфраструктурою</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Бездротовий інтерфейс зазвичай є кращим варіантом</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184">
                <a:tc>
                  <a:txBody>
                    <a:bodyPr/>
                    <a:lstStyle/>
                    <a:p>
                      <a:pPr algn="ctr">
                        <a:lnSpc>
                          <a:spcPct val="120000"/>
                        </a:lnSpc>
                        <a:spcAft>
                          <a:spcPts val="0"/>
                        </a:spcAft>
                      </a:pPr>
                      <a:r>
                        <a:rPr lang="uk-UA" sz="1200">
                          <a:solidFill>
                            <a:srgbClr val="000000"/>
                          </a:solidFill>
                          <a:effectLst/>
                          <a:latin typeface="Times New Roman"/>
                          <a:ea typeface="Calibri"/>
                          <a:cs typeface="Times New Roman"/>
                        </a:rPr>
                        <a:t>NAN</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Бездротовий протокол ISM- діапазону</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Великий радіус дії; можливість обходити трансформатори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 даний час є пропріетарним; «Мертві» зони ускладнюють установку та обслуговування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Застосовується в деяких топологиях, наприклад у США</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64591">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IEEE® 802.15.4g</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Великий радіус дії; можливість обходити трансформатори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Поки не отримав схвалення в якості стандарту</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Підходить для деяких топологій</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184">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ZigBee®</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Можливість роботи від батарей завдяки низькому енергоспоживанню; низька вартість; популярний стандарт</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Низька швидкість передачі даних; дуже малий радіус дії; поганий зв'язок через перешкоди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Навряд чи знайде застосування в місцевих мережах</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38455">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PLC першого покоління (FSK, Yitran, Echelon®)</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Невисока вартість</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Низький рівень надійності; вузька полоса пропускання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Смуга пропускання і рівень надійності не відповідають вимогам інтеллектуальних електромереж</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93775">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Вузькосмуговий OFDM (мультиплексоване з ортогональним частотним поділом каналів) першого покоління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Поліпшені характеристики (дальність дії, смуга пропускання і надійність) в порівнянні з протоколом FSK</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 підтримує обмін даними через трансформатори; не може використовуватися разом з першим поколінням протоколів 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Не рекомендується для нових розробок через високу вартість і проблеми сумісності</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 name="Прямоугольник 2"/>
          <p:cNvSpPr/>
          <p:nvPr/>
        </p:nvSpPr>
        <p:spPr>
          <a:xfrm>
            <a:off x="539552" y="125807"/>
            <a:ext cx="8280920" cy="328360"/>
          </a:xfrm>
          <a:prstGeom prst="rect">
            <a:avLst/>
          </a:prstGeom>
        </p:spPr>
        <p:txBody>
          <a:bodyPr wrap="square">
            <a:spAutoFit/>
          </a:bodyPr>
          <a:lstStyle/>
          <a:p>
            <a:pPr algn="just">
              <a:lnSpc>
                <a:spcPct val="120000"/>
              </a:lnSpc>
              <a:spcAft>
                <a:spcPts val="0"/>
              </a:spcAft>
            </a:pPr>
            <a:r>
              <a:rPr lang="uk-UA" sz="1400" dirty="0" smtClean="0">
                <a:effectLst/>
                <a:latin typeface="Times New Roman"/>
                <a:ea typeface="Calibri"/>
                <a:cs typeface="Times New Roman"/>
              </a:rPr>
              <a:t>Додаток В - </a:t>
            </a:r>
            <a:r>
              <a:rPr lang="uk-UA" sz="1400" dirty="0" smtClean="0">
                <a:effectLst/>
                <a:latin typeface="Times New Roman"/>
                <a:ea typeface="Calibri"/>
                <a:cs typeface="Times New Roman"/>
              </a:rPr>
              <a:t>Порівняльний аналіз основних технологій широкосмугового доступу та їх протоколів </a:t>
            </a:r>
            <a:r>
              <a:rPr lang="uk-UA" sz="1400" dirty="0" smtClean="0">
                <a:effectLst/>
                <a:latin typeface="Times New Roman"/>
                <a:ea typeface="Times New Roman"/>
                <a:cs typeface="Times New Roman"/>
              </a:rPr>
              <a:t>[1÷12]</a:t>
            </a:r>
            <a:endParaRPr lang="ru-RU" sz="1400" dirty="0">
              <a:effectLst/>
              <a:latin typeface="Times New Roman"/>
              <a:ea typeface="Calibri"/>
              <a:cs typeface="Times New Roman"/>
            </a:endParaRPr>
          </a:p>
        </p:txBody>
      </p:sp>
    </p:spTree>
    <p:extLst>
      <p:ext uri="{BB962C8B-B14F-4D97-AF65-F5344CB8AC3E}">
        <p14:creationId xmlns:p14="http://schemas.microsoft.com/office/powerpoint/2010/main" val="408058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851728951"/>
              </p:ext>
            </p:extLst>
          </p:nvPr>
        </p:nvGraphicFramePr>
        <p:xfrm>
          <a:off x="755576" y="548680"/>
          <a:ext cx="7992887" cy="4882895"/>
        </p:xfrm>
        <a:graphic>
          <a:graphicData uri="http://schemas.openxmlformats.org/drawingml/2006/table">
            <a:tbl>
              <a:tblPr/>
              <a:tblGrid>
                <a:gridCol w="594853"/>
                <a:gridCol w="1524781"/>
                <a:gridCol w="2110533"/>
                <a:gridCol w="2052616"/>
                <a:gridCol w="1710104"/>
              </a:tblGrid>
              <a:tr h="274319">
                <a:tc>
                  <a:txBody>
                    <a:bodyPr/>
                    <a:lstStyle/>
                    <a:p>
                      <a:pPr algn="ctr">
                        <a:lnSpc>
                          <a:spcPct val="120000"/>
                        </a:lnSpc>
                        <a:spcAft>
                          <a:spcPts val="0"/>
                        </a:spcAft>
                      </a:pPr>
                      <a:r>
                        <a:rPr lang="uk-UA" sz="1200" b="1" dirty="0">
                          <a:effectLst/>
                          <a:latin typeface="Times New Roman"/>
                          <a:ea typeface="Calibri"/>
                          <a:cs typeface="Times New Roman"/>
                        </a:rPr>
                        <a:t>Мережа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Протокол</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Переваги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Недоліки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dirty="0">
                          <a:effectLst/>
                          <a:latin typeface="Times New Roman"/>
                          <a:ea typeface="Calibri"/>
                          <a:cs typeface="Times New Roman"/>
                        </a:rPr>
                        <a:t>Примітка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319">
                <a:tc>
                  <a:txBody>
                    <a:bodyPr/>
                    <a:lstStyle/>
                    <a:p>
                      <a:pPr algn="ctr">
                        <a:lnSpc>
                          <a:spcPct val="120000"/>
                        </a:lnSpc>
                        <a:spcAft>
                          <a:spcPts val="1000"/>
                        </a:spcAft>
                      </a:pPr>
                      <a:r>
                        <a:rPr lang="uk-UA" sz="1200" dirty="0">
                          <a:effectLst/>
                          <a:latin typeface="Times New Roman"/>
                          <a:ea typeface="Calibri"/>
                          <a:cs typeface="Times New Roman"/>
                        </a:rPr>
                        <a:t> </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Широкосмуговий 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Висока швидкість обміну даними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 підтримує обмін даними через трансформатори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Для більшості великомасштабних реалізацій вартість інфраструктури </a:t>
                      </a:r>
                      <a:r>
                        <a:rPr lang="uk-UA" sz="1200" dirty="0" err="1">
                          <a:solidFill>
                            <a:srgbClr val="000000"/>
                          </a:solidFill>
                          <a:effectLst/>
                          <a:latin typeface="Times New Roman"/>
                          <a:ea typeface="Calibri"/>
                          <a:cs typeface="Times New Roman"/>
                        </a:rPr>
                        <a:t>не-прийнятно</a:t>
                      </a:r>
                      <a:r>
                        <a:rPr lang="uk-UA" sz="1200" dirty="0">
                          <a:solidFill>
                            <a:srgbClr val="000000"/>
                          </a:solidFill>
                          <a:effectLst/>
                          <a:latin typeface="Times New Roman"/>
                          <a:ea typeface="Calibri"/>
                          <a:cs typeface="Times New Roman"/>
                        </a:rPr>
                        <a:t> висока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877822">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G3-PLC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Висока надійність, передача даних на великі відстані; підтримка обміну даними через трансформатори; зниження вартості інфраструктури; високая швидкість дозволяє здійснювати частий обмін даними; може використовуватися разом з протоколом FSK; відкритий стандарт; підтримує протокол IPv6</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Поки не отримав схвалення в якості стандарту. (Відповідає проекту стандарту IEEE З1901.2 для передачі даних в інтелектуальних електромережах.)</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Відмінно підходить для місцевих мереж по всьому світу</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319">
                <a:tc>
                  <a:txBody>
                    <a:bodyPr/>
                    <a:lstStyle/>
                    <a:p>
                      <a:pPr algn="ctr">
                        <a:lnSpc>
                          <a:spcPct val="120000"/>
                        </a:lnSpc>
                        <a:spcAft>
                          <a:spcPts val="0"/>
                        </a:spcAft>
                      </a:pPr>
                      <a:r>
                        <a:rPr lang="uk-UA" sz="1200">
                          <a:solidFill>
                            <a:srgbClr val="000000"/>
                          </a:solidFill>
                          <a:effectLst/>
                          <a:latin typeface="Times New Roman"/>
                          <a:ea typeface="Calibri"/>
                          <a:cs typeface="Times New Roman"/>
                        </a:rPr>
                        <a:t>HAN</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ZigBee</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Широко поширений стандарт, який забезпечує низьку вартість і мале енергоспоживання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Вкрай обмежений радіус дії; поганий зв'язок при наявності перешкод</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Відмінний варіант для обміну даними з лічильниками витрати води і газу</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4080583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627645485"/>
              </p:ext>
            </p:extLst>
          </p:nvPr>
        </p:nvGraphicFramePr>
        <p:xfrm>
          <a:off x="683568" y="548680"/>
          <a:ext cx="7992887" cy="5815584"/>
        </p:xfrm>
        <a:graphic>
          <a:graphicData uri="http://schemas.openxmlformats.org/drawingml/2006/table">
            <a:tbl>
              <a:tblPr/>
              <a:tblGrid>
                <a:gridCol w="594853"/>
                <a:gridCol w="1524781"/>
                <a:gridCol w="2110533"/>
                <a:gridCol w="2052616"/>
                <a:gridCol w="1710104"/>
              </a:tblGrid>
              <a:tr h="329184">
                <a:tc>
                  <a:txBody>
                    <a:bodyPr/>
                    <a:lstStyle/>
                    <a:p>
                      <a:pPr algn="ctr">
                        <a:lnSpc>
                          <a:spcPct val="120000"/>
                        </a:lnSpc>
                        <a:spcAft>
                          <a:spcPts val="0"/>
                        </a:spcAft>
                      </a:pPr>
                      <a:r>
                        <a:rPr lang="uk-UA" sz="1200" b="1" dirty="0">
                          <a:effectLst/>
                          <a:latin typeface="Times New Roman"/>
                          <a:ea typeface="Calibri"/>
                          <a:cs typeface="Times New Roman"/>
                        </a:rPr>
                        <a:t>Мережа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Протокол</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Переваги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a:effectLst/>
                          <a:latin typeface="Times New Roman"/>
                          <a:ea typeface="Calibri"/>
                          <a:cs typeface="Times New Roman"/>
                        </a:rPr>
                        <a:t>Недоліки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b="1" dirty="0">
                          <a:effectLst/>
                          <a:latin typeface="Times New Roman"/>
                          <a:ea typeface="Calibri"/>
                          <a:cs typeface="Times New Roman"/>
                        </a:rPr>
                        <a:t>Примітка</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184">
                <a:tc>
                  <a:txBody>
                    <a:bodyPr/>
                    <a:lstStyle/>
                    <a:p>
                      <a:pPr algn="ctr">
                        <a:lnSpc>
                          <a:spcPct val="120000"/>
                        </a:lnSpc>
                        <a:spcAft>
                          <a:spcPts val="1000"/>
                        </a:spcAft>
                      </a:pPr>
                      <a:r>
                        <a:rPr lang="uk-UA" sz="1200" dirty="0">
                          <a:effectLst/>
                          <a:latin typeface="Times New Roman"/>
                          <a:ea typeface="Calibri"/>
                          <a:cs typeface="Times New Roman"/>
                        </a:rPr>
                        <a:t> </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Wi-Fi®</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Популярна технологія з високою швидкістю обміну даними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Середній радіус дії; сигнал пагано проникає через стіни і фундаменти будівель</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Добре підходить для побутових додатків, але не відповідає цілям комунальних компаній</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74319">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PLC першого покоління (FSK, Yitran, Echelon®)</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Невисока вартість</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 підходить для використання в домашніх умовах</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Використання в домашніх умовах </a:t>
                      </a:r>
                      <a:r>
                        <a:rPr lang="uk-UA" sz="1200" dirty="0" err="1">
                          <a:solidFill>
                            <a:srgbClr val="000000"/>
                          </a:solidFill>
                          <a:effectLst/>
                          <a:latin typeface="Times New Roman"/>
                          <a:ea typeface="Calibri"/>
                          <a:cs typeface="Times New Roman"/>
                        </a:rPr>
                        <a:t>малоімовірно</a:t>
                      </a:r>
                      <a:r>
                        <a:rPr lang="uk-UA" sz="1200" dirty="0">
                          <a:solidFill>
                            <a:srgbClr val="000000"/>
                          </a:solidFill>
                          <a:effectLst/>
                          <a:latin typeface="Times New Roman"/>
                          <a:ea typeface="Calibri"/>
                          <a:cs typeface="Times New Roman"/>
                        </a:rPr>
                        <a:t> через високого рівня перешкоди</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93775">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Вузькосмуговий OFDM (мультиплексування з ортогональним частотним поділом каналів) першого покоління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Поліпшені характеристики (дальність дії, полоса пропускання і надійність) в порівнянні з протоколом FSK</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Не підтримує обмін даними через трансформатори; не може використовуватися разом з першим поколінням протоколів 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Не рекомендується для нових розробок через високу вартість і проблеми сумісності</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29184">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Широкосмуговий 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Широка смуга пропускання</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Малий радіус дії, недостатній для місцевих мереж</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Добре підходить для побутових додатків, але не відповідає цілям комунальних компаній</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38912">
                <a:tc>
                  <a:txBody>
                    <a:bodyPr/>
                    <a:lstStyle/>
                    <a:p>
                      <a:pPr algn="ctr">
                        <a:lnSpc>
                          <a:spcPct val="120000"/>
                        </a:lnSpc>
                        <a:spcAft>
                          <a:spcPts val="1000"/>
                        </a:spcAft>
                      </a:pPr>
                      <a:r>
                        <a:rPr lang="uk-UA" sz="1200">
                          <a:effectLst/>
                          <a:latin typeface="Times New Roman"/>
                          <a:ea typeface="Calibri"/>
                          <a:cs typeface="Times New Roman"/>
                        </a:rPr>
                        <a:t> </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G3-PLC</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Висока надійність; достатня швидкість обміну даними; підтримка протоколу IPv6 забезпечує обмін даними з багатьма пристроями</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a:solidFill>
                            <a:srgbClr val="000000"/>
                          </a:solidFill>
                          <a:effectLst/>
                          <a:latin typeface="Times New Roman"/>
                          <a:ea typeface="Calibri"/>
                          <a:cs typeface="Times New Roman"/>
                        </a:rPr>
                        <a:t>Поки не отримав схвалення в якості стандарту. (Відповідає проекту стандарту IEEE З1901.2 для передачі даних в інтелектуальних електромережах.)</a:t>
                      </a:r>
                      <a:endParaRPr lang="ru-RU" sz="120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20000"/>
                        </a:lnSpc>
                        <a:spcAft>
                          <a:spcPts val="0"/>
                        </a:spcAft>
                      </a:pPr>
                      <a:r>
                        <a:rPr lang="uk-UA" sz="1200" dirty="0">
                          <a:solidFill>
                            <a:srgbClr val="000000"/>
                          </a:solidFill>
                          <a:effectLst/>
                          <a:latin typeface="Times New Roman"/>
                          <a:ea typeface="Calibri"/>
                          <a:cs typeface="Times New Roman"/>
                        </a:rPr>
                        <a:t>Відмінно підходить для домашніх мереж по всьому світу</a:t>
                      </a:r>
                      <a:endParaRPr lang="ru-RU" sz="1200" dirty="0">
                        <a:effectLst/>
                        <a:latin typeface="Times New Roman"/>
                        <a:ea typeface="Calibri"/>
                        <a:cs typeface="Times New Roman"/>
                      </a:endParaRPr>
                    </a:p>
                  </a:txBody>
                  <a:tcPr marL="1288" marR="128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47398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7"/>
            <a:ext cx="5572055"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967591" y="3789041"/>
            <a:ext cx="2960385" cy="609398"/>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a:t>
            </a:r>
            <a:r>
              <a:rPr lang="uk-UA" sz="1400" dirty="0" smtClean="0">
                <a:effectLst/>
                <a:latin typeface="Times New Roman"/>
                <a:ea typeface="Calibri"/>
                <a:cs typeface="Times New Roman"/>
              </a:rPr>
              <a:t>1.3 </a:t>
            </a:r>
            <a:r>
              <a:rPr lang="uk-UA" sz="1400" dirty="0" smtClean="0">
                <a:effectLst/>
                <a:latin typeface="Times New Roman"/>
                <a:ea typeface="Calibri"/>
                <a:cs typeface="Times New Roman"/>
              </a:rPr>
              <a:t>- Стандартизація технології PLC</a:t>
            </a:r>
            <a:endParaRPr lang="ru-RU" sz="1400" dirty="0">
              <a:effectLst/>
              <a:latin typeface="Times New Roman"/>
              <a:ea typeface="Calibri"/>
              <a:cs typeface="Times New Roman"/>
            </a:endParaRPr>
          </a:p>
        </p:txBody>
      </p:sp>
    </p:spTree>
    <p:extLst>
      <p:ext uri="{BB962C8B-B14F-4D97-AF65-F5344CB8AC3E}">
        <p14:creationId xmlns:p14="http://schemas.microsoft.com/office/powerpoint/2010/main" val="3563355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95536" y="260648"/>
            <a:ext cx="8136904" cy="307777"/>
          </a:xfrm>
          <a:prstGeom prst="rect">
            <a:avLst/>
          </a:prstGeom>
        </p:spPr>
        <p:txBody>
          <a:bodyPr wrap="square">
            <a:spAutoFit/>
          </a:bodyPr>
          <a:lstStyle/>
          <a:p>
            <a:r>
              <a:rPr lang="uk-UA" sz="1400" dirty="0" smtClean="0">
                <a:effectLst/>
                <a:latin typeface="Times New Roman"/>
                <a:ea typeface="Calibri"/>
              </a:rPr>
              <a:t>Пошук </a:t>
            </a:r>
            <a:r>
              <a:rPr lang="uk-UA" sz="1400" dirty="0" smtClean="0">
                <a:effectLst/>
                <a:latin typeface="Times New Roman"/>
                <a:ea typeface="Calibri"/>
              </a:rPr>
              <a:t>аналогів та прототипу до розроблювального пристрою</a:t>
            </a:r>
            <a:endParaRPr lang="ru-RU" sz="1400" dirty="0"/>
          </a:p>
        </p:txBody>
      </p:sp>
      <p:sp>
        <p:nvSpPr>
          <p:cNvPr id="5" name="Прямоугольник 4"/>
          <p:cNvSpPr/>
          <p:nvPr/>
        </p:nvSpPr>
        <p:spPr>
          <a:xfrm>
            <a:off x="251520" y="584984"/>
            <a:ext cx="4572000" cy="350865"/>
          </a:xfrm>
          <a:prstGeom prst="rect">
            <a:avLst/>
          </a:prstGeom>
        </p:spPr>
        <p:txBody>
          <a:bodyPr>
            <a:spAutoFit/>
          </a:bodyPr>
          <a:lstStyle/>
          <a:p>
            <a:pPr indent="180340" algn="just">
              <a:lnSpc>
                <a:spcPct val="120000"/>
              </a:lnSpc>
              <a:spcAft>
                <a:spcPts val="0"/>
              </a:spcAft>
            </a:pPr>
            <a:r>
              <a:rPr lang="uk-UA" sz="1400" dirty="0" smtClean="0">
                <a:effectLst/>
                <a:latin typeface="Times New Roman"/>
                <a:ea typeface="Times New Roman"/>
                <a:cs typeface="Times New Roman"/>
              </a:rPr>
              <a:t>Таблиця </a:t>
            </a:r>
            <a:r>
              <a:rPr lang="uk-UA" sz="1400" dirty="0" smtClean="0">
                <a:effectLst/>
                <a:latin typeface="Times New Roman"/>
                <a:ea typeface="Times New Roman"/>
                <a:cs typeface="Times New Roman"/>
              </a:rPr>
              <a:t>1.</a:t>
            </a:r>
            <a:r>
              <a:rPr lang="ru-RU" sz="1400" dirty="0" smtClean="0">
                <a:effectLst/>
                <a:latin typeface="Times New Roman"/>
                <a:ea typeface="Times New Roman"/>
                <a:cs typeface="Times New Roman"/>
              </a:rPr>
              <a:t>5</a:t>
            </a:r>
            <a:r>
              <a:rPr lang="uk-UA" sz="1400" dirty="0" smtClean="0">
                <a:effectLst/>
                <a:latin typeface="Times New Roman"/>
                <a:ea typeface="Times New Roman"/>
                <a:cs typeface="Times New Roman"/>
              </a:rPr>
              <a:t> </a:t>
            </a:r>
            <a:r>
              <a:rPr lang="uk-UA" sz="1400" dirty="0" smtClean="0">
                <a:effectLst/>
                <a:latin typeface="Times New Roman"/>
                <a:ea typeface="Times New Roman"/>
                <a:cs typeface="Times New Roman"/>
              </a:rPr>
              <a:t>- Технічні характеристики PLC-пристроїв</a:t>
            </a:r>
            <a:endParaRPr lang="ru-RU" sz="1400" dirty="0">
              <a:effectLst/>
              <a:latin typeface="Times New Roman"/>
              <a:ea typeface="Calibri"/>
              <a:cs typeface="Times New Roman"/>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889224061"/>
              </p:ext>
            </p:extLst>
          </p:nvPr>
        </p:nvGraphicFramePr>
        <p:xfrm>
          <a:off x="523544" y="980728"/>
          <a:ext cx="3940444" cy="4937760"/>
        </p:xfrm>
        <a:graphic>
          <a:graphicData uri="http://schemas.openxmlformats.org/drawingml/2006/table">
            <a:tbl>
              <a:tblPr firstRow="1" firstCol="1" bandRow="1"/>
              <a:tblGrid>
                <a:gridCol w="786621"/>
                <a:gridCol w="758558"/>
                <a:gridCol w="471454"/>
                <a:gridCol w="833248"/>
                <a:gridCol w="738267"/>
                <a:gridCol w="352296"/>
              </a:tblGrid>
              <a:tr h="348151">
                <a:tc>
                  <a:txBody>
                    <a:bodyPr/>
                    <a:lstStyle/>
                    <a:p>
                      <a:pPr algn="ctr">
                        <a:lnSpc>
                          <a:spcPct val="120000"/>
                        </a:lnSpc>
                        <a:spcAft>
                          <a:spcPts val="0"/>
                        </a:spcAft>
                      </a:pPr>
                      <a:r>
                        <a:rPr lang="uk-UA" sz="1000">
                          <a:effectLst/>
                          <a:latin typeface="Times New Roman"/>
                          <a:ea typeface="Times New Roman"/>
                          <a:cs typeface="Times New Roman"/>
                        </a:rPr>
                        <a:t>Найменування</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Виробник</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Модель</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Індикатори LAN/USB</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Чіпсет</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Вартість, $</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22226">
                <a:tc>
                  <a:txBody>
                    <a:bodyPr/>
                    <a:lstStyle/>
                    <a:p>
                      <a:pPr algn="ctr">
                        <a:lnSpc>
                          <a:spcPct val="120000"/>
                        </a:lnSpc>
                        <a:spcAft>
                          <a:spcPts val="0"/>
                        </a:spcAft>
                      </a:pPr>
                      <a:r>
                        <a:rPr lang="uk-UA" sz="1000">
                          <a:effectLst/>
                          <a:latin typeface="Times New Roman"/>
                          <a:ea typeface="Times New Roman"/>
                          <a:cs typeface="Times New Roman"/>
                        </a:rPr>
                        <a:t>Powerline</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to Ethernet</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Planet Technology</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PL-101E</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Link-LAN, 100 Mbps</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130</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696302">
                <a:tc>
                  <a:txBody>
                    <a:bodyPr/>
                    <a:lstStyle/>
                    <a:p>
                      <a:pPr algn="ctr">
                        <a:lnSpc>
                          <a:spcPct val="120000"/>
                        </a:lnSpc>
                        <a:spcAft>
                          <a:spcPts val="0"/>
                        </a:spcAft>
                      </a:pPr>
                      <a:r>
                        <a:rPr lang="uk-UA" sz="1000">
                          <a:effectLst/>
                          <a:latin typeface="Times New Roman"/>
                          <a:ea typeface="Times New Roman"/>
                          <a:cs typeface="Times New Roman"/>
                        </a:rPr>
                        <a:t>USB to Powerline Network Adapter</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Planet Technology</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PL-101U</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Нет</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130</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22226">
                <a:tc>
                  <a:txBody>
                    <a:bodyPr/>
                    <a:lstStyle/>
                    <a:p>
                      <a:pPr algn="ctr">
                        <a:lnSpc>
                          <a:spcPct val="120000"/>
                        </a:lnSpc>
                        <a:spcAft>
                          <a:spcPts val="0"/>
                        </a:spcAft>
                      </a:pPr>
                      <a:r>
                        <a:rPr lang="uk-UA" sz="1000">
                          <a:effectLst/>
                          <a:latin typeface="Times New Roman"/>
                          <a:ea typeface="Times New Roman"/>
                          <a:cs typeface="Times New Roman"/>
                        </a:rPr>
                        <a:t>Ethernet</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to Powerline bridge</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Dynamix</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PL-E</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Link-LAN, 100 Mbps</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155</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22226">
                <a:tc>
                  <a:txBody>
                    <a:bodyPr/>
                    <a:lstStyle/>
                    <a:p>
                      <a:pPr algn="ctr">
                        <a:lnSpc>
                          <a:spcPct val="120000"/>
                        </a:lnSpc>
                        <a:spcAft>
                          <a:spcPts val="0"/>
                        </a:spcAft>
                      </a:pPr>
                      <a:r>
                        <a:rPr lang="uk-UA" sz="1000">
                          <a:effectLst/>
                          <a:latin typeface="Times New Roman"/>
                          <a:ea typeface="Times New Roman"/>
                          <a:cs typeface="Times New Roman"/>
                        </a:rPr>
                        <a:t>Home Plug</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USB adapter</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Dynamix</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PL-U</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Нет</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155</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348151">
                <a:tc>
                  <a:txBody>
                    <a:bodyPr/>
                    <a:lstStyle/>
                    <a:p>
                      <a:pPr algn="ctr">
                        <a:lnSpc>
                          <a:spcPct val="120000"/>
                        </a:lnSpc>
                        <a:spcAft>
                          <a:spcPts val="0"/>
                        </a:spcAft>
                      </a:pPr>
                      <a:r>
                        <a:rPr lang="uk-UA" sz="1000">
                          <a:effectLst/>
                          <a:latin typeface="Times New Roman"/>
                          <a:ea typeface="Times New Roman"/>
                          <a:cs typeface="Times New Roman"/>
                        </a:rPr>
                        <a:t>Powerline bridge (OEM)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Surecom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PLB11</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Link, 10, 100 Mbps, Col</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Intellion INT51X1A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110</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22226">
                <a:tc>
                  <a:txBody>
                    <a:bodyPr/>
                    <a:lstStyle/>
                    <a:p>
                      <a:pPr algn="ctr">
                        <a:lnSpc>
                          <a:spcPct val="120000"/>
                        </a:lnSpc>
                        <a:spcAft>
                          <a:spcPts val="0"/>
                        </a:spcAft>
                      </a:pPr>
                      <a:r>
                        <a:rPr lang="uk-UA" sz="1000">
                          <a:effectLst/>
                          <a:latin typeface="Times New Roman"/>
                          <a:ea typeface="Times New Roman"/>
                          <a:cs typeface="Times New Roman"/>
                        </a:rPr>
                        <a:t>Powerline</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USB adapter (OEM)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Surecom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PLU11</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Нет</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Intellion INT51X1A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100</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r h="522226">
                <a:tc>
                  <a:txBody>
                    <a:bodyPr/>
                    <a:lstStyle/>
                    <a:p>
                      <a:pPr algn="ctr">
                        <a:lnSpc>
                          <a:spcPct val="120000"/>
                        </a:lnSpc>
                        <a:spcAft>
                          <a:spcPts val="0"/>
                        </a:spcAft>
                      </a:pPr>
                      <a:r>
                        <a:rPr lang="uk-UA" sz="1000">
                          <a:effectLst/>
                          <a:latin typeface="Times New Roman"/>
                          <a:ea typeface="Times New Roman"/>
                          <a:cs typeface="Times New Roman"/>
                        </a:rPr>
                        <a:t>HomePlug</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USB adapter</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Surecom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NE-6201/A1</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Нет</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20000"/>
                        </a:lnSpc>
                        <a:spcAft>
                          <a:spcPts val="0"/>
                        </a:spcAft>
                      </a:pPr>
                      <a:r>
                        <a:rPr lang="uk-UA" sz="1000">
                          <a:effectLst/>
                          <a:latin typeface="Times New Roman"/>
                          <a:ea typeface="Times New Roman"/>
                          <a:cs typeface="Times New Roman"/>
                        </a:rPr>
                        <a:t>110</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22226">
                <a:tc>
                  <a:txBody>
                    <a:bodyPr/>
                    <a:lstStyle/>
                    <a:p>
                      <a:pPr algn="ctr">
                        <a:lnSpc>
                          <a:spcPct val="120000"/>
                        </a:lnSpc>
                        <a:spcAft>
                          <a:spcPts val="0"/>
                        </a:spcAft>
                      </a:pPr>
                      <a:r>
                        <a:rPr lang="uk-UA" sz="1000">
                          <a:effectLst/>
                          <a:latin typeface="Times New Roman"/>
                          <a:ea typeface="Times New Roman"/>
                          <a:cs typeface="Times New Roman"/>
                        </a:rPr>
                        <a:t>HomePlug</a:t>
                      </a:r>
                      <a:endParaRPr lang="ru-RU" sz="800">
                        <a:effectLst/>
                        <a:latin typeface="Times New Roman"/>
                        <a:ea typeface="Calibri"/>
                        <a:cs typeface="Times New Roman"/>
                      </a:endParaRPr>
                    </a:p>
                    <a:p>
                      <a:pPr algn="ctr">
                        <a:lnSpc>
                          <a:spcPct val="120000"/>
                        </a:lnSpc>
                        <a:spcAft>
                          <a:spcPts val="0"/>
                        </a:spcAft>
                      </a:pPr>
                      <a:r>
                        <a:rPr lang="uk-UA" sz="1000">
                          <a:effectLst/>
                          <a:latin typeface="Times New Roman"/>
                          <a:ea typeface="Times New Roman"/>
                          <a:cs typeface="Times New Roman"/>
                        </a:rPr>
                        <a:t>Ethernet bridge</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Surecom</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NE-6211/A1</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Link-act</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a:effectLst/>
                          <a:latin typeface="Times New Roman"/>
                          <a:ea typeface="Times New Roman"/>
                          <a:cs typeface="Times New Roman"/>
                        </a:rPr>
                        <a:t>Intellion INT5130A/100A</a:t>
                      </a:r>
                      <a:endParaRPr lang="ru-RU" sz="80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20000"/>
                        </a:lnSpc>
                        <a:spcAft>
                          <a:spcPts val="0"/>
                        </a:spcAft>
                      </a:pPr>
                      <a:r>
                        <a:rPr lang="uk-UA" sz="1000" dirty="0">
                          <a:effectLst/>
                          <a:latin typeface="Times New Roman"/>
                          <a:ea typeface="Times New Roman"/>
                          <a:cs typeface="Times New Roman"/>
                        </a:rPr>
                        <a:t>110</a:t>
                      </a:r>
                      <a:endParaRPr lang="ru-RU" sz="800" dirty="0">
                        <a:effectLst/>
                        <a:latin typeface="Times New Roman"/>
                        <a:ea typeface="Calibri"/>
                        <a:cs typeface="Times New Roman"/>
                      </a:endParaRPr>
                    </a:p>
                  </a:txBody>
                  <a:tcPr marL="12089" marR="12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r>
            </a:tbl>
          </a:graphicData>
        </a:graphic>
      </p:graphicFrame>
      <p:sp>
        <p:nvSpPr>
          <p:cNvPr id="7" name="Прямоугольник 6"/>
          <p:cNvSpPr/>
          <p:nvPr/>
        </p:nvSpPr>
        <p:spPr>
          <a:xfrm>
            <a:off x="4823520" y="619898"/>
            <a:ext cx="3888432" cy="609398"/>
          </a:xfrm>
          <a:prstGeom prst="rect">
            <a:avLst/>
          </a:prstGeom>
        </p:spPr>
        <p:txBody>
          <a:bodyPr wrap="square">
            <a:spAutoFit/>
          </a:bodyPr>
          <a:lstStyle/>
          <a:p>
            <a:pPr indent="450215" algn="just">
              <a:lnSpc>
                <a:spcPct val="120000"/>
              </a:lnSpc>
              <a:spcAft>
                <a:spcPts val="0"/>
              </a:spcAft>
            </a:pPr>
            <a:r>
              <a:rPr lang="uk-UA" sz="1400" dirty="0" smtClean="0">
                <a:effectLst/>
                <a:latin typeface="Times New Roman"/>
                <a:ea typeface="Calibri"/>
                <a:cs typeface="Times New Roman"/>
              </a:rPr>
              <a:t>Таблиця </a:t>
            </a:r>
            <a:r>
              <a:rPr lang="uk-UA" sz="1400" dirty="0" smtClean="0">
                <a:effectLst/>
                <a:latin typeface="Times New Roman"/>
                <a:ea typeface="Calibri"/>
                <a:cs typeface="Times New Roman"/>
              </a:rPr>
              <a:t>1.</a:t>
            </a:r>
            <a:r>
              <a:rPr lang="ru-RU" sz="1400" dirty="0" smtClean="0">
                <a:effectLst/>
                <a:latin typeface="Times New Roman"/>
                <a:ea typeface="Calibri"/>
                <a:cs typeface="Times New Roman"/>
              </a:rPr>
              <a:t>6</a:t>
            </a:r>
            <a:r>
              <a:rPr lang="uk-UA" sz="1400" dirty="0" smtClean="0">
                <a:effectLst/>
                <a:latin typeface="Times New Roman"/>
                <a:ea typeface="Calibri"/>
                <a:cs typeface="Times New Roman"/>
              </a:rPr>
              <a:t> </a:t>
            </a:r>
            <a:r>
              <a:rPr lang="uk-UA" sz="1400" dirty="0" smtClean="0">
                <a:effectLst/>
                <a:latin typeface="Times New Roman"/>
                <a:ea typeface="Calibri"/>
                <a:cs typeface="Times New Roman"/>
              </a:rPr>
              <a:t>- Основні технічні показники аналога і нової розробки.</a:t>
            </a:r>
            <a:endParaRPr lang="ru-RU" sz="1400" dirty="0">
              <a:effectLst/>
              <a:latin typeface="Times New Roman"/>
              <a:ea typeface="Calibri"/>
              <a:cs typeface="Times New Roman"/>
            </a:endParaRPr>
          </a:p>
        </p:txBody>
      </p:sp>
      <p:graphicFrame>
        <p:nvGraphicFramePr>
          <p:cNvPr id="8" name="Таблица 7"/>
          <p:cNvGraphicFramePr>
            <a:graphicFrameLocks noGrp="1"/>
          </p:cNvGraphicFramePr>
          <p:nvPr>
            <p:extLst>
              <p:ext uri="{D42A27DB-BD31-4B8C-83A1-F6EECF244321}">
                <p14:modId xmlns:p14="http://schemas.microsoft.com/office/powerpoint/2010/main" val="381674433"/>
              </p:ext>
            </p:extLst>
          </p:nvPr>
        </p:nvGraphicFramePr>
        <p:xfrm>
          <a:off x="4697760" y="1206790"/>
          <a:ext cx="4139952" cy="5120640"/>
        </p:xfrm>
        <a:graphic>
          <a:graphicData uri="http://schemas.openxmlformats.org/drawingml/2006/table">
            <a:tbl>
              <a:tblPr firstRow="1" firstCol="1" lastRow="1" lastCol="1" bandRow="1" bandCol="1"/>
              <a:tblGrid>
                <a:gridCol w="1316107"/>
                <a:gridCol w="1530350"/>
                <a:gridCol w="1293495"/>
              </a:tblGrid>
              <a:tr h="0">
                <a:tc>
                  <a:txBody>
                    <a:bodyPr/>
                    <a:lstStyle/>
                    <a:p>
                      <a:pPr algn="ctr">
                        <a:lnSpc>
                          <a:spcPct val="120000"/>
                        </a:lnSpc>
                        <a:spcAft>
                          <a:spcPts val="0"/>
                        </a:spcAft>
                      </a:pPr>
                      <a:r>
                        <a:rPr lang="uk-UA" sz="1400">
                          <a:effectLst/>
                          <a:latin typeface="Times New Roman"/>
                          <a:ea typeface="Calibri"/>
                          <a:cs typeface="Times New Roman"/>
                        </a:rPr>
                        <a:t>Показники</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Calibri"/>
                          <a:cs typeface="Times New Roman"/>
                        </a:rPr>
                        <a:t>Прототип - </a:t>
                      </a:r>
                      <a:r>
                        <a:rPr lang="ru-RU" sz="1400">
                          <a:effectLst/>
                          <a:latin typeface="Times New Roman"/>
                          <a:ea typeface="Calibri"/>
                          <a:cs typeface="Times New Roman"/>
                        </a:rPr>
                        <a:t>PLC - модем M-2.01</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Calibri"/>
                          <a:cs typeface="Times New Roman"/>
                        </a:rPr>
                        <a:t>Нова розробка</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20000"/>
                        </a:lnSpc>
                        <a:spcAft>
                          <a:spcPts val="0"/>
                        </a:spcAft>
                      </a:pPr>
                      <a:r>
                        <a:rPr lang="uk-UA" sz="1400">
                          <a:effectLst/>
                          <a:latin typeface="Times New Roman"/>
                          <a:ea typeface="Times New Roman"/>
                          <a:cs typeface="Times New Roman"/>
                        </a:rPr>
                        <a:t>Максимальна швидкість </a:t>
                      </a:r>
                      <a:r>
                        <a:rPr lang="ru-RU" sz="1400">
                          <a:effectLst/>
                          <a:latin typeface="Times New Roman"/>
                          <a:ea typeface="Times New Roman"/>
                          <a:cs typeface="Times New Roman"/>
                        </a:rPr>
                        <a:t> в канал</a:t>
                      </a:r>
                      <a:r>
                        <a:rPr lang="uk-UA" sz="1400">
                          <a:effectLst/>
                          <a:latin typeface="Times New Roman"/>
                          <a:ea typeface="Times New Roman"/>
                          <a:cs typeface="Times New Roman"/>
                        </a:rPr>
                        <a:t>і</a:t>
                      </a:r>
                      <a:r>
                        <a:rPr lang="ru-RU" sz="1400">
                          <a:effectLst/>
                          <a:latin typeface="Times New Roman"/>
                          <a:ea typeface="Times New Roman"/>
                          <a:cs typeface="Times New Roman"/>
                        </a:rPr>
                        <a:t> PLC, бит/с </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Times New Roman"/>
                          <a:cs typeface="Times New Roman"/>
                        </a:rPr>
                        <a:t>до</a:t>
                      </a:r>
                      <a:r>
                        <a:rPr lang="uk-UA" sz="850">
                          <a:solidFill>
                            <a:srgbClr val="272727"/>
                          </a:solidFill>
                          <a:effectLst/>
                          <a:latin typeface="Tahoma"/>
                          <a:ea typeface="Calibri"/>
                          <a:cs typeface="Times New Roman"/>
                        </a:rPr>
                        <a:t> </a:t>
                      </a:r>
                      <a:r>
                        <a:rPr lang="ru-RU" sz="1400">
                          <a:effectLst/>
                          <a:latin typeface="Times New Roman"/>
                          <a:ea typeface="Times New Roman"/>
                          <a:cs typeface="Times New Roman"/>
                        </a:rPr>
                        <a:t>2500</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Times New Roman"/>
                          <a:cs typeface="Times New Roman"/>
                        </a:rPr>
                        <a:t>до</a:t>
                      </a:r>
                      <a:r>
                        <a:rPr lang="uk-UA" sz="850">
                          <a:solidFill>
                            <a:srgbClr val="272727"/>
                          </a:solidFill>
                          <a:effectLst/>
                          <a:latin typeface="Tahoma"/>
                          <a:ea typeface="Calibri"/>
                          <a:cs typeface="Times New Roman"/>
                        </a:rPr>
                        <a:t> </a:t>
                      </a:r>
                      <a:r>
                        <a:rPr lang="ru-RU" sz="1400">
                          <a:effectLst/>
                          <a:latin typeface="Times New Roman"/>
                          <a:ea typeface="Times New Roman"/>
                          <a:cs typeface="Times New Roman"/>
                        </a:rPr>
                        <a:t>2500</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20000"/>
                        </a:lnSpc>
                        <a:spcAft>
                          <a:spcPts val="0"/>
                        </a:spcAft>
                      </a:pPr>
                      <a:r>
                        <a:rPr lang="uk-UA" sz="1400">
                          <a:effectLst/>
                          <a:latin typeface="Times New Roman"/>
                          <a:ea typeface="Times New Roman"/>
                          <a:cs typeface="Times New Roman"/>
                        </a:rPr>
                        <a:t>Максимальна швидкість</a:t>
                      </a:r>
                      <a:r>
                        <a:rPr lang="ru-RU" sz="1400">
                          <a:effectLst/>
                          <a:latin typeface="Times New Roman"/>
                          <a:ea typeface="Times New Roman"/>
                          <a:cs typeface="Times New Roman"/>
                        </a:rPr>
                        <a:t> по интерфейсу RS-485, бит/с</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ru-RU" sz="1400">
                          <a:effectLst/>
                          <a:latin typeface="Times New Roman"/>
                          <a:ea typeface="Times New Roman"/>
                          <a:cs typeface="Times New Roman"/>
                        </a:rPr>
                        <a:t>от 300 до 115200 с битом контроля нечетности и без него</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ru-RU" sz="1400">
                          <a:effectLst/>
                          <a:latin typeface="Times New Roman"/>
                          <a:ea typeface="Times New Roman"/>
                          <a:cs typeface="Times New Roman"/>
                        </a:rPr>
                        <a:t>от 2400 до 38400 с битом контроля нечетности и без него</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20000"/>
                        </a:lnSpc>
                        <a:spcAft>
                          <a:spcPts val="0"/>
                        </a:spcAft>
                      </a:pPr>
                      <a:r>
                        <a:rPr lang="uk-UA" sz="1400">
                          <a:effectLst/>
                          <a:latin typeface="Times New Roman"/>
                          <a:ea typeface="Times New Roman"/>
                          <a:cs typeface="Times New Roman"/>
                        </a:rPr>
                        <a:t>Максимальна відстань - </a:t>
                      </a:r>
                      <a:r>
                        <a:rPr lang="ru-RU" sz="1400">
                          <a:effectLst/>
                          <a:latin typeface="Times New Roman"/>
                          <a:ea typeface="Times New Roman"/>
                          <a:cs typeface="Times New Roman"/>
                        </a:rPr>
                        <a:t>точка-точка, км</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Times New Roman"/>
                          <a:cs typeface="Times New Roman"/>
                        </a:rPr>
                        <a:t>1</a:t>
                      </a:r>
                      <a:r>
                        <a:rPr lang="en-US" sz="1400">
                          <a:effectLst/>
                          <a:latin typeface="Times New Roman"/>
                          <a:ea typeface="Times New Roman"/>
                          <a:cs typeface="Times New Roman"/>
                        </a:rPr>
                        <a:t>.0</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uk-UA" sz="1400">
                          <a:effectLst/>
                          <a:latin typeface="Times New Roman"/>
                          <a:ea typeface="Calibri"/>
                          <a:cs typeface="Times New Roman"/>
                        </a:rPr>
                        <a:t>2</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indent="180340" algn="just">
                        <a:lnSpc>
                          <a:spcPct val="120000"/>
                        </a:lnSpc>
                        <a:spcAft>
                          <a:spcPts val="0"/>
                        </a:spcAft>
                      </a:pPr>
                      <a:r>
                        <a:rPr lang="uk-UA" sz="1400">
                          <a:effectLst/>
                          <a:latin typeface="Times New Roman"/>
                          <a:ea typeface="Times New Roman"/>
                          <a:cs typeface="Times New Roman"/>
                        </a:rPr>
                        <a:t>Смуга займаних частот для обміну даними (к</a:t>
                      </a:r>
                      <a:r>
                        <a:rPr lang="en-US" sz="1400">
                          <a:effectLst/>
                          <a:latin typeface="Times New Roman"/>
                          <a:ea typeface="Times New Roman"/>
                          <a:cs typeface="Times New Roman"/>
                        </a:rPr>
                        <a:t>H</a:t>
                      </a:r>
                      <a:r>
                        <a:rPr lang="uk-UA" sz="1400">
                          <a:effectLst/>
                          <a:latin typeface="Times New Roman"/>
                          <a:ea typeface="Times New Roman"/>
                          <a:cs typeface="Times New Roman"/>
                        </a:rPr>
                        <a:t>)</a:t>
                      </a:r>
                      <a:endParaRPr lang="ru-RU" sz="1200">
                        <a:effectLst/>
                        <a:latin typeface="Times New Roman"/>
                        <a:ea typeface="Calibri"/>
                        <a:cs typeface="Times New Roman"/>
                      </a:endParaRPr>
                    </a:p>
                    <a:p>
                      <a:pPr>
                        <a:lnSpc>
                          <a:spcPct val="120000"/>
                        </a:lnSpc>
                        <a:spcAft>
                          <a:spcPts val="0"/>
                        </a:spcAft>
                      </a:pPr>
                      <a:r>
                        <a:rPr lang="uk-UA" sz="1400">
                          <a:effectLst/>
                          <a:latin typeface="Times New Roman"/>
                          <a:ea typeface="Calibri"/>
                          <a:cs typeface="Times New Roman"/>
                        </a:rPr>
                        <a:t> </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US" sz="1400">
                          <a:effectLst/>
                          <a:latin typeface="Times New Roman"/>
                          <a:ea typeface="Times New Roman"/>
                          <a:cs typeface="Times New Roman"/>
                        </a:rPr>
                        <a:t>3</a:t>
                      </a:r>
                      <a:r>
                        <a:rPr lang="uk-UA" sz="1400">
                          <a:effectLst/>
                          <a:latin typeface="Times New Roman"/>
                          <a:ea typeface="Times New Roman"/>
                          <a:cs typeface="Times New Roman"/>
                        </a:rPr>
                        <a:t> - </a:t>
                      </a:r>
                      <a:r>
                        <a:rPr lang="en-US" sz="1400">
                          <a:effectLst/>
                          <a:latin typeface="Times New Roman"/>
                          <a:ea typeface="Times New Roman"/>
                          <a:cs typeface="Times New Roman"/>
                        </a:rPr>
                        <a:t>150</a:t>
                      </a:r>
                      <a:endParaRPr lang="ru-RU" sz="120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Aft>
                          <a:spcPts val="0"/>
                        </a:spcAft>
                      </a:pPr>
                      <a:r>
                        <a:rPr lang="en-US" sz="1400" dirty="0">
                          <a:effectLst/>
                          <a:latin typeface="Times New Roman"/>
                          <a:ea typeface="Times New Roman"/>
                          <a:cs typeface="Times New Roman"/>
                        </a:rPr>
                        <a:t>3</a:t>
                      </a:r>
                      <a:r>
                        <a:rPr lang="uk-UA" sz="1400" dirty="0">
                          <a:effectLst/>
                          <a:latin typeface="Times New Roman"/>
                          <a:ea typeface="Times New Roman"/>
                          <a:cs typeface="Times New Roman"/>
                        </a:rPr>
                        <a:t> - </a:t>
                      </a:r>
                      <a:r>
                        <a:rPr lang="en-US" sz="1400" dirty="0">
                          <a:effectLst/>
                          <a:latin typeface="Times New Roman"/>
                          <a:ea typeface="Times New Roman"/>
                          <a:cs typeface="Times New Roman"/>
                        </a:rPr>
                        <a:t>150</a:t>
                      </a:r>
                      <a:endParaRPr lang="ru-RU" sz="1200" dirty="0">
                        <a:effectLst/>
                        <a:latin typeface="Times New Roman"/>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96411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3149"/>
            <a:ext cx="7920880" cy="728148"/>
          </a:xfrm>
          <a:prstGeom prst="rect">
            <a:avLst/>
          </a:prstGeom>
        </p:spPr>
        <p:txBody>
          <a:bodyPr wrap="square">
            <a:spAutoFit/>
          </a:bodyPr>
          <a:lstStyle/>
          <a:p>
            <a:pPr indent="449580" algn="ctr">
              <a:lnSpc>
                <a:spcPct val="120000"/>
              </a:lnSpc>
              <a:spcAft>
                <a:spcPts val="0"/>
              </a:spcAft>
            </a:pPr>
            <a:r>
              <a:rPr lang="uk-UA" dirty="0">
                <a:latin typeface="Times New Roman"/>
                <a:ea typeface="Times New Roman"/>
                <a:cs typeface="Times New Roman"/>
              </a:rPr>
              <a:t>РОЗДІЛ 2. АНАЛІЗ ЗАГАЛЬНОЇ ТОПОЛОГІЇ МЕРЕЖІ ДОСТУПУ НА ОСНОВІ ТЕХНОЛОГІЇ </a:t>
            </a:r>
            <a:r>
              <a:rPr lang="uk-UA" dirty="0">
                <a:latin typeface="Times New Roman"/>
                <a:ea typeface="Calibri"/>
                <a:cs typeface="Times New Roman"/>
              </a:rPr>
              <a:t>PLC</a:t>
            </a:r>
            <a:r>
              <a:rPr lang="uk-UA" dirty="0">
                <a:latin typeface="Times New Roman"/>
                <a:ea typeface="Times New Roman"/>
                <a:cs typeface="Times New Roman"/>
              </a:rPr>
              <a:t>  ТА РОЗРОБКА КОНСТРУКЦІЇ PLC МОДЕМА</a:t>
            </a:r>
            <a:endParaRPr lang="ru-RU" sz="1600" dirty="0">
              <a:effectLst/>
              <a:latin typeface="Times New Roman"/>
              <a:ea typeface="Calibri"/>
              <a:cs typeface="Times New Roman"/>
            </a:endParaRPr>
          </a:p>
        </p:txBody>
      </p:sp>
      <p:sp>
        <p:nvSpPr>
          <p:cNvPr id="3" name="Прямоугольник 2"/>
          <p:cNvSpPr/>
          <p:nvPr/>
        </p:nvSpPr>
        <p:spPr>
          <a:xfrm>
            <a:off x="179512" y="877642"/>
            <a:ext cx="8784976" cy="5503686"/>
          </a:xfrm>
          <a:prstGeom prst="rect">
            <a:avLst/>
          </a:prstGeom>
        </p:spPr>
        <p:txBody>
          <a:bodyPr wrap="square">
            <a:spAutoFit/>
          </a:bodyPr>
          <a:lstStyle/>
          <a:p>
            <a:pPr indent="342900" algn="just">
              <a:lnSpc>
                <a:spcPct val="120000"/>
              </a:lnSpc>
              <a:spcAft>
                <a:spcPts val="0"/>
              </a:spcAft>
            </a:pPr>
            <a:r>
              <a:rPr lang="uk-UA" sz="1050" b="1" dirty="0">
                <a:latin typeface="Arial" pitchFamily="34" charset="0"/>
                <a:ea typeface="Times New Roman"/>
                <a:cs typeface="Arial" pitchFamily="34" charset="0"/>
              </a:rPr>
              <a:t>В другому розділі результаті виконання дипломного проекту отримано практичні навики розрахунків та конструювання радіоелектронної апаратури. Розроблений пристрій передачі інформації по лініям електроживлення 220 вольт.</a:t>
            </a:r>
            <a:endParaRPr lang="ru-RU" sz="1050" b="1" dirty="0">
              <a:latin typeface="Arial" pitchFamily="34" charset="0"/>
              <a:ea typeface="Calibri"/>
              <a:cs typeface="Arial" pitchFamily="34" charset="0"/>
            </a:endParaRPr>
          </a:p>
          <a:p>
            <a:pPr indent="342900" algn="just">
              <a:lnSpc>
                <a:spcPct val="120000"/>
              </a:lnSpc>
              <a:spcAft>
                <a:spcPts val="0"/>
              </a:spcAft>
            </a:pPr>
            <a:r>
              <a:rPr lang="uk-UA" sz="1050" b="1" dirty="0">
                <a:latin typeface="Arial" pitchFamily="34" charset="0"/>
                <a:ea typeface="Times New Roman"/>
                <a:cs typeface="Arial" pitchFamily="34" charset="0"/>
              </a:rPr>
              <a:t>Для конструкції було вибрано двосторонню друковану плату, яка характеризується високими комутаційними якостями, підвищеною міцністю з’єднань виводу навісного елемента з рисунком плати. Матеріал для плати вибрано склотекстоліт </a:t>
            </a:r>
            <a:r>
              <a:rPr lang="uk-UA" sz="1050" b="1" dirty="0" err="1">
                <a:latin typeface="Arial" pitchFamily="34" charset="0"/>
                <a:ea typeface="Times New Roman"/>
                <a:cs typeface="Arial" pitchFamily="34" charset="0"/>
              </a:rPr>
              <a:t>фольгований</a:t>
            </a:r>
            <a:r>
              <a:rPr lang="uk-UA" sz="1050" b="1" dirty="0">
                <a:latin typeface="Arial" pitchFamily="34" charset="0"/>
                <a:ea typeface="Times New Roman"/>
                <a:cs typeface="Arial" pitchFamily="34" charset="0"/>
              </a:rPr>
              <a:t> склотекстоліт СФ-2-35-1,5 ГОСТ 10316-78, оскільки матеріал друкованої плати повинен мати хорошу технологічність, високі електрофізичні властивості, високу адгезію.</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solidFill>
                  <a:srgbClr val="000000"/>
                </a:solidFill>
                <a:latin typeface="Arial" pitchFamily="34" charset="0"/>
                <a:ea typeface="Times New Roman"/>
                <a:cs typeface="Arial" pitchFamily="34" charset="0"/>
              </a:rPr>
              <a:t>Було проведено порівняльну характеристику приладу, що розробляється з вже існуючими прототипами та аналогами, вказані переваги та недоліки. Запропонована електрична принципова схема пристрою на основі </a:t>
            </a:r>
            <a:r>
              <a:rPr lang="uk-UA" sz="1050" b="1" dirty="0" err="1">
                <a:solidFill>
                  <a:srgbClr val="000000"/>
                </a:solidFill>
                <a:latin typeface="Arial" pitchFamily="34" charset="0"/>
                <a:ea typeface="Times New Roman"/>
                <a:cs typeface="Arial" pitchFamily="34" charset="0"/>
              </a:rPr>
              <a:t>мікроконтролера</a:t>
            </a:r>
            <a:r>
              <a:rPr lang="uk-UA" sz="1050" b="1" dirty="0">
                <a:solidFill>
                  <a:srgbClr val="000000"/>
                </a:solidFill>
                <a:latin typeface="Arial" pitchFamily="34" charset="0"/>
                <a:ea typeface="Times New Roman"/>
                <a:cs typeface="Arial" pitchFamily="34" charset="0"/>
              </a:rPr>
              <a:t> та спеціалізованої мікросхеми .</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latin typeface="Arial" pitchFamily="34" charset="0"/>
                <a:ea typeface="Times New Roman"/>
                <a:cs typeface="Arial" pitchFamily="34" charset="0"/>
              </a:rPr>
              <a:t>На основі електричної принципової схеми проведено трасування та встановлені розміри плати виробу 110×94 мм і розрахована маса 287 г.</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latin typeface="Arial" pitchFamily="34" charset="0"/>
                <a:ea typeface="Times New Roman"/>
                <a:cs typeface="Arial" pitchFamily="34" charset="0"/>
              </a:rPr>
              <a:t>Були проведені розрахунки електромагнітної сумісності елементів, механічної міцності друкованої плати, а саме: на удар, на вібрацію, розрахунок на надійність, теплові розрахунки.  Розрахунок плати на електромагніту сумісність провідників - взаємну паразитну ємність та індуктивність провідників які розташовані на одній поверхні друкованої плати становили  83 пФ та 74 </a:t>
            </a:r>
            <a:r>
              <a:rPr lang="uk-UA" sz="1050" b="1" dirty="0" err="1">
                <a:latin typeface="Arial" pitchFamily="34" charset="0"/>
                <a:ea typeface="Times New Roman"/>
                <a:cs typeface="Arial" pitchFamily="34" charset="0"/>
              </a:rPr>
              <a:t>мкГн</a:t>
            </a:r>
            <a:r>
              <a:rPr lang="uk-UA" sz="1050" b="1" dirty="0">
                <a:latin typeface="Arial" pitchFamily="34" charset="0"/>
                <a:ea typeface="Times New Roman"/>
                <a:cs typeface="Arial" pitchFamily="34" charset="0"/>
              </a:rPr>
              <a:t>. Паразитні реактивності знаходяться в межах норми і не потрібно додаткових засобів з їх зниження. При розрахунку плати на вібростійкість частота власних коливань не співпала з резонансною частотою і становить 283  Гц, отже співвідношення розмірів плати задовольняють вимогам вібростійкості і частота власних коливань не співпадає з можливою резонансною частотою впливу навколишнього середовища. Граничний прогин друкованої плати становить 1∙10</a:t>
            </a:r>
            <a:r>
              <a:rPr lang="uk-UA" sz="1050" b="1" baseline="30000" dirty="0">
                <a:latin typeface="Arial" pitchFamily="34" charset="0"/>
                <a:ea typeface="Times New Roman"/>
                <a:cs typeface="Arial" pitchFamily="34" charset="0"/>
              </a:rPr>
              <a:t>-6</a:t>
            </a:r>
            <a:r>
              <a:rPr lang="uk-UA" sz="1050" b="1" dirty="0">
                <a:latin typeface="Arial" pitchFamily="34" charset="0"/>
                <a:ea typeface="Times New Roman"/>
                <a:cs typeface="Arial" pitchFamily="34" charset="0"/>
              </a:rPr>
              <a:t>мм., що не перевищує допустимого значення, тому можна сказати, що вібраційні навантаження не вплинуть на роботу пристрою. При розрахунку на удар виявилось, що спосіб кріплення (чотири отвори по краях плати) та її товщина  забезпечують найменшу частоту власних коливань, найбільше </a:t>
            </a:r>
            <a:r>
              <a:rPr lang="uk-UA" sz="1050" b="1" dirty="0" err="1">
                <a:latin typeface="Arial" pitchFamily="34" charset="0"/>
                <a:ea typeface="Times New Roman"/>
                <a:cs typeface="Arial" pitchFamily="34" charset="0"/>
              </a:rPr>
              <a:t>віброзміщення</a:t>
            </a:r>
            <a:r>
              <a:rPr lang="uk-UA" sz="1050" b="1" dirty="0">
                <a:latin typeface="Arial" pitchFamily="34" charset="0"/>
                <a:ea typeface="Times New Roman"/>
                <a:cs typeface="Arial" pitchFamily="34" charset="0"/>
              </a:rPr>
              <a:t> при дії вібрації і найменше ударне прискорення при дії ударів. </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latin typeface="Arial" pitchFamily="34" charset="0"/>
                <a:ea typeface="Times New Roman"/>
                <a:cs typeface="Arial" pitchFamily="34" charset="0"/>
              </a:rPr>
              <a:t>Підчас розрахунку плати на надійність, було отримано 68965 годин  безвідмовної роботи. </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latin typeface="Arial" pitchFamily="34" charset="0"/>
                <a:ea typeface="Times New Roman"/>
                <a:cs typeface="Arial" pitchFamily="34" charset="0"/>
              </a:rPr>
              <a:t>В результаті теплових розрахунків при перегріванні кожуха на ΔtК1 = 1 °С значення </a:t>
            </a:r>
            <a:r>
              <a:rPr lang="uk-UA" sz="1050" b="1" dirty="0" err="1">
                <a:latin typeface="Arial" pitchFamily="34" charset="0"/>
                <a:ea typeface="Times New Roman"/>
                <a:cs typeface="Arial" pitchFamily="34" charset="0"/>
              </a:rPr>
              <a:t>розсіюваної</a:t>
            </a:r>
            <a:r>
              <a:rPr lang="uk-UA" sz="1050" b="1" dirty="0">
                <a:latin typeface="Arial" pitchFamily="34" charset="0"/>
                <a:ea typeface="Times New Roman"/>
                <a:cs typeface="Arial" pitchFamily="34" charset="0"/>
              </a:rPr>
              <a:t> потужності становитиме Р1 = 1 Вт , при якій маємо значення температури нагрітої зони </a:t>
            </a:r>
            <a:r>
              <a:rPr lang="uk-UA" sz="1050" b="1" dirty="0" err="1">
                <a:latin typeface="Arial" pitchFamily="34" charset="0"/>
                <a:ea typeface="Times New Roman"/>
                <a:cs typeface="Arial" pitchFamily="34" charset="0"/>
              </a:rPr>
              <a:t>tЗ</a:t>
            </a:r>
            <a:r>
              <a:rPr lang="uk-UA" sz="1050" b="1" dirty="0">
                <a:latin typeface="Arial" pitchFamily="34" charset="0"/>
                <a:ea typeface="Times New Roman"/>
                <a:cs typeface="Arial" pitchFamily="34" charset="0"/>
              </a:rPr>
              <a:t> = 21,7434°С і температури кожуха tК1 = 21 °С. А при перегріванні кожуха на ΔtК2 = 5 °С значення </a:t>
            </a:r>
            <a:r>
              <a:rPr lang="uk-UA" sz="1050" b="1" dirty="0" err="1">
                <a:latin typeface="Arial" pitchFamily="34" charset="0"/>
                <a:ea typeface="Times New Roman"/>
                <a:cs typeface="Arial" pitchFamily="34" charset="0"/>
              </a:rPr>
              <a:t>розсіюваної</a:t>
            </a:r>
            <a:r>
              <a:rPr lang="uk-UA" sz="1050" b="1" dirty="0">
                <a:latin typeface="Arial" pitchFamily="34" charset="0"/>
                <a:ea typeface="Times New Roman"/>
                <a:cs typeface="Arial" pitchFamily="34" charset="0"/>
              </a:rPr>
              <a:t> потужності становитиме Р2 = 0.67 Вт , при якій маємо значення температури нагрітої зони </a:t>
            </a:r>
            <a:r>
              <a:rPr lang="uk-UA" sz="1050" b="1" dirty="0" err="1">
                <a:latin typeface="Arial" pitchFamily="34" charset="0"/>
                <a:ea typeface="Times New Roman"/>
                <a:cs typeface="Arial" pitchFamily="34" charset="0"/>
              </a:rPr>
              <a:t>tЗ</a:t>
            </a:r>
            <a:r>
              <a:rPr lang="uk-UA" sz="1050" b="1" dirty="0">
                <a:latin typeface="Arial" pitchFamily="34" charset="0"/>
                <a:ea typeface="Times New Roman"/>
                <a:cs typeface="Arial" pitchFamily="34" charset="0"/>
              </a:rPr>
              <a:t> = 25,13366 °С і температури кожуха tК2 = 25 °С.</a:t>
            </a:r>
            <a:endParaRPr lang="ru-RU" sz="1050" b="1" dirty="0">
              <a:latin typeface="Arial" pitchFamily="34" charset="0"/>
              <a:ea typeface="Calibri"/>
              <a:cs typeface="Arial" pitchFamily="34" charset="0"/>
            </a:endParaRPr>
          </a:p>
          <a:p>
            <a:pPr indent="457200" algn="just">
              <a:lnSpc>
                <a:spcPct val="120000"/>
              </a:lnSpc>
              <a:spcAft>
                <a:spcPts val="0"/>
              </a:spcAft>
            </a:pPr>
            <a:r>
              <a:rPr lang="uk-UA" sz="1050" b="1" dirty="0">
                <a:latin typeface="Arial" pitchFamily="34" charset="0"/>
                <a:ea typeface="Times New Roman"/>
                <a:cs typeface="Arial" pitchFamily="34" charset="0"/>
              </a:rPr>
              <a:t>Згідно розрахунків можна констатувати, що пристрій задовольняє всі техніко-технологічні характеристики та може бути введений у експлуатацію.</a:t>
            </a:r>
            <a:endParaRPr lang="ru-RU" sz="1050" b="1" dirty="0">
              <a:effectLst/>
              <a:latin typeface="Arial" pitchFamily="34" charset="0"/>
              <a:ea typeface="Calibri"/>
              <a:cs typeface="Arial" pitchFamily="34" charset="0"/>
            </a:endParaRPr>
          </a:p>
        </p:txBody>
      </p:sp>
    </p:spTree>
    <p:extLst>
      <p:ext uri="{BB962C8B-B14F-4D97-AF65-F5344CB8AC3E}">
        <p14:creationId xmlns:p14="http://schemas.microsoft.com/office/powerpoint/2010/main" val="450329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260648"/>
            <a:ext cx="7920880" cy="332463"/>
          </a:xfrm>
          <a:prstGeom prst="rect">
            <a:avLst/>
          </a:prstGeom>
        </p:spPr>
        <p:txBody>
          <a:bodyPr wrap="square">
            <a:spAutoFit/>
          </a:bodyPr>
          <a:lstStyle/>
          <a:p>
            <a:pPr marL="450215" algn="just">
              <a:lnSpc>
                <a:spcPct val="120000"/>
              </a:lnSpc>
              <a:spcAft>
                <a:spcPts val="0"/>
              </a:spcAft>
            </a:pPr>
            <a:r>
              <a:rPr lang="uk-UA" sz="1400" dirty="0"/>
              <a:t>2.1 Аналіз загальної топології мережі доступу на основі технології PLC</a:t>
            </a:r>
            <a:endParaRPr lang="ru-RU" sz="1400" dirty="0">
              <a:effectLst/>
              <a:latin typeface="Times New Roman"/>
              <a:ea typeface="Calibri"/>
              <a:cs typeface="Times New Roman"/>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961511"/>
            <a:ext cx="612457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63688" y="3752166"/>
            <a:ext cx="6124574" cy="523220"/>
          </a:xfrm>
          <a:prstGeom prst="rect">
            <a:avLst/>
          </a:prstGeom>
        </p:spPr>
        <p:txBody>
          <a:bodyPr wrap="square">
            <a:spAutoFit/>
          </a:bodyPr>
          <a:lstStyle/>
          <a:p>
            <a:pPr algn="ctr"/>
            <a:r>
              <a:rPr lang="uk-UA" sz="1400" dirty="0" smtClean="0">
                <a:effectLst/>
                <a:latin typeface="Times New Roman"/>
                <a:ea typeface="Calibri"/>
              </a:rPr>
              <a:t>Рисунок </a:t>
            </a:r>
            <a:r>
              <a:rPr lang="en-US" sz="1400" dirty="0" smtClean="0">
                <a:effectLst/>
                <a:latin typeface="Times New Roman"/>
                <a:ea typeface="Calibri"/>
              </a:rPr>
              <a:t>2.1</a:t>
            </a:r>
            <a:r>
              <a:rPr lang="uk-UA" sz="1400" dirty="0" smtClean="0">
                <a:effectLst/>
                <a:latin typeface="Times New Roman"/>
                <a:ea typeface="Calibri"/>
              </a:rPr>
              <a:t> </a:t>
            </a:r>
            <a:r>
              <a:rPr lang="uk-UA" sz="1400" dirty="0" smtClean="0">
                <a:effectLst/>
                <a:latin typeface="Times New Roman"/>
                <a:ea typeface="Calibri"/>
              </a:rPr>
              <a:t>-  Сфери застосування засобів зв'язку на основі електричних мереж</a:t>
            </a:r>
            <a:endParaRPr lang="ru-RU" sz="1400" dirty="0"/>
          </a:p>
        </p:txBody>
      </p:sp>
    </p:spTree>
    <p:extLst>
      <p:ext uri="{BB962C8B-B14F-4D97-AF65-F5344CB8AC3E}">
        <p14:creationId xmlns:p14="http://schemas.microsoft.com/office/powerpoint/2010/main" val="2709313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188640"/>
            <a:ext cx="7704856" cy="350865"/>
          </a:xfrm>
          <a:prstGeom prst="rect">
            <a:avLst/>
          </a:prstGeom>
        </p:spPr>
        <p:txBody>
          <a:bodyPr wrap="square">
            <a:spAutoFit/>
          </a:bodyPr>
          <a:lstStyle/>
          <a:p>
            <a:pPr marL="450215" algn="just">
              <a:lnSpc>
                <a:spcPct val="120000"/>
              </a:lnSpc>
              <a:spcAft>
                <a:spcPts val="0"/>
              </a:spcAft>
            </a:pPr>
            <a:r>
              <a:rPr lang="uk-UA" sz="1400" dirty="0" smtClean="0">
                <a:effectLst/>
                <a:latin typeface="Times New Roman"/>
                <a:ea typeface="Calibri"/>
                <a:cs typeface="Times New Roman"/>
              </a:rPr>
              <a:t>Огляд </a:t>
            </a:r>
            <a:r>
              <a:rPr lang="uk-UA" sz="1400" dirty="0" smtClean="0">
                <a:effectLst/>
                <a:latin typeface="Times New Roman"/>
                <a:ea typeface="Calibri"/>
                <a:cs typeface="Times New Roman"/>
              </a:rPr>
              <a:t>технологій широкосмугового абонентського доступу на основі PLC </a:t>
            </a:r>
            <a:endParaRPr lang="ru-RU" sz="1400" dirty="0">
              <a:effectLst/>
              <a:latin typeface="Times New Roman"/>
              <a:ea typeface="Calibri"/>
              <a:cs typeface="Times New Roman"/>
            </a:endParaRPr>
          </a:p>
        </p:txBody>
      </p:sp>
      <p:pic>
        <p:nvPicPr>
          <p:cNvPr id="3" name="Рисунок 2"/>
          <p:cNvPicPr/>
          <p:nvPr/>
        </p:nvPicPr>
        <p:blipFill>
          <a:blip r:embed="rId2"/>
          <a:stretch>
            <a:fillRect/>
          </a:stretch>
        </p:blipFill>
        <p:spPr>
          <a:xfrm>
            <a:off x="467544" y="517000"/>
            <a:ext cx="4284475" cy="3416055"/>
          </a:xfrm>
          <a:prstGeom prst="rect">
            <a:avLst/>
          </a:prstGeom>
        </p:spPr>
      </p:pic>
      <p:sp>
        <p:nvSpPr>
          <p:cNvPr id="4" name="Прямоугольник 3"/>
          <p:cNvSpPr/>
          <p:nvPr/>
        </p:nvSpPr>
        <p:spPr>
          <a:xfrm>
            <a:off x="4786726" y="764704"/>
            <a:ext cx="3817722" cy="313932"/>
          </a:xfrm>
          <a:prstGeom prst="rect">
            <a:avLst/>
          </a:prstGeom>
        </p:spPr>
        <p:txBody>
          <a:bodyPr wrap="square">
            <a:spAutoFit/>
          </a:bodyPr>
          <a:lstStyle/>
          <a:p>
            <a:pPr algn="ctr">
              <a:lnSpc>
                <a:spcPct val="120000"/>
              </a:lnSpc>
              <a:spcAft>
                <a:spcPts val="0"/>
              </a:spcAft>
            </a:pPr>
            <a:r>
              <a:rPr lang="uk-UA" sz="1200" dirty="0" smtClean="0">
                <a:effectLst/>
                <a:latin typeface="Times New Roman"/>
                <a:ea typeface="Calibri"/>
                <a:cs typeface="Times New Roman"/>
              </a:rPr>
              <a:t>Рисунок </a:t>
            </a:r>
            <a:r>
              <a:rPr lang="en-US" sz="1200" dirty="0" smtClean="0">
                <a:effectLst/>
                <a:latin typeface="Times New Roman"/>
                <a:ea typeface="Calibri"/>
                <a:cs typeface="Times New Roman"/>
              </a:rPr>
              <a:t>2.2</a:t>
            </a:r>
            <a:r>
              <a:rPr lang="uk-UA" sz="1200" dirty="0" smtClean="0">
                <a:effectLst/>
                <a:latin typeface="Times New Roman"/>
                <a:ea typeface="Calibri"/>
                <a:cs typeface="Times New Roman"/>
              </a:rPr>
              <a:t> </a:t>
            </a:r>
            <a:r>
              <a:rPr lang="uk-UA" sz="1200" dirty="0" smtClean="0">
                <a:effectLst/>
                <a:latin typeface="Times New Roman"/>
                <a:ea typeface="Calibri"/>
                <a:cs typeface="Times New Roman"/>
              </a:rPr>
              <a:t>-  Варіанти модуляції для систем PLC</a:t>
            </a:r>
            <a:endParaRPr lang="ru-RU" sz="1200" dirty="0">
              <a:effectLst/>
              <a:latin typeface="Times New Roman"/>
              <a:ea typeface="Calibri"/>
              <a:cs typeface="Times New Roman"/>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221088"/>
            <a:ext cx="6124575"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695587" y="5494016"/>
            <a:ext cx="2182532" cy="757130"/>
          </a:xfrm>
          <a:prstGeom prst="rect">
            <a:avLst/>
          </a:prstGeom>
        </p:spPr>
        <p:txBody>
          <a:bodyPr wrap="square">
            <a:spAutoFit/>
          </a:bodyPr>
          <a:lstStyle/>
          <a:p>
            <a:pPr algn="ctr">
              <a:lnSpc>
                <a:spcPct val="120000"/>
              </a:lnSpc>
              <a:spcAft>
                <a:spcPts val="0"/>
              </a:spcAft>
            </a:pPr>
            <a:r>
              <a:rPr lang="uk-UA" sz="1200" dirty="0" smtClean="0">
                <a:effectLst/>
                <a:latin typeface="Times New Roman"/>
                <a:ea typeface="Calibri"/>
                <a:cs typeface="Times New Roman"/>
              </a:rPr>
              <a:t>Рисунок </a:t>
            </a:r>
            <a:r>
              <a:rPr lang="en-US" sz="1200" dirty="0" smtClean="0">
                <a:effectLst/>
                <a:latin typeface="Times New Roman"/>
                <a:ea typeface="Calibri"/>
                <a:cs typeface="Times New Roman"/>
              </a:rPr>
              <a:t>2.3</a:t>
            </a:r>
            <a:r>
              <a:rPr lang="uk-UA" sz="1200" dirty="0" smtClean="0">
                <a:effectLst/>
                <a:latin typeface="Times New Roman"/>
                <a:ea typeface="Calibri"/>
                <a:cs typeface="Times New Roman"/>
              </a:rPr>
              <a:t> </a:t>
            </a:r>
            <a:r>
              <a:rPr lang="uk-UA" sz="1200" dirty="0" smtClean="0">
                <a:effectLst/>
                <a:latin typeface="Times New Roman"/>
                <a:ea typeface="Calibri"/>
                <a:cs typeface="Times New Roman"/>
              </a:rPr>
              <a:t>-  Частотний план, реалізований в апаратурі компанії ASCOM</a:t>
            </a:r>
            <a:endParaRPr lang="ru-RU" sz="1200" dirty="0">
              <a:effectLst/>
              <a:latin typeface="Times New Roman"/>
              <a:ea typeface="Calibri"/>
              <a:cs typeface="Times New Roman"/>
            </a:endParaRPr>
          </a:p>
        </p:txBody>
      </p:sp>
    </p:spTree>
    <p:extLst>
      <p:ext uri="{BB962C8B-B14F-4D97-AF65-F5344CB8AC3E}">
        <p14:creationId xmlns:p14="http://schemas.microsoft.com/office/powerpoint/2010/main" val="3400180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2"/>
            <a:ext cx="4248472" cy="381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5292080" y="3119672"/>
            <a:ext cx="2874690" cy="867930"/>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a:t>
            </a:r>
            <a:r>
              <a:rPr lang="en-US" sz="1400" dirty="0" smtClean="0">
                <a:effectLst/>
                <a:latin typeface="Times New Roman"/>
                <a:ea typeface="Calibri"/>
                <a:cs typeface="Times New Roman"/>
              </a:rPr>
              <a:t>2.4</a:t>
            </a:r>
            <a:r>
              <a:rPr lang="uk-UA" sz="1400" dirty="0" smtClean="0">
                <a:effectLst/>
                <a:latin typeface="Times New Roman"/>
                <a:ea typeface="Calibri"/>
                <a:cs typeface="Times New Roman"/>
              </a:rPr>
              <a:t> </a:t>
            </a:r>
            <a:r>
              <a:rPr lang="uk-UA" sz="1400" dirty="0" smtClean="0">
                <a:effectLst/>
                <a:latin typeface="Times New Roman"/>
                <a:ea typeface="Calibri"/>
                <a:cs typeface="Times New Roman"/>
              </a:rPr>
              <a:t>-  Загальна топологія мережі доступу на основі технології PLC</a:t>
            </a:r>
            <a:endParaRPr lang="ru-RU" sz="1400" dirty="0">
              <a:effectLst/>
              <a:latin typeface="Times New Roman"/>
              <a:ea typeface="Calibri"/>
              <a:cs typeface="Times New Roman"/>
            </a:endParaRP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809" y="4085306"/>
            <a:ext cx="6124575"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6084168" y="5443307"/>
            <a:ext cx="2772359" cy="867930"/>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a:t>
            </a:r>
            <a:r>
              <a:rPr lang="uk-UA" sz="1400" dirty="0" smtClean="0">
                <a:effectLst/>
                <a:latin typeface="Times New Roman"/>
                <a:ea typeface="Calibri"/>
                <a:cs typeface="Times New Roman"/>
              </a:rPr>
              <a:t>1.2 </a:t>
            </a:r>
            <a:r>
              <a:rPr lang="uk-UA" sz="1400" dirty="0" smtClean="0">
                <a:effectLst/>
                <a:latin typeface="Times New Roman"/>
                <a:ea typeface="Calibri"/>
                <a:cs typeface="Times New Roman"/>
              </a:rPr>
              <a:t>-  Функціональна схема PLC-модему (комутаційного вузла)</a:t>
            </a:r>
            <a:endParaRPr lang="ru-RU" sz="1400" dirty="0">
              <a:effectLst/>
              <a:latin typeface="Times New Roman"/>
              <a:ea typeface="Calibri"/>
              <a:cs typeface="Times New Roman"/>
            </a:endParaRPr>
          </a:p>
        </p:txBody>
      </p:sp>
    </p:spTree>
    <p:extLst>
      <p:ext uri="{BB962C8B-B14F-4D97-AF65-F5344CB8AC3E}">
        <p14:creationId xmlns:p14="http://schemas.microsoft.com/office/powerpoint/2010/main" val="4245590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64088" y="404664"/>
            <a:ext cx="3491880" cy="867930"/>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a:t>
            </a:r>
            <a:r>
              <a:rPr lang="en-US" sz="1400" dirty="0" smtClean="0">
                <a:effectLst/>
                <a:latin typeface="Times New Roman"/>
                <a:ea typeface="Calibri"/>
                <a:cs typeface="Times New Roman"/>
              </a:rPr>
              <a:t>2.5</a:t>
            </a:r>
            <a:r>
              <a:rPr lang="uk-UA" sz="1400" dirty="0" smtClean="0">
                <a:effectLst/>
                <a:latin typeface="Times New Roman"/>
                <a:ea typeface="Calibri"/>
                <a:cs typeface="Times New Roman"/>
              </a:rPr>
              <a:t> </a:t>
            </a:r>
            <a:r>
              <a:rPr lang="uk-UA" sz="1400" dirty="0" smtClean="0">
                <a:effectLst/>
                <a:latin typeface="Times New Roman"/>
                <a:ea typeface="Calibri"/>
                <a:cs typeface="Times New Roman"/>
              </a:rPr>
              <a:t>-  Топологія мережі електроживлення, що використовується як середовище  доступу</a:t>
            </a:r>
            <a:endParaRPr lang="ru-RU" sz="1400" dirty="0">
              <a:effectLst/>
              <a:latin typeface="Times New Roman"/>
              <a:ea typeface="Calibri"/>
              <a:cs typeface="Times New Roman"/>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4902554"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9425" y="2420888"/>
            <a:ext cx="6124575"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179512" y="6021288"/>
            <a:ext cx="3024336" cy="609398"/>
          </a:xfrm>
          <a:prstGeom prst="rect">
            <a:avLst/>
          </a:prstGeom>
        </p:spPr>
        <p:txBody>
          <a:bodyPr wrap="square">
            <a:spAutoFit/>
          </a:bodyPr>
          <a:lstStyle/>
          <a:p>
            <a:pPr algn="ctr">
              <a:lnSpc>
                <a:spcPct val="120000"/>
              </a:lnSpc>
              <a:spcAft>
                <a:spcPts val="0"/>
              </a:spcAft>
            </a:pPr>
            <a:r>
              <a:rPr lang="uk-UA" sz="1400" dirty="0" smtClean="0">
                <a:effectLst/>
                <a:latin typeface="Times New Roman"/>
                <a:ea typeface="Calibri"/>
                <a:cs typeface="Times New Roman"/>
              </a:rPr>
              <a:t>Рисунок </a:t>
            </a:r>
            <a:r>
              <a:rPr lang="en-US" sz="1400" dirty="0" smtClean="0">
                <a:effectLst/>
                <a:latin typeface="Times New Roman"/>
                <a:ea typeface="Calibri"/>
                <a:cs typeface="Times New Roman"/>
              </a:rPr>
              <a:t>2.7</a:t>
            </a:r>
            <a:r>
              <a:rPr lang="uk-UA" sz="1400" dirty="0" smtClean="0">
                <a:effectLst/>
                <a:latin typeface="Times New Roman"/>
                <a:ea typeface="Calibri"/>
                <a:cs typeface="Times New Roman"/>
              </a:rPr>
              <a:t> </a:t>
            </a:r>
            <a:r>
              <a:rPr lang="uk-UA" sz="1400" dirty="0" smtClean="0">
                <a:effectLst/>
                <a:latin typeface="Times New Roman"/>
                <a:ea typeface="Calibri"/>
                <a:cs typeface="Times New Roman"/>
              </a:rPr>
              <a:t>-  Основні елементи мережі доступу на основі PLC</a:t>
            </a:r>
            <a:endParaRPr lang="ru-RU" sz="1400" dirty="0">
              <a:effectLst/>
              <a:latin typeface="Times New Roman"/>
              <a:ea typeface="Calibri"/>
              <a:cs typeface="Times New Roman"/>
            </a:endParaRPr>
          </a:p>
        </p:txBody>
      </p:sp>
    </p:spTree>
    <p:extLst>
      <p:ext uri="{BB962C8B-B14F-4D97-AF65-F5344CB8AC3E}">
        <p14:creationId xmlns:p14="http://schemas.microsoft.com/office/powerpoint/2010/main" val="805771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628800"/>
            <a:ext cx="8712968" cy="4122644"/>
          </a:xfrm>
          <a:prstGeom prst="rect">
            <a:avLst/>
          </a:prstGeom>
          <a:noFill/>
          <a:ln>
            <a:noFill/>
          </a:ln>
          <a:effectLst/>
        </p:spPr>
      </p:pic>
      <p:sp>
        <p:nvSpPr>
          <p:cNvPr id="2" name="Прямоугольник 1"/>
          <p:cNvSpPr/>
          <p:nvPr/>
        </p:nvSpPr>
        <p:spPr>
          <a:xfrm>
            <a:off x="2339752" y="332656"/>
            <a:ext cx="4572000" cy="1200329"/>
          </a:xfrm>
          <a:prstGeom prst="rect">
            <a:avLst/>
          </a:prstGeom>
        </p:spPr>
        <p:txBody>
          <a:bodyPr>
            <a:spAutoFit/>
          </a:bodyPr>
          <a:lstStyle/>
          <a:p>
            <a:pPr algn="ctr"/>
            <a:r>
              <a:rPr lang="ru-RU" u="sng" dirty="0">
                <a:solidFill>
                  <a:srgbClr val="000000"/>
                </a:solidFill>
                <a:latin typeface="Times New Roman"/>
              </a:rPr>
              <a:t>PLC модем для </a:t>
            </a:r>
            <a:r>
              <a:rPr lang="ru-RU" u="sng" dirty="0" err="1">
                <a:solidFill>
                  <a:srgbClr val="000000"/>
                </a:solidFill>
                <a:latin typeface="Times New Roman"/>
              </a:rPr>
              <a:t>управління</a:t>
            </a:r>
            <a:r>
              <a:rPr lang="ru-RU" u="sng" dirty="0">
                <a:solidFill>
                  <a:srgbClr val="000000"/>
                </a:solidFill>
                <a:latin typeface="Times New Roman"/>
              </a:rPr>
              <a:t> </a:t>
            </a:r>
            <a:r>
              <a:rPr lang="ru-RU" u="sng" dirty="0" err="1">
                <a:solidFill>
                  <a:srgbClr val="000000"/>
                </a:solidFill>
                <a:latin typeface="Times New Roman"/>
              </a:rPr>
              <a:t>засобами</a:t>
            </a:r>
            <a:r>
              <a:rPr lang="ru-RU" u="sng" dirty="0">
                <a:solidFill>
                  <a:srgbClr val="000000"/>
                </a:solidFill>
                <a:latin typeface="Times New Roman"/>
              </a:rPr>
              <a:t> </a:t>
            </a:r>
            <a:r>
              <a:rPr lang="ru-RU" u="sng" dirty="0" err="1">
                <a:solidFill>
                  <a:srgbClr val="000000"/>
                </a:solidFill>
                <a:latin typeface="Times New Roman"/>
              </a:rPr>
              <a:t>автоматизації</a:t>
            </a:r>
            <a:r>
              <a:rPr lang="ru-RU" u="sng" dirty="0">
                <a:solidFill>
                  <a:srgbClr val="000000"/>
                </a:solidFill>
                <a:latin typeface="Times New Roman"/>
              </a:rPr>
              <a:t> </a:t>
            </a:r>
            <a:r>
              <a:rPr lang="ru-RU" u="sng" dirty="0" err="1">
                <a:solidFill>
                  <a:srgbClr val="000000"/>
                </a:solidFill>
                <a:latin typeface="Times New Roman"/>
              </a:rPr>
              <a:t>будівель</a:t>
            </a:r>
            <a:r>
              <a:rPr lang="ru-RU" u="sng" dirty="0">
                <a:solidFill>
                  <a:srgbClr val="000000"/>
                </a:solidFill>
                <a:latin typeface="Times New Roman"/>
              </a:rPr>
              <a:t>.</a:t>
            </a:r>
          </a:p>
          <a:p>
            <a:pPr algn="ctr"/>
            <a:endParaRPr lang="uk-UA" u="sng" dirty="0">
              <a:solidFill>
                <a:srgbClr val="000000"/>
              </a:solidFill>
              <a:latin typeface="Times New Roman"/>
            </a:endParaRPr>
          </a:p>
          <a:p>
            <a:pPr algn="ctr"/>
            <a:r>
              <a:rPr lang="uk-UA" u="sng" dirty="0">
                <a:solidFill>
                  <a:srgbClr val="000000"/>
                </a:solidFill>
                <a:latin typeface="Times New Roman"/>
              </a:rPr>
              <a:t>Схема електрична принципова</a:t>
            </a:r>
          </a:p>
        </p:txBody>
      </p:sp>
    </p:spTree>
    <p:extLst>
      <p:ext uri="{BB962C8B-B14F-4D97-AF65-F5344CB8AC3E}">
        <p14:creationId xmlns:p14="http://schemas.microsoft.com/office/powerpoint/2010/main" val="450329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84" y="332656"/>
            <a:ext cx="8989312"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329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563" y="476672"/>
            <a:ext cx="8870933"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329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332656"/>
            <a:ext cx="8876875"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4270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506126"/>
            <a:ext cx="8850297" cy="6235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92432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548680"/>
            <a:ext cx="8680396"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9243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88640"/>
            <a:ext cx="8352928"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620688"/>
            <a:ext cx="6549020" cy="31851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3462071"/>
            <a:ext cx="6421536" cy="3124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9243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2420888"/>
            <a:ext cx="4392488" cy="769441"/>
          </a:xfrm>
          <a:prstGeom prst="rect">
            <a:avLst/>
          </a:prstGeom>
          <a:noFill/>
        </p:spPr>
        <p:txBody>
          <a:bodyPr wrap="square" rtlCol="0">
            <a:spAutoFit/>
          </a:bodyPr>
          <a:lstStyle/>
          <a:p>
            <a:r>
              <a:rPr lang="uk-UA" sz="4400" dirty="0" smtClean="0">
                <a:latin typeface="Arial" pitchFamily="34" charset="0"/>
                <a:cs typeface="Arial" pitchFamily="34" charset="0"/>
              </a:rPr>
              <a:t>Дякую за увагу!</a:t>
            </a:r>
            <a:endParaRPr lang="ru-RU" sz="4400" dirty="0">
              <a:latin typeface="Arial" pitchFamily="34" charset="0"/>
              <a:cs typeface="Arial" pitchFamily="34" charset="0"/>
            </a:endParaRPr>
          </a:p>
        </p:txBody>
      </p:sp>
    </p:spTree>
    <p:extLst>
      <p:ext uri="{BB962C8B-B14F-4D97-AF65-F5344CB8AC3E}">
        <p14:creationId xmlns:p14="http://schemas.microsoft.com/office/powerpoint/2010/main" val="175924321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TotalTime>
  <Words>1592</Words>
  <Application>Microsoft Office PowerPoint</Application>
  <PresentationFormat>Экран (4:3)</PresentationFormat>
  <Paragraphs>269</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Тема Office</vt:lpstr>
      <vt:lpstr>PLC модем для управління засобами автоматизації будівель.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PLC модем для управління засобами автоматизації будівель.</dc:title>
  <dc:creator>Admin</dc:creator>
  <cp:lastModifiedBy>Admin</cp:lastModifiedBy>
  <cp:revision>20</cp:revision>
  <dcterms:created xsi:type="dcterms:W3CDTF">2015-04-07T21:58:42Z</dcterms:created>
  <dcterms:modified xsi:type="dcterms:W3CDTF">2015-06-07T16:37:32Z</dcterms:modified>
</cp:coreProperties>
</file>