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5" autoAdjust="0"/>
    <p:restoredTop sz="94660"/>
  </p:normalViewPr>
  <p:slideViewPr>
    <p:cSldViewPr snapToGrid="0">
      <p:cViewPr varScale="1">
        <p:scale>
          <a:sx n="80" d="100"/>
          <a:sy n="80" d="100"/>
        </p:scale>
        <p:origin x="1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9B6991D-2C33-4C27-B861-24E91BA144D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1720896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9B6991D-2C33-4C27-B861-24E91BA144D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477679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9B6991D-2C33-4C27-B861-24E91BA144D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4139606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9B6991D-2C33-4C27-B861-24E91BA144D5}" type="datetimeFigureOut">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4284479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9B6991D-2C33-4C27-B861-24E91BA144D5}" type="datetimeFigureOut">
              <a:rPr lang="ru-RU" smtClean="0"/>
              <a:t>14.11.2015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2025250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9B6991D-2C33-4C27-B861-24E91BA144D5}" type="datetimeFigureOut">
              <a:rPr lang="ru-RU" smtClean="0"/>
              <a:t>14.11.2015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667578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9B6991D-2C33-4C27-B861-24E91BA144D5}" type="datetimeFigureOut">
              <a:rPr lang="ru-RU" smtClean="0"/>
              <a:t>14.11.2015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1867044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9B6991D-2C33-4C27-B861-24E91BA144D5}" type="datetimeFigureOut">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840943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9B6991D-2C33-4C27-B861-24E91BA144D5}" type="datetimeFigureOut">
              <a:rPr lang="ru-RU" smtClean="0"/>
              <a:t>14.11.2015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785885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9B6991D-2C33-4C27-B861-24E91BA144D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2914688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9B6991D-2C33-4C27-B861-24E91BA144D5}" type="datetimeFigureOut">
              <a:rPr lang="ru-RU" smtClean="0"/>
              <a:t>14.11.2015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5F26463-298B-4FB2-8D31-F5C9AC794083}" type="slidenum">
              <a:rPr lang="ru-RU" smtClean="0"/>
              <a:t>‹#›</a:t>
            </a:fld>
            <a:endParaRPr lang="ru-RU"/>
          </a:p>
        </p:txBody>
      </p:sp>
    </p:spTree>
    <p:extLst>
      <p:ext uri="{BB962C8B-B14F-4D97-AF65-F5344CB8AC3E}">
        <p14:creationId xmlns:p14="http://schemas.microsoft.com/office/powerpoint/2010/main" val="637540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B6991D-2C33-4C27-B861-24E91BA144D5}" type="datetimeFigureOut">
              <a:rPr lang="ru-RU" smtClean="0"/>
              <a:t>14.11.2015</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F26463-298B-4FB2-8D31-F5C9AC794083}" type="slidenum">
              <a:rPr lang="ru-RU" smtClean="0"/>
              <a:t>‹#›</a:t>
            </a:fld>
            <a:endParaRPr lang="ru-RU"/>
          </a:p>
        </p:txBody>
      </p:sp>
    </p:spTree>
    <p:extLst>
      <p:ext uri="{BB962C8B-B14F-4D97-AF65-F5344CB8AC3E}">
        <p14:creationId xmlns:p14="http://schemas.microsoft.com/office/powerpoint/2010/main" val="3031365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1502623" y="260648"/>
            <a:ext cx="8568952" cy="648072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Вінницький національний технічний університет</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Інститут машинобудування та транспорту</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Кафедра технології та автоматизації машинобудування</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ysClr val="windowText" lastClr="000000">
                  <a:tint val="75000"/>
                </a:sysClr>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smtClean="0">
              <a:ln>
                <a:noFill/>
              </a:ln>
              <a:solidFill>
                <a:sysClr val="windowText" lastClr="000000">
                  <a:tint val="75000"/>
                </a:sysClr>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24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Магістерська кваліфікаційна робота</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20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на тему: </a:t>
            </a:r>
            <a:r>
              <a:rPr kumimoji="0" lang="uk-UA" sz="2000" b="0" i="0" u="sng"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«Автоматизація дільниці механічної обробки деталі </a:t>
            </a:r>
            <a:endParaRPr kumimoji="0" lang="uk-UA" sz="20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2000" b="0" i="0" u="sng"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типу «Кришка циліндра 429148424В»</a:t>
            </a:r>
            <a:endParaRPr kumimoji="0" lang="uk-UA" sz="20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uk-UA" sz="2400" b="0" i="0" u="none" strike="noStrike" kern="1200" cap="none" spc="0" normalizeH="0" baseline="0" noProof="0" dirty="0" smtClean="0">
              <a:ln>
                <a:noFill/>
              </a:ln>
              <a:solidFill>
                <a:sysClr val="windowText" lastClr="000000">
                  <a:tint val="75000"/>
                </a:sysClr>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Виконав: студент 2 курсу,</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групи </a:t>
            </a:r>
            <a:r>
              <a:rPr kumimoji="0" lang="en-US"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1</a:t>
            </a: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ТМ -1</a:t>
            </a:r>
            <a:r>
              <a:rPr kumimoji="0" lang="en-US"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4</a:t>
            </a: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м</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a:t>
            </a:r>
            <a:r>
              <a:rPr lang="uk-UA" sz="1800" dirty="0" smtClean="0">
                <a:solidFill>
                  <a:sysClr val="windowText" lastClr="000000"/>
                </a:solidFill>
                <a:latin typeface="Times New Roman" pitchFamily="18" charset="0"/>
                <a:cs typeface="Times New Roman" pitchFamily="18" charset="0"/>
              </a:rPr>
              <a:t>Ангельський Д.А</a:t>
            </a: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Керівник: </a:t>
            </a:r>
            <a:r>
              <a:rPr kumimoji="0" lang="uk-UA" sz="1800" b="0" i="0" u="none" strike="noStrike" kern="1200" cap="none" spc="0" normalizeH="0" baseline="0" noProof="0" dirty="0" err="1" smtClean="0">
                <a:ln>
                  <a:noFill/>
                </a:ln>
                <a:solidFill>
                  <a:sysClr val="windowText" lastClr="000000"/>
                </a:solidFill>
                <a:effectLst/>
                <a:uLnTx/>
                <a:uFillTx/>
                <a:latin typeface="Times New Roman" pitchFamily="18" charset="0"/>
                <a:ea typeface="+mn-ea"/>
                <a:cs typeface="Times New Roman" pitchFamily="18" charset="0"/>
              </a:rPr>
              <a:t>к.т.н</a:t>
            </a: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доцент</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a:t>
            </a:r>
            <a:r>
              <a:rPr kumimoji="0" lang="uk-UA" sz="1800" b="0" i="0" u="none" strike="noStrike" kern="1200" cap="none" spc="0" normalizeH="0" baseline="0" noProof="0" dirty="0" err="1" smtClean="0">
                <a:ln>
                  <a:noFill/>
                </a:ln>
                <a:solidFill>
                  <a:sysClr val="windowText" lastClr="000000"/>
                </a:solidFill>
                <a:effectLst/>
                <a:uLnTx/>
                <a:uFillTx/>
                <a:latin typeface="Times New Roman" pitchFamily="18" charset="0"/>
                <a:ea typeface="+mn-ea"/>
                <a:cs typeface="Times New Roman" pitchFamily="18" charset="0"/>
              </a:rPr>
              <a:t>Дусанюк</a:t>
            </a: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Ж.П.</a:t>
            </a:r>
            <a:r>
              <a:rPr kumimoji="0" lang="uk-UA" sz="1800" b="0" i="0" u="sng"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a:t>
            </a:r>
            <a:endPar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uk-UA" sz="2400" b="0" i="0" u="none" strike="noStrike" kern="1200" cap="none" spc="0" normalizeH="0" baseline="0" noProof="0" dirty="0" smtClean="0">
              <a:ln>
                <a:noFill/>
              </a:ln>
              <a:solidFill>
                <a:sysClr val="windowText" lastClr="000000">
                  <a:tint val="75000"/>
                </a:sysClr>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uk-UA" sz="2400" b="0" i="0" u="none" strike="noStrike" kern="1200" cap="none" spc="0" normalizeH="0" baseline="0" noProof="0" dirty="0" smtClean="0">
              <a:ln>
                <a:noFill/>
              </a:ln>
              <a:solidFill>
                <a:sysClr val="windowText" lastClr="000000">
                  <a:tint val="75000"/>
                </a:sysClr>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uk-UA" sz="18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Вінниця 2015</a:t>
            </a: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uk-UA" sz="2400" b="0" i="0" u="none" strike="noStrike" kern="1200" cap="none" spc="0" normalizeH="0" baseline="0" noProof="0" dirty="0">
              <a:ln>
                <a:noFill/>
              </a:ln>
              <a:solidFill>
                <a:sysClr val="windowText" lastClr="000000">
                  <a:tint val="75000"/>
                </a:sysClr>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4236250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85011" y="204536"/>
            <a:ext cx="11646568" cy="6485021"/>
          </a:xfrm>
        </p:spPr>
        <p:txBody>
          <a:bodyPr>
            <a:normAutofit fontScale="85000" lnSpcReduction="10000"/>
          </a:bodyPr>
          <a:lstStyle/>
          <a:p>
            <a:pPr indent="0" algn="just">
              <a:lnSpc>
                <a:spcPct val="120000"/>
              </a:lnSpc>
              <a:spcAft>
                <a:spcPts val="0"/>
              </a:spcAft>
              <a:buNone/>
            </a:pPr>
            <a:r>
              <a:rPr lang="uk-UA" sz="22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1900" b="1" dirty="0" smtClean="0">
                <a:effectLst/>
                <a:latin typeface="Times New Roman" panose="02020603050405020304" pitchFamily="18" charset="0"/>
                <a:ea typeface="Calibri" panose="020F0502020204030204" pitchFamily="34" charset="0"/>
                <a:cs typeface="Times New Roman" panose="02020603050405020304" pitchFamily="18" charset="0"/>
              </a:rPr>
              <a:t>Мета і завдання дослідження.</a:t>
            </a:r>
            <a:r>
              <a:rPr lang="uk-UA" sz="1900" dirty="0" smtClean="0">
                <a:effectLst/>
                <a:latin typeface="Times New Roman" panose="02020603050405020304" pitchFamily="18" charset="0"/>
                <a:ea typeface="Calibri" panose="020F0502020204030204" pitchFamily="34" charset="0"/>
                <a:cs typeface="Times New Roman" panose="02020603050405020304" pitchFamily="18" charset="0"/>
              </a:rPr>
              <a:t> Метою магістерської кваліфікаційної роботи є зниження собівартості, енерговитрат та підвищення продуктивності праці шляхом автоматизації дільниці механічної обробки заготовки деталі з врахуванням сучасних технологій і невеликих капітальних вкладень.</a:t>
            </a:r>
            <a:endParaRPr lang="ru-RU" sz="19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20000"/>
              </a:lnSpc>
              <a:spcAft>
                <a:spcPts val="0"/>
              </a:spcAft>
              <a:buNone/>
            </a:pPr>
            <a:r>
              <a:rPr lang="uk-UA" sz="1900" dirty="0" smtClean="0">
                <a:effectLst/>
                <a:latin typeface="Times New Roman" panose="02020603050405020304" pitchFamily="18" charset="0"/>
                <a:ea typeface="Calibri" panose="020F0502020204030204" pitchFamily="34" charset="0"/>
                <a:cs typeface="Times New Roman" panose="02020603050405020304" pitchFamily="18" charset="0"/>
              </a:rPr>
              <a:t>При цьому повинні бути вирішені такі </a:t>
            </a:r>
            <a:r>
              <a:rPr lang="uk-UA" sz="1900" b="1" dirty="0" smtClean="0">
                <a:effectLst/>
                <a:latin typeface="Times New Roman" panose="02020603050405020304" pitchFamily="18" charset="0"/>
                <a:ea typeface="Calibri" panose="020F0502020204030204" pitchFamily="34" charset="0"/>
                <a:cs typeface="Times New Roman" panose="02020603050405020304" pitchFamily="18" charset="0"/>
              </a:rPr>
              <a:t>задачі</a:t>
            </a:r>
            <a:r>
              <a:rPr lang="uk-UA" sz="19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ru-RU" sz="19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варіантний вибір способу виготовлення заготовки;</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проектування маршруту механічної обробки з використанням верстатів з ЧПК;</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розмірно-</a:t>
            </a:r>
            <a:r>
              <a:rPr lang="uk-UA" sz="19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точнісне</a:t>
            </a: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 моделювання технологічного процесу механічної обробки;</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визначення оптимальних режимів різання;</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визначення факторів зменшення трудомісткості, енерговитрат та технологічної собівартості обробки на верстатах з ЧПК;</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проектування технологічного оснащення;</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розрахунок економічних показників;</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1" algn="just">
              <a:lnSpc>
                <a:spcPct val="120000"/>
              </a:lnSpc>
              <a:tabLst>
                <a:tab pos="630555" algn="l"/>
              </a:tabLst>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розрахунок площі дільниці.</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20000"/>
              </a:lnSpc>
              <a:spcAft>
                <a:spcPts val="0"/>
              </a:spcAft>
              <a:buNone/>
            </a:pPr>
            <a:r>
              <a:rPr lang="uk-UA" sz="1900" b="1" dirty="0" smtClean="0">
                <a:effectLst/>
                <a:latin typeface="Times New Roman" panose="02020603050405020304" pitchFamily="18" charset="0"/>
                <a:ea typeface="Calibri" panose="020F0502020204030204" pitchFamily="34" charset="0"/>
                <a:cs typeface="Times New Roman" panose="02020603050405020304" pitchFamily="18" charset="0"/>
              </a:rPr>
              <a:t>           Практичне значення одержаних результатів</a:t>
            </a:r>
            <a:r>
              <a:rPr lang="uk-UA" sz="1900" dirty="0" smtClean="0">
                <a:effectLst/>
                <a:latin typeface="Times New Roman" panose="02020603050405020304" pitchFamily="18" charset="0"/>
                <a:ea typeface="Calibri" panose="020F0502020204030204" pitchFamily="34" charset="0"/>
                <a:cs typeface="Times New Roman" panose="02020603050405020304" pitchFamily="18" charset="0"/>
              </a:rPr>
              <a:t> полягає в удосконаленні технологічного процесу механічної обробки заготовки деталі типу «Кришка циліндра 429148424В» та дільниці для його реалізації; при цьому запропоновані такі нові рішення:</a:t>
            </a:r>
            <a:endParaRPr lang="ru-RU" sz="19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just">
              <a:lnSpc>
                <a:spcPct val="120000"/>
              </a:lnSpc>
              <a:buFont typeface="Times New Roman" panose="02020603050405020304" pitchFamily="18" charset="0"/>
              <a:buChar char="-"/>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розроблений оригінальний технологічний процес механічної обробки, який дає можливість знизити собівартість, енерговитрати та трудомісткість, підвищити продуктивність праці;</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gn="just">
              <a:lnSpc>
                <a:spcPct val="120000"/>
              </a:lnSpc>
              <a:buFont typeface="Times New Roman" panose="02020603050405020304" pitchFamily="18" charset="0"/>
              <a:buChar char="-"/>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розроблена конструкція пристосування для виконання однієї з операцій механічної обробки;</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nSpc>
                <a:spcPct val="120000"/>
              </a:lnSpc>
              <a:buFont typeface="Times New Roman" panose="02020603050405020304" pitchFamily="18" charset="0"/>
              <a:buChar char="-"/>
            </a:pPr>
            <a:r>
              <a:rPr lang="uk-UA" sz="1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розроблено план дільниці механічної обробки.</a:t>
            </a:r>
            <a:endParaRPr lang="ru-RU" sz="1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16904937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1563" y="0"/>
            <a:ext cx="9688873" cy="6858000"/>
          </a:xfrm>
          <a:prstGeom prst="rect">
            <a:avLst/>
          </a:prstGeom>
        </p:spPr>
      </p:pic>
    </p:spTree>
    <p:extLst>
      <p:ext uri="{BB962C8B-B14F-4D97-AF65-F5344CB8AC3E}">
        <p14:creationId xmlns:p14="http://schemas.microsoft.com/office/powerpoint/2010/main" val="1913918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1563" y="0"/>
            <a:ext cx="9688873" cy="6858000"/>
          </a:xfrm>
          <a:prstGeom prst="rect">
            <a:avLst/>
          </a:prstGeom>
        </p:spPr>
      </p:pic>
    </p:spTree>
    <p:extLst>
      <p:ext uri="{BB962C8B-B14F-4D97-AF65-F5344CB8AC3E}">
        <p14:creationId xmlns:p14="http://schemas.microsoft.com/office/powerpoint/2010/main" val="7729767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2771" y="0"/>
            <a:ext cx="4846458" cy="6858000"/>
          </a:xfrm>
          <a:prstGeom prst="rect">
            <a:avLst/>
          </a:prstGeom>
        </p:spPr>
      </p:pic>
    </p:spTree>
    <p:extLst>
      <p:ext uri="{BB962C8B-B14F-4D97-AF65-F5344CB8AC3E}">
        <p14:creationId xmlns:p14="http://schemas.microsoft.com/office/powerpoint/2010/main" val="9209098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72771" y="0"/>
            <a:ext cx="4846458" cy="6858000"/>
          </a:xfrm>
          <a:prstGeom prst="rect">
            <a:avLst/>
          </a:prstGeom>
        </p:spPr>
      </p:pic>
    </p:spTree>
    <p:extLst>
      <p:ext uri="{BB962C8B-B14F-4D97-AF65-F5344CB8AC3E}">
        <p14:creationId xmlns:p14="http://schemas.microsoft.com/office/powerpoint/2010/main" val="3164882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779" y="0"/>
            <a:ext cx="9704441" cy="6858000"/>
          </a:xfrm>
          <a:prstGeom prst="rect">
            <a:avLst/>
          </a:prstGeom>
        </p:spPr>
      </p:pic>
    </p:spTree>
    <p:extLst>
      <p:ext uri="{BB962C8B-B14F-4D97-AF65-F5344CB8AC3E}">
        <p14:creationId xmlns:p14="http://schemas.microsoft.com/office/powerpoint/2010/main" val="9196785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779" y="0"/>
            <a:ext cx="9704441" cy="6858000"/>
          </a:xfrm>
          <a:prstGeom prst="rect">
            <a:avLst/>
          </a:prstGeom>
        </p:spPr>
      </p:pic>
    </p:spTree>
    <p:extLst>
      <p:ext uri="{BB962C8B-B14F-4D97-AF65-F5344CB8AC3E}">
        <p14:creationId xmlns:p14="http://schemas.microsoft.com/office/powerpoint/2010/main" val="21155680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3979" y="124495"/>
            <a:ext cx="10515600" cy="801938"/>
          </a:xfrm>
        </p:spPr>
        <p:txBody>
          <a:bodyPr>
            <a:normAutofit/>
          </a:bodyPr>
          <a:lstStyle/>
          <a:p>
            <a:pPr algn="ctr"/>
            <a:r>
              <a:rPr lang="uk-UA" sz="2400" b="1" dirty="0" smtClean="0">
                <a:effectLst/>
                <a:latin typeface="Times New Roman" panose="02020603050405020304" pitchFamily="18" charset="0"/>
                <a:ea typeface="Calibri" panose="020F0502020204030204" pitchFamily="34" charset="0"/>
              </a:rPr>
              <a:t>ФАКТОРИ ЗМЕНШЕННЯ ТРУДОМІСТКОСТІ, ЕНЕРГОВИТРАТ ТА ТЕХНОЛОГІЧНОЇ СОБІВАРТОСТІ ОБРОБКИ НА ВЕРСТАТАХ З ЧПК</a:t>
            </a:r>
            <a:endParaRPr lang="ru-RU" sz="2400" dirty="0"/>
          </a:p>
        </p:txBody>
      </p:sp>
      <p:sp>
        <p:nvSpPr>
          <p:cNvPr id="3" name="Объект 2"/>
          <p:cNvSpPr>
            <a:spLocks noGrp="1"/>
          </p:cNvSpPr>
          <p:nvPr>
            <p:ph idx="1"/>
          </p:nvPr>
        </p:nvSpPr>
        <p:spPr>
          <a:xfrm>
            <a:off x="240632" y="1034716"/>
            <a:ext cx="11766884" cy="5642810"/>
          </a:xfrm>
        </p:spPr>
        <p:txBody>
          <a:bodyPr>
            <a:normAutofit fontScale="62500" lnSpcReduction="20000"/>
          </a:bodyPr>
          <a:lstStyle/>
          <a:p>
            <a:pPr indent="0" algn="just">
              <a:lnSpc>
                <a:spcPct val="150000"/>
              </a:lnSpc>
              <a:buNone/>
            </a:pPr>
            <a:r>
              <a:rPr lang="uk-UA"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900" dirty="0" smtClean="0">
                <a:effectLst/>
                <a:latin typeface="Times New Roman" panose="02020603050405020304" pitchFamily="18" charset="0"/>
                <a:ea typeface="Calibri" panose="020F0502020204030204" pitchFamily="34" charset="0"/>
                <a:cs typeface="Times New Roman" panose="02020603050405020304" pitchFamily="18" charset="0"/>
              </a:rPr>
              <a:t>Мета роботи — виявлення факторів, які найсуттєвіше впливають на підвищення ефективності технологічних процесів (ТП) механічної обробки заготовок деталей за критеріями трудомісткості, енерговитрат, технологічної собівартості та продуктивності праці.</a:t>
            </a:r>
            <a:endParaRPr lang="ru-RU" sz="2900" dirty="0">
              <a:latin typeface="Times New Roman" panose="02020603050405020304" pitchFamily="18" charset="0"/>
              <a:ea typeface="Calibri" panose="020F0502020204030204" pitchFamily="34" charset="0"/>
              <a:cs typeface="Times New Roman" panose="02020603050405020304" pitchFamily="18" charset="0"/>
            </a:endParaRPr>
          </a:p>
          <a:p>
            <a:pPr indent="0" algn="just">
              <a:lnSpc>
                <a:spcPct val="150000"/>
              </a:lnSpc>
              <a:buNone/>
            </a:pPr>
            <a:r>
              <a:rPr lang="ru-RU" sz="29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uk-UA" sz="2900" dirty="0" smtClean="0">
                <a:effectLst/>
                <a:latin typeface="Times New Roman" panose="02020603050405020304" pitchFamily="18" charset="0"/>
                <a:ea typeface="Calibri" panose="020F0502020204030204" pitchFamily="34" charset="0"/>
                <a:cs typeface="Times New Roman" panose="02020603050405020304" pitchFamily="18" charset="0"/>
              </a:rPr>
              <a:t>Для досягнення поставленої мети розв’язувались такі задачі:</a:t>
            </a:r>
            <a:endParaRPr lang="ru-RU" sz="29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342900" algn="just">
              <a:lnSpc>
                <a:spcPct val="150000"/>
              </a:lnSpc>
              <a:buFont typeface="Times New Roman" panose="02020603050405020304" pitchFamily="18" charset="0"/>
              <a:buChar char="-"/>
            </a:pP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розробка варіантів ТП механічної обробки деталей типу «Кришка циліндра» на верстатах з ручним керуванням і на верстатах з ЧПК;</a:t>
            </a:r>
            <a:endParaRPr lang="ru-RU" sz="2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gn="just">
              <a:lnSpc>
                <a:spcPct val="150000"/>
              </a:lnSpc>
              <a:buFont typeface="Times New Roman" panose="02020603050405020304" pitchFamily="18" charset="0"/>
              <a:buChar char="-"/>
            </a:pP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визначення режимів різання;</a:t>
            </a:r>
            <a:endParaRPr lang="ru-RU" sz="2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gn="just">
              <a:lnSpc>
                <a:spcPct val="150000"/>
              </a:lnSpc>
              <a:buFont typeface="Times New Roman" panose="02020603050405020304" pitchFamily="18" charset="0"/>
              <a:buChar char="-"/>
            </a:pP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нормування операцій;</a:t>
            </a:r>
            <a:endParaRPr lang="ru-RU" sz="2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gn="just">
              <a:lnSpc>
                <a:spcPct val="150000"/>
              </a:lnSpc>
              <a:buFont typeface="Times New Roman" panose="02020603050405020304" pitchFamily="18" charset="0"/>
              <a:buChar char="-"/>
            </a:pP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визначення величини енерговитрат на операціях механічної обробки та сумарних витрат по варіантах ТП;</a:t>
            </a:r>
            <a:endParaRPr lang="ru-RU" sz="2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gn="just">
              <a:lnSpc>
                <a:spcPct val="150000"/>
              </a:lnSpc>
              <a:buFont typeface="Times New Roman" panose="02020603050405020304" pitchFamily="18" charset="0"/>
              <a:buChar char="-"/>
            </a:pP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розрахунок собівартості обробки по операціях, визначення сумарної собівартості обробки для кожного варіанта ТП;</a:t>
            </a:r>
            <a:endParaRPr lang="ru-RU" sz="2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800100" lvl="1" indent="-342900" algn="just">
              <a:lnSpc>
                <a:spcPct val="150000"/>
              </a:lnSpc>
              <a:buFont typeface="Times New Roman" panose="02020603050405020304" pitchFamily="18" charset="0"/>
              <a:buChar char="-"/>
            </a:pP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встановлення продуктивності праці для подібних операцій обох варіантів ТП.</a:t>
            </a:r>
            <a:endParaRPr lang="ru-RU" sz="29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7797744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779" y="0"/>
            <a:ext cx="9704441" cy="6858000"/>
          </a:xfrm>
          <a:prstGeom prst="rect">
            <a:avLst/>
          </a:prstGeom>
        </p:spPr>
      </p:pic>
    </p:spTree>
    <p:extLst>
      <p:ext uri="{BB962C8B-B14F-4D97-AF65-F5344CB8AC3E}">
        <p14:creationId xmlns:p14="http://schemas.microsoft.com/office/powerpoint/2010/main" val="40809063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6479" y="0"/>
            <a:ext cx="9704441" cy="6858000"/>
          </a:xfrm>
          <a:prstGeom prst="rect">
            <a:avLst/>
          </a:prstGeom>
        </p:spPr>
      </p:pic>
    </p:spTree>
    <p:extLst>
      <p:ext uri="{BB962C8B-B14F-4D97-AF65-F5344CB8AC3E}">
        <p14:creationId xmlns:p14="http://schemas.microsoft.com/office/powerpoint/2010/main" val="42786762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779" y="0"/>
            <a:ext cx="9704441" cy="6858000"/>
          </a:xfrm>
          <a:prstGeom prst="rect">
            <a:avLst/>
          </a:prstGeom>
        </p:spPr>
      </p:pic>
    </p:spTree>
    <p:extLst>
      <p:ext uri="{BB962C8B-B14F-4D97-AF65-F5344CB8AC3E}">
        <p14:creationId xmlns:p14="http://schemas.microsoft.com/office/powerpoint/2010/main" val="34499067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9107" y="0"/>
            <a:ext cx="9691941" cy="6858000"/>
          </a:xfrm>
          <a:prstGeom prst="rect">
            <a:avLst/>
          </a:prstGeom>
        </p:spPr>
      </p:pic>
    </p:spTree>
    <p:extLst>
      <p:ext uri="{BB962C8B-B14F-4D97-AF65-F5344CB8AC3E}">
        <p14:creationId xmlns:p14="http://schemas.microsoft.com/office/powerpoint/2010/main" val="2480795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06309" y="0"/>
            <a:ext cx="4846458" cy="6858000"/>
          </a:xfrm>
          <a:prstGeom prst="rect">
            <a:avLst/>
          </a:prstGeom>
        </p:spPr>
      </p:pic>
    </p:spTree>
    <p:extLst>
      <p:ext uri="{BB962C8B-B14F-4D97-AF65-F5344CB8AC3E}">
        <p14:creationId xmlns:p14="http://schemas.microsoft.com/office/powerpoint/2010/main" val="42724739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17999" y="183482"/>
            <a:ext cx="9704441" cy="6858000"/>
          </a:xfrm>
          <a:prstGeom prst="rect">
            <a:avLst/>
          </a:prstGeom>
        </p:spPr>
      </p:pic>
    </p:spTree>
    <p:extLst>
      <p:ext uri="{BB962C8B-B14F-4D97-AF65-F5344CB8AC3E}">
        <p14:creationId xmlns:p14="http://schemas.microsoft.com/office/powerpoint/2010/main" val="28374781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779" y="0"/>
            <a:ext cx="9704441" cy="6858000"/>
          </a:xfrm>
          <a:prstGeom prst="rect">
            <a:avLst/>
          </a:prstGeom>
        </p:spPr>
      </p:pic>
    </p:spTree>
    <p:extLst>
      <p:ext uri="{BB962C8B-B14F-4D97-AF65-F5344CB8AC3E}">
        <p14:creationId xmlns:p14="http://schemas.microsoft.com/office/powerpoint/2010/main" val="3225250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124494"/>
            <a:ext cx="10515600" cy="308643"/>
          </a:xfrm>
        </p:spPr>
        <p:txBody>
          <a:bodyPr>
            <a:normAutofit fontScale="90000"/>
          </a:bodyPr>
          <a:lstStyle/>
          <a:p>
            <a:pPr algn="ctr"/>
            <a:r>
              <a:rPr lang="uk-UA" sz="2400" b="1" dirty="0" smtClean="0">
                <a:latin typeface="Times New Roman" panose="02020603050405020304" pitchFamily="18" charset="0"/>
                <a:cs typeface="Times New Roman" panose="02020603050405020304" pitchFamily="18" charset="0"/>
              </a:rPr>
              <a:t>ВИСНОВКИ</a:t>
            </a:r>
            <a:endParaRPr lang="ru-RU" sz="2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0317" y="577516"/>
            <a:ext cx="11815010" cy="6124073"/>
          </a:xfrm>
        </p:spPr>
        <p:txBody>
          <a:bodyPr>
            <a:normAutofit fontScale="55000" lnSpcReduction="20000"/>
          </a:bodyPr>
          <a:lstStyle/>
          <a:p>
            <a:pPr indent="0" algn="just">
              <a:lnSpc>
                <a:spcPct val="120000"/>
              </a:lnSpc>
              <a:spcAft>
                <a:spcPts val="0"/>
              </a:spcAft>
              <a:buNone/>
            </a:pP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          Отже, в результаті виконання магістерської кваліфікаційної роботи розроблено модернізований технологічний процес механічної обробки деталі «Кришка циліндра 429148424В», який дозволяє знизити собівартість, енерговитрати та трудомісткість механічної обробки, та підвищити продуктивність праці. Крім цього, розраховані технологічні параметри, що потрібні для виготовлення даної деталі. Поставлені та послідовно розв’язані такі задачі: за кресленням деталі, її масою та програмою випуску визначено, що тип виробництва </a:t>
            </a:r>
            <a:r>
              <a:rPr lang="uk-UA" sz="2900" dirty="0" err="1" smtClean="0">
                <a:effectLst/>
                <a:latin typeface="Times New Roman" panose="02020603050405020304" pitchFamily="18" charset="0"/>
                <a:ea typeface="Times New Roman" panose="02020603050405020304" pitchFamily="18" charset="0"/>
                <a:cs typeface="Times New Roman" panose="02020603050405020304" pitchFamily="18" charset="0"/>
              </a:rPr>
              <a:t>великосерійне</a:t>
            </a: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 серед існуючих способів виготовлення заготовки деталі «Кришка циліндра 429148424В» вибраний спосіб лиття за виплавними моделями, який економічно доцільніший; на основі аналізу існуючих типових процесів механічної обробки деталей подібних до заданої деталі розроблено технологічний процес механічної обробки, який складається з трьох операцій на яких використовуються такі верстати: 1В340Ф30, ЛТ260МФ3. Для їхнього обслуговування необхідно 5 основних і 2 допоміжних робітника. Виконаний розмірний аналіз технологічного процесу механічної обробки та визначені режими різання на його переходах. Досліджено фактори зменшення трудомісткості, енерговитрат та технологічної собівартості обробки на верстатах з ЧПК. Спроектовано спеціальне пристосування для вертикально-фрезерного верстата з ЧПК. Виконаний розрахунок дільниці механічної обробки, розраховано приведену програму, яка складає 313900 шт. Виконані економічні розрахунки, за якими впровадження модернізованого технологічного процесу потребує від інвестора 2053809,56 грн.  капітальних вкладень, а чистий прибуток складе 1332980грн. При оцінці ефективності інноваційного проекту отримані такі важливі показники, як: чистий дисконтований дохід (інтегральний ефект) 2751036,11 грн.; внутрішня норма дохідності (прибутковості)	26%; індекс прибутковості 1,64; термін окупності 1,36 роки. Розроблені заходи з охорони праці, а саме розроблені заходи з електробезпеки, розроблені заходи з техніки безпеки при виконанні технологічних операцій на дільниці, організаційно-технічні рішення з гігієни праці та виробничої санітарії, до яких увійшли: вимоги до обладнання та приміщення, мікроклімат, освітлення, шум та вібрації. Виконано дослідження стійкості роботи обладнання дільниці механічної обробки в умовах дії загрозливих чинників надзвичайних ситуацій.</a:t>
            </a:r>
            <a:endParaRPr lang="ru-RU" sz="2900" dirty="0" smtClean="0">
              <a:latin typeface="Times New Roman" panose="02020603050405020304" pitchFamily="18" charset="0"/>
              <a:ea typeface="Times New Roman" panose="02020603050405020304" pitchFamily="18" charset="0"/>
              <a:cs typeface="Times New Roman" panose="02020603050405020304" pitchFamily="18" charset="0"/>
            </a:endParaRPr>
          </a:p>
          <a:p>
            <a:pPr indent="0" algn="just">
              <a:lnSpc>
                <a:spcPct val="120000"/>
              </a:lnSpc>
              <a:spcAft>
                <a:spcPts val="0"/>
              </a:spcAft>
              <a:buNone/>
            </a:pPr>
            <a:r>
              <a:rPr lang="ru-RU" sz="2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900" dirty="0" smtClean="0">
                <a:effectLst/>
                <a:latin typeface="Times New Roman" panose="02020603050405020304" pitchFamily="18" charset="0"/>
                <a:ea typeface="Times New Roman" panose="02020603050405020304" pitchFamily="18" charset="0"/>
                <a:cs typeface="Times New Roman" panose="02020603050405020304" pitchFamily="18" charset="0"/>
              </a:rPr>
              <a:t>Отримані показники свідчать про високий рівень дохідності для інвестора і підтверджують доцільність впровадження технологічного процесу виготовлення деталі типу «Кришка циліндра 429148424В» з організацією автоматизованої дільниці механічної обробки.</a:t>
            </a:r>
            <a:endParaRPr lang="ru-RU" sz="29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44842343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430</TotalTime>
  <Words>518</Words>
  <Application>Microsoft Office PowerPoint</Application>
  <PresentationFormat>Широкоэкранный</PresentationFormat>
  <Paragraphs>43</Paragraphs>
  <Slides>17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ФАКТОРИ ЗМЕНШЕННЯ ТРУДОМІСТКОСТІ, ЕНЕРГОВИТРАТ ТА ТЕХНОЛОГІЧНОЇ СОБІВАРТОСТІ ОБРОБКИ НА ВЕРСТАТАХ З ЧПК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ВИСНОВКИ</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Ангел Дима</dc:creator>
  <cp:lastModifiedBy>Ангел Дима</cp:lastModifiedBy>
  <cp:revision>12</cp:revision>
  <dcterms:created xsi:type="dcterms:W3CDTF">2015-11-09T13:10:17Z</dcterms:created>
  <dcterms:modified xsi:type="dcterms:W3CDTF">2015-11-14T15:14:28Z</dcterms:modified>
</cp:coreProperties>
</file>