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289" r:id="rId3"/>
    <p:sldId id="290" r:id="rId4"/>
    <p:sldId id="291" r:id="rId5"/>
    <p:sldId id="295" r:id="rId6"/>
    <p:sldId id="293" r:id="rId7"/>
    <p:sldId id="257" r:id="rId8"/>
    <p:sldId id="258" r:id="rId9"/>
    <p:sldId id="296" r:id="rId10"/>
    <p:sldId id="260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97" r:id="rId21"/>
    <p:sldId id="274" r:id="rId22"/>
    <p:sldId id="298" r:id="rId23"/>
    <p:sldId id="279" r:id="rId24"/>
    <p:sldId id="280" r:id="rId25"/>
    <p:sldId id="282" r:id="rId26"/>
    <p:sldId id="283" r:id="rId27"/>
    <p:sldId id="281" r:id="rId28"/>
    <p:sldId id="284" r:id="rId29"/>
    <p:sldId id="286" r:id="rId30"/>
    <p:sldId id="287" r:id="rId31"/>
    <p:sldId id="288" r:id="rId32"/>
    <p:sldId id="294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63" autoAdjust="0"/>
    <p:restoredTop sz="94660"/>
  </p:normalViewPr>
  <p:slideViewPr>
    <p:cSldViewPr>
      <p:cViewPr varScale="1">
        <p:scale>
          <a:sx n="73" d="100"/>
          <a:sy n="73" d="100"/>
        </p:scale>
        <p:origin x="-10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9D9666-3AD0-4229-9953-1C900349E50A}" type="datetimeFigureOut">
              <a:rPr lang="ru-RU" smtClean="0"/>
              <a:pPr/>
              <a:t>25.11.2015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40960-B984-4B79-9068-0C777811C7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0350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40960-B984-4B79-9068-0C777811C72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1266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40960-B984-4B79-9068-0C777811C72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5672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40960-B984-4B79-9068-0C777811C720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0082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0F0D-1026-4DDC-B3B4-4F49A0695248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3B793-033D-439C-A593-7A88472241C5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AECED-BE68-4ACB-B3DF-3E80F206DD93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B4EF1-177B-49BC-A48B-F511FC601273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3A0C-F167-422F-9850-D0D8129CF6B6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6F084-CB6A-442B-A840-CBC7B63DCC3A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D8586-F767-482B-B8BB-61EEE240F075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A62B5-967F-44AE-9D6B-3D3E3DE2334E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DCF7-EFEB-47B5-BD96-69AAE2C38781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3929A-983A-4D70-9ECA-7E77107C390B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CA4E-1DF1-4041-80C9-3B9B5C7729C9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60677-365B-48AF-BBCD-A2E028F97F1B}" type="datetime1">
              <a:rPr lang="ru-RU" smtClean="0"/>
              <a:pPr/>
              <a:t>25.11.2015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88382-3239-4978-AB76-39B8275F37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772400" cy="3028970"/>
          </a:xfrm>
        </p:spPr>
        <p:txBody>
          <a:bodyPr>
            <a:normAutofit/>
          </a:bodyPr>
          <a:lstStyle/>
          <a:p>
            <a:r>
              <a:rPr lang="uk-UA" dirty="0" smtClean="0"/>
              <a:t>Реалізаційна модель оптоелектронного навченого класифікатора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4000504"/>
            <a:ext cx="6858048" cy="2143140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Виконала: ст. гр. ЛОТ-14м</a:t>
            </a:r>
            <a:endParaRPr lang="en-US" dirty="0" smtClean="0"/>
          </a:p>
          <a:p>
            <a:r>
              <a:rPr lang="uk-UA" dirty="0" err="1" smtClean="0"/>
              <a:t>Позднякова</a:t>
            </a:r>
            <a:r>
              <a:rPr lang="uk-UA" dirty="0" smtClean="0"/>
              <a:t> Т.Ю.</a:t>
            </a:r>
          </a:p>
          <a:p>
            <a:r>
              <a:rPr lang="uk-UA" dirty="0" smtClean="0"/>
              <a:t>Науковий керівник: </a:t>
            </a:r>
            <a:r>
              <a:rPr lang="uk-UA" dirty="0" err="1" smtClean="0"/>
              <a:t>д.т.н</a:t>
            </a:r>
            <a:r>
              <a:rPr lang="uk-UA" dirty="0" smtClean="0"/>
              <a:t>. проф. Мартинюк Т.Б.</a:t>
            </a:r>
            <a:endParaRPr lang="ru-RU" dirty="0"/>
          </a:p>
        </p:txBody>
      </p:sp>
      <p:pic>
        <p:nvPicPr>
          <p:cNvPr id="14338" name="Picture 2" descr="&amp;Kcy;&amp;acy;&amp;rcy;&amp;tcy;&amp;icy;&amp;ncy;&amp;kcy;&amp;icy; &amp;pcy;&amp;ocy; &amp;zcy;&amp;acy;&amp;pcy;&amp;rcy;&amp;ocy;&amp;scy;&amp;ucy; &amp;vcy;&amp;ncy;&amp;tcy;&amp;ucy; &amp;kcy;&amp;acy;&amp;fcy;&amp;iecy;&amp;dcy;&amp;rcy;&amp;acy; &amp;Lcy;&amp;Ocy;&amp;T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857496"/>
            <a:ext cx="2847975" cy="112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uk-UA" dirty="0" smtClean="0"/>
              <a:t>Актуальність тематики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7552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dirty="0" smtClean="0"/>
              <a:t>Магістерська робота присвячена розв’язанню актуальної наукової задачі реалізації моделі оптоелектронного навченого класифікатора. </a:t>
            </a:r>
            <a:r>
              <a:rPr lang="uk-UA" dirty="0"/>
              <a:t>Актуальність вирішення даної задачі обумовлена, в першу чергу, бурхливим зростанням обсягів одержуваної інформації, необхідністю в якісній, максимально швидкій і повній її обробці та прийняття достовірного рішення, а також у вирішенні проблем зберігання і передачі цієї інформації в стислій формі. </a:t>
            </a:r>
            <a:r>
              <a:rPr lang="uk-UA" dirty="0" smtClean="0"/>
              <a:t>Необхідність у такому розпізнаванні виникає у найрізноманітніших галузях: системах відеоспостереження, технічної діагностики, прогнозуванні і діагностиці в медицині, у плануванні, пошуку в геології, прогнозуванні у хімії та ін. </a:t>
            </a:r>
          </a:p>
          <a:p>
            <a:pPr algn="just"/>
            <a:endParaRPr lang="uk-UA" dirty="0" smtClean="0"/>
          </a:p>
          <a:p>
            <a:pPr algn="just"/>
            <a:r>
              <a:rPr lang="uk-UA" b="1" dirty="0"/>
              <a:t>Метою магістерської роботи </a:t>
            </a:r>
            <a:r>
              <a:rPr lang="uk-UA" dirty="0"/>
              <a:t>є реалізація і дослідження моделі оптоелектронного навченого класифікатора для підвищення ефективності класифікації (ідентифікації) зображень арабських цифр.</a:t>
            </a:r>
          </a:p>
          <a:p>
            <a:pPr algn="just"/>
            <a:endParaRPr lang="uk-UA" sz="3800" dirty="0" smtClean="0"/>
          </a:p>
          <a:p>
            <a:pPr algn="just"/>
            <a:endParaRPr lang="ru-RU" sz="38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548680"/>
            <a:ext cx="8401080" cy="576064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b="1" dirty="0" smtClean="0"/>
              <a:t>Для досягнення поставленої мети необхідно вирішити наступні задачі:</a:t>
            </a:r>
            <a:endParaRPr lang="ru-RU" b="1" dirty="0" smtClean="0"/>
          </a:p>
          <a:p>
            <a:pPr lvl="0"/>
            <a:r>
              <a:rPr lang="uk-UA" dirty="0" smtClean="0"/>
              <a:t>Провести аналіз сучасних тенденцій, пов’язаних із методами і засобами реалізації моделі оптоелектронного навченого класифікатора.</a:t>
            </a:r>
            <a:endParaRPr lang="ru-RU" dirty="0" smtClean="0"/>
          </a:p>
          <a:p>
            <a:pPr lvl="0"/>
            <a:r>
              <a:rPr lang="uk-UA" dirty="0" smtClean="0"/>
              <a:t>Розробити ефективну модель представлення арабських цифр.</a:t>
            </a:r>
            <a:endParaRPr lang="ru-RU" dirty="0" smtClean="0"/>
          </a:p>
          <a:p>
            <a:pPr lvl="0"/>
            <a:r>
              <a:rPr lang="uk-UA" dirty="0" smtClean="0"/>
              <a:t>Розробити структуру електронної частини оптоелектронного навченого класифікатора.</a:t>
            </a:r>
            <a:endParaRPr lang="ru-RU" dirty="0" smtClean="0"/>
          </a:p>
          <a:p>
            <a:pPr lvl="0"/>
            <a:r>
              <a:rPr lang="uk-UA" dirty="0" smtClean="0"/>
              <a:t>Виконати моделювання процесу класифікації арабських цифр з різним рівнем спотворення.</a:t>
            </a:r>
          </a:p>
          <a:p>
            <a:pPr lvl="0"/>
            <a:endParaRPr lang="uk-UA" dirty="0"/>
          </a:p>
          <a:p>
            <a:pPr marL="0" indent="0" algn="just">
              <a:buNone/>
            </a:pPr>
            <a:r>
              <a:rPr lang="uk-UA" b="1" dirty="0"/>
              <a:t>Об’єктом дослідження </a:t>
            </a:r>
            <a:r>
              <a:rPr lang="uk-UA" dirty="0"/>
              <a:t>є процес навчання та класифікації зображення арабських цифр в оптоелектронному навченому класифікаторі.</a:t>
            </a:r>
            <a:endParaRPr lang="ru-RU" dirty="0"/>
          </a:p>
          <a:p>
            <a:pPr marL="0" indent="0" algn="just">
              <a:buNone/>
            </a:pPr>
            <a:r>
              <a:rPr lang="uk-UA" b="1" dirty="0"/>
              <a:t>Предметом дослідження </a:t>
            </a:r>
            <a:r>
              <a:rPr lang="uk-UA" dirty="0"/>
              <a:t>є методи і засоби реалізації моделі оптоелектронного навченого класифікатора, зокрема, його електронної частини.</a:t>
            </a:r>
            <a:endParaRPr lang="ru-RU" dirty="0"/>
          </a:p>
          <a:p>
            <a:pPr marL="0" lv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3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48680"/>
            <a:ext cx="8229600" cy="6023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b="1" dirty="0" smtClean="0"/>
              <a:t>Наукова новизна результатів: </a:t>
            </a:r>
            <a:endParaRPr lang="ru-RU" b="1" dirty="0" smtClean="0"/>
          </a:p>
          <a:p>
            <a:pPr lvl="0"/>
            <a:r>
              <a:rPr lang="uk-UA" dirty="0" smtClean="0"/>
              <a:t>Вперше запропоновано та обґрунтовано моделі подання арабських цифр з використанням поняття метрики </a:t>
            </a:r>
            <a:r>
              <a:rPr lang="uk-UA" dirty="0" err="1" smtClean="0"/>
              <a:t>Хемінга</a:t>
            </a:r>
            <a:r>
              <a:rPr lang="uk-UA" dirty="0" smtClean="0"/>
              <a:t>, що дає можливість статистично оцінити міру схожості між еталонами.</a:t>
            </a:r>
            <a:endParaRPr lang="ru-RU" dirty="0" smtClean="0"/>
          </a:p>
          <a:p>
            <a:pPr lvl="0"/>
            <a:r>
              <a:rPr lang="uk-UA" dirty="0" smtClean="0"/>
              <a:t>Розроблено базу еталонних кодів (зображень) арабських цифр з найбільшою кодовою відстанню </a:t>
            </a:r>
            <a:r>
              <a:rPr lang="uk-UA" dirty="0" err="1" smtClean="0"/>
              <a:t>Хемінга</a:t>
            </a:r>
            <a:r>
              <a:rPr lang="uk-UA" dirty="0" smtClean="0"/>
              <a:t>, що дозволить збільшити ймовірність правильної ідентифікації </a:t>
            </a:r>
            <a:r>
              <a:rPr lang="uk-UA" dirty="0" err="1" smtClean="0"/>
              <a:t>зашумлених</a:t>
            </a:r>
            <a:r>
              <a:rPr lang="uk-UA" dirty="0" smtClean="0"/>
              <a:t> цифр. </a:t>
            </a:r>
            <a:endParaRPr lang="uk-UA" dirty="0"/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4</a:t>
            </a:fld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b="1" dirty="0" smtClean="0"/>
              <a:t>Практичне значення</a:t>
            </a:r>
            <a:r>
              <a:rPr lang="uk-UA" dirty="0" smtClean="0"/>
              <a:t> отриманих результатів полягає у створенні реалізаційної моделі оптоелектронного навченого класифікатора для ідентифікації арабських цифр: </a:t>
            </a:r>
          </a:p>
          <a:p>
            <a:r>
              <a:rPr lang="uk-UA" dirty="0" smtClean="0"/>
              <a:t>розроблено структурну схему електронної частини оптоелектронного навченого класифікатора, яка містить процесорний елемент та пам'ять зразків, що дає можливість реалізувати як процес навчання, так і класифікації; </a:t>
            </a:r>
          </a:p>
          <a:p>
            <a:r>
              <a:rPr lang="uk-UA" dirty="0" smtClean="0"/>
              <a:t>розроблено також алгоритмічне та програмне забезпечення, що підтверджує достовірність реалізації процесу навчання та розпізнавання </a:t>
            </a:r>
            <a:r>
              <a:rPr lang="uk-UA" dirty="0" err="1" smtClean="0"/>
              <a:t>зашумлених</a:t>
            </a:r>
            <a:r>
              <a:rPr lang="uk-UA" dirty="0" smtClean="0"/>
              <a:t> арабських цифр (з похибкою ±28,6%) з правильністю у 100%. </a:t>
            </a:r>
          </a:p>
          <a:p>
            <a:pPr>
              <a:buNone/>
            </a:pPr>
            <a:r>
              <a:rPr lang="uk-UA" dirty="0" smtClean="0"/>
              <a:t>У подальшому це дасть можливість використання цієї моделі для медичної діагностики та у галузях, що потребують систем розпізнавання.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5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40435"/>
          </a:xfrm>
        </p:spPr>
        <p:txBody>
          <a:bodyPr>
            <a:noAutofit/>
          </a:bodyPr>
          <a:lstStyle/>
          <a:p>
            <a:r>
              <a:rPr lang="uk-UA" sz="2400" b="1" dirty="0" smtClean="0"/>
              <a:t>Апробація. </a:t>
            </a:r>
            <a:r>
              <a:rPr lang="uk-UA" sz="2400" dirty="0" smtClean="0"/>
              <a:t>Основні теоретичні та практичні результати роботи доповідались на наступних конференціях: </a:t>
            </a:r>
            <a:r>
              <a:rPr lang="en-US" sz="2400" dirty="0" smtClean="0"/>
              <a:t>V</a:t>
            </a:r>
            <a:r>
              <a:rPr lang="ru-RU" sz="2400" dirty="0" smtClean="0"/>
              <a:t>II</a:t>
            </a:r>
            <a:r>
              <a:rPr lang="uk-UA" sz="2400" dirty="0" smtClean="0"/>
              <a:t>І Міжнародній конференції «Сучасні міждисциплінарні дослідження: історія, сьогодення, майбутнє" (м. Київ, 2014 р.); </a:t>
            </a:r>
            <a:r>
              <a:rPr lang="ru-RU" sz="2400" dirty="0" smtClean="0"/>
              <a:t>XLIV</a:t>
            </a:r>
            <a:r>
              <a:rPr lang="uk-UA" sz="2400" dirty="0" smtClean="0"/>
              <a:t> регіональній науково-технічній конференції професорсько-викладацького складу, співробітників та студентів університету (м. Вінниця, 2015 р.); </a:t>
            </a:r>
            <a:r>
              <a:rPr lang="en-US" sz="2400" dirty="0" smtClean="0"/>
              <a:t>VII</a:t>
            </a:r>
            <a:r>
              <a:rPr lang="uk-UA" sz="2400" dirty="0" smtClean="0"/>
              <a:t> Міжнародній конференції з оптико-електронних інформаційних технологій «</a:t>
            </a:r>
            <a:r>
              <a:rPr lang="en-US" sz="2400" dirty="0" smtClean="0"/>
              <a:t>Photonics</a:t>
            </a:r>
            <a:r>
              <a:rPr lang="uk-UA" sz="2400" dirty="0" smtClean="0"/>
              <a:t>-</a:t>
            </a:r>
            <a:r>
              <a:rPr lang="en-US" sz="2400" dirty="0" smtClean="0"/>
              <a:t>ODS</a:t>
            </a:r>
            <a:r>
              <a:rPr lang="uk-UA" sz="2400" dirty="0" smtClean="0"/>
              <a:t>» (м. Вінниця, 2015р).</a:t>
            </a:r>
            <a:endParaRPr lang="ru-RU" sz="2400" b="1" dirty="0" smtClean="0"/>
          </a:p>
          <a:p>
            <a:r>
              <a:rPr lang="uk-UA" sz="2400" b="1" dirty="0" smtClean="0"/>
              <a:t>Публікації. </a:t>
            </a:r>
            <a:r>
              <a:rPr lang="uk-UA" sz="2400" dirty="0" smtClean="0"/>
              <a:t>На тему магістерської роботи опубліковано 8 наукових праць, у тому числі: чотири статті, що входять до переліку фахових видань України, чотири наукові роботи у збірниках тез доповідей міжнародних науково-технічних конференцій.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6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Оптоелектронний нейрокомп'ютер </a:t>
            </a:r>
            <a:endParaRPr lang="ru-RU" dirty="0"/>
          </a:p>
        </p:txBody>
      </p:sp>
      <p:sp>
        <p:nvSpPr>
          <p:cNvPr id="1231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2289" name="Полотно 30"/>
          <p:cNvGrpSpPr>
            <a:grpSpLocks/>
          </p:cNvGrpSpPr>
          <p:nvPr/>
        </p:nvGrpSpPr>
        <p:grpSpPr bwMode="auto">
          <a:xfrm>
            <a:off x="3571868" y="1357298"/>
            <a:ext cx="5359400" cy="2254250"/>
            <a:chOff x="0" y="0"/>
            <a:chExt cx="53587" cy="22536"/>
          </a:xfrm>
        </p:grpSpPr>
        <p:sp>
          <p:nvSpPr>
            <p:cNvPr id="12313" name="AutoShape 25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53587" cy="22536"/>
            </a:xfrm>
            <a:prstGeom prst="rect">
              <a:avLst/>
            </a:prstGeom>
            <a:noFill/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Прямоугольник 4"/>
            <p:cNvSpPr>
              <a:spLocks noChangeArrowheads="1"/>
            </p:cNvSpPr>
            <p:nvPr/>
          </p:nvSpPr>
          <p:spPr bwMode="auto">
            <a:xfrm>
              <a:off x="5529" y="5500"/>
              <a:ext cx="8187" cy="457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Прямоугольник 6"/>
            <p:cNvSpPr>
              <a:spLocks noChangeArrowheads="1"/>
            </p:cNvSpPr>
            <p:nvPr/>
          </p:nvSpPr>
          <p:spPr bwMode="auto">
            <a:xfrm>
              <a:off x="5529" y="15707"/>
              <a:ext cx="8185" cy="457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" name="Прямоугольник 8"/>
            <p:cNvSpPr>
              <a:spLocks noChangeArrowheads="1"/>
            </p:cNvSpPr>
            <p:nvPr/>
          </p:nvSpPr>
          <p:spPr bwMode="auto">
            <a:xfrm>
              <a:off x="20300" y="5720"/>
              <a:ext cx="8185" cy="457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33378" y="5606"/>
              <a:ext cx="8185" cy="457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Прямоугольник 11"/>
            <p:cNvSpPr>
              <a:spLocks noChangeArrowheads="1"/>
            </p:cNvSpPr>
            <p:nvPr/>
          </p:nvSpPr>
          <p:spPr bwMode="auto">
            <a:xfrm>
              <a:off x="45287" y="5606"/>
              <a:ext cx="8185" cy="4572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Прямая со стрелкой 12"/>
            <p:cNvSpPr>
              <a:spLocks noChangeShapeType="1"/>
            </p:cNvSpPr>
            <p:nvPr/>
          </p:nvSpPr>
          <p:spPr bwMode="auto">
            <a:xfrm flipH="1">
              <a:off x="9569" y="10072"/>
              <a:ext cx="53" cy="5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Прямая соединительная линия 13"/>
            <p:cNvSpPr>
              <a:spLocks noChangeShapeType="1"/>
            </p:cNvSpPr>
            <p:nvPr/>
          </p:nvSpPr>
          <p:spPr bwMode="auto">
            <a:xfrm flipV="1">
              <a:off x="13714" y="17735"/>
              <a:ext cx="35408" cy="2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Прямая со стрелкой 14"/>
            <p:cNvSpPr>
              <a:spLocks noChangeShapeType="1"/>
            </p:cNvSpPr>
            <p:nvPr/>
          </p:nvSpPr>
          <p:spPr bwMode="auto">
            <a:xfrm flipV="1">
              <a:off x="24561" y="10292"/>
              <a:ext cx="0" cy="7701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Прямая со стрелкой 15"/>
            <p:cNvSpPr>
              <a:spLocks noChangeShapeType="1"/>
            </p:cNvSpPr>
            <p:nvPr/>
          </p:nvSpPr>
          <p:spPr bwMode="auto">
            <a:xfrm flipV="1">
              <a:off x="37639" y="10072"/>
              <a:ext cx="0" cy="7921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Прямая со стрелкой 16"/>
            <p:cNvSpPr>
              <a:spLocks noChangeShapeType="1"/>
            </p:cNvSpPr>
            <p:nvPr/>
          </p:nvSpPr>
          <p:spPr bwMode="auto">
            <a:xfrm flipV="1">
              <a:off x="49122" y="10292"/>
              <a:ext cx="0" cy="7443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Прямая со стрелкой 17"/>
            <p:cNvSpPr>
              <a:spLocks noChangeShapeType="1"/>
            </p:cNvSpPr>
            <p:nvPr/>
          </p:nvSpPr>
          <p:spPr bwMode="auto">
            <a:xfrm>
              <a:off x="9569" y="3168"/>
              <a:ext cx="0" cy="2332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Прямая соединительная линия 18"/>
            <p:cNvSpPr>
              <a:spLocks noChangeShapeType="1"/>
            </p:cNvSpPr>
            <p:nvPr/>
          </p:nvSpPr>
          <p:spPr bwMode="auto">
            <a:xfrm>
              <a:off x="9569" y="3168"/>
              <a:ext cx="3965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Прямая соединительная линия 19"/>
            <p:cNvSpPr>
              <a:spLocks noChangeShapeType="1"/>
            </p:cNvSpPr>
            <p:nvPr/>
          </p:nvSpPr>
          <p:spPr bwMode="auto">
            <a:xfrm>
              <a:off x="49228" y="3168"/>
              <a:ext cx="0" cy="23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Прямая со стрелкой 20"/>
            <p:cNvSpPr>
              <a:spLocks noChangeShapeType="1"/>
            </p:cNvSpPr>
            <p:nvPr/>
          </p:nvSpPr>
          <p:spPr bwMode="auto">
            <a:xfrm flipH="1">
              <a:off x="0" y="7786"/>
              <a:ext cx="5103" cy="6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Прямая со стрелкой 21"/>
            <p:cNvSpPr>
              <a:spLocks noChangeShapeType="1"/>
            </p:cNvSpPr>
            <p:nvPr/>
          </p:nvSpPr>
          <p:spPr bwMode="auto">
            <a:xfrm>
              <a:off x="13716" y="7786"/>
              <a:ext cx="6584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Прямая со стрелкой 22"/>
            <p:cNvSpPr>
              <a:spLocks noChangeShapeType="1"/>
            </p:cNvSpPr>
            <p:nvPr/>
          </p:nvSpPr>
          <p:spPr bwMode="auto">
            <a:xfrm flipV="1">
              <a:off x="28485" y="7892"/>
              <a:ext cx="4893" cy="11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Прямая со стрелкой 23"/>
            <p:cNvSpPr>
              <a:spLocks noChangeShapeType="1"/>
            </p:cNvSpPr>
            <p:nvPr/>
          </p:nvSpPr>
          <p:spPr bwMode="auto">
            <a:xfrm>
              <a:off x="41563" y="7786"/>
              <a:ext cx="3724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Поле 24"/>
            <p:cNvSpPr txBox="1">
              <a:spLocks noChangeArrowheads="1"/>
            </p:cNvSpPr>
            <p:nvPr/>
          </p:nvSpPr>
          <p:spPr bwMode="auto">
            <a:xfrm>
              <a:off x="5528" y="5719"/>
              <a:ext cx="8185" cy="3743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БЗО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" name="Поле 31"/>
            <p:cNvSpPr txBox="1">
              <a:spLocks noChangeArrowheads="1"/>
            </p:cNvSpPr>
            <p:nvPr/>
          </p:nvSpPr>
          <p:spPr bwMode="auto">
            <a:xfrm>
              <a:off x="5316" y="15704"/>
              <a:ext cx="8178" cy="374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</a:rPr>
                <a:t>БК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" name="Поле 31"/>
            <p:cNvSpPr txBox="1">
              <a:spLocks noChangeArrowheads="1"/>
            </p:cNvSpPr>
            <p:nvPr/>
          </p:nvSpPr>
          <p:spPr bwMode="auto">
            <a:xfrm>
              <a:off x="20300" y="6216"/>
              <a:ext cx="8178" cy="3741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</a:rPr>
                <a:t>КП</a:t>
              </a:r>
              <a:endParaRPr kumimoji="0" 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" name="Поле 31"/>
            <p:cNvSpPr txBox="1">
              <a:spLocks noChangeArrowheads="1"/>
            </p:cNvSpPr>
            <p:nvPr/>
          </p:nvSpPr>
          <p:spPr bwMode="auto">
            <a:xfrm>
              <a:off x="33384" y="5722"/>
              <a:ext cx="8178" cy="374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</a:rPr>
                <a:t>ВМП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" name="Поле 31"/>
            <p:cNvSpPr txBox="1">
              <a:spLocks noChangeArrowheads="1"/>
            </p:cNvSpPr>
            <p:nvPr/>
          </p:nvSpPr>
          <p:spPr bwMode="auto">
            <a:xfrm>
              <a:off x="45292" y="5605"/>
              <a:ext cx="8178" cy="374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</a:rPr>
                <a:t>ДП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9" name="Поле 31"/>
            <p:cNvSpPr txBox="1">
              <a:spLocks noChangeArrowheads="1"/>
            </p:cNvSpPr>
            <p:nvPr/>
          </p:nvSpPr>
          <p:spPr bwMode="auto">
            <a:xfrm>
              <a:off x="0" y="1565"/>
              <a:ext cx="14042" cy="500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</a:rPr>
                <a:t>До зовн.</a:t>
              </a:r>
              <a:endPara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uk-UA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</a:rPr>
                <a:t>приладів</a:t>
              </a: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5" name="Подзаголовок 2"/>
          <p:cNvSpPr txBox="1">
            <a:spLocks/>
          </p:cNvSpPr>
          <p:nvPr/>
        </p:nvSpPr>
        <p:spPr>
          <a:xfrm>
            <a:off x="285720" y="1643050"/>
            <a:ext cx="3214710" cy="178595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uk-UA" sz="1600" dirty="0" smtClean="0"/>
              <a:t>БК – блок керування</a:t>
            </a:r>
          </a:p>
          <a:p>
            <a:pPr marL="342900" lvl="0" indent="-342900">
              <a:spcBef>
                <a:spcPct val="20000"/>
              </a:spcBef>
            </a:pPr>
            <a:r>
              <a:rPr lang="uk-UA" sz="1600" dirty="0" smtClean="0"/>
              <a:t>БЗО - </a:t>
            </a:r>
            <a:r>
              <a:rPr lang="uk-UA" sz="1600" dirty="0"/>
              <a:t>блок завантаження і </a:t>
            </a:r>
            <a:r>
              <a:rPr lang="uk-UA" sz="1600" dirty="0" smtClean="0"/>
              <a:t>обміну</a:t>
            </a:r>
          </a:p>
          <a:p>
            <a:pPr marL="342900" lvl="0" indent="-342900">
              <a:spcBef>
                <a:spcPct val="20000"/>
              </a:spcBef>
            </a:pPr>
            <a:r>
              <a:rPr lang="uk-UA" sz="1600" dirty="0" err="1" smtClean="0"/>
              <a:t>КП</a:t>
            </a:r>
            <a:r>
              <a:rPr lang="uk-UA" sz="1600" dirty="0" smtClean="0"/>
              <a:t> - пристрої кодування</a:t>
            </a:r>
          </a:p>
          <a:p>
            <a:pPr marL="342900" lvl="0" indent="-342900">
              <a:spcBef>
                <a:spcPct val="20000"/>
              </a:spcBef>
            </a:pPr>
            <a:r>
              <a:rPr lang="uk-UA" sz="1600" dirty="0" smtClean="0"/>
              <a:t>ВМП - векторно-матричний помножувач </a:t>
            </a:r>
          </a:p>
          <a:p>
            <a:pPr marL="342900" lvl="0" indent="-342900">
              <a:spcBef>
                <a:spcPct val="20000"/>
              </a:spcBef>
            </a:pPr>
            <a:r>
              <a:rPr lang="uk-UA" sz="1600" dirty="0" smtClean="0"/>
              <a:t>ПД – пристрій декодування </a:t>
            </a:r>
          </a:p>
          <a:p>
            <a:pPr marL="342900" lvl="0" indent="-342900">
              <a:spcBef>
                <a:spcPct val="20000"/>
              </a:spcBef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2844" y="3643314"/>
            <a:ext cx="37862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1 - матриця </a:t>
            </a:r>
            <a:r>
              <a:rPr lang="uk-UA" dirty="0"/>
              <a:t>випромінювачів </a:t>
            </a:r>
            <a:r>
              <a:rPr lang="uk-UA" dirty="0" smtClean="0"/>
              <a:t> </a:t>
            </a:r>
          </a:p>
          <a:p>
            <a:r>
              <a:rPr lang="uk-UA" dirty="0" smtClean="0"/>
              <a:t>2 - матриці </a:t>
            </a:r>
            <a:r>
              <a:rPr lang="uk-UA" dirty="0"/>
              <a:t>сферичних лінз </a:t>
            </a:r>
            <a:endParaRPr lang="uk-UA" dirty="0" smtClean="0"/>
          </a:p>
          <a:p>
            <a:r>
              <a:rPr lang="uk-UA" dirty="0" smtClean="0"/>
              <a:t>3 - фотопластина</a:t>
            </a:r>
          </a:p>
          <a:p>
            <a:r>
              <a:rPr lang="uk-UA" dirty="0" smtClean="0"/>
              <a:t>4 - матриця </a:t>
            </a:r>
            <a:r>
              <a:rPr lang="uk-UA" dirty="0"/>
              <a:t>фотоприймачів </a:t>
            </a:r>
            <a:endParaRPr lang="uk-UA" dirty="0" smtClean="0"/>
          </a:p>
          <a:p>
            <a:r>
              <a:rPr lang="uk-UA" dirty="0" smtClean="0"/>
              <a:t>5 - вхідний </a:t>
            </a:r>
            <a:r>
              <a:rPr lang="uk-UA" dirty="0"/>
              <a:t>блок кодування </a:t>
            </a:r>
            <a:endParaRPr lang="uk-UA" dirty="0" smtClean="0"/>
          </a:p>
          <a:p>
            <a:r>
              <a:rPr lang="uk-UA" dirty="0" smtClean="0"/>
              <a:t>6 - </a:t>
            </a:r>
            <a:r>
              <a:rPr lang="uk-UA" dirty="0"/>
              <a:t>вихідний блок декодування </a:t>
            </a:r>
            <a:endParaRPr lang="uk-UA" dirty="0" smtClean="0"/>
          </a:p>
          <a:p>
            <a:r>
              <a:rPr lang="uk-UA" dirty="0" smtClean="0"/>
              <a:t>7 - шлях </a:t>
            </a:r>
            <a:r>
              <a:rPr lang="uk-UA" dirty="0"/>
              <a:t>світлового променя </a:t>
            </a:r>
            <a:endParaRPr lang="uk-UA" dirty="0" smtClean="0"/>
          </a:p>
          <a:p>
            <a:r>
              <a:rPr lang="uk-UA" dirty="0" smtClean="0"/>
              <a:t>8 - зображення </a:t>
            </a:r>
            <a:r>
              <a:rPr lang="uk-UA" dirty="0"/>
              <a:t>матриці випромінювачів на фотопластині від однієї із сферичних лінз </a:t>
            </a:r>
            <a:endParaRPr lang="ru-RU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4572000" y="3357562"/>
          <a:ext cx="3500462" cy="2990686"/>
        </p:xfrm>
        <a:graphic>
          <a:graphicData uri="http://schemas.openxmlformats.org/presentationml/2006/ole">
            <p:oleObj spid="_x0000_s13316" name="Visio" r:id="rId4" imgW="5098923" imgH="4352544" progId="Visio.Drawing.11">
              <p:embed/>
            </p:oleObj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7</a:t>
            </a:fld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Оптоелектронний навчений класифікатор-прототип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1428736"/>
            <a:ext cx="564360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71472" y="5572140"/>
            <a:ext cx="8102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Режим навчання: </a:t>
            </a:r>
            <a:r>
              <a:rPr lang="uk-UA" dirty="0" smtClean="0"/>
              <a:t>задіяно пам’ять еталонних зразків, процесор, оптичний тракт</a:t>
            </a:r>
          </a:p>
          <a:p>
            <a:r>
              <a:rPr lang="uk-UA" b="1" dirty="0" smtClean="0"/>
              <a:t>Режим розпізнавання: </a:t>
            </a:r>
            <a:r>
              <a:rPr lang="uk-UA" dirty="0" smtClean="0"/>
              <a:t>подається вхідний образ, задіяно процесор, оптичний тракт, детектор максимального сигналу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8</a:t>
            </a:fld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5388"/>
            <a:ext cx="8229600" cy="917596"/>
          </a:xfrm>
        </p:spPr>
        <p:txBody>
          <a:bodyPr/>
          <a:lstStyle/>
          <a:p>
            <a:r>
              <a:rPr lang="uk-UA" dirty="0" smtClean="0"/>
              <a:t>Характеристика класифікатора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1214422"/>
          <a:ext cx="8229600" cy="5223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53694">
                <a:tc gridSpan="2"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Оптоелектронний навчений класифікатор (ОЕНК)</a:t>
                      </a:r>
                      <a:endParaRPr lang="ru-RU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9917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Процедура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Класифікація об'єктів</a:t>
                      </a:r>
                      <a:r>
                        <a:rPr lang="uk-UA" baseline="0" dirty="0" smtClean="0"/>
                        <a:t> (зображень)</a:t>
                      </a:r>
                      <a:endParaRPr lang="ru-RU" dirty="0"/>
                    </a:p>
                  </a:txBody>
                  <a:tcPr/>
                </a:tc>
              </a:tr>
              <a:tr h="686394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Тип системи розпізнавання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Детермінована система </a:t>
                      </a:r>
                      <a:r>
                        <a:rPr lang="uk-UA" baseline="0" dirty="0" smtClean="0"/>
                        <a:t>з </a:t>
                      </a:r>
                      <a:r>
                        <a:rPr lang="uk-UA" dirty="0" smtClean="0"/>
                        <a:t>навчанням з </a:t>
                      </a:r>
                      <a:r>
                        <a:rPr lang="uk-UA" dirty="0" err="1" smtClean="0"/>
                        <a:t>“учителем”</a:t>
                      </a:r>
                      <a:endParaRPr lang="ru-RU" dirty="0"/>
                    </a:p>
                  </a:txBody>
                  <a:tcPr/>
                </a:tc>
              </a:tr>
              <a:tr h="684113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Міра близькості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Дискримінантні</a:t>
                      </a:r>
                      <a:r>
                        <a:rPr lang="uk-UA" baseline="0" dirty="0" smtClean="0"/>
                        <a:t> функції як розподільчі функції між класами у просторі ознак</a:t>
                      </a:r>
                      <a:endParaRPr lang="ru-RU" dirty="0"/>
                    </a:p>
                  </a:txBody>
                  <a:tcPr/>
                </a:tc>
              </a:tr>
              <a:tr h="456075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Критерій відповідності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Максимум </a:t>
                      </a:r>
                      <a:r>
                        <a:rPr lang="uk-UA" dirty="0" err="1" smtClean="0"/>
                        <a:t>дискримінантної</a:t>
                      </a:r>
                      <a:r>
                        <a:rPr lang="uk-UA" dirty="0" smtClean="0"/>
                        <a:t> функції </a:t>
                      </a:r>
                      <a:endParaRPr lang="ru-RU" dirty="0"/>
                    </a:p>
                  </a:txBody>
                  <a:tcPr/>
                </a:tc>
              </a:tr>
              <a:tr h="1264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Вирішальне правило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uk-UA" dirty="0" smtClean="0"/>
                        <a:t>де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i="1" baseline="0" dirty="0" err="1" smtClean="0"/>
                        <a:t>Ф</a:t>
                      </a:r>
                      <a:r>
                        <a:rPr lang="uk-UA" sz="1200" i="1" baseline="0" dirty="0" err="1" smtClean="0"/>
                        <a:t>і</a:t>
                      </a:r>
                      <a:r>
                        <a:rPr lang="uk-UA" sz="1200" baseline="0" dirty="0" smtClean="0"/>
                        <a:t> </a:t>
                      </a:r>
                      <a:r>
                        <a:rPr lang="uk-UA" baseline="0" dirty="0" smtClean="0"/>
                        <a:t>– сумарний світловий потік в </a:t>
                      </a:r>
                      <a:r>
                        <a:rPr lang="uk-UA" i="1" baseline="0" dirty="0" smtClean="0"/>
                        <a:t>і</a:t>
                      </a:r>
                      <a:r>
                        <a:rPr lang="uk-UA" baseline="0" dirty="0" smtClean="0"/>
                        <a:t>-му рядку, </a:t>
                      </a:r>
                      <a:r>
                        <a:rPr lang="uk-UA" i="1" baseline="0" dirty="0" smtClean="0"/>
                        <a:t>Х</a:t>
                      </a:r>
                      <a:r>
                        <a:rPr lang="uk-UA" baseline="0" dirty="0" smtClean="0"/>
                        <a:t> – вхідний образ (вектор ознак), </a:t>
                      </a:r>
                      <a:r>
                        <a:rPr lang="uk-UA" i="1" baseline="0" dirty="0" smtClean="0"/>
                        <a:t>С</a:t>
                      </a:r>
                      <a:r>
                        <a:rPr lang="en-US" sz="1200" i="1" baseline="0" dirty="0" smtClean="0"/>
                        <a:t>k</a:t>
                      </a:r>
                      <a:r>
                        <a:rPr lang="en-US" i="1" baseline="0" dirty="0" smtClean="0"/>
                        <a:t> </a:t>
                      </a:r>
                      <a:r>
                        <a:rPr lang="en-US" baseline="0" dirty="0" smtClean="0"/>
                        <a:t>– </a:t>
                      </a:r>
                      <a:r>
                        <a:rPr lang="en-US" i="1" baseline="0" dirty="0" smtClean="0"/>
                        <a:t>k</a:t>
                      </a:r>
                      <a:r>
                        <a:rPr lang="uk-UA" baseline="0" dirty="0" smtClean="0"/>
                        <a:t>-й клас</a:t>
                      </a:r>
                      <a:endParaRPr lang="ru-RU" dirty="0"/>
                    </a:p>
                  </a:txBody>
                  <a:tcPr/>
                </a:tc>
              </a:tr>
              <a:tr h="489917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Розмірність</a:t>
                      </a:r>
                      <a:r>
                        <a:rPr lang="uk-UA" baseline="0" dirty="0" smtClean="0"/>
                        <a:t> вхідного вектора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n </a:t>
                      </a:r>
                      <a:r>
                        <a:rPr lang="en-US" dirty="0" smtClean="0"/>
                        <a:t>– </a:t>
                      </a:r>
                      <a:r>
                        <a:rPr lang="uk-UA" dirty="0" smtClean="0"/>
                        <a:t>кількість</a:t>
                      </a:r>
                      <a:r>
                        <a:rPr lang="uk-UA" baseline="0" dirty="0" smtClean="0"/>
                        <a:t> ознак (</a:t>
                      </a:r>
                      <a:r>
                        <a:rPr lang="en-US" i="1" baseline="0" dirty="0" smtClean="0"/>
                        <a:t>n</a:t>
                      </a:r>
                      <a:r>
                        <a:rPr lang="en-US" baseline="0" dirty="0" smtClean="0"/>
                        <a:t>=28</a:t>
                      </a:r>
                      <a:r>
                        <a:rPr lang="uk-UA" baseline="0" dirty="0" smtClean="0"/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498246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Множина класів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m</a:t>
                      </a:r>
                      <a:r>
                        <a:rPr lang="en-US" dirty="0" smtClean="0"/>
                        <a:t> – </a:t>
                      </a:r>
                      <a:r>
                        <a:rPr lang="uk-UA" dirty="0" smtClean="0"/>
                        <a:t>кількість класів (</a:t>
                      </a:r>
                      <a:r>
                        <a:rPr lang="en-US" i="1" dirty="0" smtClean="0"/>
                        <a:t>m</a:t>
                      </a:r>
                      <a:r>
                        <a:rPr lang="en-US" dirty="0" smtClean="0"/>
                        <a:t>=10</a:t>
                      </a:r>
                      <a:r>
                        <a:rPr lang="uk-UA" dirty="0" smtClean="0"/>
                        <a:t>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9</a:t>
            </a:fld>
            <a:endParaRPr lang="ru-RU" sz="2000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4643438" y="4214818"/>
          <a:ext cx="2911099" cy="428628"/>
        </p:xfrm>
        <a:graphic>
          <a:graphicData uri="http://schemas.openxmlformats.org/presentationml/2006/ole">
            <p:oleObj spid="_x0000_s49154" name="Equation" r:id="rId3" imgW="2070000" imgH="3045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Спосіб подання образів арабських цифр для розпізнавання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28596" y="4929198"/>
          <a:ext cx="82296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Розмірність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Кількість об'єктів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Спосіб</a:t>
                      </a:r>
                      <a:r>
                        <a:rPr lang="uk-UA" baseline="0" dirty="0" smtClean="0"/>
                        <a:t> представлення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Спосіб кодування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9*7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Бінарний (0 та 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Інформаційний</a:t>
                      </a:r>
                      <a:r>
                        <a:rPr lang="uk-UA" baseline="0" dirty="0" smtClean="0"/>
                        <a:t> в</a:t>
                      </a:r>
                      <a:r>
                        <a:rPr lang="uk-UA" dirty="0" smtClean="0"/>
                        <a:t>ектор даних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5000628" y="1804996"/>
          <a:ext cx="2933700" cy="2838450"/>
        </p:xfrm>
        <a:graphic>
          <a:graphicData uri="http://schemas.openxmlformats.org/presentationml/2006/ole">
            <p:oleObj spid="_x0000_s9220" name="Visio" r:id="rId3" imgW="5074539" imgH="4894707" progId="Visio.Drawing.11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857884" y="134515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Еталони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57224" y="1428736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Формування інформаційного вектора даних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10</a:t>
            </a:fld>
            <a:endParaRPr lang="ru-RU" sz="2000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2071678"/>
            <a:ext cx="25431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Кодування арабських цифр</a:t>
            </a:r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2786050" y="2786058"/>
          <a:ext cx="5934075" cy="866775"/>
        </p:xfrm>
        <a:graphic>
          <a:graphicData uri="http://schemas.openxmlformats.org/presentationml/2006/ole">
            <p:oleObj spid="_x0000_s7180" name="Visio" r:id="rId3" imgW="8854821" imgH="1294638" progId="Visio.Drawing.11">
              <p:embed/>
            </p:oleObj>
          </a:graphicData>
        </a:graphic>
      </p:graphicFrame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3000364" y="3857628"/>
          <a:ext cx="5753100" cy="838200"/>
        </p:xfrm>
        <a:graphic>
          <a:graphicData uri="http://schemas.openxmlformats.org/presentationml/2006/ole">
            <p:oleObj spid="_x0000_s7181" name="Visio" r:id="rId4" imgW="8854761" imgH="1294790" progId="Visio.Drawing.11">
              <p:embed/>
            </p:oleObj>
          </a:graphicData>
        </a:graphic>
      </p:graphicFrame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3000364" y="5000636"/>
          <a:ext cx="5934075" cy="885825"/>
        </p:xfrm>
        <a:graphic>
          <a:graphicData uri="http://schemas.openxmlformats.org/presentationml/2006/ole">
            <p:oleObj spid="_x0000_s7182" name="Visio" r:id="rId5" imgW="8674608" imgH="1294638" progId="Visio.Drawing.11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85720" y="307181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Цифри із книги </a:t>
            </a:r>
            <a:r>
              <a:rPr lang="uk-UA" dirty="0" err="1" smtClean="0"/>
              <a:t>Каллана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28596" y="400050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Цифри поштових листів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14282" y="5286388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Цифри трамвайного табло</a:t>
            </a:r>
            <a:endParaRPr lang="ru-RU" dirty="0"/>
          </a:p>
        </p:txBody>
      </p:sp>
      <p:graphicFrame>
        <p:nvGraphicFramePr>
          <p:cNvPr id="15" name="Содержимое 7"/>
          <p:cNvGraphicFramePr>
            <a:graphicFrameLocks noGrp="1"/>
          </p:cNvGraphicFramePr>
          <p:nvPr>
            <p:ph idx="1"/>
          </p:nvPr>
        </p:nvGraphicFramePr>
        <p:xfrm>
          <a:off x="357158" y="1357298"/>
          <a:ext cx="82296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Розмірність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Кількість об'єктів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Спосіб</a:t>
                      </a:r>
                      <a:r>
                        <a:rPr lang="uk-UA" baseline="0" dirty="0" smtClean="0"/>
                        <a:t> представлення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Спосіб кодування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7*4=28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Бінарний (0 та 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Інформаційний</a:t>
                      </a:r>
                      <a:r>
                        <a:rPr lang="uk-UA" baseline="0" dirty="0" smtClean="0"/>
                        <a:t> в</a:t>
                      </a:r>
                      <a:r>
                        <a:rPr lang="uk-UA" dirty="0" smtClean="0"/>
                        <a:t>ектор даних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11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07154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Варіант подання арабських цифр за  </a:t>
            </a:r>
            <a:r>
              <a:rPr lang="uk-UA" dirty="0" err="1" smtClean="0"/>
              <a:t>Калланом</a:t>
            </a:r>
            <a:endParaRPr lang="ru-RU" dirty="0"/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604444" y="1428736"/>
          <a:ext cx="7825208" cy="1143008"/>
        </p:xfrm>
        <a:graphic>
          <a:graphicData uri="http://schemas.openxmlformats.org/presentationml/2006/ole">
            <p:oleObj spid="_x0000_s6148" name="Visio" r:id="rId3" imgW="8854821" imgH="1294638" progId="Visio.Drawing.11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643174" y="3643314"/>
          <a:ext cx="6096001" cy="2699004"/>
        </p:xfrm>
        <a:graphic>
          <a:graphicData uri="http://schemas.openxmlformats.org/drawingml/2006/table">
            <a:tbl>
              <a:tblPr/>
              <a:tblGrid>
                <a:gridCol w="554736"/>
                <a:gridCol w="554736"/>
                <a:gridCol w="554736"/>
                <a:gridCol w="554736"/>
                <a:gridCol w="554736"/>
                <a:gridCol w="554736"/>
                <a:gridCol w="553517"/>
                <a:gridCol w="553517"/>
                <a:gridCol w="553517"/>
                <a:gridCol w="553517"/>
                <a:gridCol w="553517"/>
              </a:tblGrid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214546" y="2740879"/>
            <a:ext cx="67151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Статистичні показники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неспівпадаючих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пікселів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відстань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Хемінга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3643314"/>
            <a:ext cx="2214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Особливості:</a:t>
            </a:r>
          </a:p>
          <a:p>
            <a:pPr>
              <a:buFontTx/>
              <a:buChar char="-"/>
            </a:pPr>
            <a:r>
              <a:rPr lang="uk-UA" dirty="0" smtClean="0"/>
              <a:t>простота подання</a:t>
            </a:r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12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Варіант цифр поштових листів</a:t>
            </a:r>
            <a:endParaRPr lang="ru-RU" dirty="0"/>
          </a:p>
        </p:txBody>
      </p:sp>
      <p:graphicFrame>
        <p:nvGraphicFramePr>
          <p:cNvPr id="5121" name="Object 1"/>
          <p:cNvGraphicFramePr>
            <a:graphicFrameLocks noChangeAspect="1"/>
          </p:cNvGraphicFramePr>
          <p:nvPr/>
        </p:nvGraphicFramePr>
        <p:xfrm>
          <a:off x="1000100" y="1500174"/>
          <a:ext cx="7354867" cy="1071570"/>
        </p:xfrm>
        <a:graphic>
          <a:graphicData uri="http://schemas.openxmlformats.org/presentationml/2006/ole">
            <p:oleObj spid="_x0000_s5124" name="Visio" r:id="rId3" imgW="8854761" imgH="1294790" progId="Visio.Drawing.11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2844" y="3857628"/>
            <a:ext cx="2357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Особливості:</a:t>
            </a:r>
          </a:p>
          <a:p>
            <a:pPr>
              <a:buFontTx/>
              <a:buChar char="-"/>
            </a:pPr>
            <a:r>
              <a:rPr lang="uk-UA" dirty="0" smtClean="0"/>
              <a:t>висока розрізненість</a:t>
            </a:r>
          </a:p>
          <a:p>
            <a:endParaRPr lang="uk-UA" dirty="0" smtClean="0"/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00298" y="3571876"/>
          <a:ext cx="6096001" cy="2699004"/>
        </p:xfrm>
        <a:graphic>
          <a:graphicData uri="http://schemas.openxmlformats.org/drawingml/2006/table">
            <a:tbl>
              <a:tblPr/>
              <a:tblGrid>
                <a:gridCol w="554736"/>
                <a:gridCol w="554736"/>
                <a:gridCol w="554736"/>
                <a:gridCol w="554736"/>
                <a:gridCol w="554736"/>
                <a:gridCol w="554736"/>
                <a:gridCol w="553517"/>
                <a:gridCol w="553517"/>
                <a:gridCol w="553517"/>
                <a:gridCol w="553517"/>
                <a:gridCol w="553517"/>
              </a:tblGrid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13</a:t>
            </a:fld>
            <a:endParaRPr lang="ru-RU" sz="2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14546" y="2740879"/>
            <a:ext cx="67151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Статистичні показники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неспівпадаючих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пікселів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відстань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Хемінга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r>
              <a:rPr lang="uk-UA" dirty="0" smtClean="0"/>
              <a:t>Варіант цифр трамвайного табло</a:t>
            </a:r>
            <a:endParaRPr lang="ru-RU" dirty="0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1142976" y="1357298"/>
          <a:ext cx="7178367" cy="1071570"/>
        </p:xfrm>
        <a:graphic>
          <a:graphicData uri="http://schemas.openxmlformats.org/presentationml/2006/ole">
            <p:oleObj spid="_x0000_s4100" name="Visio" r:id="rId3" imgW="8674608" imgH="1294638" progId="Visio.Drawing.11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71736" y="3357562"/>
          <a:ext cx="6096001" cy="2699004"/>
        </p:xfrm>
        <a:graphic>
          <a:graphicData uri="http://schemas.openxmlformats.org/drawingml/2006/table">
            <a:tbl>
              <a:tblPr/>
              <a:tblGrid>
                <a:gridCol w="554736"/>
                <a:gridCol w="554736"/>
                <a:gridCol w="554736"/>
                <a:gridCol w="554736"/>
                <a:gridCol w="554736"/>
                <a:gridCol w="554736"/>
                <a:gridCol w="553517"/>
                <a:gridCol w="553517"/>
                <a:gridCol w="553517"/>
                <a:gridCol w="553517"/>
                <a:gridCol w="553517"/>
              </a:tblGrid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2844" y="3857628"/>
            <a:ext cx="2357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Особливості:</a:t>
            </a:r>
          </a:p>
          <a:p>
            <a:pPr>
              <a:buFontTx/>
              <a:buChar char="-"/>
            </a:pPr>
            <a:r>
              <a:rPr lang="uk-UA" dirty="0" smtClean="0"/>
              <a:t>менша наповненість</a:t>
            </a:r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14</a:t>
            </a:fld>
            <a:endParaRPr lang="ru-RU" sz="2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14546" y="2500306"/>
            <a:ext cx="67151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Статистичні показники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неспівпадаючих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пікселів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відстань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Хемінга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846158"/>
          </a:xfrm>
        </p:spPr>
        <p:txBody>
          <a:bodyPr/>
          <a:lstStyle/>
          <a:p>
            <a:r>
              <a:rPr lang="uk-UA" dirty="0" smtClean="0"/>
              <a:t>Синтезований варіант</a:t>
            </a:r>
            <a:endParaRPr lang="ru-RU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1142976" y="1285860"/>
          <a:ext cx="7284094" cy="928694"/>
        </p:xfrm>
        <a:graphic>
          <a:graphicData uri="http://schemas.openxmlformats.org/presentationml/2006/ole">
            <p:oleObj spid="_x0000_s3076" name="Visio" r:id="rId3" imgW="10114788" imgH="1294638" progId="Visio.Drawing.11">
              <p:embed/>
            </p:oleObj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71736" y="3357562"/>
          <a:ext cx="6096001" cy="2699004"/>
        </p:xfrm>
        <a:graphic>
          <a:graphicData uri="http://schemas.openxmlformats.org/drawingml/2006/table">
            <a:tbl>
              <a:tblPr/>
              <a:tblGrid>
                <a:gridCol w="554736"/>
                <a:gridCol w="554736"/>
                <a:gridCol w="554736"/>
                <a:gridCol w="554736"/>
                <a:gridCol w="554736"/>
                <a:gridCol w="554736"/>
                <a:gridCol w="553517"/>
                <a:gridCol w="553517"/>
                <a:gridCol w="553517"/>
                <a:gridCol w="553517"/>
                <a:gridCol w="553517"/>
              </a:tblGrid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i="1" u="sng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i="1" u="sng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i="1" u="sng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i="1" u="sng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 i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i="1" u="sng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1470" y="3357562"/>
            <a:ext cx="25717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Особливості:</a:t>
            </a:r>
          </a:p>
          <a:p>
            <a:pPr>
              <a:buFontTx/>
              <a:buChar char="-"/>
            </a:pPr>
            <a:r>
              <a:rPr lang="uk-UA" dirty="0" smtClean="0"/>
              <a:t> вища розрізненість</a:t>
            </a:r>
          </a:p>
          <a:p>
            <a:pPr>
              <a:buFontTx/>
              <a:buChar char="-"/>
            </a:pPr>
            <a:r>
              <a:rPr lang="uk-UA" dirty="0" smtClean="0"/>
              <a:t> помірна наповненість</a:t>
            </a:r>
          </a:p>
          <a:p>
            <a:pPr>
              <a:buFontTx/>
              <a:buChar char="-"/>
            </a:pPr>
            <a:r>
              <a:rPr lang="uk-UA" dirty="0" smtClean="0"/>
              <a:t> помірна простота подання</a:t>
            </a:r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15</a:t>
            </a:fld>
            <a:endParaRPr lang="ru-RU" sz="200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214546" y="2455127"/>
            <a:ext cx="67151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Статистичні показники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неспівпадаючих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пікселів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відстань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Хемінга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Аналіз отриманих даних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00166" y="2000240"/>
          <a:ext cx="6095998" cy="1472184"/>
        </p:xfrm>
        <a:graphic>
          <a:graphicData uri="http://schemas.openxmlformats.org/drawingml/2006/table">
            <a:tbl>
              <a:tblPr/>
              <a:tblGrid>
                <a:gridCol w="971702"/>
                <a:gridCol w="360883"/>
                <a:gridCol w="452323"/>
                <a:gridCol w="451104"/>
                <a:gridCol w="460858"/>
                <a:gridCol w="477926"/>
                <a:gridCol w="477926"/>
                <a:gridCol w="514502"/>
                <a:gridCol w="477926"/>
                <a:gridCol w="457200"/>
                <a:gridCol w="475488"/>
                <a:gridCol w="51816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заг.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11,1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11,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err="1">
                          <a:latin typeface="Times New Roman"/>
                          <a:ea typeface="Calibri"/>
                          <a:cs typeface="Times New Roman"/>
                        </a:rPr>
                        <a:t>Заг</a:t>
                      </a: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. – середній показник кожного із запропонованих варіантів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43042" y="4500570"/>
          <a:ext cx="6095999" cy="1717548"/>
        </p:xfrm>
        <a:graphic>
          <a:graphicData uri="http://schemas.openxmlformats.org/drawingml/2006/table">
            <a:tbl>
              <a:tblPr/>
              <a:tblGrid>
                <a:gridCol w="1467917"/>
                <a:gridCol w="825398"/>
                <a:gridCol w="709574"/>
                <a:gridCol w="825398"/>
                <a:gridCol w="712013"/>
                <a:gridCol w="843686"/>
                <a:gridCol w="71201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За мінімальним значенням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За мінімальною групою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Загальний показник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значення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значення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Значення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7,14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7,6(5)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26,98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38,3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7,14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/>
                          <a:ea typeface="Calibri"/>
                          <a:cs typeface="Times New Roman"/>
                        </a:rPr>
                        <a:t>9,4(5;8</a:t>
                      </a: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33,7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39,2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7,14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/>
                          <a:ea typeface="Calibri"/>
                          <a:cs typeface="Times New Roman"/>
                        </a:rPr>
                        <a:t>8,3(8;9</a:t>
                      </a: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29,8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39,7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17,9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9,2(3)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32,9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11,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785918" y="3714752"/>
            <a:ext cx="5786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Відносні показники </a:t>
            </a:r>
            <a:r>
              <a:rPr lang="uk-UA" dirty="0" err="1"/>
              <a:t>неспівпадіння</a:t>
            </a:r>
            <a:r>
              <a:rPr lang="uk-UA" dirty="0"/>
              <a:t> пікселів кожного із варіантів еталонних зображень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85984" y="121442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/>
              <a:t>Статистичні дані кожного із варіантів еталонних зображень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16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Оптимальна модель подання еталонних зображень</a:t>
            </a:r>
            <a:endParaRPr lang="ru-RU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428596" y="1643050"/>
          <a:ext cx="8404724" cy="1071570"/>
        </p:xfrm>
        <a:graphic>
          <a:graphicData uri="http://schemas.openxmlformats.org/presentationml/2006/ole">
            <p:oleObj spid="_x0000_s29700" name="Visio" r:id="rId3" imgW="10114788" imgH="1294638" progId="Visio.Drawing.11">
              <p:embed/>
            </p:oleObj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71736" y="3571876"/>
          <a:ext cx="6096001" cy="2699004"/>
        </p:xfrm>
        <a:graphic>
          <a:graphicData uri="http://schemas.openxmlformats.org/drawingml/2006/table">
            <a:tbl>
              <a:tblPr/>
              <a:tblGrid>
                <a:gridCol w="554736"/>
                <a:gridCol w="554736"/>
                <a:gridCol w="554736"/>
                <a:gridCol w="554736"/>
                <a:gridCol w="554736"/>
                <a:gridCol w="554736"/>
                <a:gridCol w="553517"/>
                <a:gridCol w="553517"/>
                <a:gridCol w="553517"/>
                <a:gridCol w="553517"/>
                <a:gridCol w="553517"/>
              </a:tblGrid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u="none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u="sng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u="none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u="sng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u="none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u="none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 u="none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u="none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2357422" y="2967335"/>
            <a:ext cx="65722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Статистичні показники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неспівпадаючих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пікселів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357562"/>
            <a:ext cx="25717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Особливості:</a:t>
            </a:r>
          </a:p>
          <a:p>
            <a:pPr>
              <a:buFontTx/>
              <a:buChar char="-"/>
            </a:pPr>
            <a:r>
              <a:rPr lang="uk-UA" dirty="0" smtClean="0"/>
              <a:t>найвища розрізненість</a:t>
            </a:r>
          </a:p>
          <a:p>
            <a:pPr>
              <a:buFontTx/>
              <a:buChar char="-"/>
            </a:pPr>
            <a:r>
              <a:rPr lang="uk-UA" dirty="0" smtClean="0"/>
              <a:t> мала наповненість</a:t>
            </a:r>
          </a:p>
          <a:p>
            <a:pPr>
              <a:buFontTx/>
              <a:buChar char="-"/>
            </a:pPr>
            <a:r>
              <a:rPr lang="uk-UA" dirty="0" smtClean="0"/>
              <a:t> простота подання</a:t>
            </a:r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17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Статистичне підтвердження правильності вибору еталонів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71604" y="2428868"/>
          <a:ext cx="6096000" cy="981456"/>
        </p:xfrm>
        <a:graphic>
          <a:graphicData uri="http://schemas.openxmlformats.org/drawingml/2006/table">
            <a:tbl>
              <a:tblPr/>
              <a:tblGrid>
                <a:gridCol w="888797"/>
                <a:gridCol w="451104"/>
                <a:gridCol w="451104"/>
                <a:gridCol w="451104"/>
                <a:gridCol w="451104"/>
                <a:gridCol w="452323"/>
                <a:gridCol w="451104"/>
                <a:gridCol w="536448"/>
                <a:gridCol w="451104"/>
                <a:gridCol w="496214"/>
                <a:gridCol w="468173"/>
                <a:gridCol w="547421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заг.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11,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15,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</a:t>
                      </a:r>
                      <a:r>
                        <a:rPr lang="uk-UA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11,2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err="1">
                          <a:latin typeface="Times New Roman"/>
                          <a:ea typeface="Calibri"/>
                          <a:cs typeface="Times New Roman"/>
                        </a:rPr>
                        <a:t>Заг</a:t>
                      </a: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. – середній показник кожного із запропонованих варіантів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071670" y="1571612"/>
            <a:ext cx="48577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Порівняльні статистичні дані четвертого та п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ятого варіанту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00166" y="4357694"/>
          <a:ext cx="6500858" cy="1472184"/>
        </p:xfrm>
        <a:graphic>
          <a:graphicData uri="http://schemas.openxmlformats.org/drawingml/2006/table">
            <a:tbl>
              <a:tblPr/>
              <a:tblGrid>
                <a:gridCol w="1599210"/>
                <a:gridCol w="842511"/>
                <a:gridCol w="791805"/>
                <a:gridCol w="842511"/>
                <a:gridCol w="791805"/>
                <a:gridCol w="842511"/>
                <a:gridCol w="790505"/>
              </a:tblGrid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За мінімальним значенням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За мінімальною групою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Загальний показник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значення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значення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значення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17,86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9,2(3)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32,94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11,5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Варіант 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21,4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10,3(0)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36,9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43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785918" y="3500438"/>
            <a:ext cx="59293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Відносні показники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неспівпадіння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пікселів четвертого та п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ятого варіантів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18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Еталонні зображення та класи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22824" t="32543" r="23961" b="15810"/>
          <a:stretch>
            <a:fillRect/>
          </a:stretch>
        </p:blipFill>
        <p:spPr bwMode="auto">
          <a:xfrm>
            <a:off x="571472" y="1000108"/>
            <a:ext cx="4930140" cy="298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 l="2081" t="58256" r="4559" b="13474"/>
          <a:stretch>
            <a:fillRect/>
          </a:stretch>
        </p:blipFill>
        <p:spPr bwMode="auto">
          <a:xfrm>
            <a:off x="1714480" y="4429132"/>
            <a:ext cx="5940425" cy="1349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1214422"/>
            <a:ext cx="10096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57224" y="5929330"/>
            <a:ext cx="800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/>
              <a:t>Необхідна пам'ять: </a:t>
            </a:r>
            <a:r>
              <a:rPr lang="uk-UA" dirty="0"/>
              <a:t>10х32=320 байт, з яких 10*28=280 байт мають подаватися на матрицю </a:t>
            </a:r>
            <a:r>
              <a:rPr lang="uk-UA" dirty="0" err="1"/>
              <a:t>світлодіодів</a:t>
            </a:r>
            <a:r>
              <a:rPr lang="uk-UA" dirty="0"/>
              <a:t>, а 10*4=40 байт – на матрицю фотодіодів</a:t>
            </a:r>
            <a:r>
              <a:rPr lang="uk-UA" dirty="0" smtClean="0"/>
              <a:t> 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000364" y="4000504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Матриця еталонів зображення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000760" y="785794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Матриця класів еталонів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428728" y="63077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Матриці еталонних зображень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19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0"/>
            <a:ext cx="9929882" cy="1000100"/>
          </a:xfrm>
        </p:spPr>
        <p:txBody>
          <a:bodyPr>
            <a:normAutofit fontScale="90000"/>
          </a:bodyPr>
          <a:lstStyle/>
          <a:p>
            <a:r>
              <a:rPr lang="uk-UA" sz="4000" dirty="0" smtClean="0"/>
              <a:t>Структурна схема електронної частини класифікатор</a:t>
            </a:r>
            <a:endParaRPr lang="ru-RU" sz="3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071546"/>
            <a:ext cx="6814208" cy="517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928794" y="2071678"/>
            <a:ext cx="39290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4143372" y="3786190"/>
            <a:ext cx="342902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0800000">
            <a:off x="1928794" y="5500702"/>
            <a:ext cx="39290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 flipH="1" flipV="1">
            <a:off x="178563" y="3821909"/>
            <a:ext cx="350046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3106727" y="2321711"/>
            <a:ext cx="2501124" cy="7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357686" y="3571876"/>
            <a:ext cx="157163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357686" y="1071546"/>
            <a:ext cx="1571636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4679157" y="2321711"/>
            <a:ext cx="250033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3786182" y="5786454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786182" y="6142056"/>
            <a:ext cx="128588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214942" y="5559998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Керування матрицею </a:t>
            </a:r>
            <a:r>
              <a:rPr lang="uk-UA" dirty="0" err="1" smtClean="0"/>
              <a:t>світлодіодів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5214942" y="5988626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Керування матрицею фотодіодів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20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Програмований комутатор</a:t>
            </a:r>
            <a:endParaRPr lang="ru-RU" dirty="0"/>
          </a:p>
        </p:txBody>
      </p:sp>
      <p:pic>
        <p:nvPicPr>
          <p:cNvPr id="33793" name="Рисунок 1"/>
          <p:cNvPicPr>
            <a:picLocks noChangeAspect="1" noChangeArrowheads="1"/>
          </p:cNvPicPr>
          <p:nvPr/>
        </p:nvPicPr>
        <p:blipFill>
          <a:blip r:embed="rId3"/>
          <a:srcRect l="40724" t="23450" r="18204" b="12909"/>
          <a:stretch>
            <a:fillRect/>
          </a:stretch>
        </p:blipFill>
        <p:spPr bwMode="auto">
          <a:xfrm>
            <a:off x="4929190" y="1500174"/>
            <a:ext cx="4003813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2844" y="1785926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Вимоги до програмованого комутатора:</a:t>
            </a:r>
          </a:p>
          <a:p>
            <a:pPr marL="400050" indent="-400050">
              <a:buFont typeface="+mj-lt"/>
              <a:buAutoNum type="romanUcPeriod"/>
            </a:pPr>
            <a:r>
              <a:rPr lang="uk-UA" dirty="0" smtClean="0"/>
              <a:t>Розмір вхідних та вихідних каналів  по 32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4549676"/>
            <a:ext cx="44291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Основні характеристики:</a:t>
            </a:r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напруга живлення: 0…7 В;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споживча потужність: 1…2 Вт;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діапазон швидкостей: 10…20 </a:t>
            </a:r>
            <a:r>
              <a:rPr lang="uk-UA" dirty="0" err="1" smtClean="0"/>
              <a:t>Мбіт</a:t>
            </a:r>
            <a:r>
              <a:rPr lang="uk-UA" dirty="0" smtClean="0"/>
              <a:t>/сек.;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часові затримки : 20 нс.;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uk-UA" dirty="0" smtClean="0"/>
              <a:t>вхідний струм: 25 мА;</a:t>
            </a:r>
            <a:endParaRPr lang="ru-RU" dirty="0" smtClean="0"/>
          </a:p>
          <a:p>
            <a:pPr lvl="0"/>
            <a:r>
              <a:rPr lang="uk-UA" dirty="0" smtClean="0"/>
              <a:t>.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92893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/>
              <a:t>Елемент IMS C004 - </a:t>
            </a:r>
            <a:r>
              <a:rPr lang="uk-UA" dirty="0" err="1" smtClean="0"/>
              <a:t>повнодоступний</a:t>
            </a:r>
            <a:r>
              <a:rPr lang="uk-UA" dirty="0" smtClean="0"/>
              <a:t> комутатор розміром 32*32, що допускає з'єднання одного із своїх </a:t>
            </a:r>
            <a:r>
              <a:rPr lang="uk-UA" dirty="0" err="1" smtClean="0"/>
              <a:t>лінків</a:t>
            </a:r>
            <a:r>
              <a:rPr lang="uk-UA" dirty="0" smtClean="0"/>
              <a:t> з будь-яким іншим.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86380" y="571501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Блок-схема комутатора </a:t>
            </a:r>
            <a:r>
              <a:rPr lang="ru-RU" dirty="0" smtClean="0"/>
              <a:t>IMS C</a:t>
            </a:r>
            <a:r>
              <a:rPr lang="uk-UA" dirty="0" smtClean="0"/>
              <a:t>100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21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53950"/>
            <a:ext cx="8229600" cy="989034"/>
          </a:xfrm>
        </p:spPr>
        <p:txBody>
          <a:bodyPr/>
          <a:lstStyle/>
          <a:p>
            <a:r>
              <a:rPr lang="uk-UA" dirty="0" smtClean="0"/>
              <a:t>Вимоги до базових вузлів ОЕНК</a:t>
            </a:r>
            <a:endParaRPr lang="ru-RU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4929190" y="1214422"/>
          <a:ext cx="3638550" cy="2486025"/>
        </p:xfrm>
        <a:graphic>
          <a:graphicData uri="http://schemas.openxmlformats.org/presentationml/2006/ole">
            <p:oleObj spid="_x0000_s50178" name="Visio" r:id="rId3" imgW="3673983" imgH="2481834" progId="Visio.Drawing.11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71472" y="1285860"/>
            <a:ext cx="38576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Вимоги до пам'яті:</a:t>
            </a:r>
          </a:p>
          <a:p>
            <a:pPr marL="400050" indent="-400050">
              <a:buFont typeface="+mj-lt"/>
              <a:buAutoNum type="romanUcPeriod"/>
            </a:pPr>
            <a:r>
              <a:rPr lang="uk-UA" dirty="0" smtClean="0"/>
              <a:t>Число комірок пам'яті - 320 байта + </a:t>
            </a:r>
            <a:r>
              <a:rPr lang="en-US" dirty="0" smtClean="0"/>
              <a:t>Log</a:t>
            </a:r>
            <a:r>
              <a:rPr lang="en-US" baseline="-25000" dirty="0" smtClean="0"/>
              <a:t>2</a:t>
            </a:r>
            <a:r>
              <a:rPr lang="en-US" dirty="0" smtClean="0"/>
              <a:t> 10*10 </a:t>
            </a:r>
            <a:r>
              <a:rPr lang="uk-UA" dirty="0" smtClean="0"/>
              <a:t>байта = 360 байт  </a:t>
            </a:r>
          </a:p>
          <a:p>
            <a:pPr marL="400050" indent="-400050">
              <a:buFont typeface="+mj-lt"/>
              <a:buAutoNum type="romanUcPeriod"/>
            </a:pPr>
            <a:r>
              <a:rPr lang="uk-UA" dirty="0" smtClean="0"/>
              <a:t>Електричне узгодження із іншими елементами схеми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429256" y="3786190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Лінійна модель пам'яті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22</a:t>
            </a:fld>
            <a:endParaRPr lang="ru-RU" sz="2000"/>
          </a:p>
        </p:txBody>
      </p:sp>
      <p:sp>
        <p:nvSpPr>
          <p:cNvPr id="11" name="TextBox 10"/>
          <p:cNvSpPr txBox="1"/>
          <p:nvPr/>
        </p:nvSpPr>
        <p:spPr>
          <a:xfrm>
            <a:off x="285720" y="3500438"/>
            <a:ext cx="47863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Вимоги до мультиплексора:</a:t>
            </a:r>
          </a:p>
          <a:p>
            <a:pPr marL="400050" indent="-400050">
              <a:buFont typeface="+mj-lt"/>
              <a:buAutoNum type="romanUcPeriod"/>
            </a:pPr>
            <a:r>
              <a:rPr lang="uk-UA" dirty="0" smtClean="0"/>
              <a:t>Можливість передавання інформації у 28 біт за один раз (</a:t>
            </a:r>
            <a:r>
              <a:rPr lang="en-US" dirty="0" smtClean="0"/>
              <a:t>min </a:t>
            </a:r>
            <a:r>
              <a:rPr lang="uk-UA" dirty="0" smtClean="0"/>
              <a:t>розрядність - 32)</a:t>
            </a:r>
          </a:p>
          <a:p>
            <a:pPr marL="400050" indent="-400050">
              <a:buFont typeface="+mj-lt"/>
              <a:buAutoNum type="romanUcPeriod"/>
            </a:pPr>
            <a:r>
              <a:rPr lang="uk-UA" dirty="0" smtClean="0"/>
              <a:t> Електричне узгодження із іншими елементами схеми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929058" y="4929198"/>
            <a:ext cx="4643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Вимоги до дешифратора та лічильника:</a:t>
            </a:r>
          </a:p>
          <a:p>
            <a:pPr marL="400050" indent="-400050">
              <a:buFont typeface="+mj-lt"/>
              <a:buAutoNum type="romanUcPeriod"/>
            </a:pPr>
            <a:r>
              <a:rPr lang="uk-UA" dirty="0" smtClean="0"/>
              <a:t>Чотирьох розрядний двійково-десятковий тип </a:t>
            </a:r>
          </a:p>
          <a:p>
            <a:pPr marL="400050" indent="-400050">
              <a:buFont typeface="+mj-lt"/>
              <a:buAutoNum type="romanUcPeriod"/>
            </a:pPr>
            <a:r>
              <a:rPr lang="uk-UA" dirty="0" smtClean="0"/>
              <a:t> Електричне узгодження із іншими елементами схеми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Лінійно-паралельна блок-схема алгоритму роботи класифікатора</a:t>
            </a:r>
            <a:endParaRPr lang="ru-RU" dirty="0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71470" y="1285860"/>
          <a:ext cx="9144000" cy="4181191"/>
        </p:xfrm>
        <a:graphic>
          <a:graphicData uri="http://schemas.openxmlformats.org/presentationml/2006/ole">
            <p:oleObj spid="_x0000_s40975" name="Visio" r:id="rId3" imgW="13847826" imgH="6337173" progId="Visio.Drawing.11">
              <p:embed/>
            </p:oleObj>
          </a:graphicData>
        </a:graphic>
      </p:graphicFrame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7158" y="6140255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N – </a:t>
            </a:r>
            <a:r>
              <a:rPr lang="uk-UA" i="1" dirty="0" smtClean="0"/>
              <a:t>кількість класів (10) </a:t>
            </a:r>
            <a:r>
              <a:rPr lang="en-US" i="1" dirty="0" smtClean="0"/>
              <a:t>M – </a:t>
            </a:r>
            <a:r>
              <a:rPr lang="uk-UA" i="1" dirty="0" smtClean="0"/>
              <a:t> розрядність класів (4) </a:t>
            </a:r>
            <a:r>
              <a:rPr lang="en-US" i="1" dirty="0" smtClean="0"/>
              <a:t>P –</a:t>
            </a:r>
            <a:r>
              <a:rPr lang="uk-UA" i="1" dirty="0" smtClean="0"/>
              <a:t> розрядність еталонів (28)</a:t>
            </a:r>
            <a:r>
              <a:rPr lang="en-US" i="1" dirty="0" smtClean="0"/>
              <a:t> </a:t>
            </a:r>
            <a:endParaRPr lang="ru-RU" i="1" dirty="0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23</a:t>
            </a:fld>
            <a:endParaRPr lang="ru-RU" sz="2000" dirty="0"/>
          </a:p>
        </p:txBody>
      </p:sp>
      <p:pic>
        <p:nvPicPr>
          <p:cNvPr id="13" name="Рисунок 12"/>
          <p:cNvPicPr/>
          <p:nvPr/>
        </p:nvPicPr>
        <p:blipFill>
          <a:blip r:embed="rId4"/>
          <a:srcRect l="6449" t="44225" r="10650" b="47561"/>
          <a:stretch>
            <a:fillRect/>
          </a:stretch>
        </p:blipFill>
        <p:spPr bwMode="auto">
          <a:xfrm>
            <a:off x="785786" y="5572140"/>
            <a:ext cx="7665427" cy="47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5"/>
          <a:srcRect l="56199" t="42256" r="27620" b="48990"/>
          <a:stretch>
            <a:fillRect/>
          </a:stretch>
        </p:blipFill>
        <p:spPr bwMode="auto">
          <a:xfrm>
            <a:off x="6215075" y="6143644"/>
            <a:ext cx="1428760" cy="43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710"/>
          </a:xfrm>
        </p:spPr>
        <p:txBody>
          <a:bodyPr/>
          <a:lstStyle/>
          <a:p>
            <a:r>
              <a:rPr lang="uk-UA" dirty="0" smtClean="0"/>
              <a:t>Комп'ютерна модель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0034" y="785794"/>
            <a:ext cx="822960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Допоміжні підпрограми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14601" t="31618" r="54713" b="20037"/>
          <a:stretch>
            <a:fillRect/>
          </a:stretch>
        </p:blipFill>
        <p:spPr bwMode="auto">
          <a:xfrm>
            <a:off x="571472" y="1643050"/>
            <a:ext cx="3143272" cy="34290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214810" y="2071678"/>
            <a:ext cx="45720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30238" algn="just" fontAlgn="base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function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[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= </a:t>
            </a: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convertation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% 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перетворення матриці у вектор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N=size(A);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k=1;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</a:t>
            </a: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=1:N(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for j=1:N(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v(k)=A(</a:t>
            </a:r>
            <a:r>
              <a:rPr lang="en-US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j,i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);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k=k+1;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end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end</a:t>
            </a:r>
            <a:endParaRPr lang="en-US" sz="2400" dirty="0" smtClean="0"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5429264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Створення матриці еталонів зображення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5429264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Функція перетворення матриці вхідного образу в векторну форму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24</a:t>
            </a:fld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710"/>
          </a:xfrm>
        </p:spPr>
        <p:txBody>
          <a:bodyPr/>
          <a:lstStyle/>
          <a:p>
            <a:r>
              <a:rPr lang="uk-UA" dirty="0" smtClean="0"/>
              <a:t>Комп'ютерна модель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0034" y="785794"/>
            <a:ext cx="822960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Допоміжні підпрограми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25841" t="22222" r="46967" b="41838"/>
          <a:stretch>
            <a:fillRect/>
          </a:stretch>
        </p:blipFill>
        <p:spPr bwMode="auto">
          <a:xfrm>
            <a:off x="1000100" y="1571612"/>
            <a:ext cx="342902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/>
          <a:srcRect l="35492" t="20221" r="42892" b="35294"/>
          <a:stretch>
            <a:fillRect/>
          </a:stretch>
        </p:blipFill>
        <p:spPr bwMode="auto">
          <a:xfrm>
            <a:off x="5000628" y="1571612"/>
            <a:ext cx="314327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71604" y="5786454"/>
            <a:ext cx="6786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Реалізація блоків</a:t>
            </a:r>
          </a:p>
          <a:p>
            <a:r>
              <a:rPr lang="uk-UA" dirty="0" smtClean="0"/>
              <a:t>          Навчання                                                         Розпізнавання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25</a:t>
            </a:fld>
            <a:endParaRPr lang="ru-RU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710"/>
          </a:xfrm>
        </p:spPr>
        <p:txBody>
          <a:bodyPr/>
          <a:lstStyle/>
          <a:p>
            <a:r>
              <a:rPr lang="uk-UA" dirty="0" smtClean="0"/>
              <a:t>Комп'ютерна модель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0034" y="785794"/>
            <a:ext cx="822960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600" dirty="0" smtClean="0">
                <a:latin typeface="+mj-lt"/>
                <a:ea typeface="+mj-ea"/>
                <a:cs typeface="+mj-cs"/>
              </a:rPr>
              <a:t>Вхідні дані та основна</a:t>
            </a:r>
            <a:r>
              <a:rPr kumimoji="0" lang="uk-U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програма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57290" y="4572008"/>
            <a:ext cx="72866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30238" algn="just" fontAlgn="base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Import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Wizard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created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variables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current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workspace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Import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Wizard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created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variables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current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workspace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В=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</a:t>
            </a:r>
            <a:r>
              <a:rPr lang="uk-UA" dirty="0" smtClean="0">
                <a:ea typeface="Calibri" pitchFamily="34" charset="0"/>
                <a:cs typeface="Times New Roman" pitchFamily="18" charset="0"/>
              </a:rPr>
              <a:t>…</a:t>
            </a:r>
            <a:r>
              <a:rPr lang="en-US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];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cufra=convertation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(B);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navch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roz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1050" dirty="0" smtClean="0">
              <a:latin typeface="Arial" pitchFamily="34" charset="0"/>
            </a:endParaRPr>
          </a:p>
          <a:p>
            <a:pPr lvl="0" indent="630238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940425" algn="r"/>
              </a:tabLst>
            </a:pP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klass</a:t>
            </a:r>
            <a:endParaRPr lang="uk-UA" sz="2400" dirty="0" smtClean="0">
              <a:latin typeface="Arial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 l="28031" t="11397" r="34862" b="63235"/>
          <a:stretch>
            <a:fillRect/>
          </a:stretch>
        </p:blipFill>
        <p:spPr bwMode="auto">
          <a:xfrm>
            <a:off x="571472" y="1571612"/>
            <a:ext cx="421484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/>
          <a:srcRect l="27943" t="11502" r="59300" b="63243"/>
          <a:stretch>
            <a:fillRect/>
          </a:stretch>
        </p:blipFill>
        <p:spPr bwMode="auto">
          <a:xfrm>
            <a:off x="6000760" y="1643050"/>
            <a:ext cx="215578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26</a:t>
            </a:fld>
            <a:endParaRPr lang="ru-RU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22"/>
          </a:xfrm>
        </p:spPr>
        <p:txBody>
          <a:bodyPr>
            <a:normAutofit/>
          </a:bodyPr>
          <a:lstStyle/>
          <a:p>
            <a:r>
              <a:rPr lang="uk-UA" dirty="0" smtClean="0"/>
              <a:t>Тестування програми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32622" t="29228" r="16896" b="39339"/>
          <a:stretch>
            <a:fillRect/>
          </a:stretch>
        </p:blipFill>
        <p:spPr bwMode="auto">
          <a:xfrm>
            <a:off x="2214546" y="857232"/>
            <a:ext cx="4669908" cy="181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Рисунок 1"/>
          <p:cNvPicPr>
            <a:picLocks noChangeAspect="1" noChangeArrowheads="1"/>
          </p:cNvPicPr>
          <p:nvPr/>
        </p:nvPicPr>
        <p:blipFill>
          <a:blip r:embed="rId3"/>
          <a:srcRect l="31844" t="40968" r="16724" b="30515"/>
          <a:stretch>
            <a:fillRect/>
          </a:stretch>
        </p:blipFill>
        <p:spPr bwMode="auto">
          <a:xfrm>
            <a:off x="571472" y="2924183"/>
            <a:ext cx="4762500" cy="1647825"/>
          </a:xfrm>
          <a:prstGeom prst="rect">
            <a:avLst/>
          </a:prstGeom>
          <a:noFill/>
        </p:spPr>
      </p:pic>
      <p:pic>
        <p:nvPicPr>
          <p:cNvPr id="44033" name="Рисунок 13"/>
          <p:cNvPicPr>
            <a:picLocks noChangeAspect="1" noChangeArrowheads="1"/>
          </p:cNvPicPr>
          <p:nvPr/>
        </p:nvPicPr>
        <p:blipFill>
          <a:blip r:embed="rId4"/>
          <a:srcRect l="33311" t="59560" r="16728" b="14339"/>
          <a:stretch>
            <a:fillRect/>
          </a:stretch>
        </p:blipFill>
        <p:spPr bwMode="auto">
          <a:xfrm>
            <a:off x="571472" y="4786322"/>
            <a:ext cx="4629150" cy="1504950"/>
          </a:xfrm>
          <a:prstGeom prst="rect">
            <a:avLst/>
          </a:prstGeom>
          <a:noFill/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3609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0826" y="364331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+7,14%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500826" y="535782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-7,14%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27</a:t>
            </a:fld>
            <a:endParaRPr lang="ru-RU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22"/>
          </a:xfrm>
        </p:spPr>
        <p:txBody>
          <a:bodyPr>
            <a:normAutofit/>
          </a:bodyPr>
          <a:lstStyle/>
          <a:p>
            <a:r>
              <a:rPr lang="uk-UA" dirty="0" smtClean="0"/>
              <a:t>Тестування програми</a:t>
            </a:r>
            <a:endParaRPr lang="ru-RU" dirty="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3609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9154" name="Рисунок 7"/>
          <p:cNvPicPr>
            <a:picLocks noChangeAspect="1" noChangeArrowheads="1"/>
          </p:cNvPicPr>
          <p:nvPr/>
        </p:nvPicPr>
        <p:blipFill>
          <a:blip r:embed="rId2"/>
          <a:srcRect l="33655" t="59375" r="14883" b="13786"/>
          <a:stretch>
            <a:fillRect/>
          </a:stretch>
        </p:blipFill>
        <p:spPr bwMode="auto">
          <a:xfrm>
            <a:off x="236634" y="857232"/>
            <a:ext cx="5478374" cy="1785950"/>
          </a:xfrm>
          <a:prstGeom prst="rect">
            <a:avLst/>
          </a:prstGeom>
          <a:noFill/>
        </p:spPr>
      </p:pic>
      <p:pic>
        <p:nvPicPr>
          <p:cNvPr id="49153" name="Рисунок 16"/>
          <p:cNvPicPr>
            <a:picLocks noChangeAspect="1" noChangeArrowheads="1"/>
          </p:cNvPicPr>
          <p:nvPr/>
        </p:nvPicPr>
        <p:blipFill>
          <a:blip r:embed="rId3"/>
          <a:srcRect l="33311" t="59007" r="16742" b="14706"/>
          <a:stretch>
            <a:fillRect/>
          </a:stretch>
        </p:blipFill>
        <p:spPr bwMode="auto">
          <a:xfrm>
            <a:off x="3857620" y="1142984"/>
            <a:ext cx="5063136" cy="1666876"/>
          </a:xfrm>
          <a:prstGeom prst="rect">
            <a:avLst/>
          </a:prstGeom>
          <a:noFill/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2009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3533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9159" name="Рисунок 10"/>
          <p:cNvPicPr>
            <a:picLocks noChangeAspect="1" noChangeArrowheads="1"/>
          </p:cNvPicPr>
          <p:nvPr/>
        </p:nvPicPr>
        <p:blipFill>
          <a:blip r:embed="rId4"/>
          <a:srcRect l="32281" t="58824" r="14915" b="12868"/>
          <a:stretch>
            <a:fillRect/>
          </a:stretch>
        </p:blipFill>
        <p:spPr bwMode="auto">
          <a:xfrm>
            <a:off x="214282" y="2857496"/>
            <a:ext cx="5326700" cy="1785950"/>
          </a:xfrm>
          <a:prstGeom prst="rect">
            <a:avLst/>
          </a:prstGeom>
          <a:noFill/>
        </p:spPr>
      </p:pic>
      <p:pic>
        <p:nvPicPr>
          <p:cNvPr id="49158" name="Рисунок 19"/>
          <p:cNvPicPr>
            <a:picLocks noChangeAspect="1" noChangeArrowheads="1"/>
          </p:cNvPicPr>
          <p:nvPr/>
        </p:nvPicPr>
        <p:blipFill>
          <a:blip r:embed="rId5"/>
          <a:srcRect l="33426" t="58456" r="16611" b="14522"/>
          <a:stretch>
            <a:fillRect/>
          </a:stretch>
        </p:blipFill>
        <p:spPr bwMode="auto">
          <a:xfrm>
            <a:off x="3786182" y="3214686"/>
            <a:ext cx="4859091" cy="1643074"/>
          </a:xfrm>
          <a:prstGeom prst="rect">
            <a:avLst/>
          </a:prstGeom>
          <a:noFill/>
        </p:spPr>
      </p:pic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0" y="2095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0" y="3657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6"/>
          <a:srcRect l="33890" t="45405" r="16943" b="31066"/>
          <a:stretch>
            <a:fillRect/>
          </a:stretch>
        </p:blipFill>
        <p:spPr bwMode="auto">
          <a:xfrm>
            <a:off x="142844" y="4929198"/>
            <a:ext cx="464347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/>
          <p:cNvPicPr/>
          <p:nvPr/>
        </p:nvPicPr>
        <p:blipFill>
          <a:blip r:embed="rId7"/>
          <a:srcRect l="34693" t="60294" r="16751" b="15993"/>
          <a:stretch>
            <a:fillRect/>
          </a:stretch>
        </p:blipFill>
        <p:spPr bwMode="auto">
          <a:xfrm>
            <a:off x="3929058" y="5129234"/>
            <a:ext cx="4572032" cy="151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2500298" y="185736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+14,3%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571736" y="578645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+28,6%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500298" y="378619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+21,4%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715140" y="200024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-14,3%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643702" y="407194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-21,4%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6643702" y="578645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-28,6%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28</a:t>
            </a:fld>
            <a:endParaRPr lang="ru-RU" sz="2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Аналіз даних за метрикою </a:t>
            </a:r>
            <a:r>
              <a:rPr lang="uk-UA" dirty="0" err="1" smtClean="0"/>
              <a:t>Хемінга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28" y="1357298"/>
          <a:ext cx="6077585" cy="2208276"/>
        </p:xfrm>
        <a:graphic>
          <a:graphicData uri="http://schemas.openxmlformats.org/drawingml/2006/table">
            <a:tbl>
              <a:tblPr/>
              <a:tblGrid>
                <a:gridCol w="552450"/>
                <a:gridCol w="552450"/>
                <a:gridCol w="552450"/>
                <a:gridCol w="552450"/>
                <a:gridCol w="552450"/>
                <a:gridCol w="552450"/>
                <a:gridCol w="552450"/>
                <a:gridCol w="552450"/>
                <a:gridCol w="552450"/>
                <a:gridCol w="552450"/>
                <a:gridCol w="55308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endParaRPr lang="uk-UA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7,14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-7.14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14,3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-14,3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21,4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-21,4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28,6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-28,6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1643042" y="928670"/>
            <a:ext cx="57864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Метрики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Хемінга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цифр з різним ступенем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зашумлення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 l="28098" t="11334" r="28234" b="36127"/>
          <a:stretch>
            <a:fillRect/>
          </a:stretch>
        </p:blipFill>
        <p:spPr bwMode="auto">
          <a:xfrm>
            <a:off x="4286248" y="3643314"/>
            <a:ext cx="4042752" cy="3036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3"/>
          <a:srcRect l="33890" t="45405" r="56182" b="31066"/>
          <a:stretch>
            <a:fillRect/>
          </a:stretch>
        </p:blipFill>
        <p:spPr bwMode="auto">
          <a:xfrm>
            <a:off x="714348" y="4357694"/>
            <a:ext cx="107157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5" y="4429132"/>
            <a:ext cx="805543" cy="140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Овал 8"/>
          <p:cNvSpPr/>
          <p:nvPr/>
        </p:nvSpPr>
        <p:spPr>
          <a:xfrm>
            <a:off x="214282" y="4143380"/>
            <a:ext cx="3428992" cy="192882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>
            <a:stCxn id="9" idx="7"/>
          </p:cNvCxnSpPr>
          <p:nvPr/>
        </p:nvCxnSpPr>
        <p:spPr>
          <a:xfrm rot="5400000" flipH="1" flipV="1">
            <a:off x="3608162" y="2819071"/>
            <a:ext cx="1139726" cy="20738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29</a:t>
            </a:fld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357686" y="398836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МХ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858148" y="592933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Ц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357686" y="563143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%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Порівняльний аналіз з прототипом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9" y="1588770"/>
          <a:ext cx="7858178" cy="4483435"/>
        </p:xfrm>
        <a:graphic>
          <a:graphicData uri="http://schemas.openxmlformats.org/drawingml/2006/table">
            <a:tbl>
              <a:tblPr/>
              <a:tblGrid>
                <a:gridCol w="664802"/>
                <a:gridCol w="664802"/>
                <a:gridCol w="548500"/>
                <a:gridCol w="548500"/>
                <a:gridCol w="832967"/>
                <a:gridCol w="1034136"/>
                <a:gridCol w="537499"/>
                <a:gridCol w="539072"/>
                <a:gridCol w="539072"/>
                <a:gridCol w="704093"/>
                <a:gridCol w="707236"/>
                <a:gridCol w="537499"/>
              </a:tblGrid>
              <a:tr h="149447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Розмірність зображення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Кількість активних пікселів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Обраний спосіб визначення схожості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 smtClean="0">
                          <a:latin typeface="Times New Roman"/>
                          <a:ea typeface="Calibri"/>
                          <a:cs typeface="Times New Roman"/>
                        </a:rPr>
                        <a:t>Кількість </a:t>
                      </a: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внесених пікселів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Відсоток внесених помилок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Відсоток правильної класифікації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791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7*5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7*4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Відстань </a:t>
                      </a:r>
                      <a:r>
                        <a:rPr lang="uk-UA" sz="1400" dirty="0" err="1">
                          <a:latin typeface="Times New Roman"/>
                          <a:ea typeface="Calibri"/>
                          <a:cs typeface="Times New Roman"/>
                        </a:rPr>
                        <a:t>Хемінга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 smtClean="0">
                          <a:latin typeface="Times New Roman"/>
                          <a:ea typeface="Calibri"/>
                          <a:cs typeface="Times New Roman"/>
                        </a:rPr>
                        <a:t>Максимум </a:t>
                      </a:r>
                      <a:r>
                        <a:rPr lang="uk-UA" sz="1400" dirty="0" err="1" smtClean="0">
                          <a:latin typeface="Times New Roman"/>
                          <a:ea typeface="Calibri"/>
                          <a:cs typeface="Times New Roman"/>
                        </a:rPr>
                        <a:t>дискримінантної</a:t>
                      </a:r>
                      <a:r>
                        <a:rPr lang="uk-UA" sz="1400" dirty="0" smtClean="0">
                          <a:latin typeface="Times New Roman"/>
                          <a:ea typeface="Calibri"/>
                          <a:cs typeface="Times New Roman"/>
                        </a:rPr>
                        <a:t> функції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±7.14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±5.26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±14.3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±10.5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97.14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±21.4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±15.8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91.4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±28.6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±21.1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>
                          <a:latin typeface="Times New Roman"/>
                          <a:ea typeface="Calibri"/>
                          <a:cs typeface="Times New Roman"/>
                        </a:rPr>
                        <a:t>88.57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96">
                <a:tc grid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940425" algn="r"/>
                        </a:tabLst>
                      </a:pPr>
                      <a:r>
                        <a:rPr lang="uk-UA" sz="1400" dirty="0">
                          <a:latin typeface="Times New Roman"/>
                          <a:ea typeface="Calibri"/>
                          <a:cs typeface="Times New Roman"/>
                        </a:rPr>
                        <a:t>с – створена модель; п – прототип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30</a:t>
            </a:fld>
            <a:endParaRPr lang="ru-RU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57232"/>
          </a:xfrm>
        </p:spPr>
        <p:txBody>
          <a:bodyPr/>
          <a:lstStyle/>
          <a:p>
            <a:r>
              <a:rPr lang="uk-UA" dirty="0" smtClean="0"/>
              <a:t>Висновки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572560" cy="571504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uk-UA" sz="7200" dirty="0" smtClean="0"/>
              <a:t>Магістерська </a:t>
            </a:r>
            <a:r>
              <a:rPr lang="uk-UA" sz="7200" dirty="0" smtClean="0"/>
              <a:t>кваліфікаційна робота </a:t>
            </a:r>
            <a:r>
              <a:rPr lang="uk-UA" sz="7200" dirty="0" smtClean="0"/>
              <a:t>присвячена реалізації моделі оптоелектронного навченого класифікатора. У першому розділі визначено основні аспекти понять процесу класифікації та класифікатора. Проаналізовано стан теоретичних та практичних досліджень моделей класифікації, в особливості виділено оптоелектронний нейрокомп’ютер та оптоелектронний навчений класифікатор. Описано один із способів кодування еталонних зображень. Розглянуто можливу елементну базу для реалізації електронних блоків процесорного елементу (</a:t>
            </a:r>
            <a:r>
              <a:rPr lang="uk-UA" sz="7200" dirty="0" err="1" smtClean="0"/>
              <a:t>ПЕ</a:t>
            </a:r>
            <a:r>
              <a:rPr lang="uk-UA" sz="7200" dirty="0" smtClean="0"/>
              <a:t>) у складі навченого оптоелектронного класифікатора.</a:t>
            </a:r>
            <a:endParaRPr lang="ru-RU" sz="7200" dirty="0" smtClean="0"/>
          </a:p>
          <a:p>
            <a:pPr algn="just"/>
            <a:r>
              <a:rPr lang="uk-UA" sz="7200" dirty="0" smtClean="0"/>
              <a:t>У другому розділі визначено необхідні характеристики еталонних зображень для збільшення ефективності процесу та результату розпізнавання. Подано можливі варіанти кодування зображень як еталонних. Обрано найоптимальніше подання еталонів з найбільшим шумовим порогом, що склав 43%. Визначено необхідний об’єм пам’яті для зберігання еталонів та їх класів.</a:t>
            </a:r>
            <a:endParaRPr lang="ru-RU" sz="7200" dirty="0" smtClean="0"/>
          </a:p>
          <a:p>
            <a:pPr algn="just"/>
            <a:r>
              <a:rPr lang="uk-UA" sz="7200" dirty="0" smtClean="0"/>
              <a:t>У третьому розділі наведено структурну схему електронної частини оптоелектронного навченого класифікатора, зокрема, елементну базу для реалізації процесів електронного тракту. Виділено основні елементи </a:t>
            </a:r>
            <a:r>
              <a:rPr lang="uk-UA" sz="7200" dirty="0" err="1" smtClean="0"/>
              <a:t>ПЕ</a:t>
            </a:r>
            <a:r>
              <a:rPr lang="uk-UA" sz="7200" dirty="0" smtClean="0"/>
              <a:t>, визначено їх завдання, описано функції, сформульовано вимоги до реалізації. </a:t>
            </a:r>
            <a:endParaRPr lang="ru-RU" sz="7200" dirty="0" smtClean="0"/>
          </a:p>
          <a:p>
            <a:pPr algn="just"/>
            <a:r>
              <a:rPr lang="uk-UA" sz="7200" dirty="0" smtClean="0"/>
              <a:t>У четвертому розділі наведено лінійно-паралельний та послідовний алгоритми процесу класифікації арабських цифр. Описано та детально обґрунтовано блоки реалізації блок-схеми алгоритмів. Створено комп’ютерну модель алгоритму, описано її складові. </a:t>
            </a:r>
            <a:r>
              <a:rPr lang="uk-UA" sz="7200" dirty="0" err="1" smtClean="0"/>
              <a:t>Протестовано</a:t>
            </a:r>
            <a:r>
              <a:rPr lang="uk-UA" sz="7200" dirty="0" smtClean="0"/>
              <a:t> програму для випадків, коли в якості об’єкта розпізнавання обрано арабську цифру «п’ять» із різним ступенем </a:t>
            </a:r>
            <a:r>
              <a:rPr lang="uk-UA" sz="7200" dirty="0" err="1" smtClean="0"/>
              <a:t>зашумлення</a:t>
            </a:r>
            <a:r>
              <a:rPr lang="uk-UA" sz="7200" dirty="0" smtClean="0"/>
              <a:t>. Наведені процеси розпізнавання проаналізовано, при максимально внесеній похибці ±28,57% модель показує правильні результати. </a:t>
            </a:r>
            <a:endParaRPr lang="ru-RU" sz="7200" dirty="0" smtClean="0"/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88382-3239-4978-AB76-39B8275F37D4}" type="slidenum">
              <a:rPr lang="ru-RU" sz="2000" smtClean="0"/>
              <a:pPr/>
              <a:t>31</a:t>
            </a:fld>
            <a:endParaRPr lang="ru-RU" sz="2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st2.prosto.im/1042928_230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929066"/>
            <a:ext cx="2190750" cy="223837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28794" y="2071678"/>
            <a:ext cx="55937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Дякую за увагу!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2288</Words>
  <Application>Microsoft Office PowerPoint</Application>
  <PresentationFormat>Экран (4:3)</PresentationFormat>
  <Paragraphs>914</Paragraphs>
  <Slides>32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Тема Office</vt:lpstr>
      <vt:lpstr>Visio</vt:lpstr>
      <vt:lpstr>Equation</vt:lpstr>
      <vt:lpstr>Реалізаційна модель оптоелектронного навченого класифікатора</vt:lpstr>
      <vt:lpstr>Актуальність тематики</vt:lpstr>
      <vt:lpstr>Слайд 3</vt:lpstr>
      <vt:lpstr>Слайд 4</vt:lpstr>
      <vt:lpstr>Слайд 5</vt:lpstr>
      <vt:lpstr>Слайд 6</vt:lpstr>
      <vt:lpstr>Оптоелектронний нейрокомп'ютер </vt:lpstr>
      <vt:lpstr>Оптоелектронний навчений класифікатор-прототип</vt:lpstr>
      <vt:lpstr>Характеристика класифікатора</vt:lpstr>
      <vt:lpstr>Спосіб подання образів арабських цифр для розпізнавання</vt:lpstr>
      <vt:lpstr>Кодування арабських цифр</vt:lpstr>
      <vt:lpstr>Варіант подання арабських цифр за  Калланом</vt:lpstr>
      <vt:lpstr>Варіант цифр поштових листів</vt:lpstr>
      <vt:lpstr>Варіант цифр трамвайного табло</vt:lpstr>
      <vt:lpstr>Синтезований варіант</vt:lpstr>
      <vt:lpstr>Аналіз отриманих даних</vt:lpstr>
      <vt:lpstr>Оптимальна модель подання еталонних зображень</vt:lpstr>
      <vt:lpstr>Статистичне підтвердження правильності вибору еталонів</vt:lpstr>
      <vt:lpstr>Еталонні зображення та класи</vt:lpstr>
      <vt:lpstr>Структурна схема електронної частини класифікатор</vt:lpstr>
      <vt:lpstr>Програмований комутатор</vt:lpstr>
      <vt:lpstr>Вимоги до базових вузлів ОЕНК</vt:lpstr>
      <vt:lpstr>Лінійно-паралельна блок-схема алгоритму роботи класифікатора</vt:lpstr>
      <vt:lpstr>Комп'ютерна модель</vt:lpstr>
      <vt:lpstr>Комп'ютерна модель</vt:lpstr>
      <vt:lpstr>Комп'ютерна модель</vt:lpstr>
      <vt:lpstr>Тестування програми</vt:lpstr>
      <vt:lpstr>Тестування програми</vt:lpstr>
      <vt:lpstr>Аналіз даних за метрикою Хемінга</vt:lpstr>
      <vt:lpstr>Порівняльний аналіз з прототипом</vt:lpstr>
      <vt:lpstr>Висновки</vt:lpstr>
      <vt:lpstr>Слайд 32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Реалізаційна модель оптоелектронного навченого класифікатора</dc:title>
  <dc:creator>User</dc:creator>
  <cp:lastModifiedBy>User</cp:lastModifiedBy>
  <cp:revision>111</cp:revision>
  <dcterms:created xsi:type="dcterms:W3CDTF">2015-11-12T03:05:39Z</dcterms:created>
  <dcterms:modified xsi:type="dcterms:W3CDTF">2015-11-25T07:00:29Z</dcterms:modified>
</cp:coreProperties>
</file>