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9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6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2" autoAdjust="0"/>
    <p:restoredTop sz="94675" autoAdjust="0"/>
  </p:normalViewPr>
  <p:slideViewPr>
    <p:cSldViewPr>
      <p:cViewPr varScale="1">
        <p:scale>
          <a:sx n="107" d="100"/>
          <a:sy n="107" d="100"/>
        </p:scale>
        <p:origin x="-11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4D37C-0973-43E6-BAB0-ACEB6F5C0CE0}" type="datetimeFigureOut">
              <a:rPr lang="ru-RU" smtClean="0"/>
              <a:t>14.06.2015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83DB5-7F60-41B5-BD5D-0102FBF8E779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2664296"/>
          </a:xfrm>
        </p:spPr>
        <p:txBody>
          <a:bodyPr/>
          <a:lstStyle/>
          <a:p>
            <a:pPr algn="ctr"/>
            <a:r>
              <a:rPr lang="uk-UA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 імовірнісної синхронізації в телекомунікаційних системах</a:t>
            </a:r>
            <a:endParaRPr lang="uk-UA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4509120"/>
            <a:ext cx="4680520" cy="1752600"/>
          </a:xfrm>
        </p:spPr>
        <p:txBody>
          <a:bodyPr>
            <a:normAutofit/>
          </a:bodyPr>
          <a:lstStyle/>
          <a:p>
            <a:pPr algn="r"/>
            <a:r>
              <a:rPr lang="uk-UA" i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Виконав: </a:t>
            </a:r>
            <a:r>
              <a:rPr lang="uk-UA" i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ст.гр</a:t>
            </a:r>
            <a:r>
              <a:rPr lang="uk-UA" i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ТСМ-14сп</a:t>
            </a:r>
          </a:p>
          <a:p>
            <a:pPr algn="r"/>
            <a:r>
              <a:rPr lang="uk-UA" i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Громадчук С.П.</a:t>
            </a:r>
          </a:p>
          <a:p>
            <a:pPr algn="r"/>
            <a:r>
              <a:rPr lang="uk-UA" i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Керівник: асистент каф. ТКСТБ</a:t>
            </a:r>
          </a:p>
          <a:p>
            <a:pPr algn="r"/>
            <a:r>
              <a:rPr lang="uk-UA" i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Стронський В.В</a:t>
            </a:r>
            <a:r>
              <a:rPr lang="uk-UA" sz="1600" i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i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1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1"/>
            <a:ext cx="8856984" cy="360041"/>
          </a:xfrm>
        </p:spPr>
        <p:txBody>
          <a:bodyPr>
            <a:noAutofit/>
          </a:bodyPr>
          <a:lstStyle/>
          <a:p>
            <a:pPr algn="just"/>
            <a:r>
              <a:rPr lang="uk-UA" dirty="0" smtClean="0">
                <a:solidFill>
                  <a:schemeClr val="bg1"/>
                </a:solidFill>
              </a:rPr>
              <a:t>Відомі рішення способів </a:t>
            </a:r>
            <a:r>
              <a:rPr lang="uk-UA" dirty="0">
                <a:solidFill>
                  <a:schemeClr val="bg1"/>
                </a:solidFill>
              </a:rPr>
              <a:t>передачі даних між двома пристроями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70969"/>
            <a:ext cx="3043739" cy="76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90602"/>
            <a:ext cx="4176463" cy="198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49081"/>
            <a:ext cx="4176463" cy="198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256" y="1790602"/>
            <a:ext cx="4073635" cy="192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814" y="4149081"/>
            <a:ext cx="4061087" cy="258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79512" y="591276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chemeClr val="bg1"/>
                </a:solidFill>
              </a:rPr>
              <a:t>     В їх основі лежить інтерфейс RS-232, запропонований ще на початку 60-х років і широко застосовується до теперішнього часу.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9511" y="3787536"/>
            <a:ext cx="41764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Перша схема модифікацій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10256" y="3779749"/>
            <a:ext cx="41764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Третя схема модифікацій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10256" y="1421270"/>
            <a:ext cx="41764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Друга схема модифікацій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9512" y="1434912"/>
            <a:ext cx="41764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Оригінальна схема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9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1"/>
            <a:ext cx="8856984" cy="360041"/>
          </a:xfrm>
        </p:spPr>
        <p:txBody>
          <a:bodyPr>
            <a:noAutofit/>
          </a:bodyPr>
          <a:lstStyle/>
          <a:p>
            <a:pPr algn="just"/>
            <a:r>
              <a:rPr lang="uk-UA" dirty="0">
                <a:solidFill>
                  <a:schemeClr val="bg1"/>
                </a:solidFill>
              </a:rPr>
              <a:t>Ідея застосування імовірнісної синхронізації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4437112"/>
            <a:ext cx="87843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Кордон </a:t>
            </a:r>
            <a:r>
              <a:rPr lang="uk-UA" dirty="0">
                <a:solidFill>
                  <a:schemeClr val="bg1"/>
                </a:solidFill>
              </a:rPr>
              <a:t>між бітовими інтервалами в </a:t>
            </a:r>
            <a:r>
              <a:rPr lang="uk-UA" dirty="0" err="1" smtClean="0">
                <a:solidFill>
                  <a:schemeClr val="bg1"/>
                </a:solidFill>
              </a:rPr>
              <a:t>сковзяще</a:t>
            </a:r>
            <a:r>
              <a:rPr lang="uk-UA" dirty="0" smtClean="0">
                <a:solidFill>
                  <a:schemeClr val="bg1"/>
                </a:solidFill>
              </a:rPr>
              <a:t> вікно </a:t>
            </a:r>
            <a:r>
              <a:rPr lang="uk-UA" dirty="0">
                <a:solidFill>
                  <a:schemeClr val="bg1"/>
                </a:solidFill>
              </a:rPr>
              <a:t>однозначно задані фронтами і зрізами сигналу </a:t>
            </a:r>
            <a:r>
              <a:rPr lang="en-AU" dirty="0" smtClean="0">
                <a:solidFill>
                  <a:schemeClr val="bg1"/>
                </a:solidFill>
              </a:rPr>
              <a:t>TxD</a:t>
            </a:r>
            <a:r>
              <a:rPr lang="uk-UA" dirty="0" smtClean="0">
                <a:solidFill>
                  <a:schemeClr val="bg1"/>
                </a:solidFill>
              </a:rPr>
              <a:t>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Інтервал </a:t>
            </a:r>
            <a:r>
              <a:rPr lang="en-AU" dirty="0" smtClean="0">
                <a:solidFill>
                  <a:schemeClr val="bg1"/>
                </a:solidFill>
              </a:rPr>
              <a:t>T1 – T20 </a:t>
            </a:r>
            <a:r>
              <a:rPr lang="uk-UA" dirty="0" smtClean="0">
                <a:solidFill>
                  <a:schemeClr val="bg1"/>
                </a:solidFill>
              </a:rPr>
              <a:t>отримує </a:t>
            </a:r>
            <a:r>
              <a:rPr lang="uk-UA" dirty="0">
                <a:solidFill>
                  <a:schemeClr val="bg1"/>
                </a:solidFill>
              </a:rPr>
              <a:t>"повну </a:t>
            </a:r>
            <a:r>
              <a:rPr lang="uk-UA" dirty="0" smtClean="0">
                <a:solidFill>
                  <a:schemeClr val="bg1"/>
                </a:solidFill>
              </a:rPr>
              <a:t>свободу" і </a:t>
            </a:r>
            <a:r>
              <a:rPr lang="uk-UA" dirty="0">
                <a:solidFill>
                  <a:schemeClr val="bg1"/>
                </a:solidFill>
              </a:rPr>
              <a:t>може переносити довільні </a:t>
            </a:r>
            <a:r>
              <a:rPr lang="uk-UA" dirty="0" smtClean="0">
                <a:solidFill>
                  <a:schemeClr val="bg1"/>
                </a:solidFill>
              </a:rPr>
              <a:t>дані;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Інтервал </a:t>
            </a:r>
            <a:r>
              <a:rPr lang="en-AU" dirty="0" smtClean="0">
                <a:solidFill>
                  <a:schemeClr val="bg1"/>
                </a:solidFill>
              </a:rPr>
              <a:t>T0 </a:t>
            </a:r>
            <a:r>
              <a:rPr lang="en-AU" dirty="0">
                <a:solidFill>
                  <a:schemeClr val="bg1"/>
                </a:solidFill>
              </a:rPr>
              <a:t>– T1 </a:t>
            </a:r>
            <a:r>
              <a:rPr lang="uk-UA" dirty="0">
                <a:solidFill>
                  <a:schemeClr val="bg1"/>
                </a:solidFill>
              </a:rPr>
              <a:t>в даній кодової ситуації використовується для передачі біта і синхронізації</a:t>
            </a:r>
            <a:r>
              <a:rPr lang="uk-UA" dirty="0" smtClean="0">
                <a:solidFill>
                  <a:schemeClr val="bg1"/>
                </a:solidFill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Після </a:t>
            </a:r>
            <a:r>
              <a:rPr lang="uk-UA" dirty="0">
                <a:solidFill>
                  <a:schemeClr val="bg1"/>
                </a:solidFill>
              </a:rPr>
              <a:t>виявлення у вікні заданого коду вікно стрибком переміщається на 20 позицій вправо і потім знову "ковзає" з кроком, рівним одному біту.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4721"/>
            <a:ext cx="8784376" cy="316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11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1"/>
            <a:ext cx="8856984" cy="648073"/>
          </a:xfrm>
        </p:spPr>
        <p:txBody>
          <a:bodyPr>
            <a:noAutofit/>
          </a:bodyPr>
          <a:lstStyle/>
          <a:p>
            <a:pPr algn="just"/>
            <a:r>
              <a:rPr lang="uk-UA" dirty="0" smtClean="0">
                <a:solidFill>
                  <a:schemeClr val="bg1"/>
                </a:solidFill>
              </a:rPr>
              <a:t>Вирівнювання потоків даних при їх паралельної передачі по групі ліній зв'язку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764704"/>
            <a:ext cx="6839775" cy="592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79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1"/>
            <a:ext cx="8856984" cy="648073"/>
          </a:xfrm>
        </p:spPr>
        <p:txBody>
          <a:bodyPr>
            <a:noAutofit/>
          </a:bodyPr>
          <a:lstStyle/>
          <a:p>
            <a:pPr algn="just"/>
            <a:r>
              <a:rPr lang="uk-UA" dirty="0" smtClean="0">
                <a:solidFill>
                  <a:schemeClr val="bg1"/>
                </a:solidFill>
              </a:rPr>
              <a:t>Вирівнювання потоків даних при їх паралельної передачі по групі ліній зв'язку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49" y="3969432"/>
            <a:ext cx="2606105" cy="273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96916"/>
            <a:ext cx="2483774" cy="271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5"/>
          <p:cNvSpPr txBox="1">
            <a:spLocks/>
          </p:cNvSpPr>
          <p:nvPr/>
        </p:nvSpPr>
        <p:spPr>
          <a:xfrm>
            <a:off x="2507517" y="764704"/>
            <a:ext cx="2640548" cy="1239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uk-UA" b="0" cap="none" dirty="0" smtClean="0">
                <a:solidFill>
                  <a:schemeClr val="bg1"/>
                </a:solidFill>
              </a:rPr>
              <a:t>     </a:t>
            </a:r>
            <a:r>
              <a:rPr lang="uk-UA" b="0" cap="none" dirty="0" smtClean="0">
                <a:solidFill>
                  <a:schemeClr val="bg1"/>
                </a:solidFill>
              </a:rPr>
              <a:t>Фрагменти часових сигналів на вході передавача та на виході передавача</a:t>
            </a:r>
            <a:endParaRPr lang="uk-UA" b="0" cap="none" dirty="0">
              <a:solidFill>
                <a:schemeClr val="bg1"/>
              </a:solidFill>
            </a:endParaRPr>
          </a:p>
        </p:txBody>
      </p:sp>
      <p:sp>
        <p:nvSpPr>
          <p:cNvPr id="13" name="Заголовок 5"/>
          <p:cNvSpPr txBox="1">
            <a:spLocks/>
          </p:cNvSpPr>
          <p:nvPr/>
        </p:nvSpPr>
        <p:spPr>
          <a:xfrm>
            <a:off x="3347864" y="2042848"/>
            <a:ext cx="2589204" cy="17461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uk-UA" b="0" cap="none" dirty="0" smtClean="0">
                <a:solidFill>
                  <a:schemeClr val="bg1"/>
                </a:solidFill>
              </a:rPr>
              <a:t>     Фрагменти часових сигналів на виході </a:t>
            </a:r>
            <a:r>
              <a:rPr lang="uk-UA" b="0" cap="none" dirty="0">
                <a:solidFill>
                  <a:schemeClr val="bg1"/>
                </a:solidFill>
              </a:rPr>
              <a:t>приймача при </a:t>
            </a:r>
            <a:r>
              <a:rPr lang="uk-UA" b="0" cap="none" dirty="0">
                <a:solidFill>
                  <a:schemeClr val="bg1"/>
                </a:solidFill>
              </a:rPr>
              <a:t>без розсипу </a:t>
            </a:r>
            <a:r>
              <a:rPr lang="uk-UA" b="0" cap="none" dirty="0" smtClean="0">
                <a:solidFill>
                  <a:schemeClr val="bg1"/>
                </a:solidFill>
              </a:rPr>
              <a:t>затримок </a:t>
            </a:r>
            <a:r>
              <a:rPr lang="uk-UA" b="0" cap="none" dirty="0" smtClean="0">
                <a:solidFill>
                  <a:schemeClr val="bg1"/>
                </a:solidFill>
              </a:rPr>
              <a:t> та незначному </a:t>
            </a:r>
            <a:r>
              <a:rPr lang="uk-UA" b="0" cap="none" dirty="0">
                <a:solidFill>
                  <a:schemeClr val="bg1"/>
                </a:solidFill>
              </a:rPr>
              <a:t>розсипу затримок</a:t>
            </a:r>
          </a:p>
        </p:txBody>
      </p:sp>
      <p:sp>
        <p:nvSpPr>
          <p:cNvPr id="14" name="Заголовок 5"/>
          <p:cNvSpPr txBox="1">
            <a:spLocks/>
          </p:cNvSpPr>
          <p:nvPr/>
        </p:nvSpPr>
        <p:spPr>
          <a:xfrm>
            <a:off x="2847754" y="3996916"/>
            <a:ext cx="2732358" cy="12322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uk-UA" b="0" cap="none" dirty="0" smtClean="0">
                <a:solidFill>
                  <a:schemeClr val="bg1"/>
                </a:solidFill>
              </a:rPr>
              <a:t>     Фрагменти часових сигналів на виході </a:t>
            </a:r>
            <a:r>
              <a:rPr lang="uk-UA" b="0" cap="none" dirty="0">
                <a:solidFill>
                  <a:schemeClr val="bg1"/>
                </a:solidFill>
              </a:rPr>
              <a:t>приймача при значному розсипу затримок</a:t>
            </a:r>
          </a:p>
        </p:txBody>
      </p:sp>
      <p:sp>
        <p:nvSpPr>
          <p:cNvPr id="16" name="Заголовок 5"/>
          <p:cNvSpPr txBox="1">
            <a:spLocks/>
          </p:cNvSpPr>
          <p:nvPr/>
        </p:nvSpPr>
        <p:spPr>
          <a:xfrm>
            <a:off x="3851920" y="5352959"/>
            <a:ext cx="2592288" cy="11946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uk-UA" b="0" cap="none" dirty="0" smtClean="0">
                <a:solidFill>
                  <a:schemeClr val="bg1"/>
                </a:solidFill>
              </a:rPr>
              <a:t>     Фрагменти часових </a:t>
            </a:r>
            <a:r>
              <a:rPr lang="uk-UA" b="0" cap="none" dirty="0">
                <a:solidFill>
                  <a:schemeClr val="bg1"/>
                </a:solidFill>
              </a:rPr>
              <a:t>сигналів на вході дешифратора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069" y="764704"/>
            <a:ext cx="2990913" cy="2881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12" y="764704"/>
            <a:ext cx="2282586" cy="1813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77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1"/>
            <a:ext cx="8856984" cy="648073"/>
          </a:xfrm>
        </p:spPr>
        <p:txBody>
          <a:bodyPr>
            <a:noAutofit/>
          </a:bodyPr>
          <a:lstStyle/>
          <a:p>
            <a:pPr algn="just"/>
            <a:r>
              <a:rPr lang="uk-UA" dirty="0" smtClean="0">
                <a:solidFill>
                  <a:schemeClr val="bg1"/>
                </a:solidFill>
              </a:rPr>
              <a:t>Вимірювання рівня втрат пакетів, переданих між двома вузлами мережі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2"/>
          <a:stretch>
            <a:fillRect/>
          </a:stretch>
        </p:blipFill>
        <p:spPr>
          <a:xfrm>
            <a:off x="215516" y="1052736"/>
            <a:ext cx="8712968" cy="42909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512" y="5521627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schemeClr val="bg1"/>
                </a:solidFill>
              </a:rPr>
              <a:t>     У </a:t>
            </a:r>
            <a:r>
              <a:rPr lang="uk-UA" dirty="0">
                <a:solidFill>
                  <a:schemeClr val="bg1"/>
                </a:solidFill>
              </a:rPr>
              <a:t>запропонованій </a:t>
            </a:r>
            <a:r>
              <a:rPr lang="uk-UA" dirty="0" smtClean="0">
                <a:solidFill>
                  <a:schemeClr val="bg1"/>
                </a:solidFill>
              </a:rPr>
              <a:t>системі </a:t>
            </a:r>
            <a:r>
              <a:rPr lang="uk-UA" dirty="0">
                <a:solidFill>
                  <a:schemeClr val="bg1"/>
                </a:solidFill>
              </a:rPr>
              <a:t>передачі даних </a:t>
            </a:r>
            <a:r>
              <a:rPr lang="uk-UA" dirty="0" smtClean="0">
                <a:solidFill>
                  <a:schemeClr val="bg1"/>
                </a:solidFill>
              </a:rPr>
              <a:t>вимірювальні </a:t>
            </a:r>
            <a:r>
              <a:rPr lang="uk-UA" dirty="0">
                <a:solidFill>
                  <a:schemeClr val="bg1"/>
                </a:solidFill>
              </a:rPr>
              <a:t>пакети не потрібні, взаємодія передавача з приймачем, як і в раніше розглянутому рішенні, здійснюється на основі імовірнісної синхронізації. </a:t>
            </a:r>
          </a:p>
        </p:txBody>
      </p:sp>
    </p:spTree>
    <p:extLst>
      <p:ext uri="{BB962C8B-B14F-4D97-AF65-F5344CB8AC3E}">
        <p14:creationId xmlns:p14="http://schemas.microsoft.com/office/powerpoint/2010/main" val="99371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1"/>
            <a:ext cx="8856984" cy="648073"/>
          </a:xfrm>
        </p:spPr>
        <p:txBody>
          <a:bodyPr>
            <a:noAutofit/>
          </a:bodyPr>
          <a:lstStyle/>
          <a:p>
            <a:pPr algn="just"/>
            <a:r>
              <a:rPr lang="uk-UA" dirty="0" smtClean="0">
                <a:solidFill>
                  <a:schemeClr val="bg1"/>
                </a:solidFill>
              </a:rPr>
              <a:t>Вимірювання рівня втрат пакетів, переданих між двома вузлами мережі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16" name="Заголовок 5"/>
          <p:cNvSpPr txBox="1">
            <a:spLocks/>
          </p:cNvSpPr>
          <p:nvPr/>
        </p:nvSpPr>
        <p:spPr>
          <a:xfrm>
            <a:off x="209999" y="5119698"/>
            <a:ext cx="8754489" cy="14130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 algn="just">
              <a:buFont typeface="Arial" pitchFamily="34" charset="0"/>
              <a:buChar char="•"/>
            </a:pPr>
            <a:r>
              <a:rPr lang="uk-UA" b="0" cap="none" dirty="0" smtClean="0">
                <a:solidFill>
                  <a:schemeClr val="bg1"/>
                </a:solidFill>
              </a:rPr>
              <a:t>Цикли </a:t>
            </a:r>
            <a:r>
              <a:rPr lang="uk-UA" b="0" cap="none" dirty="0">
                <a:solidFill>
                  <a:schemeClr val="bg1"/>
                </a:solidFill>
              </a:rPr>
              <a:t>вимірювання задаються проміжками часу Т1, Т2, ТЗ і </a:t>
            </a:r>
            <a:r>
              <a:rPr lang="uk-UA" b="0" cap="none" dirty="0" smtClean="0">
                <a:solidFill>
                  <a:schemeClr val="bg1"/>
                </a:solidFill>
              </a:rPr>
              <a:t>т.д.;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b="0" cap="none" dirty="0" smtClean="0">
                <a:solidFill>
                  <a:schemeClr val="bg1"/>
                </a:solidFill>
              </a:rPr>
              <a:t>Між </a:t>
            </a:r>
            <a:r>
              <a:rPr lang="uk-UA" b="0" cap="none" dirty="0">
                <a:solidFill>
                  <a:schemeClr val="bg1"/>
                </a:solidFill>
              </a:rPr>
              <a:t>імпульсами </a:t>
            </a:r>
            <a:r>
              <a:rPr lang="en-AU" b="0" cap="none" dirty="0">
                <a:solidFill>
                  <a:schemeClr val="bg1"/>
                </a:solidFill>
              </a:rPr>
              <a:t>J1 (J2) </a:t>
            </a:r>
            <a:r>
              <a:rPr lang="uk-UA" b="0" cap="none" dirty="0" smtClean="0">
                <a:solidFill>
                  <a:schemeClr val="bg1"/>
                </a:solidFill>
              </a:rPr>
              <a:t>імовірнісної </a:t>
            </a:r>
            <a:r>
              <a:rPr lang="uk-UA" b="0" cap="none" dirty="0">
                <a:solidFill>
                  <a:schemeClr val="bg1"/>
                </a:solidFill>
              </a:rPr>
              <a:t>синхронізації в каналі прямої передачі </a:t>
            </a:r>
            <a:r>
              <a:rPr lang="uk-UA" b="0" cap="none" dirty="0" smtClean="0">
                <a:solidFill>
                  <a:schemeClr val="bg1"/>
                </a:solidFill>
              </a:rPr>
              <a:t>даних </a:t>
            </a:r>
            <a:r>
              <a:rPr lang="uk-UA" b="0" cap="none" dirty="0">
                <a:solidFill>
                  <a:schemeClr val="bg1"/>
                </a:solidFill>
              </a:rPr>
              <a:t>задають моменти передачі </a:t>
            </a:r>
            <a:r>
              <a:rPr lang="ru-RU" b="0" cap="none" dirty="0" smtClean="0">
                <a:solidFill>
                  <a:schemeClr val="bg1"/>
                </a:solidFill>
              </a:rPr>
              <a:t>команд </a:t>
            </a:r>
            <a:r>
              <a:rPr lang="ru-RU" b="0" cap="none" dirty="0">
                <a:solidFill>
                  <a:schemeClr val="bg1"/>
                </a:solidFill>
              </a:rPr>
              <a:t>з пристрою </a:t>
            </a:r>
            <a:r>
              <a:rPr lang="ru-RU" b="0" cap="none" dirty="0" smtClean="0">
                <a:solidFill>
                  <a:schemeClr val="bg1"/>
                </a:solidFill>
              </a:rPr>
              <a:t>А </a:t>
            </a:r>
            <a:r>
              <a:rPr lang="ru-RU" b="0" cap="none" dirty="0">
                <a:solidFill>
                  <a:schemeClr val="bg1"/>
                </a:solidFill>
              </a:rPr>
              <a:t>в </a:t>
            </a:r>
            <a:r>
              <a:rPr lang="uk-UA" b="0" cap="none" dirty="0">
                <a:solidFill>
                  <a:schemeClr val="bg1"/>
                </a:solidFill>
              </a:rPr>
              <a:t>пристрій </a:t>
            </a:r>
            <a:r>
              <a:rPr lang="ru-RU" b="0" cap="none" dirty="0" smtClean="0">
                <a:solidFill>
                  <a:schemeClr val="bg1"/>
                </a:solidFill>
              </a:rPr>
              <a:t>В</a:t>
            </a:r>
            <a:r>
              <a:rPr lang="uk-UA" b="0" cap="none" dirty="0" smtClean="0">
                <a:solidFill>
                  <a:schemeClr val="bg1"/>
                </a:solidFill>
              </a:rPr>
              <a:t>;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b="0" cap="none" dirty="0" smtClean="0">
                <a:solidFill>
                  <a:schemeClr val="bg1"/>
                </a:solidFill>
              </a:rPr>
              <a:t>Між імпульсами </a:t>
            </a:r>
            <a:r>
              <a:rPr lang="en-AU" b="0" cap="none" dirty="0">
                <a:solidFill>
                  <a:schemeClr val="bg1"/>
                </a:solidFill>
              </a:rPr>
              <a:t>J3 (J4) </a:t>
            </a:r>
            <a:r>
              <a:rPr lang="uk-UA" b="0" cap="none" dirty="0" smtClean="0">
                <a:solidFill>
                  <a:schemeClr val="bg1"/>
                </a:solidFill>
              </a:rPr>
              <a:t>імовірнісної </a:t>
            </a:r>
            <a:r>
              <a:rPr lang="uk-UA" b="0" cap="none" dirty="0">
                <a:solidFill>
                  <a:schemeClr val="bg1"/>
                </a:solidFill>
              </a:rPr>
              <a:t>синхронізації в каналі </a:t>
            </a:r>
            <a:r>
              <a:rPr lang="uk-UA" b="0" cap="none" dirty="0" smtClean="0">
                <a:solidFill>
                  <a:schemeClr val="bg1"/>
                </a:solidFill>
              </a:rPr>
              <a:t>зворотної </a:t>
            </a:r>
            <a:r>
              <a:rPr lang="uk-UA" b="0" cap="none" dirty="0">
                <a:solidFill>
                  <a:schemeClr val="bg1"/>
                </a:solidFill>
              </a:rPr>
              <a:t>передачі даних задають моменти передачі команд з пристрою </a:t>
            </a:r>
            <a:r>
              <a:rPr lang="en-AU" b="0" cap="none" dirty="0">
                <a:solidFill>
                  <a:schemeClr val="bg1"/>
                </a:solidFill>
              </a:rPr>
              <a:t>B </a:t>
            </a:r>
            <a:r>
              <a:rPr lang="uk-UA" b="0" cap="none" dirty="0">
                <a:solidFill>
                  <a:schemeClr val="bg1"/>
                </a:solidFill>
              </a:rPr>
              <a:t>в пристрій </a:t>
            </a:r>
            <a:r>
              <a:rPr lang="en-AU" b="0" cap="none" dirty="0">
                <a:solidFill>
                  <a:schemeClr val="bg1"/>
                </a:solidFill>
              </a:rPr>
              <a:t>A. </a:t>
            </a:r>
            <a:endParaRPr lang="uk-UA" b="0" cap="none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2"/>
          <a:stretch>
            <a:fillRect/>
          </a:stretch>
        </p:blipFill>
        <p:spPr>
          <a:xfrm>
            <a:off x="209999" y="764704"/>
            <a:ext cx="8754489" cy="435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6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1"/>
            <a:ext cx="8856984" cy="360041"/>
          </a:xfrm>
        </p:spPr>
        <p:txBody>
          <a:bodyPr>
            <a:noAutofit/>
          </a:bodyPr>
          <a:lstStyle/>
          <a:p>
            <a:pPr algn="just"/>
            <a:r>
              <a:rPr lang="uk-UA" dirty="0" smtClean="0">
                <a:solidFill>
                  <a:schemeClr val="bg1"/>
                </a:solidFill>
              </a:rPr>
              <a:t>Моніторинг рівня помилок у лінії зв'язку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389616" y="591339"/>
            <a:ext cx="8409146" cy="325321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5730" y="3789040"/>
            <a:ext cx="871691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Безперервний </a:t>
            </a:r>
            <a:r>
              <a:rPr lang="uk-UA" dirty="0">
                <a:solidFill>
                  <a:schemeClr val="bg1"/>
                </a:solidFill>
              </a:rPr>
              <a:t>потік корисних (а не тестових) </a:t>
            </a:r>
            <a:r>
              <a:rPr lang="uk-UA" dirty="0" smtClean="0">
                <a:solidFill>
                  <a:schemeClr val="bg1"/>
                </a:solidFill>
              </a:rPr>
              <a:t>скрембльованих </a:t>
            </a:r>
            <a:r>
              <a:rPr lang="uk-UA" dirty="0">
                <a:solidFill>
                  <a:schemeClr val="bg1"/>
                </a:solidFill>
              </a:rPr>
              <a:t>даних в лінії зв'язку "нарізується" на кадри </a:t>
            </a:r>
            <a:r>
              <a:rPr lang="en-AU" dirty="0">
                <a:solidFill>
                  <a:schemeClr val="bg1"/>
                </a:solidFill>
              </a:rPr>
              <a:t>Qi </a:t>
            </a:r>
            <a:r>
              <a:rPr lang="uk-UA" dirty="0" smtClean="0">
                <a:solidFill>
                  <a:schemeClr val="bg1"/>
                </a:solidFill>
              </a:rPr>
              <a:t>імпульсами </a:t>
            </a:r>
            <a:r>
              <a:rPr lang="en-AU" dirty="0">
                <a:solidFill>
                  <a:schemeClr val="bg1"/>
                </a:solidFill>
              </a:rPr>
              <a:t>J (J*) </a:t>
            </a:r>
            <a:r>
              <a:rPr lang="uk-UA" dirty="0" smtClean="0">
                <a:solidFill>
                  <a:schemeClr val="bg1"/>
                </a:solidFill>
              </a:rPr>
              <a:t>імовірнісної синхронізації</a:t>
            </a:r>
            <a:r>
              <a:rPr lang="uk-UA" dirty="0">
                <a:solidFill>
                  <a:schemeClr val="bg1"/>
                </a:solidFill>
              </a:rPr>
              <a:t>;</a:t>
            </a:r>
            <a:endParaRPr lang="uk-UA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Ця </a:t>
            </a:r>
            <a:r>
              <a:rPr lang="uk-UA" dirty="0">
                <a:solidFill>
                  <a:schemeClr val="bg1"/>
                </a:solidFill>
              </a:rPr>
              <a:t>нарізка ніяк не пов'язана з межами переданих по лінії пакетів корисних </a:t>
            </a:r>
            <a:r>
              <a:rPr lang="uk-UA" dirty="0" smtClean="0">
                <a:solidFill>
                  <a:schemeClr val="bg1"/>
                </a:solidFill>
              </a:rPr>
              <a:t>даних;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>
                <a:solidFill>
                  <a:schemeClr val="bg1"/>
                </a:solidFill>
              </a:rPr>
              <a:t>Передавальний пристрій (</a:t>
            </a:r>
            <a:r>
              <a:rPr lang="en-AU" dirty="0">
                <a:solidFill>
                  <a:schemeClr val="bg1"/>
                </a:solidFill>
              </a:rPr>
              <a:t>A) </a:t>
            </a:r>
            <a:r>
              <a:rPr lang="uk-UA" dirty="0">
                <a:solidFill>
                  <a:schemeClr val="bg1"/>
                </a:solidFill>
              </a:rPr>
              <a:t>доповнює кожен кадр </a:t>
            </a:r>
            <a:r>
              <a:rPr lang="en-AU" dirty="0">
                <a:solidFill>
                  <a:schemeClr val="bg1"/>
                </a:solidFill>
              </a:rPr>
              <a:t>Qi </a:t>
            </a:r>
            <a:r>
              <a:rPr lang="uk-UA" dirty="0">
                <a:solidFill>
                  <a:schemeClr val="bg1"/>
                </a:solidFill>
              </a:rPr>
              <a:t>контрольною сумою </a:t>
            </a:r>
            <a:r>
              <a:rPr lang="uk-UA" dirty="0" smtClean="0">
                <a:solidFill>
                  <a:schemeClr val="bg1"/>
                </a:solidFill>
              </a:rPr>
              <a:t>(скрембльованим </a:t>
            </a:r>
            <a:r>
              <a:rPr lang="uk-UA" dirty="0">
                <a:solidFill>
                  <a:schemeClr val="bg1"/>
                </a:solidFill>
              </a:rPr>
              <a:t>кодом   </a:t>
            </a:r>
            <a:r>
              <a:rPr lang="en-AU" dirty="0">
                <a:solidFill>
                  <a:schemeClr val="bg1"/>
                </a:solidFill>
              </a:rPr>
              <a:t>CRC), </a:t>
            </a:r>
            <a:r>
              <a:rPr lang="uk-UA" dirty="0">
                <a:solidFill>
                  <a:schemeClr val="bg1"/>
                </a:solidFill>
              </a:rPr>
              <a:t>яка розміщується на початку наступного кадру </a:t>
            </a:r>
            <a:r>
              <a:rPr lang="en-AU" dirty="0">
                <a:solidFill>
                  <a:schemeClr val="bg1"/>
                </a:solidFill>
              </a:rPr>
              <a:t>Q (</a:t>
            </a:r>
            <a:r>
              <a:rPr lang="uk-UA" dirty="0">
                <a:solidFill>
                  <a:schemeClr val="bg1"/>
                </a:solidFill>
              </a:rPr>
              <a:t>і + 1</a:t>
            </a:r>
            <a:r>
              <a:rPr lang="uk-UA" dirty="0" smtClean="0">
                <a:solidFill>
                  <a:schemeClr val="bg1"/>
                </a:solidFill>
              </a:rPr>
              <a:t>);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Приймальний </a:t>
            </a:r>
            <a:r>
              <a:rPr lang="uk-UA" dirty="0">
                <a:solidFill>
                  <a:schemeClr val="bg1"/>
                </a:solidFill>
              </a:rPr>
              <a:t>пристрій (</a:t>
            </a:r>
            <a:r>
              <a:rPr lang="en-AU" dirty="0">
                <a:solidFill>
                  <a:schemeClr val="bg1"/>
                </a:solidFill>
              </a:rPr>
              <a:t>B) </a:t>
            </a:r>
            <a:r>
              <a:rPr lang="uk-UA" dirty="0">
                <a:solidFill>
                  <a:schemeClr val="bg1"/>
                </a:solidFill>
              </a:rPr>
              <a:t>перевіряє контрольні суми і накопичує статистичні дані про співвідношенні часу роботи з помилками і часу безпомилкової роботи.  </a:t>
            </a:r>
          </a:p>
        </p:txBody>
      </p:sp>
    </p:spTree>
    <p:extLst>
      <p:ext uri="{BB962C8B-B14F-4D97-AF65-F5344CB8AC3E}">
        <p14:creationId xmlns:p14="http://schemas.microsoft.com/office/powerpoint/2010/main" val="163806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1"/>
            <a:ext cx="8856984" cy="360041"/>
          </a:xfrm>
        </p:spPr>
        <p:txBody>
          <a:bodyPr>
            <a:noAutofit/>
          </a:bodyPr>
          <a:lstStyle/>
          <a:p>
            <a:pPr algn="just"/>
            <a:r>
              <a:rPr lang="uk-UA" dirty="0" smtClean="0">
                <a:solidFill>
                  <a:schemeClr val="bg1"/>
                </a:solidFill>
              </a:rPr>
              <a:t>Моніторинг рівня помилок у лінії зв'язку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48318"/>
            <a:ext cx="7704856" cy="6205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35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1"/>
            <a:ext cx="8856984" cy="360041"/>
          </a:xfrm>
        </p:spPr>
        <p:txBody>
          <a:bodyPr>
            <a:noAutofit/>
          </a:bodyPr>
          <a:lstStyle/>
          <a:p>
            <a:pPr algn="just"/>
            <a:r>
              <a:rPr lang="uk-UA" dirty="0">
                <a:solidFill>
                  <a:schemeClr val="bg1"/>
                </a:solidFill>
              </a:rPr>
              <a:t>Виправлення випадкових завад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237717" y="476672"/>
            <a:ext cx="8654761" cy="32772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7717" y="3753970"/>
            <a:ext cx="86547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Таймер 1 виконаний у вигляді чотирьох-розрядного довічного лічильника, який додає одиницю до поточного вмісту в кожному такті роботи системи, в тому числі, в кожному з "пропущених" тактів сигналу TxC;</a:t>
            </a:r>
            <a:endParaRPr lang="en-US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Початкової установки лічильника не вимагається;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Після його заповнення (код 1510) в наступних тактах він переходить в стани «0», «1» і т.д.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Таким чином, відлік часу ведеться по модулю 16 з точністю до одного такту;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Таймер 2, розміщений в дешифраторі, має таку ж структуру, як і таймер 1;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uk-UA" dirty="0" smtClean="0">
                <a:solidFill>
                  <a:schemeClr val="bg1"/>
                </a:solidFill>
              </a:rPr>
              <a:t>Обидва таймера працюють синхронно з випадковим (але постійним) взаємним фазовим зрушенням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40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1"/>
            <a:ext cx="8856984" cy="360041"/>
          </a:xfrm>
        </p:spPr>
        <p:txBody>
          <a:bodyPr>
            <a:noAutofit/>
          </a:bodyPr>
          <a:lstStyle/>
          <a:p>
            <a:pPr algn="just"/>
            <a:r>
              <a:rPr lang="uk-UA" dirty="0">
                <a:solidFill>
                  <a:schemeClr val="bg1"/>
                </a:solidFill>
              </a:rPr>
              <a:t>Виправлення випадкових завад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908720"/>
            <a:ext cx="8719420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6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116631"/>
            <a:ext cx="8856984" cy="360041"/>
          </a:xfrm>
        </p:spPr>
        <p:txBody>
          <a:bodyPr>
            <a:noAutofit/>
          </a:bodyPr>
          <a:lstStyle/>
          <a:p>
            <a:pPr algn="just"/>
            <a:r>
              <a:rPr lang="uk-UA" cap="none" dirty="0" smtClean="0">
                <a:solidFill>
                  <a:schemeClr val="bg1"/>
                </a:solidFill>
              </a:rPr>
              <a:t>ВИХІДНІ ДАНІ ДО РОБОТИ </a:t>
            </a:r>
            <a:endParaRPr lang="uk-UA" cap="none" dirty="0">
              <a:solidFill>
                <a:schemeClr val="bg1"/>
              </a:soli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179512" y="1340768"/>
            <a:ext cx="8712968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>
                <a:solidFill>
                  <a:schemeClr val="bg1"/>
                </a:solidFill>
              </a:rPr>
              <a:t>    </a:t>
            </a:r>
            <a:r>
              <a:rPr lang="uk-UA" i="0" dirty="0" smtClean="0">
                <a:solidFill>
                  <a:schemeClr val="bg1"/>
                </a:solidFill>
              </a:rPr>
              <a:t>Вихідні дані:</a:t>
            </a:r>
          </a:p>
          <a:p>
            <a:r>
              <a:rPr lang="uk-UA" i="0" dirty="0" smtClean="0">
                <a:solidFill>
                  <a:schemeClr val="bg1"/>
                </a:solidFill>
              </a:rPr>
              <a:t>Напруга живлення 					4,75…5,25 В</a:t>
            </a:r>
          </a:p>
          <a:p>
            <a:r>
              <a:rPr lang="uk-UA" i="0" dirty="0" smtClean="0">
                <a:solidFill>
                  <a:schemeClr val="bg1"/>
                </a:solidFill>
              </a:rPr>
              <a:t>Вхідне живлення низького рівня			до 0,4 В</a:t>
            </a:r>
          </a:p>
          <a:p>
            <a:r>
              <a:rPr lang="uk-UA" i="0" dirty="0" smtClean="0">
                <a:solidFill>
                  <a:schemeClr val="bg1"/>
                </a:solidFill>
              </a:rPr>
              <a:t>Вхідне живлення високий рівень			від 2,4 В</a:t>
            </a:r>
          </a:p>
          <a:p>
            <a:r>
              <a:rPr lang="uk-UA" i="0" dirty="0" smtClean="0">
                <a:solidFill>
                  <a:schemeClr val="bg1"/>
                </a:solidFill>
              </a:rPr>
              <a:t>Вхідний струм низького рівня				до 16 мА</a:t>
            </a:r>
          </a:p>
          <a:p>
            <a:r>
              <a:rPr lang="uk-UA" i="0" dirty="0" smtClean="0">
                <a:solidFill>
                  <a:schemeClr val="bg1"/>
                </a:solidFill>
              </a:rPr>
              <a:t> Вихідний струм високого рівня				до 48 мА</a:t>
            </a:r>
          </a:p>
          <a:p>
            <a:r>
              <a:rPr lang="uk-UA" i="0" dirty="0" smtClean="0">
                <a:solidFill>
                  <a:schemeClr val="bg1"/>
                </a:solidFill>
              </a:rPr>
              <a:t>Струм навантаження					до 20 мА</a:t>
            </a:r>
          </a:p>
          <a:p>
            <a:r>
              <a:rPr lang="uk-UA" i="0" dirty="0" smtClean="0">
                <a:solidFill>
                  <a:schemeClr val="bg1"/>
                </a:solidFill>
              </a:rPr>
              <a:t>Ємність навантаження					до 15 пФ</a:t>
            </a:r>
          </a:p>
          <a:p>
            <a:r>
              <a:rPr lang="uk-UA" i="0" dirty="0" smtClean="0">
                <a:solidFill>
                  <a:schemeClr val="bg1"/>
                </a:solidFill>
              </a:rPr>
              <a:t>Тривалість фронта і зрізу вхідного імпульса		до 150 нс</a:t>
            </a:r>
          </a:p>
          <a:p>
            <a:r>
              <a:rPr lang="uk-UA" i="0" dirty="0" smtClean="0">
                <a:solidFill>
                  <a:schemeClr val="bg1"/>
                </a:solidFill>
              </a:rPr>
              <a:t>Температура середовища				–10…+70</a:t>
            </a:r>
            <a:r>
              <a:rPr lang="uk-UA" i="0" dirty="0" smtClean="0">
                <a:solidFill>
                  <a:schemeClr val="bg1"/>
                </a:solidFill>
                <a:latin typeface="+mj-lt"/>
                <a:ea typeface="Cambria Math"/>
              </a:rPr>
              <a:t>°</a:t>
            </a:r>
            <a:r>
              <a:rPr lang="uk-UA" i="0" dirty="0" smtClean="0">
                <a:solidFill>
                  <a:schemeClr val="bg1"/>
                </a:solidFill>
              </a:rPr>
              <a:t>С</a:t>
            </a:r>
            <a:endParaRPr lang="uk-UA" i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46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708920"/>
            <a:ext cx="9144000" cy="1008112"/>
          </a:xfrm>
        </p:spPr>
        <p:txBody>
          <a:bodyPr/>
          <a:lstStyle/>
          <a:p>
            <a:pPr algn="ctr"/>
            <a:r>
              <a:rPr lang="uk-UA" sz="5400" dirty="0" smtClean="0">
                <a:solidFill>
                  <a:schemeClr val="bg1"/>
                </a:solidFill>
              </a:rPr>
              <a:t>Дякую за увагу!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7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deshow">
  <a:themeElements>
    <a:clrScheme name="Другая 2">
      <a:dk1>
        <a:sysClr val="windowText" lastClr="000000"/>
      </a:dk1>
      <a:lt1>
        <a:sysClr val="window" lastClr="FFFFFF"/>
      </a:lt1>
      <a:dk2>
        <a:srgbClr val="C5D1D7"/>
      </a:dk2>
      <a:lt2>
        <a:srgbClr val="C5D1D7"/>
      </a:lt2>
      <a:accent1>
        <a:srgbClr val="C5D1D7"/>
      </a:accent1>
      <a:accent2>
        <a:srgbClr val="C5D1D7"/>
      </a:accent2>
      <a:accent3>
        <a:srgbClr val="DFE1E7"/>
      </a:accent3>
      <a:accent4>
        <a:srgbClr val="BACDCE"/>
      </a:accent4>
      <a:accent5>
        <a:srgbClr val="88E2FF"/>
      </a:accent5>
      <a:accent6>
        <a:srgbClr val="E8EEEE"/>
      </a:accent6>
      <a:hlink>
        <a:srgbClr val="C3F0FF"/>
      </a:hlink>
      <a:folHlink>
        <a:srgbClr val="F2F2F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714</TotalTime>
  <Words>548</Words>
  <Application>Microsoft Office PowerPoint</Application>
  <PresentationFormat>Экран (4:3)</PresentationFormat>
  <Paragraphs>54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Tradeshow</vt:lpstr>
      <vt:lpstr>Методи імовірнісної синхронізації в телекомунікаційних системах</vt:lpstr>
      <vt:lpstr>Відомі рішення способів передачі даних між двома пристроями</vt:lpstr>
      <vt:lpstr>Ідея застосування імовірнісної синхронізації</vt:lpstr>
      <vt:lpstr>Вирівнювання потоків даних при їх паралельної передачі по групі ліній зв'язку</vt:lpstr>
      <vt:lpstr>Вирівнювання потоків даних при їх паралельної передачі по групі ліній зв'язку</vt:lpstr>
      <vt:lpstr>Вимірювання рівня втрат пакетів, переданих між двома вузлами мережі</vt:lpstr>
      <vt:lpstr>Вимірювання рівня втрат пакетів, переданих між двома вузлами мережі</vt:lpstr>
      <vt:lpstr>Моніторинг рівня помилок у лінії зв'язку</vt:lpstr>
      <vt:lpstr>Моніторинг рівня помилок у лінії зв'язку</vt:lpstr>
      <vt:lpstr>Виправлення випадкових завад</vt:lpstr>
      <vt:lpstr>Виправлення випадкових завад</vt:lpstr>
      <vt:lpstr>ВИХІДНІ ДАНІ ДО РОБОТИ 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Огляд мережі рухомого зв’язку стандарту AMPS</dc:title>
  <dc:creator>Оля</dc:creator>
  <cp:lastModifiedBy>Gromadchuk</cp:lastModifiedBy>
  <cp:revision>135</cp:revision>
  <dcterms:created xsi:type="dcterms:W3CDTF">2013-06-15T21:03:25Z</dcterms:created>
  <dcterms:modified xsi:type="dcterms:W3CDTF">2015-06-14T16:37:12Z</dcterms:modified>
</cp:coreProperties>
</file>