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71" r:id="rId7"/>
    <p:sldId id="265" r:id="rId8"/>
    <p:sldId id="266" r:id="rId9"/>
    <p:sldId id="267" r:id="rId10"/>
    <p:sldId id="270" r:id="rId11"/>
    <p:sldId id="264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BA2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EC49F2-1305-45E6-AA13-32C738B8D959}" type="doc">
      <dgm:prSet loTypeId="urn:microsoft.com/office/officeart/2005/8/layout/cycle5" loCatId="cycle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168C84A5-E0B8-4106-B923-561864E22C88}">
      <dgm:prSet phldrT="[Текст]" custT="1"/>
      <dgm:spPr/>
      <dgm:t>
        <a:bodyPr/>
        <a:lstStyle/>
        <a:p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Фінансові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ресурси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91E05B82-B09E-4AEE-B079-CC93844B57A8}" type="parTrans" cxnId="{EB546624-7CDF-453E-BCBB-822C2953FBC1}">
      <dgm:prSet/>
      <dgm:spPr/>
      <dgm:t>
        <a:bodyPr/>
        <a:lstStyle/>
        <a:p>
          <a:endParaRPr lang="ru-RU"/>
        </a:p>
      </dgm:t>
    </dgm:pt>
    <dgm:pt modelId="{1B936FF8-5F21-4BA2-A9CB-5F20D2FC5D2B}" type="sibTrans" cxnId="{EB546624-7CDF-453E-BCBB-822C2953FBC1}">
      <dgm:prSet/>
      <dgm:spPr/>
      <dgm:t>
        <a:bodyPr/>
        <a:lstStyle/>
        <a:p>
          <a:endParaRPr lang="ru-RU"/>
        </a:p>
      </dgm:t>
    </dgm:pt>
    <dgm:pt modelId="{32CF8896-E24C-4471-8009-B2F421DEAAD0}">
      <dgm:prSet phldrT="[Текст]" custT="1"/>
      <dgm:spPr/>
      <dgm:t>
        <a:bodyPr/>
        <a:lstStyle/>
        <a:p>
          <a:r>
            <a:rPr lang="uk-UA" sz="1600" dirty="0" smtClean="0">
              <a:latin typeface="Times New Roman" pitchFamily="18" charset="0"/>
              <a:cs typeface="Times New Roman" pitchFamily="18" charset="0"/>
            </a:rPr>
            <a:t>Витрати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2542B9FB-3F0F-4F98-9682-B43DABC39FF2}" type="parTrans" cxnId="{7A710882-9FBC-4616-ACA2-5113B201BA79}">
      <dgm:prSet/>
      <dgm:spPr/>
      <dgm:t>
        <a:bodyPr/>
        <a:lstStyle/>
        <a:p>
          <a:endParaRPr lang="ru-RU"/>
        </a:p>
      </dgm:t>
    </dgm:pt>
    <dgm:pt modelId="{6AF86DF0-3035-4265-856C-72B3556E3787}" type="sibTrans" cxnId="{7A710882-9FBC-4616-ACA2-5113B201BA79}">
      <dgm:prSet/>
      <dgm:spPr/>
      <dgm:t>
        <a:bodyPr/>
        <a:lstStyle/>
        <a:p>
          <a:endParaRPr lang="ru-RU"/>
        </a:p>
      </dgm:t>
    </dgm:pt>
    <dgm:pt modelId="{26F45B04-85CE-4260-9735-0B557257EDF2}">
      <dgm:prSet phldrT="[Текст]" custT="1"/>
      <dgm:spPr/>
      <dgm:t>
        <a:bodyPr/>
        <a:lstStyle/>
        <a:p>
          <a:r>
            <a:rPr lang="uk-UA" sz="1600" dirty="0" smtClean="0">
              <a:latin typeface="Times New Roman" pitchFamily="18" charset="0"/>
              <a:cs typeface="Times New Roman" pitchFamily="18" charset="0"/>
            </a:rPr>
            <a:t>Виробництво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E2EADEA-4DAC-4143-9A25-1C4105A7DE6E}" type="parTrans" cxnId="{856FE7C0-6C11-4D7A-811B-4D55CC7A25A2}">
      <dgm:prSet/>
      <dgm:spPr/>
      <dgm:t>
        <a:bodyPr/>
        <a:lstStyle/>
        <a:p>
          <a:endParaRPr lang="ru-RU"/>
        </a:p>
      </dgm:t>
    </dgm:pt>
    <dgm:pt modelId="{AF8A626B-389F-40F0-9E53-98E8288C43E2}" type="sibTrans" cxnId="{856FE7C0-6C11-4D7A-811B-4D55CC7A25A2}">
      <dgm:prSet/>
      <dgm:spPr/>
      <dgm:t>
        <a:bodyPr/>
        <a:lstStyle/>
        <a:p>
          <a:endParaRPr lang="ru-RU"/>
        </a:p>
      </dgm:t>
    </dgm:pt>
    <dgm:pt modelId="{EAD999CC-2400-4F6D-8628-B1B5CABA1C94}">
      <dgm:prSet phldrT="[Текст]" custT="1"/>
      <dgm:spPr/>
      <dgm:t>
        <a:bodyPr/>
        <a:lstStyle/>
        <a:p>
          <a:r>
            <a:rPr lang="uk-UA" sz="1600" dirty="0" smtClean="0">
              <a:latin typeface="Times New Roman" pitchFamily="18" charset="0"/>
              <a:cs typeface="Times New Roman" pitchFamily="18" charset="0"/>
            </a:rPr>
            <a:t>Прибуток (збиток)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817C3284-E08F-4F28-98F3-C17E6FBC4E69}" type="parTrans" cxnId="{F30D10E6-CF65-473C-8E6B-8FD39417318E}">
      <dgm:prSet/>
      <dgm:spPr/>
      <dgm:t>
        <a:bodyPr/>
        <a:lstStyle/>
        <a:p>
          <a:endParaRPr lang="ru-RU"/>
        </a:p>
      </dgm:t>
    </dgm:pt>
    <dgm:pt modelId="{29AD3FF4-17A8-41B7-BE1E-C9C9623EF769}" type="sibTrans" cxnId="{F30D10E6-CF65-473C-8E6B-8FD39417318E}">
      <dgm:prSet/>
      <dgm:spPr/>
      <dgm:t>
        <a:bodyPr/>
        <a:lstStyle/>
        <a:p>
          <a:endParaRPr lang="ru-RU"/>
        </a:p>
      </dgm:t>
    </dgm:pt>
    <dgm:pt modelId="{F89F2809-179C-4741-A35B-3C21DC5E8D53}">
      <dgm:prSet phldrT="[Текст]" custT="1"/>
      <dgm:spPr/>
      <dgm:t>
        <a:bodyPr/>
        <a:lstStyle/>
        <a:p>
          <a:r>
            <a:rPr lang="uk-UA" sz="1600" dirty="0" smtClean="0">
              <a:latin typeface="Times New Roman" pitchFamily="18" charset="0"/>
              <a:cs typeface="Times New Roman" pitchFamily="18" charset="0"/>
            </a:rPr>
            <a:t>Доходи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6456C1D-491A-43A6-9AAD-F761CAD1BDAE}" type="parTrans" cxnId="{89B442CF-B5C4-447B-A2CA-9E17702CC4EF}">
      <dgm:prSet/>
      <dgm:spPr/>
      <dgm:t>
        <a:bodyPr/>
        <a:lstStyle/>
        <a:p>
          <a:endParaRPr lang="ru-RU"/>
        </a:p>
      </dgm:t>
    </dgm:pt>
    <dgm:pt modelId="{54E8816F-B90F-49F6-AED5-8967A544BF25}" type="sibTrans" cxnId="{89B442CF-B5C4-447B-A2CA-9E17702CC4EF}">
      <dgm:prSet/>
      <dgm:spPr/>
      <dgm:t>
        <a:bodyPr/>
        <a:lstStyle/>
        <a:p>
          <a:endParaRPr lang="ru-RU"/>
        </a:p>
      </dgm:t>
    </dgm:pt>
    <dgm:pt modelId="{5128D713-0E5D-41A5-8BDC-88C37E09B8EB}">
      <dgm:prSet phldrT="[Текст]" custT="1"/>
      <dgm:spPr/>
      <dgm:t>
        <a:bodyPr/>
        <a:lstStyle/>
        <a:p>
          <a:r>
            <a:rPr lang="uk-UA" sz="1600" dirty="0" smtClean="0">
              <a:latin typeface="Times New Roman" pitchFamily="18" charset="0"/>
              <a:cs typeface="Times New Roman" pitchFamily="18" charset="0"/>
            </a:rPr>
            <a:t>Реалізація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B2951AE0-B764-4836-A50E-46F3006D0047}" type="parTrans" cxnId="{840E5149-7863-4543-A2FB-3928E85470C3}">
      <dgm:prSet/>
      <dgm:spPr/>
      <dgm:t>
        <a:bodyPr/>
        <a:lstStyle/>
        <a:p>
          <a:endParaRPr lang="ru-RU"/>
        </a:p>
      </dgm:t>
    </dgm:pt>
    <dgm:pt modelId="{254DB1A9-773A-4A20-AFE7-943CC603F539}" type="sibTrans" cxnId="{840E5149-7863-4543-A2FB-3928E85470C3}">
      <dgm:prSet/>
      <dgm:spPr/>
      <dgm:t>
        <a:bodyPr/>
        <a:lstStyle/>
        <a:p>
          <a:endParaRPr lang="ru-RU"/>
        </a:p>
      </dgm:t>
    </dgm:pt>
    <dgm:pt modelId="{CB88F93D-54E4-44C3-B2A7-8BBDB3FF24F1}" type="pres">
      <dgm:prSet presAssocID="{10EC49F2-1305-45E6-AA13-32C738B8D95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424514-0AB9-47E6-BB6C-16186659E94D}" type="pres">
      <dgm:prSet presAssocID="{168C84A5-E0B8-4106-B923-561864E22C88}" presName="node" presStyleLbl="node1" presStyleIdx="0" presStyleCnt="6" custScaleX="169631" custScaleY="154847" custRadScaleRad="100312" custRadScaleInc="101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A11361-B156-40BD-8364-88D070E06BFF}" type="pres">
      <dgm:prSet presAssocID="{168C84A5-E0B8-4106-B923-561864E22C88}" presName="spNode" presStyleCnt="0"/>
      <dgm:spPr/>
      <dgm:t>
        <a:bodyPr/>
        <a:lstStyle/>
        <a:p>
          <a:endParaRPr lang="ru-RU"/>
        </a:p>
      </dgm:t>
    </dgm:pt>
    <dgm:pt modelId="{0C05CCAD-D6A1-4F05-8E04-B19DF567D010}" type="pres">
      <dgm:prSet presAssocID="{1B936FF8-5F21-4BA2-A9CB-5F20D2FC5D2B}" presName="sibTrans" presStyleLbl="sibTrans1D1" presStyleIdx="0" presStyleCnt="6"/>
      <dgm:spPr/>
      <dgm:t>
        <a:bodyPr/>
        <a:lstStyle/>
        <a:p>
          <a:endParaRPr lang="ru-RU"/>
        </a:p>
      </dgm:t>
    </dgm:pt>
    <dgm:pt modelId="{E7B8B76E-E132-445A-AE3B-9D465317184F}" type="pres">
      <dgm:prSet presAssocID="{32CF8896-E24C-4471-8009-B2F421DEAAD0}" presName="node" presStyleLbl="node1" presStyleIdx="1" presStyleCnt="6" custScaleX="161798" custScaleY="104717" custRadScaleRad="115633" custRadScaleInc="486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9F5F61-80F7-48B5-86CE-D1C3CC7E176B}" type="pres">
      <dgm:prSet presAssocID="{32CF8896-E24C-4471-8009-B2F421DEAAD0}" presName="spNode" presStyleCnt="0"/>
      <dgm:spPr/>
      <dgm:t>
        <a:bodyPr/>
        <a:lstStyle/>
        <a:p>
          <a:endParaRPr lang="ru-RU"/>
        </a:p>
      </dgm:t>
    </dgm:pt>
    <dgm:pt modelId="{7EF21EBF-D1B7-4717-B2EB-B68901AC9C88}" type="pres">
      <dgm:prSet presAssocID="{6AF86DF0-3035-4265-856C-72B3556E3787}" presName="sibTrans" presStyleLbl="sibTrans1D1" presStyleIdx="1" presStyleCnt="6"/>
      <dgm:spPr/>
      <dgm:t>
        <a:bodyPr/>
        <a:lstStyle/>
        <a:p>
          <a:endParaRPr lang="ru-RU"/>
        </a:p>
      </dgm:t>
    </dgm:pt>
    <dgm:pt modelId="{96083F51-93FE-46B7-8A3C-B7F66D35FB36}" type="pres">
      <dgm:prSet presAssocID="{26F45B04-85CE-4260-9735-0B557257EDF2}" presName="node" presStyleLbl="node1" presStyleIdx="2" presStyleCnt="6" custScaleX="158429" custRadScaleRad="120454" custRadScaleInc="-577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D51ADF-34D3-4C88-BA3A-A9A1FF9C87B1}" type="pres">
      <dgm:prSet presAssocID="{26F45B04-85CE-4260-9735-0B557257EDF2}" presName="spNode" presStyleCnt="0"/>
      <dgm:spPr/>
      <dgm:t>
        <a:bodyPr/>
        <a:lstStyle/>
        <a:p>
          <a:endParaRPr lang="ru-RU"/>
        </a:p>
      </dgm:t>
    </dgm:pt>
    <dgm:pt modelId="{C76059D9-3C62-43EB-B963-37D4D6735BB2}" type="pres">
      <dgm:prSet presAssocID="{AF8A626B-389F-40F0-9E53-98E8288C43E2}" presName="sibTrans" presStyleLbl="sibTrans1D1" presStyleIdx="2" presStyleCnt="6"/>
      <dgm:spPr/>
      <dgm:t>
        <a:bodyPr/>
        <a:lstStyle/>
        <a:p>
          <a:endParaRPr lang="ru-RU"/>
        </a:p>
      </dgm:t>
    </dgm:pt>
    <dgm:pt modelId="{8C0F0D34-1D4B-454F-A79E-02716AC637A6}" type="pres">
      <dgm:prSet presAssocID="{EAD999CC-2400-4F6D-8628-B1B5CABA1C94}" presName="node" presStyleLbl="node1" presStyleIdx="3" presStyleCnt="6" custScaleX="169357" custRadScaleRad="94317" custRadScaleInc="-127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5B0B2A-FC1D-4D1F-85DF-89C2ED1B2390}" type="pres">
      <dgm:prSet presAssocID="{EAD999CC-2400-4F6D-8628-B1B5CABA1C94}" presName="spNode" presStyleCnt="0"/>
      <dgm:spPr/>
      <dgm:t>
        <a:bodyPr/>
        <a:lstStyle/>
        <a:p>
          <a:endParaRPr lang="ru-RU"/>
        </a:p>
      </dgm:t>
    </dgm:pt>
    <dgm:pt modelId="{092D40CA-1A8B-437B-8EAA-86A5A6F37F28}" type="pres">
      <dgm:prSet presAssocID="{29AD3FF4-17A8-41B7-BE1E-C9C9623EF769}" presName="sibTrans" presStyleLbl="sibTrans1D1" presStyleIdx="3" presStyleCnt="6"/>
      <dgm:spPr/>
      <dgm:t>
        <a:bodyPr/>
        <a:lstStyle/>
        <a:p>
          <a:endParaRPr lang="ru-RU"/>
        </a:p>
      </dgm:t>
    </dgm:pt>
    <dgm:pt modelId="{FA0D0C20-6E17-47EA-8518-9A130B07B47A}" type="pres">
      <dgm:prSet presAssocID="{F89F2809-179C-4741-A35B-3C21DC5E8D53}" presName="node" presStyleLbl="node1" presStyleIdx="4" presStyleCnt="6" custScaleX="166225" custScaleY="98303" custRadScaleRad="107036" custRadScaleInc="466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BD231D-C29B-4C65-A175-D4DDF2EAAEAD}" type="pres">
      <dgm:prSet presAssocID="{F89F2809-179C-4741-A35B-3C21DC5E8D53}" presName="spNode" presStyleCnt="0"/>
      <dgm:spPr/>
      <dgm:t>
        <a:bodyPr/>
        <a:lstStyle/>
        <a:p>
          <a:endParaRPr lang="ru-RU"/>
        </a:p>
      </dgm:t>
    </dgm:pt>
    <dgm:pt modelId="{52567E07-8ADF-4F63-9DE3-7B294AD76579}" type="pres">
      <dgm:prSet presAssocID="{54E8816F-B90F-49F6-AED5-8967A544BF25}" presName="sibTrans" presStyleLbl="sibTrans1D1" presStyleIdx="4" presStyleCnt="6"/>
      <dgm:spPr/>
      <dgm:t>
        <a:bodyPr/>
        <a:lstStyle/>
        <a:p>
          <a:endParaRPr lang="ru-RU"/>
        </a:p>
      </dgm:t>
    </dgm:pt>
    <dgm:pt modelId="{323FF6C5-8AC8-4F21-8515-F8DAF381A80C}" type="pres">
      <dgm:prSet presAssocID="{5128D713-0E5D-41A5-8BDC-88C37E09B8EB}" presName="node" presStyleLbl="node1" presStyleIdx="5" presStyleCnt="6" custScaleX="166865" custRadScaleRad="115729" custRadScaleInc="-369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EFB64A-6FB4-47DE-83BD-ED0EEAFB8DD0}" type="pres">
      <dgm:prSet presAssocID="{5128D713-0E5D-41A5-8BDC-88C37E09B8EB}" presName="spNode" presStyleCnt="0"/>
      <dgm:spPr/>
    </dgm:pt>
    <dgm:pt modelId="{E4087528-93EC-4EDD-9ABB-D49DECA3DE1B}" type="pres">
      <dgm:prSet presAssocID="{254DB1A9-773A-4A20-AFE7-943CC603F539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2C3B2979-004B-47A2-A663-EB1993BEB17E}" type="presOf" srcId="{26F45B04-85CE-4260-9735-0B557257EDF2}" destId="{96083F51-93FE-46B7-8A3C-B7F66D35FB36}" srcOrd="0" destOrd="0" presId="urn:microsoft.com/office/officeart/2005/8/layout/cycle5"/>
    <dgm:cxn modelId="{F30D10E6-CF65-473C-8E6B-8FD39417318E}" srcId="{10EC49F2-1305-45E6-AA13-32C738B8D959}" destId="{EAD999CC-2400-4F6D-8628-B1B5CABA1C94}" srcOrd="3" destOrd="0" parTransId="{817C3284-E08F-4F28-98F3-C17E6FBC4E69}" sibTransId="{29AD3FF4-17A8-41B7-BE1E-C9C9623EF769}"/>
    <dgm:cxn modelId="{2B694F78-192E-47A8-9D9E-8BA959B741B5}" type="presOf" srcId="{29AD3FF4-17A8-41B7-BE1E-C9C9623EF769}" destId="{092D40CA-1A8B-437B-8EAA-86A5A6F37F28}" srcOrd="0" destOrd="0" presId="urn:microsoft.com/office/officeart/2005/8/layout/cycle5"/>
    <dgm:cxn modelId="{174B7C4F-B319-46C0-95B7-B89C36E53F7E}" type="presOf" srcId="{254DB1A9-773A-4A20-AFE7-943CC603F539}" destId="{E4087528-93EC-4EDD-9ABB-D49DECA3DE1B}" srcOrd="0" destOrd="0" presId="urn:microsoft.com/office/officeart/2005/8/layout/cycle5"/>
    <dgm:cxn modelId="{4D51E8CA-3E97-4CD4-BC6B-C6C4E7B38CAD}" type="presOf" srcId="{1B936FF8-5F21-4BA2-A9CB-5F20D2FC5D2B}" destId="{0C05CCAD-D6A1-4F05-8E04-B19DF567D010}" srcOrd="0" destOrd="0" presId="urn:microsoft.com/office/officeart/2005/8/layout/cycle5"/>
    <dgm:cxn modelId="{666A9098-C0BC-4CF5-9434-BAE9E53AD208}" type="presOf" srcId="{32CF8896-E24C-4471-8009-B2F421DEAAD0}" destId="{E7B8B76E-E132-445A-AE3B-9D465317184F}" srcOrd="0" destOrd="0" presId="urn:microsoft.com/office/officeart/2005/8/layout/cycle5"/>
    <dgm:cxn modelId="{840E5149-7863-4543-A2FB-3928E85470C3}" srcId="{10EC49F2-1305-45E6-AA13-32C738B8D959}" destId="{5128D713-0E5D-41A5-8BDC-88C37E09B8EB}" srcOrd="5" destOrd="0" parTransId="{B2951AE0-B764-4836-A50E-46F3006D0047}" sibTransId="{254DB1A9-773A-4A20-AFE7-943CC603F539}"/>
    <dgm:cxn modelId="{CBEE78B2-9A62-4EAB-8076-B85085C705BF}" type="presOf" srcId="{EAD999CC-2400-4F6D-8628-B1B5CABA1C94}" destId="{8C0F0D34-1D4B-454F-A79E-02716AC637A6}" srcOrd="0" destOrd="0" presId="urn:microsoft.com/office/officeart/2005/8/layout/cycle5"/>
    <dgm:cxn modelId="{7A710882-9FBC-4616-ACA2-5113B201BA79}" srcId="{10EC49F2-1305-45E6-AA13-32C738B8D959}" destId="{32CF8896-E24C-4471-8009-B2F421DEAAD0}" srcOrd="1" destOrd="0" parTransId="{2542B9FB-3F0F-4F98-9682-B43DABC39FF2}" sibTransId="{6AF86DF0-3035-4265-856C-72B3556E3787}"/>
    <dgm:cxn modelId="{EB546624-7CDF-453E-BCBB-822C2953FBC1}" srcId="{10EC49F2-1305-45E6-AA13-32C738B8D959}" destId="{168C84A5-E0B8-4106-B923-561864E22C88}" srcOrd="0" destOrd="0" parTransId="{91E05B82-B09E-4AEE-B079-CC93844B57A8}" sibTransId="{1B936FF8-5F21-4BA2-A9CB-5F20D2FC5D2B}"/>
    <dgm:cxn modelId="{E39E54A4-0CB8-4535-AA29-648829FCB154}" type="presOf" srcId="{AF8A626B-389F-40F0-9E53-98E8288C43E2}" destId="{C76059D9-3C62-43EB-B963-37D4D6735BB2}" srcOrd="0" destOrd="0" presId="urn:microsoft.com/office/officeart/2005/8/layout/cycle5"/>
    <dgm:cxn modelId="{16055312-6F3D-4DA1-8757-BC1450A8B379}" type="presOf" srcId="{168C84A5-E0B8-4106-B923-561864E22C88}" destId="{6B424514-0AB9-47E6-BB6C-16186659E94D}" srcOrd="0" destOrd="0" presId="urn:microsoft.com/office/officeart/2005/8/layout/cycle5"/>
    <dgm:cxn modelId="{3369A910-1B81-4AC9-9257-CD882476D061}" type="presOf" srcId="{10EC49F2-1305-45E6-AA13-32C738B8D959}" destId="{CB88F93D-54E4-44C3-B2A7-8BBDB3FF24F1}" srcOrd="0" destOrd="0" presId="urn:microsoft.com/office/officeart/2005/8/layout/cycle5"/>
    <dgm:cxn modelId="{89B442CF-B5C4-447B-A2CA-9E17702CC4EF}" srcId="{10EC49F2-1305-45E6-AA13-32C738B8D959}" destId="{F89F2809-179C-4741-A35B-3C21DC5E8D53}" srcOrd="4" destOrd="0" parTransId="{46456C1D-491A-43A6-9AAD-F761CAD1BDAE}" sibTransId="{54E8816F-B90F-49F6-AED5-8967A544BF25}"/>
    <dgm:cxn modelId="{856FE7C0-6C11-4D7A-811B-4D55CC7A25A2}" srcId="{10EC49F2-1305-45E6-AA13-32C738B8D959}" destId="{26F45B04-85CE-4260-9735-0B557257EDF2}" srcOrd="2" destOrd="0" parTransId="{7E2EADEA-4DAC-4143-9A25-1C4105A7DE6E}" sibTransId="{AF8A626B-389F-40F0-9E53-98E8288C43E2}"/>
    <dgm:cxn modelId="{24D5A54D-461C-4D4D-844B-55E7CE3277E4}" type="presOf" srcId="{54E8816F-B90F-49F6-AED5-8967A544BF25}" destId="{52567E07-8ADF-4F63-9DE3-7B294AD76579}" srcOrd="0" destOrd="0" presId="urn:microsoft.com/office/officeart/2005/8/layout/cycle5"/>
    <dgm:cxn modelId="{9A942730-03CC-4BEB-8DAF-72EAB74C094A}" type="presOf" srcId="{F89F2809-179C-4741-A35B-3C21DC5E8D53}" destId="{FA0D0C20-6E17-47EA-8518-9A130B07B47A}" srcOrd="0" destOrd="0" presId="urn:microsoft.com/office/officeart/2005/8/layout/cycle5"/>
    <dgm:cxn modelId="{70FB576D-53BE-4AA4-86FB-E1E5FD5A95CA}" type="presOf" srcId="{6AF86DF0-3035-4265-856C-72B3556E3787}" destId="{7EF21EBF-D1B7-4717-B2EB-B68901AC9C88}" srcOrd="0" destOrd="0" presId="urn:microsoft.com/office/officeart/2005/8/layout/cycle5"/>
    <dgm:cxn modelId="{AD274683-6DCE-484E-B3D6-402CC6D602B5}" type="presOf" srcId="{5128D713-0E5D-41A5-8BDC-88C37E09B8EB}" destId="{323FF6C5-8AC8-4F21-8515-F8DAF381A80C}" srcOrd="0" destOrd="0" presId="urn:microsoft.com/office/officeart/2005/8/layout/cycle5"/>
    <dgm:cxn modelId="{1770BB39-D523-413B-A8F4-A0CC640BF8BC}" type="presParOf" srcId="{CB88F93D-54E4-44C3-B2A7-8BBDB3FF24F1}" destId="{6B424514-0AB9-47E6-BB6C-16186659E94D}" srcOrd="0" destOrd="0" presId="urn:microsoft.com/office/officeart/2005/8/layout/cycle5"/>
    <dgm:cxn modelId="{1CFC60BC-B008-4A38-8EE6-54BB52E2D923}" type="presParOf" srcId="{CB88F93D-54E4-44C3-B2A7-8BBDB3FF24F1}" destId="{0AA11361-B156-40BD-8364-88D070E06BFF}" srcOrd="1" destOrd="0" presId="urn:microsoft.com/office/officeart/2005/8/layout/cycle5"/>
    <dgm:cxn modelId="{3A64ECCC-B4C2-4526-A696-01E78A750053}" type="presParOf" srcId="{CB88F93D-54E4-44C3-B2A7-8BBDB3FF24F1}" destId="{0C05CCAD-D6A1-4F05-8E04-B19DF567D010}" srcOrd="2" destOrd="0" presId="urn:microsoft.com/office/officeart/2005/8/layout/cycle5"/>
    <dgm:cxn modelId="{FC18EE2E-A0F5-4A09-BE27-A9804CEA5CA9}" type="presParOf" srcId="{CB88F93D-54E4-44C3-B2A7-8BBDB3FF24F1}" destId="{E7B8B76E-E132-445A-AE3B-9D465317184F}" srcOrd="3" destOrd="0" presId="urn:microsoft.com/office/officeart/2005/8/layout/cycle5"/>
    <dgm:cxn modelId="{33D380E1-40E3-47D9-924B-358BEB38E98F}" type="presParOf" srcId="{CB88F93D-54E4-44C3-B2A7-8BBDB3FF24F1}" destId="{119F5F61-80F7-48B5-86CE-D1C3CC7E176B}" srcOrd="4" destOrd="0" presId="urn:microsoft.com/office/officeart/2005/8/layout/cycle5"/>
    <dgm:cxn modelId="{4A3285E0-C4EB-4600-9859-6C17B0A62E87}" type="presParOf" srcId="{CB88F93D-54E4-44C3-B2A7-8BBDB3FF24F1}" destId="{7EF21EBF-D1B7-4717-B2EB-B68901AC9C88}" srcOrd="5" destOrd="0" presId="urn:microsoft.com/office/officeart/2005/8/layout/cycle5"/>
    <dgm:cxn modelId="{49DF67BE-DED9-4715-B22D-D824C11607F9}" type="presParOf" srcId="{CB88F93D-54E4-44C3-B2A7-8BBDB3FF24F1}" destId="{96083F51-93FE-46B7-8A3C-B7F66D35FB36}" srcOrd="6" destOrd="0" presId="urn:microsoft.com/office/officeart/2005/8/layout/cycle5"/>
    <dgm:cxn modelId="{F7B3C08D-9FF2-4F19-B0CD-6D437BE4081C}" type="presParOf" srcId="{CB88F93D-54E4-44C3-B2A7-8BBDB3FF24F1}" destId="{C3D51ADF-34D3-4C88-BA3A-A9A1FF9C87B1}" srcOrd="7" destOrd="0" presId="urn:microsoft.com/office/officeart/2005/8/layout/cycle5"/>
    <dgm:cxn modelId="{A73D1C90-9C67-487E-9E4C-832996335BF9}" type="presParOf" srcId="{CB88F93D-54E4-44C3-B2A7-8BBDB3FF24F1}" destId="{C76059D9-3C62-43EB-B963-37D4D6735BB2}" srcOrd="8" destOrd="0" presId="urn:microsoft.com/office/officeart/2005/8/layout/cycle5"/>
    <dgm:cxn modelId="{3F0F32A1-CFDE-41C6-B3CA-38C510D8C348}" type="presParOf" srcId="{CB88F93D-54E4-44C3-B2A7-8BBDB3FF24F1}" destId="{8C0F0D34-1D4B-454F-A79E-02716AC637A6}" srcOrd="9" destOrd="0" presId="urn:microsoft.com/office/officeart/2005/8/layout/cycle5"/>
    <dgm:cxn modelId="{67432F0C-9D1E-4CFE-B29B-20E3DD8C8D53}" type="presParOf" srcId="{CB88F93D-54E4-44C3-B2A7-8BBDB3FF24F1}" destId="{B75B0B2A-FC1D-4D1F-85DF-89C2ED1B2390}" srcOrd="10" destOrd="0" presId="urn:microsoft.com/office/officeart/2005/8/layout/cycle5"/>
    <dgm:cxn modelId="{BF9A0BFE-04DE-4EB0-A514-F98C7A67882D}" type="presParOf" srcId="{CB88F93D-54E4-44C3-B2A7-8BBDB3FF24F1}" destId="{092D40CA-1A8B-437B-8EAA-86A5A6F37F28}" srcOrd="11" destOrd="0" presId="urn:microsoft.com/office/officeart/2005/8/layout/cycle5"/>
    <dgm:cxn modelId="{A74B66E8-4818-4921-85B3-CA91EFE6D861}" type="presParOf" srcId="{CB88F93D-54E4-44C3-B2A7-8BBDB3FF24F1}" destId="{FA0D0C20-6E17-47EA-8518-9A130B07B47A}" srcOrd="12" destOrd="0" presId="urn:microsoft.com/office/officeart/2005/8/layout/cycle5"/>
    <dgm:cxn modelId="{3FFA06B9-4AEB-4985-864E-2D97EF137C6F}" type="presParOf" srcId="{CB88F93D-54E4-44C3-B2A7-8BBDB3FF24F1}" destId="{CFBD231D-C29B-4C65-A175-D4DDF2EAAEAD}" srcOrd="13" destOrd="0" presId="urn:microsoft.com/office/officeart/2005/8/layout/cycle5"/>
    <dgm:cxn modelId="{FC985D4C-B67C-4F88-A1FA-999EDA03B681}" type="presParOf" srcId="{CB88F93D-54E4-44C3-B2A7-8BBDB3FF24F1}" destId="{52567E07-8ADF-4F63-9DE3-7B294AD76579}" srcOrd="14" destOrd="0" presId="urn:microsoft.com/office/officeart/2005/8/layout/cycle5"/>
    <dgm:cxn modelId="{31610C64-65C3-4AC2-80BA-E1CD7EB471DF}" type="presParOf" srcId="{CB88F93D-54E4-44C3-B2A7-8BBDB3FF24F1}" destId="{323FF6C5-8AC8-4F21-8515-F8DAF381A80C}" srcOrd="15" destOrd="0" presId="urn:microsoft.com/office/officeart/2005/8/layout/cycle5"/>
    <dgm:cxn modelId="{8F0F593A-2012-496A-8817-567459283AD9}" type="presParOf" srcId="{CB88F93D-54E4-44C3-B2A7-8BBDB3FF24F1}" destId="{2EEFB64A-6FB4-47DE-83BD-ED0EEAFB8DD0}" srcOrd="16" destOrd="0" presId="urn:microsoft.com/office/officeart/2005/8/layout/cycle5"/>
    <dgm:cxn modelId="{DA4D716C-6E96-44F9-985D-C6C42D140A00}" type="presParOf" srcId="{CB88F93D-54E4-44C3-B2A7-8BBDB3FF24F1}" destId="{E4087528-93EC-4EDD-9ABB-D49DECA3DE1B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97A168-F50E-49AF-9294-3A2FE5D55B48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15F98EC-6B29-47A3-93E0-534A1AC03872}">
      <dgm:prSet phldrT="[Текст]"/>
      <dgm:spPr/>
      <dgm:t>
        <a:bodyPr/>
        <a:lstStyle/>
        <a:p>
          <a:r>
            <a:rPr lang="uk-UA" dirty="0" smtClean="0"/>
            <a:t>1</a:t>
          </a:r>
          <a:endParaRPr lang="ru-RU" dirty="0"/>
        </a:p>
      </dgm:t>
    </dgm:pt>
    <dgm:pt modelId="{7F6049AC-7A21-47F8-88BC-33B27E2D8A80}" type="parTrans" cxnId="{76873E7A-79D4-4D9D-A4A5-E2CA9AE28803}">
      <dgm:prSet/>
      <dgm:spPr/>
      <dgm:t>
        <a:bodyPr/>
        <a:lstStyle/>
        <a:p>
          <a:endParaRPr lang="ru-RU"/>
        </a:p>
      </dgm:t>
    </dgm:pt>
    <dgm:pt modelId="{1992095E-B570-463D-B222-A45EDA5DB939}" type="sibTrans" cxnId="{76873E7A-79D4-4D9D-A4A5-E2CA9AE28803}">
      <dgm:prSet/>
      <dgm:spPr/>
      <dgm:t>
        <a:bodyPr/>
        <a:lstStyle/>
        <a:p>
          <a:endParaRPr lang="ru-RU"/>
        </a:p>
      </dgm:t>
    </dgm:pt>
    <dgm:pt modelId="{A7C45711-F1BD-4534-9BE9-732BF907E2C2}">
      <dgm:prSet phldrT="[Текст]" custT="1"/>
      <dgm:spPr/>
      <dgm:t>
        <a:bodyPr/>
        <a:lstStyle/>
        <a:p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Забезпечення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повного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і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достовірного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обліку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фінансових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ресурсів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підприємства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і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формування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необхідної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звітності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911F3C19-6340-44BB-89D2-5987A48F94C9}" type="parTrans" cxnId="{3AEC7743-0D26-4932-B242-83C84D68E266}">
      <dgm:prSet/>
      <dgm:spPr/>
      <dgm:t>
        <a:bodyPr/>
        <a:lstStyle/>
        <a:p>
          <a:endParaRPr lang="ru-RU"/>
        </a:p>
      </dgm:t>
    </dgm:pt>
    <dgm:pt modelId="{E7D1612C-6AA9-4B1E-BCAF-D99F7E464B6F}" type="sibTrans" cxnId="{3AEC7743-0D26-4932-B242-83C84D68E266}">
      <dgm:prSet/>
      <dgm:spPr/>
      <dgm:t>
        <a:bodyPr/>
        <a:lstStyle/>
        <a:p>
          <a:endParaRPr lang="ru-RU"/>
        </a:p>
      </dgm:t>
    </dgm:pt>
    <dgm:pt modelId="{E85BAD32-97B2-4E73-92E4-3779F3548497}">
      <dgm:prSet phldrT="[Текст]"/>
      <dgm:spPr/>
      <dgm:t>
        <a:bodyPr/>
        <a:lstStyle/>
        <a:p>
          <a:r>
            <a:rPr lang="uk-UA" dirty="0" smtClean="0"/>
            <a:t>2</a:t>
          </a:r>
          <a:endParaRPr lang="ru-RU" dirty="0"/>
        </a:p>
      </dgm:t>
    </dgm:pt>
    <dgm:pt modelId="{E593B898-E4EC-4A60-85D8-09E9C289DECA}" type="parTrans" cxnId="{A4A8C4A9-B6EF-4ED7-8873-C6B4A86EF80B}">
      <dgm:prSet/>
      <dgm:spPr/>
      <dgm:t>
        <a:bodyPr/>
        <a:lstStyle/>
        <a:p>
          <a:endParaRPr lang="ru-RU"/>
        </a:p>
      </dgm:t>
    </dgm:pt>
    <dgm:pt modelId="{0527F5F2-C06B-4BA7-96C4-CAFBABE08BA1}" type="sibTrans" cxnId="{A4A8C4A9-B6EF-4ED7-8873-C6B4A86EF80B}">
      <dgm:prSet/>
      <dgm:spPr/>
      <dgm:t>
        <a:bodyPr/>
        <a:lstStyle/>
        <a:p>
          <a:endParaRPr lang="ru-RU"/>
        </a:p>
      </dgm:t>
    </dgm:pt>
    <dgm:pt modelId="{95894110-074B-457A-BFD1-84CB628874B0}">
      <dgm:prSet phldrT="[Текст]" custT="1"/>
      <dgm:spPr/>
      <dgm:t>
        <a:bodyPr/>
        <a:lstStyle/>
        <a:p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Аналіз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фінансових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ресурсів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підприємства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в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попередньому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періоді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FA6A4191-E43C-4CF1-80DC-522BA3831000}" type="parTrans" cxnId="{44446B14-225D-4783-8A7A-F9A2F4E91351}">
      <dgm:prSet/>
      <dgm:spPr/>
      <dgm:t>
        <a:bodyPr/>
        <a:lstStyle/>
        <a:p>
          <a:endParaRPr lang="ru-RU"/>
        </a:p>
      </dgm:t>
    </dgm:pt>
    <dgm:pt modelId="{40FACDE3-E65B-4B48-A600-21013FDFA05B}" type="sibTrans" cxnId="{44446B14-225D-4783-8A7A-F9A2F4E91351}">
      <dgm:prSet/>
      <dgm:spPr/>
      <dgm:t>
        <a:bodyPr/>
        <a:lstStyle/>
        <a:p>
          <a:endParaRPr lang="ru-RU"/>
        </a:p>
      </dgm:t>
    </dgm:pt>
    <dgm:pt modelId="{9606C57E-5307-4739-9DD4-4891F4862631}">
      <dgm:prSet phldrT="[Текст]"/>
      <dgm:spPr/>
      <dgm:t>
        <a:bodyPr/>
        <a:lstStyle/>
        <a:p>
          <a:r>
            <a:rPr lang="uk-UA" dirty="0" smtClean="0"/>
            <a:t>3</a:t>
          </a:r>
          <a:endParaRPr lang="ru-RU" dirty="0"/>
        </a:p>
      </dgm:t>
    </dgm:pt>
    <dgm:pt modelId="{42C3F9B2-8CAF-4DF7-BA8C-2DAB5AB48BB2}" type="parTrans" cxnId="{1D1E495B-7F6A-4E7B-B968-F2A64513252C}">
      <dgm:prSet/>
      <dgm:spPr/>
      <dgm:t>
        <a:bodyPr/>
        <a:lstStyle/>
        <a:p>
          <a:endParaRPr lang="ru-RU"/>
        </a:p>
      </dgm:t>
    </dgm:pt>
    <dgm:pt modelId="{46C2F733-0F62-4D84-A470-C56D9F7EEA0C}" type="sibTrans" cxnId="{1D1E495B-7F6A-4E7B-B968-F2A64513252C}">
      <dgm:prSet/>
      <dgm:spPr/>
      <dgm:t>
        <a:bodyPr/>
        <a:lstStyle/>
        <a:p>
          <a:endParaRPr lang="ru-RU"/>
        </a:p>
      </dgm:t>
    </dgm:pt>
    <dgm:pt modelId="{E40DFB4C-EDC8-4F77-99B0-A725888FC986}">
      <dgm:prSet phldrT="[Текст]" custT="1"/>
      <dgm:spPr/>
      <dgm:t>
        <a:bodyPr/>
        <a:lstStyle/>
        <a:p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Оптимізація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фінансових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ресурсів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підприємства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C686976C-0DB1-4AE3-90C4-99CB645D89B1}" type="parTrans" cxnId="{7D451040-2A6D-4BE2-A0F9-839436E2AE44}">
      <dgm:prSet/>
      <dgm:spPr/>
      <dgm:t>
        <a:bodyPr/>
        <a:lstStyle/>
        <a:p>
          <a:endParaRPr lang="ru-RU"/>
        </a:p>
      </dgm:t>
    </dgm:pt>
    <dgm:pt modelId="{2F1969B0-0EB7-4D26-8387-D9483684A8FD}" type="sibTrans" cxnId="{7D451040-2A6D-4BE2-A0F9-839436E2AE44}">
      <dgm:prSet/>
      <dgm:spPr/>
      <dgm:t>
        <a:bodyPr/>
        <a:lstStyle/>
        <a:p>
          <a:endParaRPr lang="ru-RU"/>
        </a:p>
      </dgm:t>
    </dgm:pt>
    <dgm:pt modelId="{0E3758C8-DB83-4CD0-AC89-968262C9DFBF}">
      <dgm:prSet/>
      <dgm:spPr/>
      <dgm:t>
        <a:bodyPr/>
        <a:lstStyle/>
        <a:p>
          <a:r>
            <a:rPr lang="uk-UA" dirty="0" smtClean="0"/>
            <a:t>4</a:t>
          </a:r>
          <a:endParaRPr lang="ru-RU" dirty="0"/>
        </a:p>
      </dgm:t>
    </dgm:pt>
    <dgm:pt modelId="{2F6C3170-F629-4DB1-A5A8-E24900FF0D2B}" type="parTrans" cxnId="{0BE28C3A-F052-4671-B189-E61A8CF5093E}">
      <dgm:prSet/>
      <dgm:spPr/>
    </dgm:pt>
    <dgm:pt modelId="{69187D81-14F5-480B-A3E5-2DB28199C3E9}" type="sibTrans" cxnId="{0BE28C3A-F052-4671-B189-E61A8CF5093E}">
      <dgm:prSet/>
      <dgm:spPr/>
    </dgm:pt>
    <dgm:pt modelId="{77B6CA0B-6A71-456E-88C1-E91A9359AECA}">
      <dgm:prSet/>
      <dgm:spPr/>
      <dgm:t>
        <a:bodyPr/>
        <a:lstStyle/>
        <a:p>
          <a:r>
            <a:rPr lang="uk-UA" dirty="0" smtClean="0"/>
            <a:t>5</a:t>
          </a:r>
          <a:endParaRPr lang="ru-RU" dirty="0"/>
        </a:p>
      </dgm:t>
    </dgm:pt>
    <dgm:pt modelId="{13A78901-9A42-4E71-8094-387FD87FE45A}" type="parTrans" cxnId="{39B30624-4223-46A5-99FD-6C9F9B3D1C17}">
      <dgm:prSet/>
      <dgm:spPr/>
    </dgm:pt>
    <dgm:pt modelId="{77DB510F-AC01-43F0-A434-A2AF2443E46B}" type="sibTrans" cxnId="{39B30624-4223-46A5-99FD-6C9F9B3D1C17}">
      <dgm:prSet/>
      <dgm:spPr/>
    </dgm:pt>
    <dgm:pt modelId="{30630B75-A288-44D4-89FF-0DD123E03AF8}">
      <dgm:prSet custT="1"/>
      <dgm:spPr/>
      <dgm:t>
        <a:bodyPr/>
        <a:lstStyle/>
        <a:p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Планування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фінансових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ресурсів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підприємства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в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розрізі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їх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видів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65BE1709-8FFA-49EE-8C40-C8C0C767B086}" type="parTrans" cxnId="{ED9F1C7A-291A-48F0-95CA-33A2CE9F04BB}">
      <dgm:prSet/>
      <dgm:spPr/>
    </dgm:pt>
    <dgm:pt modelId="{5DF1CA33-387C-4596-AF8A-D3477CD0F828}" type="sibTrans" cxnId="{ED9F1C7A-291A-48F0-95CA-33A2CE9F04BB}">
      <dgm:prSet/>
      <dgm:spPr/>
    </dgm:pt>
    <dgm:pt modelId="{286DBF4A-5682-4742-9A97-8BEB58A44536}">
      <dgm:prSet/>
      <dgm:spPr/>
      <dgm:t>
        <a:bodyPr/>
        <a:lstStyle/>
        <a:p>
          <a:endParaRPr lang="ru-RU" sz="1600" dirty="0"/>
        </a:p>
      </dgm:t>
    </dgm:pt>
    <dgm:pt modelId="{33D6BAE1-4D70-4C90-BE5D-7FAC69526312}" type="parTrans" cxnId="{393D4077-6CE3-4950-9717-C6AB94745AA6}">
      <dgm:prSet/>
      <dgm:spPr/>
    </dgm:pt>
    <dgm:pt modelId="{76F3E31B-32AE-454D-8D7F-C05CABCF0D70}" type="sibTrans" cxnId="{393D4077-6CE3-4950-9717-C6AB94745AA6}">
      <dgm:prSet/>
      <dgm:spPr/>
    </dgm:pt>
    <dgm:pt modelId="{7AEF899B-A1CE-4D80-8824-FAF223834B54}">
      <dgm:prSet custT="1"/>
      <dgm:spPr/>
      <dgm:t>
        <a:bodyPr/>
        <a:lstStyle/>
        <a:p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Забезпечення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ефективного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контролю за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фінансовими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ресурсами </a:t>
          </a:r>
          <a:r>
            <a:rPr lang="ru-RU" sz="1800" dirty="0" err="1" smtClean="0">
              <a:latin typeface="Times New Roman" pitchFamily="18" charset="0"/>
              <a:cs typeface="Times New Roman" pitchFamily="18" charset="0"/>
            </a:rPr>
            <a:t>підприємства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282FE8B1-05A5-4D46-B5DC-FFB3ED83392E}" type="parTrans" cxnId="{541DF0B1-F4F6-4B02-A744-B3342EBEC59D}">
      <dgm:prSet/>
      <dgm:spPr/>
      <dgm:t>
        <a:bodyPr/>
        <a:lstStyle/>
        <a:p>
          <a:endParaRPr lang="ru-RU"/>
        </a:p>
      </dgm:t>
    </dgm:pt>
    <dgm:pt modelId="{AC47B255-F5ED-4C8F-9CC3-37839342D374}" type="sibTrans" cxnId="{541DF0B1-F4F6-4B02-A744-B3342EBEC59D}">
      <dgm:prSet/>
      <dgm:spPr/>
      <dgm:t>
        <a:bodyPr/>
        <a:lstStyle/>
        <a:p>
          <a:endParaRPr lang="ru-RU"/>
        </a:p>
      </dgm:t>
    </dgm:pt>
    <dgm:pt modelId="{0A8F6364-BE6F-4A9B-A1B8-97A4742E0665}" type="pres">
      <dgm:prSet presAssocID="{F697A168-F50E-49AF-9294-3A2FE5D55B4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C397B92-8696-45E1-9C82-54DC82978739}" type="pres">
      <dgm:prSet presAssocID="{415F98EC-6B29-47A3-93E0-534A1AC03872}" presName="composite" presStyleCnt="0"/>
      <dgm:spPr/>
    </dgm:pt>
    <dgm:pt modelId="{8C1678BF-6223-4228-A7F2-DEB71E00BA28}" type="pres">
      <dgm:prSet presAssocID="{415F98EC-6B29-47A3-93E0-534A1AC03872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F2E180-85BD-4F60-821E-191DA421E52E}" type="pres">
      <dgm:prSet presAssocID="{415F98EC-6B29-47A3-93E0-534A1AC03872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C2063B-0ADB-4334-A3B9-85B4FAC75FB0}" type="pres">
      <dgm:prSet presAssocID="{1992095E-B570-463D-B222-A45EDA5DB939}" presName="sp" presStyleCnt="0"/>
      <dgm:spPr/>
    </dgm:pt>
    <dgm:pt modelId="{A6ED17C0-1239-44D4-8797-8B9B9F0D52A9}" type="pres">
      <dgm:prSet presAssocID="{E85BAD32-97B2-4E73-92E4-3779F3548497}" presName="composite" presStyleCnt="0"/>
      <dgm:spPr/>
    </dgm:pt>
    <dgm:pt modelId="{4624C3BA-0974-46A5-83BC-2A0608049A9B}" type="pres">
      <dgm:prSet presAssocID="{E85BAD32-97B2-4E73-92E4-3779F3548497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90FB86-E464-4436-9C82-E435D7C75DE5}" type="pres">
      <dgm:prSet presAssocID="{E85BAD32-97B2-4E73-92E4-3779F3548497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F1495D-81B6-486D-9078-F8C4325D8752}" type="pres">
      <dgm:prSet presAssocID="{0527F5F2-C06B-4BA7-96C4-CAFBABE08BA1}" presName="sp" presStyleCnt="0"/>
      <dgm:spPr/>
    </dgm:pt>
    <dgm:pt modelId="{307A8920-D817-4A83-8CB2-B874580048D5}" type="pres">
      <dgm:prSet presAssocID="{9606C57E-5307-4739-9DD4-4891F4862631}" presName="composite" presStyleCnt="0"/>
      <dgm:spPr/>
    </dgm:pt>
    <dgm:pt modelId="{A08F6A5E-618D-4398-8CAB-5E8B7107AC14}" type="pres">
      <dgm:prSet presAssocID="{9606C57E-5307-4739-9DD4-4891F4862631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7EA3D9-E86C-4970-BB16-A9297512A8D9}" type="pres">
      <dgm:prSet presAssocID="{9606C57E-5307-4739-9DD4-4891F4862631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12EEB6-38A5-4E2A-85F0-828DE8626160}" type="pres">
      <dgm:prSet presAssocID="{46C2F733-0F62-4D84-A470-C56D9F7EEA0C}" presName="sp" presStyleCnt="0"/>
      <dgm:spPr/>
    </dgm:pt>
    <dgm:pt modelId="{F450AF13-2B9E-45A7-BC59-B8DBD5A9B611}" type="pres">
      <dgm:prSet presAssocID="{0E3758C8-DB83-4CD0-AC89-968262C9DFBF}" presName="composite" presStyleCnt="0"/>
      <dgm:spPr/>
    </dgm:pt>
    <dgm:pt modelId="{2F2A4879-F875-4FED-8394-9C800AA9CB0B}" type="pres">
      <dgm:prSet presAssocID="{0E3758C8-DB83-4CD0-AC89-968262C9DFBF}" presName="parentText" presStyleLbl="alignNode1" presStyleIdx="3" presStyleCnt="5" custLinFactNeighborX="-7106" custLinFactNeighborY="-110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808CC0-6F8D-497E-B502-BD092905FBC7}" type="pres">
      <dgm:prSet presAssocID="{0E3758C8-DB83-4CD0-AC89-968262C9DFBF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9BF08D-1704-463A-8F45-2ECFC1C348E7}" type="pres">
      <dgm:prSet presAssocID="{69187D81-14F5-480B-A3E5-2DB28199C3E9}" presName="sp" presStyleCnt="0"/>
      <dgm:spPr/>
    </dgm:pt>
    <dgm:pt modelId="{48551FE8-AC1B-4997-A872-80C923664A5F}" type="pres">
      <dgm:prSet presAssocID="{77B6CA0B-6A71-456E-88C1-E91A9359AECA}" presName="composite" presStyleCnt="0"/>
      <dgm:spPr/>
    </dgm:pt>
    <dgm:pt modelId="{634206FE-7F4A-4649-AAE3-0E3B4DBD8B25}" type="pres">
      <dgm:prSet presAssocID="{77B6CA0B-6A71-456E-88C1-E91A9359AECA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9E317C-98F0-4D0F-9901-A90F0FF29EC4}" type="pres">
      <dgm:prSet presAssocID="{77B6CA0B-6A71-456E-88C1-E91A9359AECA}" presName="descendantText" presStyleLbl="alignAcc1" presStyleIdx="4" presStyleCnt="5" custScaleY="1354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E28C3A-F052-4671-B189-E61A8CF5093E}" srcId="{F697A168-F50E-49AF-9294-3A2FE5D55B48}" destId="{0E3758C8-DB83-4CD0-AC89-968262C9DFBF}" srcOrd="3" destOrd="0" parTransId="{2F6C3170-F629-4DB1-A5A8-E24900FF0D2B}" sibTransId="{69187D81-14F5-480B-A3E5-2DB28199C3E9}"/>
    <dgm:cxn modelId="{ED9F1C7A-291A-48F0-95CA-33A2CE9F04BB}" srcId="{0E3758C8-DB83-4CD0-AC89-968262C9DFBF}" destId="{30630B75-A288-44D4-89FF-0DD123E03AF8}" srcOrd="0" destOrd="0" parTransId="{65BE1709-8FFA-49EE-8C40-C8C0C767B086}" sibTransId="{5DF1CA33-387C-4596-AF8A-D3477CD0F828}"/>
    <dgm:cxn modelId="{026F2919-2CAA-400C-AD7A-466FF719ACC1}" type="presOf" srcId="{9606C57E-5307-4739-9DD4-4891F4862631}" destId="{A08F6A5E-618D-4398-8CAB-5E8B7107AC14}" srcOrd="0" destOrd="0" presId="urn:microsoft.com/office/officeart/2005/8/layout/chevron2"/>
    <dgm:cxn modelId="{39B30624-4223-46A5-99FD-6C9F9B3D1C17}" srcId="{F697A168-F50E-49AF-9294-3A2FE5D55B48}" destId="{77B6CA0B-6A71-456E-88C1-E91A9359AECA}" srcOrd="4" destOrd="0" parTransId="{13A78901-9A42-4E71-8094-387FD87FE45A}" sibTransId="{77DB510F-AC01-43F0-A434-A2AF2443E46B}"/>
    <dgm:cxn modelId="{E94CD02F-55B7-4A9B-A97B-FFF43EF8BBC6}" type="presOf" srcId="{95894110-074B-457A-BFD1-84CB628874B0}" destId="{E590FB86-E464-4436-9C82-E435D7C75DE5}" srcOrd="0" destOrd="0" presId="urn:microsoft.com/office/officeart/2005/8/layout/chevron2"/>
    <dgm:cxn modelId="{9AB07A2B-6756-46BD-9CCD-416012D451B6}" type="presOf" srcId="{77B6CA0B-6A71-456E-88C1-E91A9359AECA}" destId="{634206FE-7F4A-4649-AAE3-0E3B4DBD8B25}" srcOrd="0" destOrd="0" presId="urn:microsoft.com/office/officeart/2005/8/layout/chevron2"/>
    <dgm:cxn modelId="{CBB075D5-6A06-48AA-83A6-9E3FAA7C627F}" type="presOf" srcId="{F697A168-F50E-49AF-9294-3A2FE5D55B48}" destId="{0A8F6364-BE6F-4A9B-A1B8-97A4742E0665}" srcOrd="0" destOrd="0" presId="urn:microsoft.com/office/officeart/2005/8/layout/chevron2"/>
    <dgm:cxn modelId="{541DF0B1-F4F6-4B02-A744-B3342EBEC59D}" srcId="{77B6CA0B-6A71-456E-88C1-E91A9359AECA}" destId="{7AEF899B-A1CE-4D80-8824-FAF223834B54}" srcOrd="1" destOrd="0" parTransId="{282FE8B1-05A5-4D46-B5DC-FFB3ED83392E}" sibTransId="{AC47B255-F5ED-4C8F-9CC3-37839342D374}"/>
    <dgm:cxn modelId="{76873E7A-79D4-4D9D-A4A5-E2CA9AE28803}" srcId="{F697A168-F50E-49AF-9294-3A2FE5D55B48}" destId="{415F98EC-6B29-47A3-93E0-534A1AC03872}" srcOrd="0" destOrd="0" parTransId="{7F6049AC-7A21-47F8-88BC-33B27E2D8A80}" sibTransId="{1992095E-B570-463D-B222-A45EDA5DB939}"/>
    <dgm:cxn modelId="{BC4CEABE-1E2C-438F-A738-23FD5DAD938D}" type="presOf" srcId="{286DBF4A-5682-4742-9A97-8BEB58A44536}" destId="{EC9E317C-98F0-4D0F-9901-A90F0FF29EC4}" srcOrd="0" destOrd="0" presId="urn:microsoft.com/office/officeart/2005/8/layout/chevron2"/>
    <dgm:cxn modelId="{C123D522-D42F-40AF-9B7D-7C4E9F2368EC}" type="presOf" srcId="{415F98EC-6B29-47A3-93E0-534A1AC03872}" destId="{8C1678BF-6223-4228-A7F2-DEB71E00BA28}" srcOrd="0" destOrd="0" presId="urn:microsoft.com/office/officeart/2005/8/layout/chevron2"/>
    <dgm:cxn modelId="{1D1E495B-7F6A-4E7B-B968-F2A64513252C}" srcId="{F697A168-F50E-49AF-9294-3A2FE5D55B48}" destId="{9606C57E-5307-4739-9DD4-4891F4862631}" srcOrd="2" destOrd="0" parTransId="{42C3F9B2-8CAF-4DF7-BA8C-2DAB5AB48BB2}" sibTransId="{46C2F733-0F62-4D84-A470-C56D9F7EEA0C}"/>
    <dgm:cxn modelId="{D7C4DD44-E63B-40D4-B490-E7F03A61C14A}" type="presOf" srcId="{E40DFB4C-EDC8-4F77-99B0-A725888FC986}" destId="{677EA3D9-E86C-4970-BB16-A9297512A8D9}" srcOrd="0" destOrd="0" presId="urn:microsoft.com/office/officeart/2005/8/layout/chevron2"/>
    <dgm:cxn modelId="{393D4077-6CE3-4950-9717-C6AB94745AA6}" srcId="{77B6CA0B-6A71-456E-88C1-E91A9359AECA}" destId="{286DBF4A-5682-4742-9A97-8BEB58A44536}" srcOrd="0" destOrd="0" parTransId="{33D6BAE1-4D70-4C90-BE5D-7FAC69526312}" sibTransId="{76F3E31B-32AE-454D-8D7F-C05CABCF0D70}"/>
    <dgm:cxn modelId="{1983F72A-3D46-4B77-9E26-BB71E6FA6521}" type="presOf" srcId="{0E3758C8-DB83-4CD0-AC89-968262C9DFBF}" destId="{2F2A4879-F875-4FED-8394-9C800AA9CB0B}" srcOrd="0" destOrd="0" presId="urn:microsoft.com/office/officeart/2005/8/layout/chevron2"/>
    <dgm:cxn modelId="{7D451040-2A6D-4BE2-A0F9-839436E2AE44}" srcId="{9606C57E-5307-4739-9DD4-4891F4862631}" destId="{E40DFB4C-EDC8-4F77-99B0-A725888FC986}" srcOrd="0" destOrd="0" parTransId="{C686976C-0DB1-4AE3-90C4-99CB645D89B1}" sibTransId="{2F1969B0-0EB7-4D26-8387-D9483684A8FD}"/>
    <dgm:cxn modelId="{2BB35AD8-17A2-4122-ACEA-685BC00E47F3}" type="presOf" srcId="{30630B75-A288-44D4-89FF-0DD123E03AF8}" destId="{32808CC0-6F8D-497E-B502-BD092905FBC7}" srcOrd="0" destOrd="0" presId="urn:microsoft.com/office/officeart/2005/8/layout/chevron2"/>
    <dgm:cxn modelId="{A4A8C4A9-B6EF-4ED7-8873-C6B4A86EF80B}" srcId="{F697A168-F50E-49AF-9294-3A2FE5D55B48}" destId="{E85BAD32-97B2-4E73-92E4-3779F3548497}" srcOrd="1" destOrd="0" parTransId="{E593B898-E4EC-4A60-85D8-09E9C289DECA}" sibTransId="{0527F5F2-C06B-4BA7-96C4-CAFBABE08BA1}"/>
    <dgm:cxn modelId="{FF5B10B1-3F22-4556-AAA1-130BD82B8F87}" type="presOf" srcId="{7AEF899B-A1CE-4D80-8824-FAF223834B54}" destId="{EC9E317C-98F0-4D0F-9901-A90F0FF29EC4}" srcOrd="0" destOrd="1" presId="urn:microsoft.com/office/officeart/2005/8/layout/chevron2"/>
    <dgm:cxn modelId="{2B1744D9-1C73-4C85-BAD7-F8F8037D901D}" type="presOf" srcId="{E85BAD32-97B2-4E73-92E4-3779F3548497}" destId="{4624C3BA-0974-46A5-83BC-2A0608049A9B}" srcOrd="0" destOrd="0" presId="urn:microsoft.com/office/officeart/2005/8/layout/chevron2"/>
    <dgm:cxn modelId="{3AEC7743-0D26-4932-B242-83C84D68E266}" srcId="{415F98EC-6B29-47A3-93E0-534A1AC03872}" destId="{A7C45711-F1BD-4534-9BE9-732BF907E2C2}" srcOrd="0" destOrd="0" parTransId="{911F3C19-6340-44BB-89D2-5987A48F94C9}" sibTransId="{E7D1612C-6AA9-4B1E-BCAF-D99F7E464B6F}"/>
    <dgm:cxn modelId="{788C2CF4-A653-4D87-8662-EAF45D1A810E}" type="presOf" srcId="{A7C45711-F1BD-4534-9BE9-732BF907E2C2}" destId="{39F2E180-85BD-4F60-821E-191DA421E52E}" srcOrd="0" destOrd="0" presId="urn:microsoft.com/office/officeart/2005/8/layout/chevron2"/>
    <dgm:cxn modelId="{44446B14-225D-4783-8A7A-F9A2F4E91351}" srcId="{E85BAD32-97B2-4E73-92E4-3779F3548497}" destId="{95894110-074B-457A-BFD1-84CB628874B0}" srcOrd="0" destOrd="0" parTransId="{FA6A4191-E43C-4CF1-80DC-522BA3831000}" sibTransId="{40FACDE3-E65B-4B48-A600-21013FDFA05B}"/>
    <dgm:cxn modelId="{28A21BEE-FBC8-46AC-BD94-4E1E73EDD0D5}" type="presParOf" srcId="{0A8F6364-BE6F-4A9B-A1B8-97A4742E0665}" destId="{DC397B92-8696-45E1-9C82-54DC82978739}" srcOrd="0" destOrd="0" presId="urn:microsoft.com/office/officeart/2005/8/layout/chevron2"/>
    <dgm:cxn modelId="{88632FC9-DEFF-4FC4-AE5C-E2BEE71C5EF3}" type="presParOf" srcId="{DC397B92-8696-45E1-9C82-54DC82978739}" destId="{8C1678BF-6223-4228-A7F2-DEB71E00BA28}" srcOrd="0" destOrd="0" presId="urn:microsoft.com/office/officeart/2005/8/layout/chevron2"/>
    <dgm:cxn modelId="{16A458D8-2D34-424A-BCAB-08746650BC5F}" type="presParOf" srcId="{DC397B92-8696-45E1-9C82-54DC82978739}" destId="{39F2E180-85BD-4F60-821E-191DA421E52E}" srcOrd="1" destOrd="0" presId="urn:microsoft.com/office/officeart/2005/8/layout/chevron2"/>
    <dgm:cxn modelId="{1F33407A-3D9A-4547-AFEE-C57D0C7E57FF}" type="presParOf" srcId="{0A8F6364-BE6F-4A9B-A1B8-97A4742E0665}" destId="{69C2063B-0ADB-4334-A3B9-85B4FAC75FB0}" srcOrd="1" destOrd="0" presId="urn:microsoft.com/office/officeart/2005/8/layout/chevron2"/>
    <dgm:cxn modelId="{2D3FBCB9-6052-49A4-B8E7-1F0FA2120631}" type="presParOf" srcId="{0A8F6364-BE6F-4A9B-A1B8-97A4742E0665}" destId="{A6ED17C0-1239-44D4-8797-8B9B9F0D52A9}" srcOrd="2" destOrd="0" presId="urn:microsoft.com/office/officeart/2005/8/layout/chevron2"/>
    <dgm:cxn modelId="{9F917364-7B9A-4D59-9376-03BF80509DAA}" type="presParOf" srcId="{A6ED17C0-1239-44D4-8797-8B9B9F0D52A9}" destId="{4624C3BA-0974-46A5-83BC-2A0608049A9B}" srcOrd="0" destOrd="0" presId="urn:microsoft.com/office/officeart/2005/8/layout/chevron2"/>
    <dgm:cxn modelId="{642BB3A7-5BF0-4C35-9854-0566FE33226B}" type="presParOf" srcId="{A6ED17C0-1239-44D4-8797-8B9B9F0D52A9}" destId="{E590FB86-E464-4436-9C82-E435D7C75DE5}" srcOrd="1" destOrd="0" presId="urn:microsoft.com/office/officeart/2005/8/layout/chevron2"/>
    <dgm:cxn modelId="{A7D9EFFB-5AB6-42A9-A00E-775B88912FBC}" type="presParOf" srcId="{0A8F6364-BE6F-4A9B-A1B8-97A4742E0665}" destId="{ADF1495D-81B6-486D-9078-F8C4325D8752}" srcOrd="3" destOrd="0" presId="urn:microsoft.com/office/officeart/2005/8/layout/chevron2"/>
    <dgm:cxn modelId="{DD00CDC5-1F94-48A7-ACBF-A72FA9BDDF6C}" type="presParOf" srcId="{0A8F6364-BE6F-4A9B-A1B8-97A4742E0665}" destId="{307A8920-D817-4A83-8CB2-B874580048D5}" srcOrd="4" destOrd="0" presId="urn:microsoft.com/office/officeart/2005/8/layout/chevron2"/>
    <dgm:cxn modelId="{8170DC1A-2510-498A-A399-FB8EB3C158FE}" type="presParOf" srcId="{307A8920-D817-4A83-8CB2-B874580048D5}" destId="{A08F6A5E-618D-4398-8CAB-5E8B7107AC14}" srcOrd="0" destOrd="0" presId="urn:microsoft.com/office/officeart/2005/8/layout/chevron2"/>
    <dgm:cxn modelId="{E49DA9B3-4FF2-429C-9C3F-37BC025D5BE2}" type="presParOf" srcId="{307A8920-D817-4A83-8CB2-B874580048D5}" destId="{677EA3D9-E86C-4970-BB16-A9297512A8D9}" srcOrd="1" destOrd="0" presId="urn:microsoft.com/office/officeart/2005/8/layout/chevron2"/>
    <dgm:cxn modelId="{ECA3A7E9-3D4D-45D3-990D-0B588598D543}" type="presParOf" srcId="{0A8F6364-BE6F-4A9B-A1B8-97A4742E0665}" destId="{1712EEB6-38A5-4E2A-85F0-828DE8626160}" srcOrd="5" destOrd="0" presId="urn:microsoft.com/office/officeart/2005/8/layout/chevron2"/>
    <dgm:cxn modelId="{43463AD8-F583-4171-97B2-C802273D8EC4}" type="presParOf" srcId="{0A8F6364-BE6F-4A9B-A1B8-97A4742E0665}" destId="{F450AF13-2B9E-45A7-BC59-B8DBD5A9B611}" srcOrd="6" destOrd="0" presId="urn:microsoft.com/office/officeart/2005/8/layout/chevron2"/>
    <dgm:cxn modelId="{9EDB5C23-B8C6-484F-9A68-FF26C271E048}" type="presParOf" srcId="{F450AF13-2B9E-45A7-BC59-B8DBD5A9B611}" destId="{2F2A4879-F875-4FED-8394-9C800AA9CB0B}" srcOrd="0" destOrd="0" presId="urn:microsoft.com/office/officeart/2005/8/layout/chevron2"/>
    <dgm:cxn modelId="{16DC449A-6E27-4D0A-A673-0C1D787E09A7}" type="presParOf" srcId="{F450AF13-2B9E-45A7-BC59-B8DBD5A9B611}" destId="{32808CC0-6F8D-497E-B502-BD092905FBC7}" srcOrd="1" destOrd="0" presId="urn:microsoft.com/office/officeart/2005/8/layout/chevron2"/>
    <dgm:cxn modelId="{4844A2DE-3500-4210-BA41-BB6AD2EC6E8E}" type="presParOf" srcId="{0A8F6364-BE6F-4A9B-A1B8-97A4742E0665}" destId="{609BF08D-1704-463A-8F45-2ECFC1C348E7}" srcOrd="7" destOrd="0" presId="urn:microsoft.com/office/officeart/2005/8/layout/chevron2"/>
    <dgm:cxn modelId="{2DA4F25B-B260-484B-AC49-EEA68584C01A}" type="presParOf" srcId="{0A8F6364-BE6F-4A9B-A1B8-97A4742E0665}" destId="{48551FE8-AC1B-4997-A872-80C923664A5F}" srcOrd="8" destOrd="0" presId="urn:microsoft.com/office/officeart/2005/8/layout/chevron2"/>
    <dgm:cxn modelId="{02DA2BD6-30AE-4D15-BB35-66044B6B0BDA}" type="presParOf" srcId="{48551FE8-AC1B-4997-A872-80C923664A5F}" destId="{634206FE-7F4A-4649-AAE3-0E3B4DBD8B25}" srcOrd="0" destOrd="0" presId="urn:microsoft.com/office/officeart/2005/8/layout/chevron2"/>
    <dgm:cxn modelId="{5E0690D5-142E-4C9F-8CA8-E6D566D79858}" type="presParOf" srcId="{48551FE8-AC1B-4997-A872-80C923664A5F}" destId="{EC9E317C-98F0-4D0F-9901-A90F0FF29EC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B424514-0AB9-47E6-BB6C-16186659E94D}">
      <dsp:nvSpPr>
        <dsp:cNvPr id="0" name=""/>
        <dsp:cNvSpPr/>
      </dsp:nvSpPr>
      <dsp:spPr>
        <a:xfrm>
          <a:off x="3047512" y="-120776"/>
          <a:ext cx="2317570" cy="137513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Фінансові</a:t>
          </a:r>
          <a:r>
            <a:rPr lang="ru-RU" sz="16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kern="1200" dirty="0" err="1" smtClean="0">
              <a:latin typeface="Times New Roman" pitchFamily="18" charset="0"/>
              <a:cs typeface="Times New Roman" pitchFamily="18" charset="0"/>
            </a:rPr>
            <a:t>ресурси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47512" y="-120776"/>
        <a:ext cx="2317570" cy="1375130"/>
      </dsp:txXfrm>
    </dsp:sp>
    <dsp:sp modelId="{0C05CCAD-D6A1-4F05-8E04-B19DF567D010}">
      <dsp:nvSpPr>
        <dsp:cNvPr id="0" name=""/>
        <dsp:cNvSpPr/>
      </dsp:nvSpPr>
      <dsp:spPr>
        <a:xfrm>
          <a:off x="2788711" y="910245"/>
          <a:ext cx="4182032" cy="4182032"/>
        </a:xfrm>
        <a:custGeom>
          <a:avLst/>
          <a:gdLst/>
          <a:ahLst/>
          <a:cxnLst/>
          <a:rect l="0" t="0" r="0" b="0"/>
          <a:pathLst>
            <a:path>
              <a:moveTo>
                <a:pt x="2748027" y="105900"/>
              </a:moveTo>
              <a:arcTo wR="2091016" hR="2091016" stAng="17298775" swAng="891813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B8B76E-E132-445A-AE3B-9D465317184F}">
      <dsp:nvSpPr>
        <dsp:cNvPr id="0" name=""/>
        <dsp:cNvSpPr/>
      </dsp:nvSpPr>
      <dsp:spPr>
        <a:xfrm>
          <a:off x="5294952" y="1355042"/>
          <a:ext cx="2210552" cy="92994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latin typeface="Times New Roman" pitchFamily="18" charset="0"/>
              <a:cs typeface="Times New Roman" pitchFamily="18" charset="0"/>
            </a:rPr>
            <a:t>Витрати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94952" y="1355042"/>
        <a:ext cx="2210552" cy="929947"/>
      </dsp:txXfrm>
    </dsp:sp>
    <dsp:sp modelId="{7EF21EBF-D1B7-4717-B2EB-B68901AC9C88}">
      <dsp:nvSpPr>
        <dsp:cNvPr id="0" name=""/>
        <dsp:cNvSpPr/>
      </dsp:nvSpPr>
      <dsp:spPr>
        <a:xfrm>
          <a:off x="2445009" y="851121"/>
          <a:ext cx="4182032" cy="4182032"/>
        </a:xfrm>
        <a:custGeom>
          <a:avLst/>
          <a:gdLst/>
          <a:ahLst/>
          <a:cxnLst/>
          <a:rect l="0" t="0" r="0" b="0"/>
          <a:pathLst>
            <a:path>
              <a:moveTo>
                <a:pt x="4117282" y="1574687"/>
              </a:moveTo>
              <a:arcTo wR="2091016" hR="2091016" stAng="20742255" swAng="730080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083F51-93FE-46B7-8A3C-B7F66D35FB36}">
      <dsp:nvSpPr>
        <dsp:cNvPr id="0" name=""/>
        <dsp:cNvSpPr/>
      </dsp:nvSpPr>
      <dsp:spPr>
        <a:xfrm>
          <a:off x="5438985" y="3011224"/>
          <a:ext cx="2164523" cy="88805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latin typeface="Times New Roman" pitchFamily="18" charset="0"/>
              <a:cs typeface="Times New Roman" pitchFamily="18" charset="0"/>
            </a:rPr>
            <a:t>Виробництво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438985" y="3011224"/>
        <a:ext cx="2164523" cy="888057"/>
      </dsp:txXfrm>
    </dsp:sp>
    <dsp:sp modelId="{C76059D9-3C62-43EB-B963-37D4D6735BB2}">
      <dsp:nvSpPr>
        <dsp:cNvPr id="0" name=""/>
        <dsp:cNvSpPr/>
      </dsp:nvSpPr>
      <dsp:spPr>
        <a:xfrm>
          <a:off x="3166998" y="9134"/>
          <a:ext cx="4182032" cy="4182032"/>
        </a:xfrm>
        <a:custGeom>
          <a:avLst/>
          <a:gdLst/>
          <a:ahLst/>
          <a:cxnLst/>
          <a:rect l="0" t="0" r="0" b="0"/>
          <a:pathLst>
            <a:path>
              <a:moveTo>
                <a:pt x="2981716" y="3982841"/>
              </a:moveTo>
              <a:arcTo wR="2091016" hR="2091016" stAng="3887294" swAng="992207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0F0D34-1D4B-454F-A79E-02716AC637A6}">
      <dsp:nvSpPr>
        <dsp:cNvPr id="0" name=""/>
        <dsp:cNvSpPr/>
      </dsp:nvSpPr>
      <dsp:spPr>
        <a:xfrm>
          <a:off x="3062711" y="4184017"/>
          <a:ext cx="2313826" cy="88805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latin typeface="Times New Roman" pitchFamily="18" charset="0"/>
              <a:cs typeface="Times New Roman" pitchFamily="18" charset="0"/>
            </a:rPr>
            <a:t>Прибуток (збиток)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62711" y="4184017"/>
        <a:ext cx="2313826" cy="888057"/>
      </dsp:txXfrm>
    </dsp:sp>
    <dsp:sp modelId="{092D40CA-1A8B-437B-8EAA-86A5A6F37F28}">
      <dsp:nvSpPr>
        <dsp:cNvPr id="0" name=""/>
        <dsp:cNvSpPr/>
      </dsp:nvSpPr>
      <dsp:spPr>
        <a:xfrm>
          <a:off x="1535012" y="210156"/>
          <a:ext cx="4182032" cy="4182032"/>
        </a:xfrm>
        <a:custGeom>
          <a:avLst/>
          <a:gdLst/>
          <a:ahLst/>
          <a:cxnLst/>
          <a:rect l="0" t="0" r="0" b="0"/>
          <a:pathLst>
            <a:path>
              <a:moveTo>
                <a:pt x="1354585" y="4048060"/>
              </a:moveTo>
              <a:arcTo wR="2091016" hR="2091016" stAng="6637271" swAng="910791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0D0C20-6E17-47EA-8518-9A130B07B47A}">
      <dsp:nvSpPr>
        <dsp:cNvPr id="0" name=""/>
        <dsp:cNvSpPr/>
      </dsp:nvSpPr>
      <dsp:spPr>
        <a:xfrm>
          <a:off x="902475" y="3011224"/>
          <a:ext cx="2271036" cy="87298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latin typeface="Times New Roman" pitchFamily="18" charset="0"/>
              <a:cs typeface="Times New Roman" pitchFamily="18" charset="0"/>
            </a:rPr>
            <a:t>Доходи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902475" y="3011224"/>
        <a:ext cx="2271036" cy="872987"/>
      </dsp:txXfrm>
    </dsp:sp>
    <dsp:sp modelId="{52567E07-8ADF-4F63-9DE3-7B294AD76579}">
      <dsp:nvSpPr>
        <dsp:cNvPr id="0" name=""/>
        <dsp:cNvSpPr/>
      </dsp:nvSpPr>
      <dsp:spPr>
        <a:xfrm>
          <a:off x="1761331" y="116289"/>
          <a:ext cx="4182032" cy="4182032"/>
        </a:xfrm>
        <a:custGeom>
          <a:avLst/>
          <a:gdLst/>
          <a:ahLst/>
          <a:cxnLst/>
          <a:rect l="0" t="0" r="0" b="0"/>
          <a:pathLst>
            <a:path>
              <a:moveTo>
                <a:pt x="101476" y="2734508"/>
              </a:moveTo>
              <a:arcTo wR="2091016" hR="2091016" stAng="9724610" swAng="853695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3FF6C5-8AC8-4F21-8515-F8DAF381A80C}">
      <dsp:nvSpPr>
        <dsp:cNvPr id="0" name=""/>
        <dsp:cNvSpPr/>
      </dsp:nvSpPr>
      <dsp:spPr>
        <a:xfrm>
          <a:off x="758453" y="1283035"/>
          <a:ext cx="2279780" cy="88805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 smtClean="0">
              <a:latin typeface="Times New Roman" pitchFamily="18" charset="0"/>
              <a:cs typeface="Times New Roman" pitchFamily="18" charset="0"/>
            </a:rPr>
            <a:t>Реалізація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58453" y="1283035"/>
        <a:ext cx="2279780" cy="888057"/>
      </dsp:txXfrm>
    </dsp:sp>
    <dsp:sp modelId="{E4087528-93EC-4EDD-9ABB-D49DECA3DE1B}">
      <dsp:nvSpPr>
        <dsp:cNvPr id="0" name=""/>
        <dsp:cNvSpPr/>
      </dsp:nvSpPr>
      <dsp:spPr>
        <a:xfrm>
          <a:off x="1347226" y="831698"/>
          <a:ext cx="4182032" cy="4182032"/>
        </a:xfrm>
        <a:custGeom>
          <a:avLst/>
          <a:gdLst/>
          <a:ahLst/>
          <a:cxnLst/>
          <a:rect l="0" t="0" r="0" b="0"/>
          <a:pathLst>
            <a:path>
              <a:moveTo>
                <a:pt x="955442" y="335220"/>
              </a:moveTo>
              <a:arcTo wR="2091016" hR="2091016" stAng="14226416" swAng="999539"/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1678BF-6223-4228-A7F2-DEB71E00BA28}">
      <dsp:nvSpPr>
        <dsp:cNvPr id="0" name=""/>
        <dsp:cNvSpPr/>
      </dsp:nvSpPr>
      <dsp:spPr>
        <a:xfrm rot="5400000">
          <a:off x="-146044" y="149286"/>
          <a:ext cx="973633" cy="6815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1</a:t>
          </a:r>
          <a:endParaRPr lang="ru-RU" sz="1900" kern="1200" dirty="0"/>
        </a:p>
      </dsp:txBody>
      <dsp:txXfrm rot="5400000">
        <a:off x="-146044" y="149286"/>
        <a:ext cx="973633" cy="681543"/>
      </dsp:txXfrm>
    </dsp:sp>
    <dsp:sp modelId="{39F2E180-85BD-4F60-821E-191DA421E52E}">
      <dsp:nvSpPr>
        <dsp:cNvPr id="0" name=""/>
        <dsp:cNvSpPr/>
      </dsp:nvSpPr>
      <dsp:spPr>
        <a:xfrm rot="5400000">
          <a:off x="4139140" y="-3454356"/>
          <a:ext cx="632861" cy="75480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Забезпечення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повного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і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достовірного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обліку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фінансових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ресурсів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підприємства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і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формування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необхідної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звітності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4139140" y="-3454356"/>
        <a:ext cx="632861" cy="7548056"/>
      </dsp:txXfrm>
    </dsp:sp>
    <dsp:sp modelId="{4624C3BA-0974-46A5-83BC-2A0608049A9B}">
      <dsp:nvSpPr>
        <dsp:cNvPr id="0" name=""/>
        <dsp:cNvSpPr/>
      </dsp:nvSpPr>
      <dsp:spPr>
        <a:xfrm rot="5400000">
          <a:off x="-146044" y="1007683"/>
          <a:ext cx="973633" cy="6815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2</a:t>
          </a:r>
          <a:endParaRPr lang="ru-RU" sz="1900" kern="1200" dirty="0"/>
        </a:p>
      </dsp:txBody>
      <dsp:txXfrm rot="5400000">
        <a:off x="-146044" y="1007683"/>
        <a:ext cx="973633" cy="681543"/>
      </dsp:txXfrm>
    </dsp:sp>
    <dsp:sp modelId="{E590FB86-E464-4436-9C82-E435D7C75DE5}">
      <dsp:nvSpPr>
        <dsp:cNvPr id="0" name=""/>
        <dsp:cNvSpPr/>
      </dsp:nvSpPr>
      <dsp:spPr>
        <a:xfrm rot="5400000">
          <a:off x="4139140" y="-2595959"/>
          <a:ext cx="632861" cy="75480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Аналіз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фінансових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ресурсів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підприємства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в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попередньому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періоді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4139140" y="-2595959"/>
        <a:ext cx="632861" cy="7548056"/>
      </dsp:txXfrm>
    </dsp:sp>
    <dsp:sp modelId="{A08F6A5E-618D-4398-8CAB-5E8B7107AC14}">
      <dsp:nvSpPr>
        <dsp:cNvPr id="0" name=""/>
        <dsp:cNvSpPr/>
      </dsp:nvSpPr>
      <dsp:spPr>
        <a:xfrm rot="5400000">
          <a:off x="-146044" y="1866079"/>
          <a:ext cx="973633" cy="6815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3</a:t>
          </a:r>
          <a:endParaRPr lang="ru-RU" sz="1900" kern="1200" dirty="0"/>
        </a:p>
      </dsp:txBody>
      <dsp:txXfrm rot="5400000">
        <a:off x="-146044" y="1866079"/>
        <a:ext cx="973633" cy="681543"/>
      </dsp:txXfrm>
    </dsp:sp>
    <dsp:sp modelId="{677EA3D9-E86C-4970-BB16-A9297512A8D9}">
      <dsp:nvSpPr>
        <dsp:cNvPr id="0" name=""/>
        <dsp:cNvSpPr/>
      </dsp:nvSpPr>
      <dsp:spPr>
        <a:xfrm rot="5400000">
          <a:off x="4139140" y="-1737562"/>
          <a:ext cx="632861" cy="75480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Оптимізація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фінансових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ресурсів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підприємства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4139140" y="-1737562"/>
        <a:ext cx="632861" cy="7548056"/>
      </dsp:txXfrm>
    </dsp:sp>
    <dsp:sp modelId="{2F2A4879-F875-4FED-8394-9C800AA9CB0B}">
      <dsp:nvSpPr>
        <dsp:cNvPr id="0" name=""/>
        <dsp:cNvSpPr/>
      </dsp:nvSpPr>
      <dsp:spPr>
        <a:xfrm rot="5400000">
          <a:off x="-146044" y="2713717"/>
          <a:ext cx="973633" cy="6815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4</a:t>
          </a:r>
          <a:endParaRPr lang="ru-RU" sz="1900" kern="1200" dirty="0"/>
        </a:p>
      </dsp:txBody>
      <dsp:txXfrm rot="5400000">
        <a:off x="-146044" y="2713717"/>
        <a:ext cx="973633" cy="681543"/>
      </dsp:txXfrm>
    </dsp:sp>
    <dsp:sp modelId="{32808CC0-6F8D-497E-B502-BD092905FBC7}">
      <dsp:nvSpPr>
        <dsp:cNvPr id="0" name=""/>
        <dsp:cNvSpPr/>
      </dsp:nvSpPr>
      <dsp:spPr>
        <a:xfrm rot="5400000">
          <a:off x="4139140" y="-879166"/>
          <a:ext cx="632861" cy="75480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Планування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фінансових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ресурсів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підприємства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в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розрізі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їх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видів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4139140" y="-879166"/>
        <a:ext cx="632861" cy="7548056"/>
      </dsp:txXfrm>
    </dsp:sp>
    <dsp:sp modelId="{634206FE-7F4A-4649-AAE3-0E3B4DBD8B25}">
      <dsp:nvSpPr>
        <dsp:cNvPr id="0" name=""/>
        <dsp:cNvSpPr/>
      </dsp:nvSpPr>
      <dsp:spPr>
        <a:xfrm rot="5400000">
          <a:off x="-146044" y="3695133"/>
          <a:ext cx="973633" cy="68154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900" kern="1200" dirty="0" smtClean="0"/>
            <a:t>5</a:t>
          </a:r>
          <a:endParaRPr lang="ru-RU" sz="1900" kern="1200" dirty="0"/>
        </a:p>
      </dsp:txBody>
      <dsp:txXfrm rot="5400000">
        <a:off x="-146044" y="3695133"/>
        <a:ext cx="973633" cy="681543"/>
      </dsp:txXfrm>
    </dsp:sp>
    <dsp:sp modelId="{EC9E317C-98F0-4D0F-9901-A90F0FF29EC4}">
      <dsp:nvSpPr>
        <dsp:cNvPr id="0" name=""/>
        <dsp:cNvSpPr/>
      </dsp:nvSpPr>
      <dsp:spPr>
        <a:xfrm rot="5400000">
          <a:off x="4026880" y="91490"/>
          <a:ext cx="857381" cy="75480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Забезпечення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ефективного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контролю за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фінансовими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 ресурсами </a:t>
          </a:r>
          <a:r>
            <a:rPr lang="ru-RU" sz="1800" kern="1200" dirty="0" err="1" smtClean="0">
              <a:latin typeface="Times New Roman" pitchFamily="18" charset="0"/>
              <a:cs typeface="Times New Roman" pitchFamily="18" charset="0"/>
            </a:rPr>
            <a:t>підприємства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4026880" y="91490"/>
        <a:ext cx="857381" cy="7548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“Управління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формуванням оптимальної структури фінансових ресурсів ( на прикладі ПАТ </a:t>
            </a:r>
            <a:r>
              <a:rPr lang="uk-UA" sz="3200" dirty="0" err="1" smtClean="0">
                <a:latin typeface="Times New Roman" pitchFamily="18" charset="0"/>
                <a:cs typeface="Times New Roman" pitchFamily="18" charset="0"/>
              </a:rPr>
              <a:t>“Дністровська</a:t>
            </a:r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 ГАЕС”)”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4357694"/>
            <a:ext cx="6448230" cy="1714512"/>
          </a:xfrm>
        </p:spPr>
        <p:txBody>
          <a:bodyPr>
            <a:normAutofit/>
          </a:bodyPr>
          <a:lstStyle/>
          <a:p>
            <a:pPr algn="l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Виконала: ст. групи  МФКз-14сп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Липчук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В. М.</a:t>
            </a:r>
          </a:p>
          <a:p>
            <a:pPr algn="l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Науковий керівник:  к. е. н., доц.</a:t>
            </a: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err="1" smtClean="0">
                <a:latin typeface="Times New Roman" pitchFamily="18" charset="0"/>
                <a:cs typeface="Times New Roman" pitchFamily="18" charset="0"/>
              </a:rPr>
              <a:t>Журко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 Т. О.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401080" cy="3528392"/>
          </a:xfrm>
        </p:spPr>
        <p:txBody>
          <a:bodyPr>
            <a:normAutofit/>
          </a:bodyPr>
          <a:lstStyle/>
          <a:p>
            <a:pPr algn="just"/>
            <a:r>
              <a:rPr lang="uk-UA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Актуальність теми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дослідження полягає в тому, що управління фінансовими ресурсами, їх розподіл та використання в складних економічних умовах недостатньо ефективно в теперішній час, що призводить до таких негативних наслідків як втрата підприємством платоспроможності і фінансової незалежності.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429000"/>
            <a:ext cx="8115328" cy="2697163"/>
          </a:xfrm>
        </p:spPr>
        <p:txBody>
          <a:bodyPr>
            <a:normAutofit/>
          </a:bodyPr>
          <a:lstStyle/>
          <a:p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uk-UA" sz="28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uk-UA" sz="2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Метою роботи є: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розробка напрямів щодо вдосконалення ефективності формування і використання фінансових ресурсів ПАТ «Дністровська ГАЕС».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28654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               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Досягнення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поставленої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мети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зумовило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необхідність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вирішення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таких </a:t>
            </a:r>
            <a:r>
              <a:rPr lang="ru-RU" sz="45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завдань</a:t>
            </a:r>
            <a:r>
              <a:rPr lang="ru-RU" sz="45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0" algn="just"/>
            <a:r>
              <a:rPr lang="uk-UA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визначити сутність фінансових ресурсів та їх призначення у фінансово-господарській діяльності </a:t>
            </a:r>
            <a:r>
              <a:rPr lang="ru-RU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визначити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фінансових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ресурсів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/>
            <a:r>
              <a:rPr lang="uk-UA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дослідити сучасні методики аналізу формування фінансових ресурсів підприємства;</a:t>
            </a:r>
            <a:endParaRPr lang="ru-RU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дослідити о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собливості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формуванням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фінансови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х ресурсів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навести організаційно-економічну характеристику ПАТ «Дністровська ГАЕС»;</a:t>
            </a:r>
            <a:endParaRPr lang="ru-RU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провести аналіз основних показників діяльності 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АТ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«Дністровська ГАЕС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 lvl="0" algn="just"/>
            <a:r>
              <a:rPr lang="uk-UA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провести аналіз фінансового стану досліджуваного підприємства;</a:t>
            </a:r>
            <a:endParaRPr lang="ru-RU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навести можливі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напрямки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підвищення ефективності формування оптимальної структури  фінансових ресурсів підприємства;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доскона</a:t>
            </a:r>
            <a:r>
              <a:rPr lang="uk-UA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лити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механізм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фінансовими ресурсами </a:t>
            </a:r>
            <a:r>
              <a:rPr lang="ru-RU" dirty="0" err="1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uk-UA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 smtClean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запропонувати можливі шляхи покращення управління фінансовими ресурсами досліджуваного підприємства.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4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Об’єкт</a:t>
            </a:r>
            <a:r>
              <a:rPr lang="ru-RU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>процес управління формуванням оптимальної структури фінансових ресурсів підприємства.</a:t>
            </a: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Предмет   </a:t>
            </a:r>
            <a:r>
              <a:rPr lang="ru-RU" sz="4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дослідження</a:t>
            </a:r>
            <a:r>
              <a:rPr lang="ru-RU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–  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сукупність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теоретичних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практичних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аспектів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фінансових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ресурсів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1785926"/>
          <a:ext cx="8229600" cy="5072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28596" y="214291"/>
            <a:ext cx="814393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uk-UA" sz="2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Звукова культура мовлення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– правильна і чітка артикуляція та вимова звуків, слів і фраз рідної мови; володіння мовним диханням, певний рівень розвитку фонематичного слуху та інтонаційної виразності мовлення. 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000364" y="3857628"/>
            <a:ext cx="29289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Чинники звукової культури мовлення: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dirty="0" smtClean="0">
                <a:latin typeface="Times New Roman" pitchFamily="18" charset="0"/>
                <a:cs typeface="Times New Roman" pitchFamily="18" charset="0"/>
              </a:rPr>
              <a:t>Основні етапи управління фінансовими ресурсами підприємства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00174"/>
            <a:ext cx="8229600" cy="5072098"/>
          </a:xfrm>
        </p:spPr>
        <p:txBody>
          <a:bodyPr>
            <a:normAutofit/>
          </a:bodyPr>
          <a:lstStyle/>
          <a:p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2865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uk-UA" sz="2000" dirty="0" smtClean="0"/>
              <a:t> </a:t>
            </a:r>
            <a:endParaRPr lang="ru-RU" sz="2000" dirty="0" smtClean="0"/>
          </a:p>
          <a:p>
            <a:pPr>
              <a:buNone/>
            </a:pP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Аналіз показників ділової активності ПАТ «Дністровська ГАЕС»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642908" y="1714488"/>
          <a:ext cx="7786740" cy="3812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5497"/>
                <a:gridCol w="686828"/>
                <a:gridCol w="686828"/>
                <a:gridCol w="624389"/>
                <a:gridCol w="749267"/>
                <a:gridCol w="780499"/>
                <a:gridCol w="878661"/>
                <a:gridCol w="1034771"/>
              </a:tblGrid>
              <a:tr h="41576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Показник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2012 рік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2013 рік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2014 рік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Абсолютна зміна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Темп приросту, %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543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2013 р. у порівнянні з 2012 р.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2014 р. у порівнянні з 2013 р.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2013 р. у порівнянні з 2012 р.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2014 р. у порівнянні з 2013 р.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4527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Коефіцієнт оборотності активів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0,22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0,21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0,24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-0,01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0,03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-4,55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14,29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7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Коефіцієнт оборотності дебіторської заборгованості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1,38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1,30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1,07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-0,08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-0,23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-5,80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-17,69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7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Коефіцієнт оборотності кредиторської заборгованості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81,88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20,17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17,21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-61,71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-2,96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-75,37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-14,68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771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Коефіцієнт оборотності матеріальних запасів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11,63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11,67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6,73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0,04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-4,94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0,34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-42,33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4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Коефіцієнт оборотності основних засобів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0,269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0,266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0,320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0,05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-1,12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20,30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43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Коефіцієнт оборотності власного капіталу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0,23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0,22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0,25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-0,01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0,03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-5,26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15,28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296144"/>
          </a:xfrm>
        </p:spPr>
        <p:txBody>
          <a:bodyPr>
            <a:no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Аналіз показників рентабельності ПАТ «Дністровська ГАЕС»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1556792"/>
          <a:ext cx="8229600" cy="394279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50546"/>
                <a:gridCol w="648072"/>
                <a:gridCol w="720080"/>
                <a:gridCol w="792088"/>
                <a:gridCol w="1008112"/>
                <a:gridCol w="1152128"/>
                <a:gridCol w="1152128"/>
                <a:gridCol w="1206446"/>
              </a:tblGrid>
              <a:tr h="13387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Показник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2012 рік       ( %)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2013 рік        ( %)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2014  рік        ( %)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Абсолютна зміна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Темп приросту, %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232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2013 р. у порівнянні з 2012 р.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2014 р. у порівнянні з 2013 р.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2013 р. у порівнянні з 2012 р.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2014 р. у порівнянні з 2013 р.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90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Рентабельність активів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0,47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0,49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0,46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0,02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-0,03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4,26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-6,12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232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Рентабельність власного капіталу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0,48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0,50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0,47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0,02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-0,03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4,17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-6,00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901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Рентабельність витрат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56,00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45,00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56,00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-11,00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11,00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-19,64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24,44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778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Рентабельність продажу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2,10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2,30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1,90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0,20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-0,40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9,52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-17,39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203348"/>
          </a:xfrm>
        </p:spPr>
        <p:txBody>
          <a:bodyPr>
            <a:no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Аналіз ліквідності ПАТ «Дністровська ГАЕС»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1571612"/>
          <a:ext cx="8229600" cy="3607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90506"/>
                <a:gridCol w="864096"/>
                <a:gridCol w="1031498"/>
                <a:gridCol w="1028700"/>
                <a:gridCol w="1028700"/>
                <a:gridCol w="1028700"/>
                <a:gridCol w="1028700"/>
                <a:gridCol w="1028700"/>
              </a:tblGrid>
              <a:tr h="35719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Показник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2012 рік      </a:t>
                      </a:r>
                      <a:r>
                        <a:rPr lang="uk-UA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 </a:t>
                      </a: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( %)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2013 рік        ( %)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2014  рік        ( %)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Абсолютна зміна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Темп приросту, %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082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2013 р. у </a:t>
                      </a:r>
                      <a:r>
                        <a:rPr lang="uk-UA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порівнянні </a:t>
                      </a: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з 2012 р.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2014 р. у </a:t>
                      </a:r>
                      <a:r>
                        <a:rPr lang="uk-UA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порівнянні </a:t>
                      </a: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з 2013 р.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2013 р. у </a:t>
                      </a:r>
                      <a:r>
                        <a:rPr lang="uk-UA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порівнянні </a:t>
                      </a: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з 2012 р.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2014 р. у </a:t>
                      </a:r>
                      <a:r>
                        <a:rPr lang="uk-UA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порівнянні </a:t>
                      </a: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з 2013 р.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</a:tr>
              <a:tr h="7261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Коефіціент покриття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11,69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10,57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12,19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-1,12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1,62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-9,58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15,33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90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Коефіціент швидкої ліквідності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13,15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9,84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10,93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-3,31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1,09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-25,17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11,08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908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Коефіцієнт абсолютної ліквідності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0,285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0,461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0,473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0,176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0,012</a:t>
                      </a:r>
                      <a:endParaRPr lang="ru-RU" sz="160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61,75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2,60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271633"/>
          </a:xfrm>
        </p:spPr>
        <p:txBody>
          <a:bodyPr>
            <a:normAutofit fontScale="90000"/>
          </a:bodyPr>
          <a:lstStyle/>
          <a:p>
            <a:r>
              <a:rPr lang="uk-UA" sz="3600" dirty="0" smtClean="0">
                <a:latin typeface="Times New Roman" pitchFamily="18" charset="0"/>
                <a:cs typeface="Times New Roman" pitchFamily="18" charset="0"/>
              </a:rPr>
              <a:t>Отже, у ході даної </a:t>
            </a:r>
            <a:r>
              <a:rPr lang="uk-UA" sz="3600" smtClean="0">
                <a:latin typeface="Times New Roman" pitchFamily="18" charset="0"/>
                <a:cs typeface="Times New Roman" pitchFamily="18" charset="0"/>
              </a:rPr>
              <a:t>дипломної </a:t>
            </a:r>
            <a:r>
              <a:rPr lang="uk-UA" sz="3600" smtClean="0">
                <a:latin typeface="Times New Roman" pitchFamily="18" charset="0"/>
                <a:cs typeface="Times New Roman" pitchFamily="18" charset="0"/>
              </a:rPr>
              <a:t>роботи ми:</a:t>
            </a:r>
            <a:r>
              <a:rPr lang="uk-UA" dirty="0" smtClean="0"/>
              <a:t/>
            </a:r>
            <a:br>
              <a:rPr lang="uk-UA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1340768"/>
            <a:ext cx="8143932" cy="4896544"/>
          </a:xfrm>
        </p:spPr>
        <p:txBody>
          <a:bodyPr>
            <a:normAutofit fontScale="40000" lnSpcReduction="20000"/>
          </a:bodyPr>
          <a:lstStyle/>
          <a:p>
            <a:pPr lvl="0" algn="just">
              <a:buFont typeface="Wingdings" pitchFamily="2" charset="2"/>
              <a:buChar char="ü"/>
            </a:pPr>
            <a:r>
              <a:rPr lang="uk-UA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визначили сутність фінансових ресурсів та їх призначення у фінансово-господарській діяльності </a:t>
            </a:r>
            <a:r>
              <a:rPr lang="ru-RU" sz="4500" dirty="0" err="1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; описали </a:t>
            </a:r>
            <a:r>
              <a:rPr lang="ru-RU" sz="4500" dirty="0" err="1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джерела</a:t>
            </a:r>
            <a:r>
              <a:rPr lang="ru-RU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фінансових</a:t>
            </a:r>
            <a:r>
              <a:rPr lang="ru-RU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ресурсів</a:t>
            </a:r>
            <a:r>
              <a:rPr lang="ru-RU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>
              <a:buFont typeface="Wingdings" pitchFamily="2" charset="2"/>
              <a:buChar char="ü"/>
            </a:pPr>
            <a:r>
              <a:rPr lang="uk-UA" sz="4500" dirty="0" smtClean="0">
                <a:latin typeface="Times New Roman" pitchFamily="18" charset="0"/>
                <a:cs typeface="Times New Roman" pitchFamily="18" charset="0"/>
              </a:rPr>
              <a:t>дослідили сучасні методики аналізу формування управлінням фінансових ресурсів підприємства;</a:t>
            </a:r>
            <a:endParaRPr lang="ru-RU" sz="45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uk-UA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дослідили о</a:t>
            </a:r>
            <a:r>
              <a:rPr lang="ru-RU" sz="4500" dirty="0" err="1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собливості</a:t>
            </a:r>
            <a:r>
              <a:rPr lang="ru-RU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формуванням оптимальної структури </a:t>
            </a:r>
            <a:r>
              <a:rPr lang="ru-RU" sz="4500" dirty="0" err="1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фінансови</a:t>
            </a:r>
            <a:r>
              <a:rPr lang="uk-UA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х ресурсів </a:t>
            </a:r>
            <a:r>
              <a:rPr lang="ru-RU" sz="4500" dirty="0" err="1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uk-UA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4500" dirty="0" smtClean="0">
              <a:solidFill>
                <a:srgbClr val="02BA25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uk-UA" sz="4500" dirty="0" smtClean="0">
                <a:latin typeface="Times New Roman" pitchFamily="18" charset="0"/>
                <a:cs typeface="Times New Roman" pitchFamily="18" charset="0"/>
              </a:rPr>
              <a:t>описали організаційно-економічну характеристику ПАТ «Дністровська ГАЕС»;</a:t>
            </a:r>
            <a:endParaRPr lang="ru-RU" sz="45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uk-UA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провели аналіз основних показників діяльності П</a:t>
            </a:r>
            <a:r>
              <a:rPr lang="ru-RU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АТ </a:t>
            </a:r>
            <a:r>
              <a:rPr lang="uk-UA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«Дністровська ГАЕС</a:t>
            </a:r>
            <a:r>
              <a:rPr lang="ru-RU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»;</a:t>
            </a:r>
          </a:p>
          <a:p>
            <a:pPr lvl="0" algn="just">
              <a:buFont typeface="Wingdings" pitchFamily="2" charset="2"/>
              <a:buChar char="ü"/>
            </a:pPr>
            <a:r>
              <a:rPr lang="uk-UA" sz="4500" dirty="0" smtClean="0">
                <a:latin typeface="Times New Roman" pitchFamily="18" charset="0"/>
                <a:cs typeface="Times New Roman" pitchFamily="18" charset="0"/>
              </a:rPr>
              <a:t>провели аналіз фінансового стану досліджуваного підприємства;</a:t>
            </a:r>
            <a:endParaRPr lang="ru-RU" sz="45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uk-UA" sz="4500" dirty="0" err="1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запопонували</a:t>
            </a:r>
            <a:r>
              <a:rPr lang="uk-UA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 можливі</a:t>
            </a:r>
            <a:r>
              <a:rPr lang="ru-RU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 напрямки </a:t>
            </a:r>
            <a:r>
              <a:rPr lang="uk-UA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підвищення ефективності формування оптимальної структури  фінансових ресурсів підприємства;</a:t>
            </a:r>
            <a:endParaRPr lang="ru-RU" sz="4500" dirty="0" smtClean="0">
              <a:solidFill>
                <a:srgbClr val="02BA25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uk-UA" sz="4500" dirty="0" smtClean="0">
                <a:latin typeface="Times New Roman" pitchFamily="18" charset="0"/>
                <a:cs typeface="Times New Roman" pitchFamily="18" charset="0"/>
              </a:rPr>
              <a:t>описали в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доскона</a:t>
            </a:r>
            <a:r>
              <a:rPr lang="uk-UA" sz="4500" dirty="0" err="1" smtClean="0">
                <a:latin typeface="Times New Roman" pitchFamily="18" charset="0"/>
                <a:cs typeface="Times New Roman" pitchFamily="18" charset="0"/>
              </a:rPr>
              <a:t>лення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механізму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4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4500" dirty="0" smtClean="0">
                <a:latin typeface="Times New Roman" pitchFamily="18" charset="0"/>
                <a:cs typeface="Times New Roman" pitchFamily="18" charset="0"/>
              </a:rPr>
              <a:t>фінансовими ресурсами </a:t>
            </a:r>
            <a:r>
              <a:rPr lang="ru-RU" sz="4500" dirty="0" err="1" smtClean="0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uk-UA" sz="45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45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ü"/>
            </a:pPr>
            <a:r>
              <a:rPr lang="uk-UA" sz="4500" dirty="0" smtClean="0">
                <a:solidFill>
                  <a:srgbClr val="02BA25"/>
                </a:solidFill>
                <a:latin typeface="Times New Roman" pitchFamily="18" charset="0"/>
                <a:cs typeface="Times New Roman" pitchFamily="18" charset="0"/>
              </a:rPr>
              <a:t>оцінили ефективність функціонування досліджуваного підприємства та запропонували можливі шляхи покращення управління фінансовими ресурсами досліджуваного підприємства.</a:t>
            </a:r>
            <a:endParaRPr lang="ru-RU" sz="4500" dirty="0" smtClean="0">
              <a:solidFill>
                <a:srgbClr val="02BA25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endParaRPr lang="ru-RU" dirty="0" smtClean="0"/>
          </a:p>
          <a:p>
            <a:pPr algn="l">
              <a:buFont typeface="Wingdings" pitchFamily="2" charset="2"/>
              <a:buChar char="ü"/>
            </a:pPr>
            <a:endParaRPr lang="uk-UA" dirty="0" smtClean="0"/>
          </a:p>
          <a:p>
            <a:pPr algn="l"/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uk-UA" sz="4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uk-UA" sz="4800" dirty="0" smtClean="0"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761</Words>
  <Application>Microsoft Office PowerPoint</Application>
  <PresentationFormat>Экран (4:3)</PresentationFormat>
  <Paragraphs>193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     “Управління формуванням оптимальної структури фінансових ресурсів ( на прикладі ПАТ “Дністровська ГАЕС”)”</vt:lpstr>
      <vt:lpstr>            Актуальність теми дослідження полягає в тому, що управління фінансовими ресурсами, їх розподіл та використання в складних економічних умовах недостатньо ефективно в теперішній час, що призводить до таких негативних наслідків як втрата підприємством платоспроможності і фінансової незалежності.  </vt:lpstr>
      <vt:lpstr>Слайд 3</vt:lpstr>
      <vt:lpstr>Слайд 4</vt:lpstr>
      <vt:lpstr> </vt:lpstr>
      <vt:lpstr>Основні етапи управління фінансовими ресурсами підприємства</vt:lpstr>
      <vt:lpstr>Слайд 7</vt:lpstr>
      <vt:lpstr>Аналіз показників рентабельності ПАТ «Дністровська ГАЕС» </vt:lpstr>
      <vt:lpstr> Аналіз ліквідності ПАТ «Дністровська ГАЕС» </vt:lpstr>
      <vt:lpstr>Отже, у ході даної дипломної роботи ми: 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Управління формуванням фінансових ресурсів підприємства</dc:title>
  <dc:creator>Администратор</dc:creator>
  <cp:lastModifiedBy>Алина</cp:lastModifiedBy>
  <cp:revision>90</cp:revision>
  <dcterms:created xsi:type="dcterms:W3CDTF">2013-06-12T05:41:33Z</dcterms:created>
  <dcterms:modified xsi:type="dcterms:W3CDTF">2015-06-09T09:47:57Z</dcterms:modified>
</cp:coreProperties>
</file>