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3"/>
  </p:notesMasterIdLst>
  <p:sldIdLst>
    <p:sldId id="256" r:id="rId2"/>
    <p:sldId id="257" r:id="rId3"/>
    <p:sldId id="281" r:id="rId4"/>
    <p:sldId id="258" r:id="rId5"/>
    <p:sldId id="280" r:id="rId6"/>
    <p:sldId id="279" r:id="rId7"/>
    <p:sldId id="261" r:id="rId8"/>
    <p:sldId id="282" r:id="rId9"/>
    <p:sldId id="264" r:id="rId10"/>
    <p:sldId id="273" r:id="rId11"/>
    <p:sldId id="276" r:id="rId1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84" autoAdjust="0"/>
    <p:restoredTop sz="86400" autoAdjust="0"/>
  </p:normalViewPr>
  <p:slideViewPr>
    <p:cSldViewPr>
      <p:cViewPr varScale="1">
        <p:scale>
          <a:sx n="81" d="100"/>
          <a:sy n="81" d="100"/>
        </p:scale>
        <p:origin x="-115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1794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CFE07-36AB-48B3-ABBD-21AB1BAD0900}" type="datetimeFigureOut">
              <a:rPr lang="uk-UA" smtClean="0"/>
              <a:t>16.06.2015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C5157C-4E87-4474-9C7B-98DB10D26FA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803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5157C-4E87-4474-9C7B-98DB10D26FA3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2657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C5157C-4E87-4474-9C7B-98DB10D26FA3}" type="slidenum">
              <a:rPr lang="uk-UA" smtClean="0"/>
              <a:t>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60716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8545-7F8B-45A8-88CC-26A92C432D47}" type="datetimeFigureOut">
              <a:rPr lang="uk-UA" smtClean="0"/>
              <a:t>16.06.2015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D145-D6A8-4763-833D-FB4A374AB89A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8545-7F8B-45A8-88CC-26A92C432D47}" type="datetimeFigureOut">
              <a:rPr lang="uk-UA" smtClean="0"/>
              <a:t>16.06.2015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D145-D6A8-4763-833D-FB4A374AB89A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8545-7F8B-45A8-88CC-26A92C432D47}" type="datetimeFigureOut">
              <a:rPr lang="uk-UA" smtClean="0"/>
              <a:t>16.06.2015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D145-D6A8-4763-833D-FB4A374AB89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8545-7F8B-45A8-88CC-26A92C432D47}" type="datetimeFigureOut">
              <a:rPr lang="uk-UA" smtClean="0"/>
              <a:t>16.06.2015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D145-D6A8-4763-833D-FB4A374AB89A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8545-7F8B-45A8-88CC-26A92C432D47}" type="datetimeFigureOut">
              <a:rPr lang="uk-UA" smtClean="0"/>
              <a:t>16.06.2015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D145-D6A8-4763-833D-FB4A374AB89A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8545-7F8B-45A8-88CC-26A92C432D47}" type="datetimeFigureOut">
              <a:rPr lang="uk-UA" smtClean="0"/>
              <a:t>16.06.2015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D145-D6A8-4763-833D-FB4A374AB89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8545-7F8B-45A8-88CC-26A92C432D47}" type="datetimeFigureOut">
              <a:rPr lang="uk-UA" smtClean="0"/>
              <a:t>16.06.2015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D145-D6A8-4763-833D-FB4A374AB89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8545-7F8B-45A8-88CC-26A92C432D47}" type="datetimeFigureOut">
              <a:rPr lang="uk-UA" smtClean="0"/>
              <a:t>16.06.2015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D145-D6A8-4763-833D-FB4A374AB89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8545-7F8B-45A8-88CC-26A92C432D47}" type="datetimeFigureOut">
              <a:rPr lang="uk-UA" smtClean="0"/>
              <a:t>16.06.2015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D145-D6A8-4763-833D-FB4A374AB89A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8545-7F8B-45A8-88CC-26A92C432D47}" type="datetimeFigureOut">
              <a:rPr lang="uk-UA" smtClean="0"/>
              <a:t>16.06.2015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D145-D6A8-4763-833D-FB4A374AB89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8545-7F8B-45A8-88CC-26A92C432D47}" type="datetimeFigureOut">
              <a:rPr lang="uk-UA" smtClean="0"/>
              <a:t>16.06.2015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D145-D6A8-4763-833D-FB4A374AB89A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93A8545-7F8B-45A8-88CC-26A92C432D47}" type="datetimeFigureOut">
              <a:rPr lang="uk-UA" smtClean="0"/>
              <a:t>16.06.2015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8F7D145-D6A8-4763-833D-FB4A374AB89A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420888"/>
            <a:ext cx="7416824" cy="1800200"/>
          </a:xfrm>
        </p:spPr>
        <p:txBody>
          <a:bodyPr/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Лабораторний стенд для вимірювання шорсткості поверхні</a:t>
            </a:r>
          </a:p>
          <a:p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24744"/>
            <a:ext cx="7175351" cy="1793167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Доброго дня !!!</a:t>
            </a:r>
            <a:b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Вашій увазі  представлена тема: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8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548680"/>
            <a:ext cx="8352928" cy="61206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Зміст доповіді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 розробки дипломного проекту.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шорсткості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 вимірювання параметрів шорсткості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шорсткості поверхні профілометром –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профілографом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принцип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дії профілографа-профілометра М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Пристосування для перевірки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хвилястості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36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45720" indent="0"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 розробки дипломного проекту.</a:t>
            </a:r>
            <a:b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Поповнення матеріальної бази метрологічних служб,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кафедр метрології вищих навчальних закладів недорогими приладами вимірювання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шорсткості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з малою похибкою, виконується за рахунок стенда для вимірювання шорсткості профілографом - профілометром М 201. </a:t>
            </a:r>
          </a:p>
          <a:p>
            <a:pPr marL="4572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 величини шорсткості залежить знос деталей машин, витрата енергії на подолання сил тертя (до 25 % у токарському верстаті), міцність посадок з натягом, опір корозії і навіть міцність деталей.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8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14384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uk-UA" sz="3100" dirty="0" smtClean="0"/>
              <a:t>Параметри </a:t>
            </a:r>
            <a:r>
              <a:rPr lang="uk-UA" sz="3100" dirty="0"/>
              <a:t>шорсткості </a:t>
            </a:r>
            <a:r>
              <a:rPr lang="uk-UA" sz="3100" dirty="0" smtClean="0"/>
              <a:t>поверхні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251521" y="1484784"/>
            <a:ext cx="8640960" cy="504056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Шорсткість вимірювання – це сукупність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мікронерівностей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відносно малим кроком.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Середнє арифметичне відхилення профілю -  це середнє арифметичне абсолютних відхилень профілю в межах базової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 нерівність по десяти точкам – це сума середніх арифметичних відхилень точок п’яти найбільших максимумів і п’яти найбільших мінімумів, які знаходяться в межах базової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Найбільша висота нерівностей профілю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це відстань між лінією виступів та лінією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западен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профілю на базовій довжині.                                                     Середній крок нерівностей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профілю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 середнім арифметичним значенням кроку нерівностей профілю в межах базової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крок місцевих відступів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це середнє арифметичне значення кроку нерівностей профілю по вершинам в межах базової довжини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Відносна опорна довжина профілю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це відношення суми довжин відрізків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базової довжини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5903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Рис 1 - Значення величин, необхідних для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визначе-ння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Rz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Rmax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uk-UA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88840"/>
            <a:ext cx="6124575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72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124744"/>
            <a:ext cx="6740229" cy="3471250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effectLst/>
              </a:rPr>
              <a:t>              </a:t>
            </a:r>
            <a:r>
              <a:rPr lang="uk-UA" sz="2000" dirty="0" smtClean="0">
                <a:effectLst/>
              </a:rPr>
              <a:t>Засоби вимірювання шорсткості</a:t>
            </a:r>
            <a:br>
              <a:rPr lang="uk-UA" sz="2000" dirty="0" smtClean="0">
                <a:effectLst/>
              </a:rPr>
            </a:br>
            <a:r>
              <a:rPr lang="en-US" sz="2000" b="0" dirty="0" smtClean="0">
                <a:effectLst/>
              </a:rPr>
              <a:t>a.</a:t>
            </a:r>
            <a:r>
              <a:rPr lang="ru-RU" sz="2000" b="0" dirty="0" smtClean="0">
                <a:effectLst/>
              </a:rPr>
              <a:t> </a:t>
            </a:r>
            <a:r>
              <a:rPr lang="uk-UA" sz="2000" b="0" dirty="0" smtClean="0">
                <a:effectLst/>
              </a:rPr>
              <a:t>При </a:t>
            </a:r>
            <a:r>
              <a:rPr lang="uk-UA" sz="2000" b="0" dirty="0">
                <a:effectLst/>
              </a:rPr>
              <a:t>вимірюванні деталей зрівнюють шорсткість поверхні з шорсткістю поверхні зразка, </a:t>
            </a:r>
            <a:r>
              <a:rPr lang="uk-UA" sz="2000" b="0" dirty="0" err="1" smtClean="0">
                <a:effectLst/>
              </a:rPr>
              <a:t>виготовле</a:t>
            </a:r>
            <a:r>
              <a:rPr lang="en-US" sz="2000" b="0" dirty="0" smtClean="0">
                <a:effectLst/>
              </a:rPr>
              <a:t>-</a:t>
            </a:r>
            <a:r>
              <a:rPr lang="uk-UA" sz="2000" b="0" dirty="0" err="1" smtClean="0">
                <a:effectLst/>
              </a:rPr>
              <a:t>ного</a:t>
            </a:r>
            <a:r>
              <a:rPr lang="uk-UA" sz="2000" b="0" dirty="0" smtClean="0">
                <a:effectLst/>
              </a:rPr>
              <a:t> </a:t>
            </a:r>
            <a:r>
              <a:rPr lang="uk-UA" sz="2000" b="0" dirty="0">
                <a:effectLst/>
              </a:rPr>
              <a:t>з того самого металу, що й деталь, з тим самим видом механічної обробки й параметром </a:t>
            </a:r>
            <a:r>
              <a:rPr lang="en-US" sz="2000" b="0" dirty="0">
                <a:effectLst/>
              </a:rPr>
              <a:t>R</a:t>
            </a:r>
            <a:r>
              <a:rPr lang="en-US" sz="2000" b="0" baseline="-25000" dirty="0">
                <a:effectLst/>
              </a:rPr>
              <a:t>a</a:t>
            </a:r>
            <a:r>
              <a:rPr lang="uk-UA" sz="2000" b="0" dirty="0">
                <a:effectLst/>
              </a:rPr>
              <a:t>, який відповідає вказаному в </a:t>
            </a:r>
            <a:r>
              <a:rPr lang="uk-UA" sz="2000" b="0" dirty="0" smtClean="0">
                <a:effectLst/>
              </a:rPr>
              <a:t>кресленні </a:t>
            </a:r>
            <a:r>
              <a:rPr lang="uk-UA" sz="2000" b="0" dirty="0">
                <a:effectLst/>
              </a:rPr>
              <a:t>на деталь</a:t>
            </a:r>
            <a:r>
              <a:rPr lang="uk-UA" sz="2000" b="0" dirty="0" smtClean="0">
                <a:effectLst/>
              </a:rPr>
              <a:t>.</a:t>
            </a:r>
            <a:r>
              <a:rPr lang="en-US" sz="2000" b="0" dirty="0" smtClean="0">
                <a:effectLst/>
              </a:rPr>
              <a:t/>
            </a:r>
            <a:br>
              <a:rPr lang="en-US" sz="2000" b="0" dirty="0" smtClean="0">
                <a:effectLst/>
              </a:rPr>
            </a:br>
            <a:r>
              <a:rPr lang="uk-UA" sz="2000" b="0" dirty="0">
                <a:effectLst/>
              </a:rPr>
              <a:t/>
            </a:r>
            <a:br>
              <a:rPr lang="uk-UA" sz="2000" b="0" dirty="0">
                <a:effectLst/>
              </a:rPr>
            </a:br>
            <a:r>
              <a:rPr lang="uk-UA" sz="2000" b="0" dirty="0">
                <a:effectLst/>
              </a:rPr>
              <a:t>                                </a:t>
            </a:r>
            <a:r>
              <a:rPr lang="en-US" sz="2000" b="0" dirty="0" smtClean="0">
                <a:effectLst/>
              </a:rPr>
              <a:t/>
            </a:r>
            <a:br>
              <a:rPr lang="en-US" sz="2000" b="0" dirty="0" smtClean="0">
                <a:effectLst/>
              </a:rPr>
            </a:br>
            <a:r>
              <a:rPr lang="en-US" sz="2000" b="0" dirty="0">
                <a:effectLst/>
              </a:rPr>
              <a:t/>
            </a:r>
            <a:br>
              <a:rPr lang="en-US" sz="2000" b="0" dirty="0">
                <a:effectLst/>
              </a:rPr>
            </a:br>
            <a:r>
              <a:rPr lang="uk-UA" sz="2000" b="0" dirty="0">
                <a:effectLst/>
              </a:rPr>
              <a:t/>
            </a:r>
            <a:br>
              <a:rPr lang="uk-UA" sz="2000" b="0" dirty="0">
                <a:effectLst/>
              </a:rPr>
            </a:br>
            <a:r>
              <a:rPr lang="uk-UA" sz="2000" b="0" dirty="0" smtClean="0">
                <a:effectLst/>
              </a:rPr>
              <a:t>Рисунок </a:t>
            </a:r>
            <a:r>
              <a:rPr lang="en-US" sz="2000" b="0" dirty="0" smtClean="0">
                <a:effectLst/>
              </a:rPr>
              <a:t>2</a:t>
            </a:r>
            <a:r>
              <a:rPr lang="uk-UA" sz="2000" b="0" dirty="0" smtClean="0">
                <a:effectLst/>
              </a:rPr>
              <a:t>  </a:t>
            </a:r>
            <a:r>
              <a:rPr lang="uk-UA" sz="2000" b="0" dirty="0">
                <a:effectLst/>
              </a:rPr>
              <a:t>– Робочі зразки шорсткості </a:t>
            </a:r>
            <a:r>
              <a:rPr lang="uk-UA" sz="2000" b="0" dirty="0" smtClean="0">
                <a:effectLst/>
              </a:rPr>
              <a:t>поверхні</a:t>
            </a:r>
            <a:r>
              <a:rPr lang="en-US" sz="2000" b="0" dirty="0" smtClean="0">
                <a:effectLst/>
              </a:rPr>
              <a:t/>
            </a:r>
            <a:br>
              <a:rPr lang="en-US" sz="2000" b="0" dirty="0" smtClean="0">
                <a:effectLst/>
              </a:rPr>
            </a:br>
            <a:r>
              <a:rPr lang="uk-UA" sz="2000" b="0" dirty="0">
                <a:effectLst/>
              </a:rPr>
              <a:t/>
            </a:r>
            <a:br>
              <a:rPr lang="uk-UA" sz="2000" b="0" dirty="0">
                <a:effectLst/>
              </a:rPr>
            </a:br>
            <a:r>
              <a:rPr lang="ru-RU" sz="2000" b="0" dirty="0" smtClean="0">
                <a:effectLst/>
              </a:rPr>
              <a:t>б. </a:t>
            </a:r>
            <a:r>
              <a:rPr lang="uk-UA" sz="2000" b="0" dirty="0" smtClean="0">
                <a:effectLst/>
              </a:rPr>
              <a:t>Мікроскоп </a:t>
            </a:r>
            <a:r>
              <a:rPr lang="uk-UA" sz="2000" b="0" dirty="0">
                <a:effectLst/>
              </a:rPr>
              <a:t>МИС-11 служить для вимірювання </a:t>
            </a:r>
            <a:r>
              <a:rPr lang="uk-UA" sz="2000" b="0" dirty="0" err="1" smtClean="0">
                <a:effectLst/>
              </a:rPr>
              <a:t>па-раметрів</a:t>
            </a:r>
            <a:r>
              <a:rPr lang="uk-UA" sz="2000" b="0" dirty="0" smtClean="0">
                <a:effectLst/>
              </a:rPr>
              <a:t> </a:t>
            </a:r>
            <a:r>
              <a:rPr lang="uk-UA" sz="2000" b="0" dirty="0">
                <a:effectLst/>
              </a:rPr>
              <a:t>шорсткості </a:t>
            </a:r>
            <a:r>
              <a:rPr lang="en-US" sz="2000" b="0" dirty="0" err="1">
                <a:effectLst/>
              </a:rPr>
              <a:t>R</a:t>
            </a:r>
            <a:r>
              <a:rPr lang="en-US" sz="2000" b="0" baseline="-25000" dirty="0" err="1">
                <a:effectLst/>
              </a:rPr>
              <a:t>z</a:t>
            </a:r>
            <a:r>
              <a:rPr lang="uk-UA" sz="2000" b="0" dirty="0">
                <a:effectLst/>
              </a:rPr>
              <a:t> в межах 1,6…160 мкм та </a:t>
            </a:r>
            <a:r>
              <a:rPr lang="en-US" sz="2000" b="0" dirty="0">
                <a:effectLst/>
              </a:rPr>
              <a:t>S</a:t>
            </a:r>
            <a:r>
              <a:rPr lang="uk-UA" sz="2000" b="0" dirty="0">
                <a:effectLst/>
              </a:rPr>
              <a:t>.</a:t>
            </a:r>
            <a:endParaRPr lang="uk-UA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386607"/>
            <a:ext cx="26860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06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872067" y="404664"/>
            <a:ext cx="7408333" cy="572149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дії профілографа М 201 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Для приладу основана на ощупуванні досліджуваної поверхні алмазною голкою з дуже малим радіусом заокруглення і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 коливань голки в змінення наруги індуктивним методом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Електрична частина включає датчик, електронний блок 7 з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показуючим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приладом 8 і записуючим приладом 9. Магнітна система датчика складається з подвійного Ш – подібного сердечника 4 з двома котушками 3. Котушка датчика і дві половини первинної обмотки диференціального вхідного трансформатору 6 балансний міст, живлення якого здійснюється від генератора звукової частини 5. При переміщенні датчика відносно досліджуваної поверхні алмазна голка 1, ощупуючи нерівності поверхні, здійснює коливання, приводячи в коливальний рух якір 2. Коливання якоря змінює повітряні зазори між якорем і сердечником,що визиває зміну напруги на виході диференційного трансформатору. Отримані коливання наруги підсилюються електронним блоком 7, на виході якого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підєднуються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показуючий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і записуючий 9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прилади.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19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372168"/>
            <a:ext cx="7046169" cy="1143000"/>
          </a:xfrm>
        </p:spPr>
        <p:txBody>
          <a:bodyPr/>
          <a:lstStyle/>
          <a:p>
            <a:pPr marL="0" indent="0">
              <a:buNone/>
            </a:pPr>
            <a:r>
              <a:rPr lang="uk-UA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 3 - Схема </a:t>
            </a:r>
            <a:r>
              <a:rPr lang="uk-UA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принципу дії профілометра – </a:t>
            </a:r>
            <a:r>
              <a:rPr lang="uk-UA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профілографа моделі </a:t>
            </a:r>
            <a:r>
              <a:rPr lang="uk-UA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 </a:t>
            </a:r>
            <a:r>
              <a:rPr lang="uk-UA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07451"/>
            <a:ext cx="6123810" cy="2723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836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820332"/>
            <a:ext cx="80648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приладу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Профілограф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профілометр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таких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блоків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стояка 1,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універсального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столика 2, датчика 4,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мотопривода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блока 14,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записуючого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27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3" y="2339975"/>
            <a:ext cx="6124575" cy="21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43090" y="4560854"/>
            <a:ext cx="7272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Рис.4 -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профілографа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профілометра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84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86409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Пристосування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перевірки хвилястості профілографом М 201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Шорсткість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хвилястість взаємопов'язані з точністю розмірів деталі. Розмежуванням понять шорсткості і хвилястості є ставлення кроку до висоти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нерівностей: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шорсткості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/ H &lt;50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хвилястість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/ H = 50 ... 1000.</a:t>
            </a:r>
          </a:p>
          <a:p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перевірки хвилястості і шорсткості малих отворів(діаметром від 4 мм і на глибину до 10 мм) прилад укомплектовується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пристосуванням.</a:t>
            </a:r>
          </a:p>
          <a:p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415665"/>
            <a:ext cx="365760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5000452"/>
            <a:ext cx="85689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5–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Пристосування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хвилястості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87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2132856"/>
            <a:ext cx="763284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</a:t>
            </a: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20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480</TotalTime>
  <Words>467</Words>
  <Application>Microsoft Office PowerPoint</Application>
  <PresentationFormat>Экран (4:3)</PresentationFormat>
  <Paragraphs>38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       Доброго дня !!! Вашій увазі  представлена тема:</vt:lpstr>
      <vt:lpstr>Презентация PowerPoint</vt:lpstr>
      <vt:lpstr>Презентация PowerPoint</vt:lpstr>
      <vt:lpstr>Параметри шорсткості поверхні </vt:lpstr>
      <vt:lpstr> </vt:lpstr>
      <vt:lpstr>               Засоби вимірювання шорсткості a. При вимірюванні деталей зрівнюють шорсткість поверхні з шорсткістю поверхні зразка, виготовле-ного з того самого металу, що й деталь, з тим самим видом механічної обробки й параметром Ra, який відповідає вказаному в кресленні на деталь.                                     Рисунок 2  – Робочі зразки шорсткості поверхні  б. Мікроскоп МИС-11 служить для вимірювання па-раметрів шорсткості Rz в межах 1,6…160 мкм та S.</vt:lpstr>
      <vt:lpstr>Презентация PowerPoint</vt:lpstr>
      <vt:lpstr>Рис 3 - Схема принципу дії профілометра – профілографа моделі 201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DJ</dc:creator>
  <cp:lastModifiedBy>Microsoft Office</cp:lastModifiedBy>
  <cp:revision>33</cp:revision>
  <dcterms:created xsi:type="dcterms:W3CDTF">2014-05-19T16:25:51Z</dcterms:created>
  <dcterms:modified xsi:type="dcterms:W3CDTF">2015-06-16T15:38:20Z</dcterms:modified>
</cp:coreProperties>
</file>