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4" r:id="rId3"/>
    <p:sldId id="257" r:id="rId4"/>
    <p:sldId id="260" r:id="rId5"/>
    <p:sldId id="259" r:id="rId6"/>
    <p:sldId id="261" r:id="rId7"/>
    <p:sldId id="262" r:id="rId8"/>
    <p:sldId id="263" r:id="rId9"/>
    <p:sldId id="269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660"/>
  </p:normalViewPr>
  <p:slideViewPr>
    <p:cSldViewPr>
      <p:cViewPr>
        <p:scale>
          <a:sx n="50" d="100"/>
          <a:sy n="50" d="100"/>
        </p:scale>
        <p:origin x="-222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 dirty="0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E2C1E2B9-73A9-40AF-961D-62EE00FE9EF2}" type="datetimeFigureOut">
              <a:rPr lang="uk-UA" smtClean="0"/>
              <a:t>20.11.2015</a:t>
            </a:fld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515BBD3-D30F-49EE-AF76-641FC5562DE2}" type="slidenum">
              <a:rPr lang="uk-UA" smtClean="0"/>
              <a:t>‹#›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uk-U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/>
        </p:nvSpPr>
        <p:spPr>
          <a:xfrm>
            <a:off x="467544" y="332656"/>
            <a:ext cx="7992888" cy="48245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Презентація </a:t>
            </a:r>
            <a:r>
              <a:rPr lang="uk-UA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магістерської </a:t>
            </a:r>
            <a:r>
              <a:rPr lang="uk-UA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кваліфікаційної роботи </a:t>
            </a:r>
            <a:r>
              <a:rPr lang="uk-UA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sz="4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тему: </a:t>
            </a:r>
            <a:r>
              <a:rPr lang="ru-RU" sz="4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2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«Підвищення захисту</a:t>
            </a:r>
            <a:r>
              <a:rPr lang="uk-UA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ru-RU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додатків на прикладі контролю успішності студентів</a:t>
            </a:r>
            <a:r>
              <a:rPr lang="ru-RU" sz="4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uk-UA" sz="4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>
          <a:xfrm>
            <a:off x="4932040" y="5618002"/>
            <a:ext cx="3960440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uk-UA" sz="2200" b="1" dirty="0" smtClean="0">
                <a:solidFill>
                  <a:srgbClr val="002060"/>
                </a:solidFill>
              </a:rPr>
              <a:t>студентки </a:t>
            </a:r>
            <a:r>
              <a:rPr lang="uk-UA" altLang="uk-UA" sz="2200" b="1" dirty="0">
                <a:solidFill>
                  <a:srgbClr val="002060"/>
                </a:solidFill>
              </a:rPr>
              <a:t>групи </a:t>
            </a:r>
            <a:r>
              <a:rPr lang="uk-UA" altLang="uk-UA" sz="2200" b="1" dirty="0" smtClean="0">
                <a:solidFill>
                  <a:srgbClr val="002060"/>
                </a:solidFill>
              </a:rPr>
              <a:t>УБ-14м</a:t>
            </a:r>
            <a:endParaRPr lang="uk-UA" altLang="uk-UA" sz="2200" b="1" dirty="0">
              <a:solidFill>
                <a:srgbClr val="002060"/>
              </a:solidFill>
            </a:endParaRPr>
          </a:p>
          <a:p>
            <a:r>
              <a:rPr lang="uk-UA" altLang="uk-UA" sz="2200" b="1" dirty="0" smtClean="0">
                <a:solidFill>
                  <a:srgbClr val="002060"/>
                </a:solidFill>
              </a:rPr>
              <a:t>Івасюк Тетяни Петрівни</a:t>
            </a:r>
            <a:endParaRPr lang="ru-RU" altLang="uk-UA" sz="2200" b="1" dirty="0">
              <a:solidFill>
                <a:srgbClr val="002060"/>
              </a:solidFill>
            </a:endParaRPr>
          </a:p>
          <a:p>
            <a:endParaRPr lang="uk-UA" sz="2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35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9"/>
            <a:ext cx="8892480" cy="936103"/>
          </a:xfr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Постановка задач:</a:t>
            </a:r>
            <a:endParaRPr lang="uk-UA" sz="4400" b="1" dirty="0"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228600" y="1600200"/>
            <a:ext cx="8458200" cy="463711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Метою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є підвищення захисту WEB-додатків для покращення захисту персональних даних. </a:t>
            </a:r>
            <a:endParaRPr lang="ru-RU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None/>
            </a:pP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Об’єкт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дослідження – 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процес підвищення захисту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-додатків на прикладі контролю успішності студентів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" indent="0"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None/>
            </a:pP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Предмет дослідження – методи і засоби захисту WEB-додатку 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контролю успішності студентів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1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/>
          <p:cNvSpPr/>
          <p:nvPr/>
        </p:nvSpPr>
        <p:spPr>
          <a:xfrm>
            <a:off x="0" y="1400505"/>
            <a:ext cx="43306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«Електронний 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журнал» </a:t>
            </a: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Національного педагогічного університету імені М.П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Драгоманова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44142" y="116632"/>
            <a:ext cx="8899857" cy="1152127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Аналоги існуючих способів </a:t>
            </a:r>
          </a:p>
          <a:p>
            <a:r>
              <a:rPr lang="uk-UA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вирішення поставленої задачі:</a:t>
            </a:r>
            <a:endParaRPr lang="uk-UA" sz="4400" b="1" dirty="0"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кутник 9"/>
          <p:cNvSpPr/>
          <p:nvPr/>
        </p:nvSpPr>
        <p:spPr>
          <a:xfrm>
            <a:off x="0" y="3662573"/>
            <a:ext cx="22677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-додаток «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nstudies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кутник 11"/>
          <p:cNvSpPr/>
          <p:nvPr/>
        </p:nvSpPr>
        <p:spPr>
          <a:xfrm>
            <a:off x="19048" y="5256527"/>
            <a:ext cx="43116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uk-UA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Інформаційна </a:t>
            </a:r>
            <a:r>
              <a:rPr lang="uk-U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система «Електронний університет» 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Хмельницького</a:t>
            </a:r>
            <a:r>
              <a:rPr lang="uk-UA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національного університету</a:t>
            </a:r>
          </a:p>
        </p:txBody>
      </p:sp>
      <p:pic>
        <p:nvPicPr>
          <p:cNvPr id="17" name="Рисунок 16" descr="http://nc.nusta.com.ua/Kyrsi%202009/tezi/images_tezi/S_5_Boyko_Bakal.files/image002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" t="29326" r="2397" b="18386"/>
          <a:stretch/>
        </p:blipFill>
        <p:spPr bwMode="auto">
          <a:xfrm>
            <a:off x="4381720" y="1396848"/>
            <a:ext cx="4482146" cy="167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/>
          <p:cNvPicPr/>
          <p:nvPr/>
        </p:nvPicPr>
        <p:blipFill rotWithShape="1">
          <a:blip r:embed="rId3"/>
          <a:srcRect t="9344" r="10667" b="13889"/>
          <a:stretch/>
        </p:blipFill>
        <p:spPr bwMode="auto">
          <a:xfrm>
            <a:off x="4717492" y="3274735"/>
            <a:ext cx="3836818" cy="1791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Рисунок 18"/>
          <p:cNvPicPr/>
          <p:nvPr/>
        </p:nvPicPr>
        <p:blipFill rotWithShape="1">
          <a:blip r:embed="rId4"/>
          <a:srcRect t="8668" r="194" b="40826"/>
          <a:stretch/>
        </p:blipFill>
        <p:spPr bwMode="auto">
          <a:xfrm>
            <a:off x="4238602" y="5229201"/>
            <a:ext cx="4693499" cy="1344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3" name="Пряма сполучна лінія 22"/>
          <p:cNvCxnSpPr/>
          <p:nvPr/>
        </p:nvCxnSpPr>
        <p:spPr>
          <a:xfrm>
            <a:off x="27272" y="3212976"/>
            <a:ext cx="8948808" cy="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 сполучна лінія 24"/>
          <p:cNvCxnSpPr/>
          <p:nvPr/>
        </p:nvCxnSpPr>
        <p:spPr>
          <a:xfrm>
            <a:off x="63467" y="5129558"/>
            <a:ext cx="8948808" cy="0"/>
          </a:xfrm>
          <a:prstGeom prst="line">
            <a:avLst/>
          </a:prstGeom>
          <a:ln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72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467544" y="1844824"/>
            <a:ext cx="7315200" cy="46805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Недостатня а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тентифікація та авторизація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Відсутність таймаута сесії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Міжсайтове 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виконання сценаріїв 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XSS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Впровадження операторів SQL (SQL Injection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Міжсайтова підробка запиту (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CSRF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Атаки через </a:t>
            </a:r>
            <a:r>
              <a:rPr lang="en-US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cookie</a:t>
            </a:r>
            <a:endParaRPr lang="uk-UA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Переповнення 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буфера (Buffer Overflow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Відмова 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обслуговуванні 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DDoS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Вразливості </a:t>
            </a:r>
            <a:r>
              <a:rPr lang="uk-UA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власного програмного </a:t>
            </a: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забезпечення</a:t>
            </a:r>
            <a:endParaRPr lang="en-US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51520" y="260649"/>
            <a:ext cx="8892480" cy="1296143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Аналіз можливих атак на WEB-додатки:</a:t>
            </a:r>
            <a:endParaRPr lang="uk-UA" sz="4400" b="1" dirty="0"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965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95536" y="1844824"/>
            <a:ext cx="7315200" cy="3168352"/>
          </a:xfrm>
        </p:spPr>
        <p:txBody>
          <a:bodyPr>
            <a:noAutofit/>
          </a:bodyPr>
          <a:lstStyle/>
          <a:p>
            <a:pPr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Мова програмування РНР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v"/>
            </a:pPr>
            <a:endParaRPr lang="uk-UA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v"/>
            </a:pPr>
            <a:endParaRPr lang="uk-UA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СУБД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MySQL</a:t>
            </a:r>
          </a:p>
          <a:p>
            <a:pPr marL="45720" indent="0">
              <a:buClr>
                <a:schemeClr val="bg2">
                  <a:lumMod val="25000"/>
                </a:schemeClr>
              </a:buClr>
              <a:buNone/>
            </a:pPr>
            <a:endParaRPr lang="uk-UA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Clr>
                <a:schemeClr val="bg2">
                  <a:lumMod val="25000"/>
                </a:schemeClr>
              </a:buClr>
              <a:buNone/>
            </a:pPr>
            <a:endParaRPr lang="uk-UA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Програмна основа </a:t>
            </a: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Yii framework</a:t>
            </a:r>
            <a:endParaRPr lang="uk-UA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260649"/>
            <a:ext cx="8892480" cy="936103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Вибір </a:t>
            </a:r>
            <a:r>
              <a:rPr lang="uk-UA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технологій</a:t>
            </a:r>
            <a:endParaRPr lang="uk-UA" sz="4400" b="1" dirty="0"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4" name="Picture 2" descr="http://dron.by/files/ph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213" y="1700808"/>
            <a:ext cx="1785979" cy="93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ru/d/d3/Mysq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960" y="1687365"/>
            <a:ext cx="3688463" cy="190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upload.wikimedia.org/wikipedia/en/6/6b/Yii-logo-transparen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124" y="4941168"/>
            <a:ext cx="6905625" cy="149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620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 dirty="0"/>
          </a:p>
        </p:txBody>
      </p:sp>
      <p:graphicFrame>
        <p:nvGraphicFramePr>
          <p:cNvPr id="5" name="Об'є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809389"/>
              </p:ext>
            </p:extLst>
          </p:nvPr>
        </p:nvGraphicFramePr>
        <p:xfrm>
          <a:off x="755576" y="1196751"/>
          <a:ext cx="7990356" cy="49723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Visio" r:id="rId3" imgW="8529111" imgH="5303897" progId="Visio.Drawing.11">
                  <p:embed/>
                </p:oleObj>
              </mc:Choice>
              <mc:Fallback>
                <p:oleObj name="Visio" r:id="rId3" imgW="8529111" imgH="5303897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196751"/>
                        <a:ext cx="7990356" cy="497232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кутник 5"/>
          <p:cNvSpPr/>
          <p:nvPr/>
        </p:nvSpPr>
        <p:spPr>
          <a:xfrm>
            <a:off x="323528" y="5661248"/>
            <a:ext cx="8424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а) для авторизованого студента, </a:t>
            </a:r>
            <a:endParaRPr lang="uk-UA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для авторизованого викладача, </a:t>
            </a:r>
            <a:endParaRPr lang="uk-UA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для </a:t>
            </a: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адміністратора</a:t>
            </a: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1036" y="224318"/>
            <a:ext cx="8882964" cy="919457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Структура </a:t>
            </a:r>
            <a:r>
              <a:rPr lang="uk-UA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сайту</a:t>
            </a:r>
            <a:endParaRPr lang="uk-UA" sz="4400" b="1" dirty="0"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5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 dirty="0"/>
          </a:p>
        </p:txBody>
      </p:sp>
      <p:graphicFrame>
        <p:nvGraphicFramePr>
          <p:cNvPr id="5" name="Об'є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309136"/>
              </p:ext>
            </p:extLst>
          </p:nvPr>
        </p:nvGraphicFramePr>
        <p:xfrm>
          <a:off x="3009573" y="188640"/>
          <a:ext cx="5830403" cy="3960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Visio" r:id="rId3" imgW="7649346" imgH="5205858" progId="Visio.Drawing.11">
                  <p:embed/>
                </p:oleObj>
              </mc:Choice>
              <mc:Fallback>
                <p:oleObj name="Visio" r:id="rId3" imgW="7649346" imgH="5205858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573" y="188640"/>
                        <a:ext cx="5830403" cy="39604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кутник 6"/>
          <p:cNvSpPr/>
          <p:nvPr/>
        </p:nvSpPr>
        <p:spPr>
          <a:xfrm>
            <a:off x="107504" y="4005064"/>
            <a:ext cx="90364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Атрибути кожної сутності:</a:t>
            </a:r>
          </a:p>
          <a:p>
            <a:pPr lvl="0">
              <a:lnSpc>
                <a:spcPct val="150000"/>
              </a:lnSpc>
            </a:pPr>
            <a:r>
              <a:rPr lang="uk-UA" sz="1400" dirty="0" smtClean="0">
                <a:solidFill>
                  <a:srgbClr val="000000"/>
                </a:solidFill>
              </a:rPr>
              <a:t>ВИКЛАДАЧ </a:t>
            </a:r>
            <a:r>
              <a:rPr lang="uk-UA" sz="1400" dirty="0">
                <a:solidFill>
                  <a:srgbClr val="000000"/>
                </a:solidFill>
              </a:rPr>
              <a:t>(&lt;Код_викл&gt;, Ім'я, По_батькові, Прізвище, Пароль, Емейл);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ГРУПА ( &lt;Код_групи&gt;, Назва, Рік_навчання);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СТУДЕНТ (&lt;</a:t>
            </a:r>
            <a:r>
              <a:rPr lang="uk-UA" sz="1400" dirty="0" smtClean="0">
                <a:solidFill>
                  <a:srgbClr val="000000"/>
                </a:solidFill>
              </a:rPr>
              <a:t>Код_ст&gt;, </a:t>
            </a:r>
            <a:r>
              <a:rPr lang="uk-UA" sz="1400" dirty="0">
                <a:solidFill>
                  <a:srgbClr val="000000"/>
                </a:solidFill>
              </a:rPr>
              <a:t>Ім'я, По_батькові, Прізвище, Код_групи, Пароль, Емейл);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ДИСЦИПЛІНА ( &lt;Код_дисципліни&gt;, Назва);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ЖУРНАЛ ( &lt;Код_журналу&gt;, Код_дисципліни, Код_групи, Код_викл);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УРОК ( &lt;Код_уроку&gt;, Код_журналу, Дата, Назва);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ОЦІНКА ( &lt;</a:t>
            </a:r>
            <a:r>
              <a:rPr lang="uk-UA" sz="1400" dirty="0" smtClean="0">
                <a:solidFill>
                  <a:srgbClr val="000000"/>
                </a:solidFill>
              </a:rPr>
              <a:t>Код_студента, </a:t>
            </a:r>
            <a:r>
              <a:rPr lang="uk-UA" sz="1400" dirty="0">
                <a:solidFill>
                  <a:srgbClr val="000000"/>
                </a:solidFill>
              </a:rPr>
              <a:t>Код_уроку&gt;, Оцінка).</a:t>
            </a:r>
          </a:p>
        </p:txBody>
      </p:sp>
      <p:sp>
        <p:nvSpPr>
          <p:cNvPr id="8" name="Прямокутник 7"/>
          <p:cNvSpPr/>
          <p:nvPr/>
        </p:nvSpPr>
        <p:spPr>
          <a:xfrm>
            <a:off x="111665" y="90872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Визначення зв`язків </a:t>
            </a:r>
            <a:r>
              <a:rPr lang="uk-UA" sz="1400" dirty="0" smtClean="0">
                <a:solidFill>
                  <a:srgbClr val="000000"/>
                </a:solidFill>
              </a:rPr>
              <a:t>між </a:t>
            </a:r>
            <a:r>
              <a:rPr lang="uk-UA" sz="1400" dirty="0">
                <a:solidFill>
                  <a:srgbClr val="000000"/>
                </a:solidFill>
              </a:rPr>
              <a:t>сутностями:</a:t>
            </a:r>
          </a:p>
          <a:p>
            <a:pPr lvl="0">
              <a:lnSpc>
                <a:spcPct val="150000"/>
              </a:lnSpc>
            </a:pPr>
            <a:r>
              <a:rPr lang="uk-UA" sz="1400" dirty="0" smtClean="0">
                <a:solidFill>
                  <a:srgbClr val="000000"/>
                </a:solidFill>
              </a:rPr>
              <a:t>ВИКЛАДАЧ_веде_ЖУРНАЛ</a:t>
            </a:r>
            <a:r>
              <a:rPr lang="uk-UA" sz="1400" dirty="0">
                <a:solidFill>
                  <a:srgbClr val="000000"/>
                </a:solidFill>
              </a:rPr>
              <a:t>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ЖУРНАЛ_ містить_ДИСЦИПЛІНА;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ЖУРНАЛ_містить_ГРУПА;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ГРУПА_містить_СТУДЕНТ;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СТУДЕНТ_отримує_ОЦІНКА;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ОЦІНКА_містить_УРОК;</a:t>
            </a:r>
          </a:p>
          <a:p>
            <a:pPr lvl="0">
              <a:lnSpc>
                <a:spcPct val="150000"/>
              </a:lnSpc>
            </a:pPr>
            <a:r>
              <a:rPr lang="uk-UA" sz="1400" dirty="0">
                <a:solidFill>
                  <a:srgbClr val="000000"/>
                </a:solidFill>
              </a:rPr>
              <a:t>ЖУРНАЛ_містить_УРОК.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012160" y="274026"/>
            <a:ext cx="3131840" cy="922726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ER-</a:t>
            </a:r>
            <a:r>
              <a:rPr lang="uk-UA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модель</a:t>
            </a:r>
          </a:p>
        </p:txBody>
      </p:sp>
    </p:spTree>
    <p:extLst>
      <p:ext uri="{BB962C8B-B14F-4D97-AF65-F5344CB8AC3E}">
        <p14:creationId xmlns:p14="http://schemas.microsoft.com/office/powerpoint/2010/main" val="169696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1036" y="205287"/>
            <a:ext cx="8882964" cy="919457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Зовнішній вигляд </a:t>
            </a:r>
            <a:r>
              <a:rPr lang="en-US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WEB-</a:t>
            </a:r>
            <a:r>
              <a:rPr lang="uk-UA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додатку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305514"/>
            <a:ext cx="5649867" cy="271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6" y="1340768"/>
            <a:ext cx="459251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07" y="5229200"/>
            <a:ext cx="8582025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399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1036" y="205287"/>
            <a:ext cx="8882964" cy="919457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Підвищення захисту </a:t>
            </a:r>
            <a:r>
              <a:rPr lang="en-US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WEB-</a:t>
            </a:r>
            <a:r>
              <a:rPr lang="uk-UA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додатку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00" y="1733536"/>
            <a:ext cx="3172866" cy="211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038683"/>
            <a:ext cx="276225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935" y="1271871"/>
            <a:ext cx="3867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Двофакторна авторизація</a:t>
            </a: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4012978" y="2467122"/>
            <a:ext cx="1118044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8082" y="4056337"/>
            <a:ext cx="40295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Асиметричне шифрування</a:t>
            </a: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"/>
          <a:stretch/>
        </p:blipFill>
        <p:spPr bwMode="auto">
          <a:xfrm>
            <a:off x="261036" y="4653136"/>
            <a:ext cx="8819126" cy="657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00" y="5733256"/>
            <a:ext cx="7470312" cy="846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трелка вниз 4"/>
          <p:cNvSpPr/>
          <p:nvPr/>
        </p:nvSpPr>
        <p:spPr>
          <a:xfrm>
            <a:off x="3889266" y="5364496"/>
            <a:ext cx="1114782" cy="3687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6434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261036" y="205287"/>
            <a:ext cx="8882964" cy="991465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Тестування</a:t>
            </a:r>
          </a:p>
        </p:txBody>
      </p:sp>
      <p:sp>
        <p:nvSpPr>
          <p:cNvPr id="6" name="Прямокутник 5"/>
          <p:cNvSpPr/>
          <p:nvPr/>
        </p:nvSpPr>
        <p:spPr>
          <a:xfrm>
            <a:off x="388934" y="134076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Модульне тестування</a:t>
            </a: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Функціональне тестування</a:t>
            </a:r>
            <a:r>
              <a:rPr lang="uk-UA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sz="2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Тестування на навантаження.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780" y="3068960"/>
            <a:ext cx="5177790" cy="3526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971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61036" y="196243"/>
            <a:ext cx="8882964" cy="1000509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4400" b="1" dirty="0" smtClean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Висновки</a:t>
            </a:r>
            <a:endParaRPr lang="uk-UA" sz="4400" b="1" dirty="0">
              <a:ln w="12700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кутник 5"/>
          <p:cNvSpPr/>
          <p:nvPr/>
        </p:nvSpPr>
        <p:spPr>
          <a:xfrm>
            <a:off x="273870" y="1665283"/>
            <a:ext cx="86186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визначено 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вимоги до розроблюваного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-додатку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проаналізовано можливі атаки на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-додатки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обрано технології для реалізації захищеного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-додатку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контролю успішності студентів;</a:t>
            </a: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програмна 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реалізація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-додатку контролю успішності студентів 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 його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захисту </a:t>
            </a: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від можливих атак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50000"/>
              </a:lnSpc>
              <a:buClr>
                <a:schemeClr val="accent4">
                  <a:lumMod val="75000"/>
                  <a:lumOff val="25000"/>
                </a:schemeClr>
              </a:buClr>
              <a:buFont typeface="Wingdings" pitchFamily="2" charset="2"/>
              <a:buChar char="v"/>
            </a:pP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проведено тестування розробленого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-додатку.</a:t>
            </a:r>
            <a:endParaRPr lang="uk-UA" sz="2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97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/>
        </p:nvSpPr>
        <p:spPr>
          <a:xfrm>
            <a:off x="575556" y="2852936"/>
            <a:ext cx="7992888" cy="7920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66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206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uk-UA" sz="66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00206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990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ерспектива">
  <a:themeElements>
    <a:clrScheme name="Інше 21">
      <a:dk1>
        <a:srgbClr val="FFFFFF"/>
      </a:dk1>
      <a:lt1>
        <a:sysClr val="window" lastClr="FFFFFF"/>
      </a:lt1>
      <a:dk2>
        <a:srgbClr val="666666"/>
      </a:dk2>
      <a:lt2>
        <a:srgbClr val="D2D2D2"/>
      </a:lt2>
      <a:accent1>
        <a:srgbClr val="FFFFFF"/>
      </a:accent1>
      <a:accent2>
        <a:srgbClr val="E40059"/>
      </a:accent2>
      <a:accent3>
        <a:srgbClr val="9C007F"/>
      </a:accent3>
      <a:accent4>
        <a:srgbClr val="002060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Класична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ерспектив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7844</TotalTime>
  <Words>358</Words>
  <Application>Microsoft Office PowerPoint</Application>
  <PresentationFormat>Экран (4:3)</PresentationFormat>
  <Paragraphs>69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Перспектива</vt:lpstr>
      <vt:lpstr>Visio</vt:lpstr>
      <vt:lpstr>Презентация PowerPoint</vt:lpstr>
      <vt:lpstr>Постановка задач: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Тетяна Івасюк</dc:creator>
  <cp:lastModifiedBy>Tetyana Petrivna</cp:lastModifiedBy>
  <cp:revision>34</cp:revision>
  <dcterms:created xsi:type="dcterms:W3CDTF">2014-06-19T13:34:18Z</dcterms:created>
  <dcterms:modified xsi:type="dcterms:W3CDTF">2015-11-23T10:21:22Z</dcterms:modified>
</cp:coreProperties>
</file>