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15"/>
  </p:notesMasterIdLst>
  <p:sldIdLst>
    <p:sldId id="256" r:id="rId2"/>
    <p:sldId id="257" r:id="rId3"/>
    <p:sldId id="276" r:id="rId4"/>
    <p:sldId id="261" r:id="rId5"/>
    <p:sldId id="262" r:id="rId6"/>
    <p:sldId id="264" r:id="rId7"/>
    <p:sldId id="266" r:id="rId8"/>
    <p:sldId id="267" r:id="rId9"/>
    <p:sldId id="268" r:id="rId10"/>
    <p:sldId id="278" r:id="rId11"/>
    <p:sldId id="277" r:id="rId12"/>
    <p:sldId id="270" r:id="rId13"/>
    <p:sldId id="27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20DA197-DBF1-44AD-9AAD-6A7525E46CAD}">
          <p14:sldIdLst>
            <p14:sldId id="256"/>
            <p14:sldId id="257"/>
            <p14:sldId id="276"/>
            <p14:sldId id="261"/>
            <p14:sldId id="262"/>
            <p14:sldId id="264"/>
            <p14:sldId id="266"/>
            <p14:sldId id="267"/>
            <p14:sldId id="268"/>
            <p14:sldId id="278"/>
            <p14:sldId id="277"/>
            <p14:sldId id="270"/>
            <p14:sldId id="27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21" autoAdjust="0"/>
    <p:restoredTop sz="94622" autoAdjust="0"/>
  </p:normalViewPr>
  <p:slideViewPr>
    <p:cSldViewPr>
      <p:cViewPr varScale="1">
        <p:scale>
          <a:sx n="117" d="100"/>
          <a:sy n="117" d="100"/>
        </p:scale>
        <p:origin x="-87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1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287196-C41B-45B7-A33C-29AF5AD006F8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B8CB78-6369-42D1-B0F2-CE583FE750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751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8CB78-6369-42D1-B0F2-CE583FE7506D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148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3570D2E-49A4-4EAE-AA14-455383363DA8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9F5215E-6743-436F-ACD5-54770DAD72A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3570D2E-49A4-4EAE-AA14-455383363DA8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9F5215E-6743-436F-ACD5-54770DAD72A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3570D2E-49A4-4EAE-AA14-455383363DA8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9F5215E-6743-436F-ACD5-54770DAD72A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70D2E-49A4-4EAE-AA14-455383363DA8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5215E-6743-436F-ACD5-54770DAD72A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70D2E-49A4-4EAE-AA14-455383363DA8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5215E-6743-436F-ACD5-54770DAD72A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3570D2E-49A4-4EAE-AA14-455383363DA8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9F5215E-6743-436F-ACD5-54770DAD72A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70D2E-49A4-4EAE-AA14-455383363DA8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5215E-6743-436F-ACD5-54770DAD72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3570D2E-49A4-4EAE-AA14-455383363DA8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9F5215E-6743-436F-ACD5-54770DAD72A5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3570D2E-49A4-4EAE-AA14-455383363DA8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9F5215E-6743-436F-ACD5-54770DAD72A5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70D2E-49A4-4EAE-AA14-455383363DA8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5215E-6743-436F-ACD5-54770DAD72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70D2E-49A4-4EAE-AA14-455383363DA8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5215E-6743-436F-ACD5-54770DAD72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3570D2E-49A4-4EAE-AA14-455383363DA8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9F5215E-6743-436F-ACD5-54770DAD72A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5736" y="2204864"/>
            <a:ext cx="6614552" cy="1472184"/>
          </a:xfrm>
        </p:spPr>
        <p:txBody>
          <a:bodyPr>
            <a:normAutofit/>
          </a:bodyPr>
          <a:lstStyle/>
          <a:p>
            <a:r>
              <a:rPr lang="ru-RU" dirty="0" err="1" smtClean="0"/>
              <a:t>Досл</a:t>
            </a:r>
            <a:r>
              <a:rPr lang="uk-UA" dirty="0" err="1" smtClean="0"/>
              <a:t>ідження</a:t>
            </a:r>
            <a:r>
              <a:rPr lang="uk-UA" dirty="0" smtClean="0"/>
              <a:t> </a:t>
            </a:r>
            <a:r>
              <a:rPr lang="uk-UA" dirty="0" smtClean="0"/>
              <a:t>ефективності кінцевих каскадів радіопередавачів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7744" y="4293096"/>
            <a:ext cx="6400800" cy="1752600"/>
          </a:xfrm>
        </p:spPr>
        <p:txBody>
          <a:bodyPr>
            <a:normAutofit/>
          </a:bodyPr>
          <a:lstStyle/>
          <a:p>
            <a:pPr algn="r"/>
            <a:r>
              <a:rPr lang="uk-UA" dirty="0" smtClean="0"/>
              <a:t>Виконав:ст. гр. </a:t>
            </a:r>
            <a:r>
              <a:rPr lang="uk-UA" dirty="0" smtClean="0"/>
              <a:t>ТСМ-14сп</a:t>
            </a:r>
            <a:endParaRPr lang="uk-UA" dirty="0" smtClean="0"/>
          </a:p>
          <a:p>
            <a:pPr algn="r"/>
            <a:r>
              <a:rPr lang="uk-UA" dirty="0" smtClean="0"/>
              <a:t>Мазуренко М.І.</a:t>
            </a:r>
          </a:p>
          <a:p>
            <a:pPr algn="r"/>
            <a:r>
              <a:rPr lang="uk-UA" dirty="0" smtClean="0"/>
              <a:t>Керівник: </a:t>
            </a:r>
            <a:r>
              <a:rPr lang="uk-UA" dirty="0" err="1" smtClean="0"/>
              <a:t>к.т.н</a:t>
            </a:r>
            <a:r>
              <a:rPr lang="uk-UA" dirty="0" smtClean="0"/>
              <a:t>., доц.</a:t>
            </a:r>
          </a:p>
          <a:p>
            <a:pPr algn="r"/>
            <a:r>
              <a:rPr lang="uk-UA" dirty="0" smtClean="0"/>
              <a:t> Дрючин О.О.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914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332656"/>
            <a:ext cx="8208912" cy="6264696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uk-UA" b="1" dirty="0" smtClean="0"/>
              <a:t>Актуальність </a:t>
            </a:r>
            <a:r>
              <a:rPr lang="uk-UA" dirty="0" smtClean="0"/>
              <a:t>– підвищення </a:t>
            </a:r>
            <a:r>
              <a:rPr lang="uk-UA" dirty="0" smtClean="0"/>
              <a:t>ККД каскадів дозволяє:</a:t>
            </a:r>
          </a:p>
          <a:p>
            <a:pPr marL="82296" indent="0">
              <a:buNone/>
            </a:pPr>
            <a:endParaRPr lang="uk-UA" dirty="0" smtClean="0"/>
          </a:p>
          <a:p>
            <a:pPr>
              <a:buFontTx/>
              <a:buChar char="-"/>
            </a:pPr>
            <a:r>
              <a:rPr lang="uk-UA" dirty="0" smtClean="0"/>
              <a:t>Збільшити час роботи портативних пристроїв</a:t>
            </a:r>
          </a:p>
          <a:p>
            <a:pPr>
              <a:buFontTx/>
              <a:buChar char="-"/>
            </a:pPr>
            <a:r>
              <a:rPr lang="uk-UA" dirty="0"/>
              <a:t>Відмовитись від примусового охолодження </a:t>
            </a:r>
          </a:p>
          <a:p>
            <a:pPr>
              <a:buFontTx/>
              <a:buChar char="-"/>
            </a:pPr>
            <a:r>
              <a:rPr lang="uk-UA" dirty="0" smtClean="0"/>
              <a:t>Зменшити розміри та вагу пристрою</a:t>
            </a:r>
            <a:endParaRPr lang="uk-UA" dirty="0"/>
          </a:p>
          <a:p>
            <a:pPr>
              <a:buFontTx/>
              <a:buChar char="-"/>
            </a:pPr>
            <a:r>
              <a:rPr lang="uk-UA" dirty="0" smtClean="0"/>
              <a:t>Підвищити надійність </a:t>
            </a:r>
            <a:r>
              <a:rPr lang="uk-UA" dirty="0" smtClean="0"/>
              <a:t>пристрою</a:t>
            </a:r>
          </a:p>
          <a:p>
            <a:pPr>
              <a:buFontTx/>
              <a:buChar char="-"/>
            </a:pPr>
            <a:endParaRPr lang="uk-UA" dirty="0" smtClean="0"/>
          </a:p>
          <a:p>
            <a:pPr marL="82296" indent="0">
              <a:buNone/>
            </a:pPr>
            <a:r>
              <a:rPr lang="uk-UA" dirty="0" smtClean="0"/>
              <a:t>Найбільше </a:t>
            </a:r>
            <a:r>
              <a:rPr lang="uk-UA" dirty="0"/>
              <a:t>втрат в радіопередавачі виникають в кінцевому каскаді. </a:t>
            </a:r>
          </a:p>
          <a:p>
            <a:pPr marL="82296" indent="0">
              <a:buNone/>
            </a:pPr>
            <a:r>
              <a:rPr lang="uk-UA" dirty="0"/>
              <a:t>Тому підвищення </a:t>
            </a:r>
            <a:r>
              <a:rPr lang="uk-UA" dirty="0" smtClean="0"/>
              <a:t>ККД </a:t>
            </a:r>
            <a:r>
              <a:rPr lang="uk-UA" dirty="0"/>
              <a:t>кінцевого каскаду </a:t>
            </a:r>
            <a:r>
              <a:rPr lang="uk-UA" dirty="0" smtClean="0"/>
              <a:t>підвищує </a:t>
            </a:r>
            <a:r>
              <a:rPr lang="uk-UA"/>
              <a:t>енергоефективність </a:t>
            </a:r>
            <a:r>
              <a:rPr lang="uk-UA" smtClean="0"/>
              <a:t>радіопередавача</a:t>
            </a:r>
            <a:r>
              <a:rPr lang="uk-UA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301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404664"/>
            <a:ext cx="8682168" cy="2520280"/>
          </a:xfrm>
        </p:spPr>
        <p:txBody>
          <a:bodyPr>
            <a:normAutofit fontScale="92500"/>
          </a:bodyPr>
          <a:lstStyle/>
          <a:p>
            <a:r>
              <a:rPr lang="uk-UA" dirty="0" smtClean="0"/>
              <a:t>Мета роботи - дослідження </a:t>
            </a:r>
            <a:r>
              <a:rPr lang="uk-UA" dirty="0" smtClean="0"/>
              <a:t>шляхів підвищення ККД.</a:t>
            </a:r>
            <a:endParaRPr lang="uk-UA" dirty="0" smtClean="0"/>
          </a:p>
          <a:p>
            <a:r>
              <a:rPr lang="uk-UA" dirty="0" smtClean="0"/>
              <a:t>Об'єкт досліджень - процес перетворення енергії джерела живлення в енергію </a:t>
            </a:r>
            <a:r>
              <a:rPr lang="uk-UA" dirty="0" smtClean="0"/>
              <a:t>випромінювання та тепло.</a:t>
            </a:r>
            <a:endParaRPr lang="uk-UA" dirty="0" smtClean="0"/>
          </a:p>
          <a:p>
            <a:r>
              <a:rPr lang="uk-UA" dirty="0" smtClean="0"/>
              <a:t>Методи досліджень базуються на теорії електричних і радіотехнічних </a:t>
            </a:r>
            <a:r>
              <a:rPr lang="uk-UA" dirty="0" smtClean="0"/>
              <a:t>кіл та на симуляції елементів радіопередавачів .</a:t>
            </a:r>
            <a:endParaRPr lang="uk-UA" dirty="0" smtClean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251520" y="2780928"/>
            <a:ext cx="8650208" cy="18002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>
              <a:buNone/>
            </a:pPr>
            <a:r>
              <a:rPr lang="uk-UA" dirty="0"/>
              <a:t>Втрати в кінцевому каскаді виникають :</a:t>
            </a:r>
            <a:endParaRPr lang="uk-UA" dirty="0" smtClean="0"/>
          </a:p>
          <a:p>
            <a:r>
              <a:rPr lang="uk-UA" dirty="0" smtClean="0"/>
              <a:t>Через режим роботи АЕ</a:t>
            </a:r>
          </a:p>
          <a:p>
            <a:r>
              <a:rPr lang="uk-UA" dirty="0" smtClean="0"/>
              <a:t>Втрати через неузгодженість</a:t>
            </a:r>
          </a:p>
          <a:p>
            <a:r>
              <a:rPr lang="uk-UA" dirty="0" smtClean="0"/>
              <a:t>Втрати через не ідеальність елементів </a:t>
            </a:r>
            <a:endParaRPr lang="uk-UA" dirty="0" smtClean="0"/>
          </a:p>
          <a:p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251520" y="4581128"/>
            <a:ext cx="8650208" cy="1917526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>
              <a:buNone/>
            </a:pPr>
            <a:r>
              <a:rPr lang="uk-UA" dirty="0" smtClean="0"/>
              <a:t>Шляхи </a:t>
            </a:r>
            <a:r>
              <a:rPr lang="uk-UA" dirty="0"/>
              <a:t>підвищення ККД:</a:t>
            </a:r>
            <a:endParaRPr lang="ru-RU" dirty="0"/>
          </a:p>
          <a:p>
            <a:r>
              <a:rPr lang="uk-UA" dirty="0" smtClean="0"/>
              <a:t>Вибір </a:t>
            </a:r>
            <a:r>
              <a:rPr lang="uk-UA" dirty="0"/>
              <a:t>оптимального режиму роботи АЕ</a:t>
            </a:r>
          </a:p>
          <a:p>
            <a:r>
              <a:rPr lang="uk-UA" dirty="0"/>
              <a:t>У</a:t>
            </a:r>
            <a:r>
              <a:rPr lang="uk-UA" dirty="0" smtClean="0"/>
              <a:t>згодити  кінцевий  каскад </a:t>
            </a:r>
            <a:r>
              <a:rPr lang="uk-UA" dirty="0"/>
              <a:t>з навантаженням</a:t>
            </a:r>
          </a:p>
          <a:p>
            <a:r>
              <a:rPr lang="uk-UA" dirty="0"/>
              <a:t>Використання </a:t>
            </a:r>
            <a:r>
              <a:rPr lang="uk-UA" dirty="0" smtClean="0"/>
              <a:t>індуктивностей </a:t>
            </a:r>
            <a:r>
              <a:rPr lang="uk-UA" dirty="0"/>
              <a:t>та </a:t>
            </a:r>
            <a:r>
              <a:rPr lang="uk-UA" dirty="0" smtClean="0"/>
              <a:t>ємностей з великою добротністю</a:t>
            </a:r>
            <a:endParaRPr lang="uk-UA" dirty="0"/>
          </a:p>
          <a:p>
            <a:pPr marL="82296" indent="0">
              <a:buFont typeface="Wingdings 2"/>
              <a:buNone/>
            </a:pPr>
            <a:endParaRPr lang="uk-UA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306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Режими роботи АЕ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sz="quarter" idx="1"/>
          </p:nvPr>
        </p:nvPicPr>
        <p:blipFill rotWithShape="1">
          <a:blip r:embed="rId2"/>
          <a:srcRect l="11404" t="30241" r="70669" b="29897"/>
          <a:stretch/>
        </p:blipFill>
        <p:spPr bwMode="auto">
          <a:xfrm>
            <a:off x="467544" y="2342081"/>
            <a:ext cx="3422476" cy="42953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75656" y="1323152"/>
            <a:ext cx="6840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Режим </a:t>
            </a:r>
            <a:r>
              <a:rPr lang="ru-RU" sz="2400" dirty="0" err="1" smtClean="0"/>
              <a:t>роботи</a:t>
            </a:r>
            <a:r>
              <a:rPr lang="ru-RU" sz="2400" dirty="0" smtClean="0"/>
              <a:t> АЕ </a:t>
            </a:r>
            <a:r>
              <a:rPr lang="ru-RU" sz="2400" dirty="0" err="1" smtClean="0"/>
              <a:t>залежить</a:t>
            </a:r>
            <a:r>
              <a:rPr lang="ru-RU" sz="2400" dirty="0" smtClean="0"/>
              <a:t> в</a:t>
            </a:r>
            <a:r>
              <a:rPr lang="uk-UA" sz="2400" dirty="0" err="1" smtClean="0"/>
              <a:t>ід</a:t>
            </a:r>
            <a:r>
              <a:rPr lang="uk-UA" sz="2400" dirty="0" smtClean="0"/>
              <a:t> обраного кута відсічки </a:t>
            </a:r>
            <a:r>
              <a:rPr lang="uk-UA" sz="2400" i="1" dirty="0" smtClean="0">
                <a:sym typeface="Symbol"/>
              </a:rPr>
              <a:t>  </a:t>
            </a:r>
            <a:r>
              <a:rPr lang="uk-UA" sz="2400" dirty="0" smtClean="0">
                <a:sym typeface="Symbol"/>
              </a:rPr>
              <a:t>та від навантаження кінцевого каскаду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363262" y="5887337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60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158816" y="5901247"/>
            <a:ext cx="521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120</a:t>
            </a:r>
            <a:endParaRPr lang="ru-RU" dirty="0"/>
          </a:p>
        </p:txBody>
      </p:sp>
      <p:pic>
        <p:nvPicPr>
          <p:cNvPr id="9" name="Рисунок 8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48"/>
          <a:stretch/>
        </p:blipFill>
        <p:spPr bwMode="auto">
          <a:xfrm>
            <a:off x="4211960" y="2724522"/>
            <a:ext cx="4499992" cy="35616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277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22114"/>
          </a:xfrm>
        </p:spPr>
        <p:txBody>
          <a:bodyPr>
            <a:normAutofit/>
          </a:bodyPr>
          <a:lstStyle/>
          <a:p>
            <a:r>
              <a:rPr lang="uk-UA" dirty="0" smtClean="0"/>
              <a:t>Узгодження каскаду необхідне для: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484784"/>
            <a:ext cx="7467600" cy="4989168"/>
          </a:xfrm>
        </p:spPr>
        <p:txBody>
          <a:bodyPr>
            <a:normAutofit/>
          </a:bodyPr>
          <a:lstStyle/>
          <a:p>
            <a:r>
              <a:rPr lang="uk-UA" dirty="0" smtClean="0"/>
              <a:t>Трансформації </a:t>
            </a:r>
            <a:r>
              <a:rPr lang="uk-UA" dirty="0"/>
              <a:t>активної частини опору </a:t>
            </a:r>
            <a:r>
              <a:rPr lang="uk-UA" dirty="0" smtClean="0"/>
              <a:t>навантаження(антени) </a:t>
            </a:r>
            <a:r>
              <a:rPr lang="uk-UA" dirty="0"/>
              <a:t>в </a:t>
            </a:r>
            <a:r>
              <a:rPr lang="uk-UA" dirty="0" smtClean="0"/>
              <a:t>опір, необхідний </a:t>
            </a:r>
            <a:r>
              <a:rPr lang="uk-UA" dirty="0"/>
              <a:t>для роботи транзистора у вибраному режимі</a:t>
            </a:r>
            <a:r>
              <a:rPr lang="uk-UA" dirty="0" smtClean="0"/>
              <a:t>.</a:t>
            </a:r>
          </a:p>
          <a:p>
            <a:r>
              <a:rPr lang="uk-UA" dirty="0" smtClean="0"/>
              <a:t>Компенсації реактивної складової навантаження.</a:t>
            </a:r>
          </a:p>
          <a:p>
            <a:r>
              <a:rPr lang="uk-UA" dirty="0" smtClean="0"/>
              <a:t>Забезпечення необхідної форми </a:t>
            </a:r>
            <a:r>
              <a:rPr lang="uk-UA" dirty="0" smtClean="0"/>
              <a:t>напруги та струму </a:t>
            </a:r>
            <a:r>
              <a:rPr lang="uk-UA" dirty="0"/>
              <a:t>на колекторі транзистора, що відповідає обраному режиму</a:t>
            </a:r>
            <a:r>
              <a:rPr lang="uk-UA" dirty="0" smtClean="0"/>
              <a:t>.</a:t>
            </a:r>
            <a:endParaRPr lang="uk-UA" dirty="0" smtClean="0"/>
          </a:p>
          <a:p>
            <a:r>
              <a:rPr lang="uk-UA" dirty="0" smtClean="0"/>
              <a:t>Додаткової фільтрації </a:t>
            </a:r>
            <a:r>
              <a:rPr lang="uk-UA" dirty="0" smtClean="0"/>
              <a:t>гармонік</a:t>
            </a:r>
          </a:p>
          <a:p>
            <a:endParaRPr lang="uk-UA" dirty="0" smtClean="0"/>
          </a:p>
          <a:p>
            <a:pPr>
              <a:buFont typeface="Wingdings" panose="05000000000000000000" pitchFamily="2" charset="2"/>
              <a:buChar char="q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04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5512656" cy="634082"/>
          </a:xfrm>
        </p:spPr>
        <p:txBody>
          <a:bodyPr>
            <a:normAutofit/>
          </a:bodyPr>
          <a:lstStyle/>
          <a:p>
            <a:r>
              <a:rPr lang="uk-UA" dirty="0" smtClean="0"/>
              <a:t>Пристрої вимірювання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07783" y="1277973"/>
            <a:ext cx="6820601" cy="1502955"/>
          </a:xfrm>
          <a:prstGeom prst="rect">
            <a:avLst/>
          </a:prstGeo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1320387" y="4221088"/>
            <a:ext cx="7498080" cy="2398712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>
              <a:buNone/>
            </a:pPr>
            <a:r>
              <a:rPr lang="uk-UA" dirty="0" smtClean="0"/>
              <a:t>Використовують </a:t>
            </a:r>
            <a:r>
              <a:rPr lang="uk-UA" dirty="0" smtClean="0"/>
              <a:t>датчики</a:t>
            </a:r>
            <a:r>
              <a:rPr lang="uk-UA" dirty="0" smtClean="0"/>
              <a:t>:</a:t>
            </a:r>
            <a:endParaRPr lang="uk-UA" dirty="0" smtClean="0"/>
          </a:p>
          <a:p>
            <a:r>
              <a:rPr lang="uk-UA" dirty="0"/>
              <a:t>Фази </a:t>
            </a:r>
            <a:endParaRPr lang="uk-UA" dirty="0" smtClean="0"/>
          </a:p>
          <a:p>
            <a:r>
              <a:rPr lang="uk-UA" dirty="0" smtClean="0"/>
              <a:t>Датчики </a:t>
            </a:r>
            <a:r>
              <a:rPr lang="uk-UA" dirty="0"/>
              <a:t>модуля опору</a:t>
            </a:r>
          </a:p>
          <a:p>
            <a:r>
              <a:rPr lang="uk-UA" dirty="0"/>
              <a:t>Напруги</a:t>
            </a:r>
          </a:p>
          <a:p>
            <a:r>
              <a:rPr lang="uk-UA" dirty="0"/>
              <a:t>Струму</a:t>
            </a:r>
          </a:p>
          <a:p>
            <a:r>
              <a:rPr lang="uk-UA" dirty="0" smtClean="0"/>
              <a:t>Датчики </a:t>
            </a:r>
            <a:r>
              <a:rPr lang="uk-UA" dirty="0"/>
              <a:t>падаючої та відбитої хвилі (</a:t>
            </a:r>
            <a:r>
              <a:rPr lang="uk-UA" dirty="0" err="1"/>
              <a:t>КСХ-метри</a:t>
            </a:r>
            <a:r>
              <a:rPr lang="uk-UA" dirty="0"/>
              <a:t>)</a:t>
            </a:r>
            <a:endParaRPr lang="ru-RU" dirty="0"/>
          </a:p>
          <a:p>
            <a:endParaRPr lang="uk-UA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724135" y="2852750"/>
            <a:ext cx="2051287" cy="10803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dirty="0" smtClean="0"/>
              <a:t>Датчик фази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44415" y="2870448"/>
            <a:ext cx="2232248" cy="10626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dirty="0" smtClean="0"/>
              <a:t>Датчик модуля опору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980719" y="2852750"/>
            <a:ext cx="2014342" cy="10803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dirty="0" smtClean="0"/>
              <a:t>Датчик потужності</a:t>
            </a:r>
            <a:endParaRPr lang="ru-RU" sz="2400" dirty="0"/>
          </a:p>
        </p:txBody>
      </p:sp>
      <p:cxnSp>
        <p:nvCxnSpPr>
          <p:cNvPr id="9" name="Прямая со стрелкой 8"/>
          <p:cNvCxnSpPr>
            <a:stCxn id="6" idx="3"/>
            <a:endCxn id="7" idx="1"/>
          </p:cNvCxnSpPr>
          <p:nvPr/>
        </p:nvCxnSpPr>
        <p:spPr>
          <a:xfrm>
            <a:off x="2775422" y="3392903"/>
            <a:ext cx="468993" cy="884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7" idx="3"/>
            <a:endCxn id="8" idx="1"/>
          </p:cNvCxnSpPr>
          <p:nvPr/>
        </p:nvCxnSpPr>
        <p:spPr>
          <a:xfrm flipV="1">
            <a:off x="5476663" y="3392903"/>
            <a:ext cx="504056" cy="884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endCxn id="6" idx="1"/>
          </p:cNvCxnSpPr>
          <p:nvPr/>
        </p:nvCxnSpPr>
        <p:spPr>
          <a:xfrm>
            <a:off x="406964" y="3392903"/>
            <a:ext cx="317171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7927237" y="3449563"/>
            <a:ext cx="317171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H="1">
            <a:off x="724135" y="2564904"/>
            <a:ext cx="4102574" cy="2878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6122853" y="2564904"/>
            <a:ext cx="1872208" cy="2878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104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Датчик фази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sz="quarter" idx="1"/>
          </p:nvPr>
        </p:nvPicPr>
        <p:blipFill rotWithShape="1">
          <a:blip r:embed="rId2"/>
          <a:stretch/>
        </p:blipFill>
        <p:spPr bwMode="auto">
          <a:xfrm>
            <a:off x="457200" y="1729675"/>
            <a:ext cx="7467600" cy="46146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6689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Датчик модуля опору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sz="quarter" idx="1"/>
          </p:nvPr>
        </p:nvPicPr>
        <p:blipFill rotWithShape="1">
          <a:blip r:embed="rId2"/>
          <a:stretch/>
        </p:blipFill>
        <p:spPr bwMode="auto">
          <a:xfrm>
            <a:off x="457200" y="1699959"/>
            <a:ext cx="7467600" cy="46741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13927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Ланки узгодження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sz="quarter" idx="1"/>
          </p:nvPr>
        </p:nvPicPr>
        <p:blipFill rotWithShape="1">
          <a:blip r:embed="rId2"/>
          <a:stretch/>
        </p:blipFill>
        <p:spPr bwMode="auto">
          <a:xfrm>
            <a:off x="2386012" y="2822575"/>
            <a:ext cx="3609975" cy="24288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/>
          <p:nvPr/>
        </p:nvPicPr>
        <p:blipFill rotWithShape="1">
          <a:blip r:embed="rId3"/>
          <a:srcRect l="9334" t="18823" r="9556" b="15686"/>
          <a:stretch/>
        </p:blipFill>
        <p:spPr bwMode="auto">
          <a:xfrm>
            <a:off x="5436096" y="1217184"/>
            <a:ext cx="3190666" cy="14594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4"/>
          <a:srcRect l="7384" t="18823" r="9705" b="16863"/>
          <a:stretch/>
        </p:blipFill>
        <p:spPr bwMode="auto">
          <a:xfrm>
            <a:off x="2051720" y="1294213"/>
            <a:ext cx="3384376" cy="14113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Объект 3"/>
          <p:cNvPicPr>
            <a:picLocks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9" r="3172" b="10504"/>
          <a:stretch/>
        </p:blipFill>
        <p:spPr bwMode="auto">
          <a:xfrm>
            <a:off x="1595001" y="3116188"/>
            <a:ext cx="4944869" cy="33062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5738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Результати моделювання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93" t="12592" r="5365" b="19250"/>
          <a:stretch/>
        </p:blipFill>
        <p:spPr bwMode="auto">
          <a:xfrm>
            <a:off x="539552" y="1628800"/>
            <a:ext cx="7488832" cy="4904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87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467600" cy="778098"/>
          </a:xfrm>
        </p:spPr>
        <p:txBody>
          <a:bodyPr/>
          <a:lstStyle/>
          <a:p>
            <a:r>
              <a:rPr lang="uk-UA" dirty="0" smtClean="0"/>
              <a:t>Результати моделювання</a:t>
            </a:r>
            <a:endParaRPr lang="ru-RU" dirty="0"/>
          </a:p>
        </p:txBody>
      </p:sp>
      <p:pic>
        <p:nvPicPr>
          <p:cNvPr id="1027" name="Picture 3" descr="C:\Users\user\Pictures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350" y="1170078"/>
            <a:ext cx="5341413" cy="5328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Pictures\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349" y="1155964"/>
            <a:ext cx="5308071" cy="532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Pictures\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683" y="1155964"/>
            <a:ext cx="5301402" cy="5308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er\Pictures\Снимок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344" y="1159277"/>
            <a:ext cx="5328076" cy="5328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user\Pictures\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346" y="1179282"/>
            <a:ext cx="5308071" cy="5308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user\Pictures\5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85705"/>
            <a:ext cx="5314740" cy="5308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user\Pictures\6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82370"/>
            <a:ext cx="5301402" cy="5314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user\Pictures\7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96752"/>
            <a:ext cx="5301402" cy="5301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785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Дослідження ланок узгодження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user\Pictures\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7648690" cy="5101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Pictures\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7655358" cy="5094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Pictures\1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76" y="1505143"/>
            <a:ext cx="7655358" cy="5108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user\Pictures\1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76" y="1505143"/>
            <a:ext cx="7648690" cy="5108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user\Pictures\1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78" y="1505143"/>
            <a:ext cx="7635353" cy="5108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user\Pictures\16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40" y="1509032"/>
            <a:ext cx="7655358" cy="5094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user\Pictures\17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49" y="1484784"/>
            <a:ext cx="7635353" cy="5101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434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Висновок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 smtClean="0"/>
              <a:t>Використання Г,Т,П – подібних ланок в широкодіапазонних передавачах обмежено вузькою смугою трансформації опору та великою нерівномірністю АЧХ. Ці ланки краще реалізовувати з можливістю перестройки за допомогою  керованих </a:t>
            </a:r>
            <a:r>
              <a:rPr lang="uk-UA" dirty="0" err="1" smtClean="0"/>
              <a:t>реактивностей</a:t>
            </a:r>
            <a:r>
              <a:rPr lang="uk-UA" dirty="0" smtClean="0"/>
              <a:t>. </a:t>
            </a:r>
            <a:endParaRPr lang="uk-UA" dirty="0" smtClean="0"/>
          </a:p>
          <a:p>
            <a:r>
              <a:rPr lang="uk-UA" dirty="0" smtClean="0"/>
              <a:t>Моделювання керованої індуктивності в складі Г-подібної ланки, показало можливість використання такої реактивності для узгодження, компенсації реактивної складової та фільтрації вищих гармонік в широкодіапазонних передавачах.  </a:t>
            </a:r>
            <a:endParaRPr lang="uk-UA" dirty="0" smtClean="0"/>
          </a:p>
        </p:txBody>
      </p:sp>
    </p:spTree>
    <p:extLst>
      <p:ext uri="{BB962C8B-B14F-4D97-AF65-F5344CB8AC3E}">
        <p14:creationId xmlns:p14="http://schemas.microsoft.com/office/powerpoint/2010/main" val="372096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1440</TotalTime>
  <Words>306</Words>
  <Application>Microsoft Office PowerPoint</Application>
  <PresentationFormat>Экран (4:3)</PresentationFormat>
  <Paragraphs>54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Эркер</vt:lpstr>
      <vt:lpstr>Дослідження ефективності кінцевих каскадів радіопередавачів</vt:lpstr>
      <vt:lpstr>Презентация PowerPoint</vt:lpstr>
      <vt:lpstr>Презентация PowerPoint</vt:lpstr>
      <vt:lpstr>Режими роботи АЕ</vt:lpstr>
      <vt:lpstr>Узгодження каскаду необхідне для:</vt:lpstr>
      <vt:lpstr>Пристрої вимірювання</vt:lpstr>
      <vt:lpstr>Датчик фази</vt:lpstr>
      <vt:lpstr>Датчик модуля опору</vt:lpstr>
      <vt:lpstr>Ланки узгодження</vt:lpstr>
      <vt:lpstr>Результати моделювання</vt:lpstr>
      <vt:lpstr>Результати моделювання</vt:lpstr>
      <vt:lpstr>Дослідження ланок узгодження</vt:lpstr>
      <vt:lpstr>Висновок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Дослідження засобів контролю втрат в кінцевих пристроях радіопередавачів</dc:title>
  <dc:creator>Антошка</dc:creator>
  <cp:lastModifiedBy>Максим</cp:lastModifiedBy>
  <cp:revision>69</cp:revision>
  <dcterms:created xsi:type="dcterms:W3CDTF">2014-06-20T17:03:41Z</dcterms:created>
  <dcterms:modified xsi:type="dcterms:W3CDTF">2015-06-16T20:22:02Z</dcterms:modified>
</cp:coreProperties>
</file>