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notesMasterIdLst>
    <p:notesMasterId r:id="rId11"/>
  </p:notesMasterIdLst>
  <p:sldIdLst>
    <p:sldId id="256" r:id="rId2"/>
    <p:sldId id="257" r:id="rId3"/>
    <p:sldId id="265" r:id="rId4"/>
    <p:sldId id="266" r:id="rId5"/>
    <p:sldId id="258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6" y="7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B6C31-ED24-4004-9C0D-23D985B89C77}" type="datetimeFigureOut">
              <a:rPr lang="en-US" smtClean="0"/>
              <a:t>6/17/2015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67504-A91C-4213-9672-2354BD25C1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17.06.2015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sensor.ru/InFo-data/item_035/spic_0002241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857232"/>
            <a:ext cx="8606760" cy="2931808"/>
          </a:xfrm>
        </p:spPr>
        <p:txBody>
          <a:bodyPr>
            <a:noAutofit/>
          </a:bodyPr>
          <a:lstStyle/>
          <a:p>
            <a:pPr algn="l"/>
            <a:r>
              <a:rPr lang="uk-UA" sz="4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Розробка метрологічного забезпечення вимірювань вологості зерна у потоці</a:t>
            </a:r>
            <a:endParaRPr lang="uk-UA" sz="48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9672" y="5052144"/>
            <a:ext cx="6400800" cy="1473200"/>
          </a:xfrm>
        </p:spPr>
        <p:txBody>
          <a:bodyPr>
            <a:noAutofit/>
          </a:bodyPr>
          <a:lstStyle/>
          <a:p>
            <a:r>
              <a:rPr lang="uk-UA" sz="2800" dirty="0" err="1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Шанюк</a:t>
            </a:r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 Вікторія Анатоліївна</a:t>
            </a:r>
          </a:p>
          <a:p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Науковий керівник:</a:t>
            </a:r>
          </a:p>
          <a:p>
            <a:r>
              <a:rPr lang="uk-UA" sz="2800" dirty="0" smtClean="0">
                <a:solidFill>
                  <a:schemeClr val="bg2">
                    <a:lumMod val="10000"/>
                  </a:schemeClr>
                </a:solidFill>
                <a:latin typeface="Courier New" pitchFamily="49" charset="0"/>
                <a:cs typeface="Courier New" pitchFamily="49" charset="0"/>
              </a:rPr>
              <a:t>Ігнатенко О. Г.</a:t>
            </a:r>
            <a:endParaRPr lang="uk-UA" sz="2800" dirty="0">
              <a:solidFill>
                <a:schemeClr val="bg2">
                  <a:lumMod val="1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51590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78000"/>
              </a:srgbClr>
            </a:gs>
            <a:gs pos="0">
              <a:srgbClr val="85C2FF"/>
            </a:gs>
            <a:gs pos="54000">
              <a:srgbClr val="C4D6EB"/>
            </a:gs>
            <a:gs pos="100000">
              <a:srgbClr val="FFEBFA">
                <a:lumMod val="0"/>
                <a:lumOff val="100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308" y="980728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 smtClean="0"/>
              <a:t>	</a:t>
            </a:r>
            <a:r>
              <a:rPr lang="uk-UA" sz="2400" dirty="0" smtClean="0"/>
              <a:t>Метою дипломного проекту є розробка метрологічного забезпечення вимірювань вологості зерна у потоці, що п</a:t>
            </a:r>
            <a:r>
              <a:rPr lang="ru-RU" sz="2400" dirty="0" err="1" smtClean="0"/>
              <a:t>олягає</a:t>
            </a:r>
            <a:r>
              <a:rPr lang="ru-RU" sz="2400" dirty="0" smtClean="0"/>
              <a:t> у </a:t>
            </a:r>
            <a:r>
              <a:rPr lang="ru-RU" sz="2400" dirty="0" err="1" smtClean="0"/>
              <a:t>застосуванні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метрологічних</a:t>
            </a:r>
            <a:r>
              <a:rPr lang="ru-RU" sz="2400" dirty="0" smtClean="0"/>
              <a:t> норм </a:t>
            </a:r>
            <a:r>
              <a:rPr lang="ru-RU" sz="2400" dirty="0" err="1" smtClean="0"/>
              <a:t>і</a:t>
            </a:r>
            <a:r>
              <a:rPr lang="ru-RU" sz="2400" dirty="0" smtClean="0"/>
              <a:t> правил, а </a:t>
            </a:r>
            <a:r>
              <a:rPr lang="ru-RU" sz="2400" dirty="0" err="1" smtClean="0"/>
              <a:t>також</a:t>
            </a:r>
            <a:r>
              <a:rPr lang="ru-RU" sz="2400" dirty="0" smtClean="0"/>
              <a:t> в </a:t>
            </a:r>
            <a:r>
              <a:rPr lang="ru-RU" sz="2400" dirty="0" err="1" smtClean="0"/>
              <a:t>розробленні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застосуванні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засобів</a:t>
            </a:r>
            <a:r>
              <a:rPr lang="ru-RU" sz="2400" dirty="0" smtClean="0"/>
              <a:t>, </a:t>
            </a:r>
            <a:r>
              <a:rPr lang="ru-RU" sz="2400" dirty="0" err="1" smtClean="0"/>
              <a:t>необхідних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досягнення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єдності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потрібної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точності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вимірювань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вологості</a:t>
            </a:r>
            <a:r>
              <a:rPr lang="ru-RU" sz="2400" dirty="0" smtClean="0"/>
              <a:t> зерна. </a:t>
            </a:r>
          </a:p>
          <a:p>
            <a:pPr algn="just"/>
            <a:r>
              <a:rPr lang="uk-UA" sz="2400" dirty="0">
                <a:latin typeface="Century Gothic" pitchFamily="34" charset="0"/>
              </a:rPr>
              <a:t>	</a:t>
            </a:r>
            <a:r>
              <a:rPr lang="uk-UA" sz="2400" dirty="0" smtClean="0"/>
              <a:t>У проекті виконано аналіз стану метрологічного забезпечення вимірювань вологості </a:t>
            </a:r>
            <a:r>
              <a:rPr lang="ru-RU" sz="2400" dirty="0" smtClean="0"/>
              <a:t>зерна</a:t>
            </a:r>
            <a:r>
              <a:rPr lang="uk-UA" sz="2400" dirty="0" smtClean="0"/>
              <a:t>. </a:t>
            </a:r>
            <a:r>
              <a:rPr lang="uk-UA" sz="2400" dirty="0" err="1" smtClean="0"/>
              <a:t>О</a:t>
            </a:r>
            <a:r>
              <a:rPr lang="uk-UA" sz="2400" dirty="0" err="1" smtClean="0"/>
              <a:t>бгрунтовано</a:t>
            </a:r>
            <a:r>
              <a:rPr lang="uk-UA" sz="2400" dirty="0" smtClean="0"/>
              <a:t> </a:t>
            </a:r>
            <a:r>
              <a:rPr lang="uk-UA" sz="2400" dirty="0" smtClean="0"/>
              <a:t>вибір методу вимірювань та первинного вимірювального </a:t>
            </a:r>
            <a:r>
              <a:rPr lang="uk-UA" sz="2400" dirty="0" smtClean="0"/>
              <a:t>перетворювача.</a:t>
            </a:r>
            <a:r>
              <a:rPr lang="uk-UA" sz="2400" dirty="0" smtClean="0"/>
              <a:t> </a:t>
            </a:r>
            <a:r>
              <a:rPr lang="ru-RU" sz="2400" dirty="0" err="1" smtClean="0"/>
              <a:t>Розроблено</a:t>
            </a:r>
            <a:r>
              <a:rPr lang="ru-RU" sz="2400" dirty="0" smtClean="0"/>
              <a:t>  </a:t>
            </a:r>
            <a:r>
              <a:rPr lang="ru-RU" sz="2400" dirty="0" err="1" smtClean="0"/>
              <a:t>електричну</a:t>
            </a:r>
            <a:r>
              <a:rPr lang="ru-RU" sz="2400" dirty="0" smtClean="0"/>
              <a:t> </a:t>
            </a:r>
            <a:r>
              <a:rPr lang="en-US" sz="2400" dirty="0" smtClean="0"/>
              <a:t>c</a:t>
            </a:r>
            <a:r>
              <a:rPr lang="ru-RU" sz="2400" dirty="0" err="1" smtClean="0"/>
              <a:t>труктурну</a:t>
            </a:r>
            <a:r>
              <a:rPr lang="uk-UA" sz="2400" dirty="0" smtClean="0"/>
              <a:t> схему вимірювальної системи. Розраховані метрологічні характеристики, визначені основні економічні показники нової розробки. </a:t>
            </a:r>
            <a:endParaRPr lang="uk-UA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9525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2919"/>
            <a:ext cx="90011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 smtClean="0"/>
              <a:t>	</a:t>
            </a:r>
            <a:r>
              <a:rPr lang="uk-UA" sz="2400" dirty="0" smtClean="0"/>
              <a:t> </a:t>
            </a:r>
            <a:r>
              <a:rPr lang="uk-UA" sz="2400" dirty="0" smtClean="0"/>
              <a:t>На основі аналізу </a:t>
            </a:r>
            <a:r>
              <a:rPr lang="uk-UA" sz="2400" dirty="0" smtClean="0"/>
              <a:t>стану метрологічного забезпечення </a:t>
            </a:r>
            <a:r>
              <a:rPr lang="ru-RU" sz="2400" dirty="0" err="1" smtClean="0"/>
              <a:t>розроблено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програму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метрологічного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забезпечення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вимірювань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вологості</a:t>
            </a:r>
            <a:r>
              <a:rPr lang="ru-RU" sz="2400" dirty="0" smtClean="0"/>
              <a:t> зерна в </a:t>
            </a:r>
            <a:r>
              <a:rPr lang="ru-RU" sz="2400" dirty="0" err="1" smtClean="0"/>
              <a:t>потоці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включає</a:t>
            </a:r>
            <a:r>
              <a:rPr lang="ru-RU" sz="2400" dirty="0" smtClean="0"/>
              <a:t>:</a:t>
            </a:r>
            <a:endParaRPr lang="en-US" sz="2400" dirty="0" smtClean="0"/>
          </a:p>
          <a:p>
            <a:pPr algn="just"/>
            <a:r>
              <a:rPr lang="ru-RU" sz="2400" dirty="0" smtClean="0"/>
              <a:t>	- </a:t>
            </a:r>
            <a:r>
              <a:rPr lang="ru-RU" sz="2400" dirty="0" err="1" smtClean="0"/>
              <a:t>вибір</a:t>
            </a:r>
            <a:r>
              <a:rPr lang="ru-RU" sz="2400" dirty="0" smtClean="0"/>
              <a:t> методу </a:t>
            </a:r>
            <a:r>
              <a:rPr lang="ru-RU" sz="2400" dirty="0" err="1" smtClean="0"/>
              <a:t>вимірювання</a:t>
            </a:r>
            <a:r>
              <a:rPr lang="uk-UA" sz="2400" dirty="0" smtClean="0"/>
              <a:t> вологості зерна</a:t>
            </a:r>
            <a:r>
              <a:rPr lang="ru-RU" sz="2400" dirty="0" smtClean="0"/>
              <a:t>;</a:t>
            </a:r>
            <a:endParaRPr lang="en-US" sz="2400" dirty="0" smtClean="0"/>
          </a:p>
          <a:p>
            <a:pPr algn="just"/>
            <a:r>
              <a:rPr lang="ru-RU" sz="2400" dirty="0" smtClean="0"/>
              <a:t>	- </a:t>
            </a:r>
            <a:r>
              <a:rPr lang="ru-RU" sz="2400" dirty="0" err="1" smtClean="0"/>
              <a:t>вибір</a:t>
            </a:r>
            <a:r>
              <a:rPr lang="ru-RU" sz="2400" dirty="0" smtClean="0"/>
              <a:t> </a:t>
            </a:r>
            <a:r>
              <a:rPr lang="uk-UA" sz="2400" dirty="0" smtClean="0"/>
              <a:t>потокового вологоміра зерна</a:t>
            </a:r>
            <a:r>
              <a:rPr lang="ru-RU" sz="2400" dirty="0" smtClean="0"/>
              <a:t>;</a:t>
            </a:r>
            <a:endParaRPr lang="en-US" sz="2400" dirty="0" smtClean="0"/>
          </a:p>
          <a:p>
            <a:pPr algn="just"/>
            <a:r>
              <a:rPr lang="ru-RU" sz="2400" dirty="0" smtClean="0"/>
              <a:t>	- </a:t>
            </a:r>
            <a:r>
              <a:rPr lang="ru-RU" sz="2400" dirty="0" err="1" smtClean="0"/>
              <a:t>вибір</a:t>
            </a:r>
            <a:r>
              <a:rPr lang="ru-RU" sz="2400" dirty="0" smtClean="0"/>
              <a:t> </a:t>
            </a:r>
            <a:r>
              <a:rPr lang="ru-RU" sz="2400" dirty="0" err="1" smtClean="0"/>
              <a:t>оптимальної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схеми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вимірювання</a:t>
            </a:r>
            <a:r>
              <a:rPr lang="ru-RU" sz="2400" dirty="0" smtClean="0"/>
              <a:t>.</a:t>
            </a:r>
            <a:endParaRPr lang="ru-RU" sz="2400" dirty="0" smtClean="0"/>
          </a:p>
          <a:p>
            <a:pPr algn="just"/>
            <a:r>
              <a:rPr lang="ru-RU" sz="2400" dirty="0" smtClean="0"/>
              <a:t>	Для </a:t>
            </a:r>
            <a:r>
              <a:rPr lang="uk-UA" sz="2400" dirty="0" smtClean="0"/>
              <a:t>системи, що розробляється, вибрано непрямий метод вимірювання вологості – </a:t>
            </a:r>
            <a:r>
              <a:rPr lang="uk-UA" sz="2400" dirty="0" err="1" smtClean="0"/>
              <a:t>діелькометричний</a:t>
            </a:r>
            <a:r>
              <a:rPr lang="uk-UA" sz="2400" dirty="0" smtClean="0"/>
              <a:t>.</a:t>
            </a:r>
            <a:r>
              <a:rPr lang="ru-RU" sz="2400" dirty="0" smtClean="0"/>
              <a:t> </a:t>
            </a:r>
          </a:p>
          <a:p>
            <a:pPr algn="just"/>
            <a:r>
              <a:rPr lang="ru-RU" sz="2400" dirty="0" smtClean="0"/>
              <a:t>	В </a:t>
            </a:r>
            <a:r>
              <a:rPr lang="ru-RU" sz="2400" dirty="0" err="1" smtClean="0"/>
              <a:t>якості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потокових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вологомірів</a:t>
            </a:r>
            <a:r>
              <a:rPr lang="ru-RU" sz="2400" dirty="0" smtClean="0"/>
              <a:t> зерна в </a:t>
            </a:r>
            <a:r>
              <a:rPr lang="ru-RU" sz="2400" dirty="0" err="1" smtClean="0"/>
              <a:t>системі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використовуються</a:t>
            </a:r>
            <a:r>
              <a:rPr lang="ru-RU" sz="2400" dirty="0" smtClean="0"/>
              <a:t>  </a:t>
            </a:r>
            <a:r>
              <a:rPr lang="uk-UA" sz="2400" dirty="0" smtClean="0"/>
              <a:t>мікрохвильові </a:t>
            </a:r>
            <a:r>
              <a:rPr lang="uk-UA" sz="2400" dirty="0" smtClean="0"/>
              <a:t>потокові вологоміри </a:t>
            </a:r>
            <a:r>
              <a:rPr lang="uk-UA" sz="2400" dirty="0" smtClean="0"/>
              <a:t>зерна </a:t>
            </a:r>
            <a:r>
              <a:rPr lang="uk-UA" sz="2400" dirty="0" smtClean="0"/>
              <a:t>типу «А-315</a:t>
            </a:r>
            <a:r>
              <a:rPr lang="uk-UA" sz="2400" dirty="0" smtClean="0"/>
              <a:t>», ТОВ «</a:t>
            </a:r>
            <a:r>
              <a:rPr lang="uk-UA" sz="2400" dirty="0" err="1" smtClean="0"/>
              <a:t>Аквар-систем</a:t>
            </a:r>
            <a:r>
              <a:rPr lang="uk-UA" sz="2400" dirty="0" smtClean="0"/>
              <a:t>» (м. Мінськ, Білорусь)</a:t>
            </a:r>
            <a:r>
              <a:rPr lang="ru-RU" sz="2400" dirty="0" smtClean="0"/>
              <a:t>: </a:t>
            </a:r>
            <a:endParaRPr lang="en-US" sz="2400" dirty="0" smtClean="0"/>
          </a:p>
          <a:p>
            <a:pPr algn="just"/>
            <a:r>
              <a:rPr lang="ru-RU" sz="2400" dirty="0" smtClean="0"/>
              <a:t>	</a:t>
            </a:r>
            <a:r>
              <a:rPr lang="uk-UA" sz="2400" dirty="0" smtClean="0"/>
              <a:t>- </a:t>
            </a:r>
            <a:r>
              <a:rPr lang="ru-RU" sz="2400" dirty="0" err="1" smtClean="0"/>
              <a:t>діапазон</a:t>
            </a:r>
            <a:r>
              <a:rPr lang="ru-RU" sz="2400" dirty="0" smtClean="0"/>
              <a:t> </a:t>
            </a:r>
            <a:r>
              <a:rPr lang="ru-RU" sz="2400" dirty="0" err="1" smtClean="0"/>
              <a:t>вимірювання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вологості,%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5 до 35; </a:t>
            </a:r>
            <a:endParaRPr lang="en-US" sz="2400" dirty="0" smtClean="0"/>
          </a:p>
          <a:p>
            <a:pPr algn="just"/>
            <a:r>
              <a:rPr lang="ru-RU" sz="2400" dirty="0" smtClean="0"/>
              <a:t>	</a:t>
            </a:r>
            <a:r>
              <a:rPr lang="uk-UA" sz="2400" dirty="0" smtClean="0"/>
              <a:t>- струмовий </a:t>
            </a:r>
            <a:r>
              <a:rPr lang="ru-RU" sz="2400" dirty="0" err="1" smtClean="0"/>
              <a:t>вихід</a:t>
            </a:r>
            <a:r>
              <a:rPr lang="ru-RU" sz="2400" dirty="0" smtClean="0"/>
              <a:t>, мА </a:t>
            </a:r>
            <a:r>
              <a:rPr lang="uk-UA" sz="2400" dirty="0" smtClean="0"/>
              <a:t>від </a:t>
            </a:r>
            <a:r>
              <a:rPr lang="uk-UA" sz="2800" dirty="0" smtClean="0"/>
              <a:t>4</a:t>
            </a:r>
            <a:r>
              <a:rPr lang="uk-UA" sz="2400" dirty="0" smtClean="0"/>
              <a:t> </a:t>
            </a:r>
            <a:r>
              <a:rPr lang="ru-RU" sz="2400" dirty="0" smtClean="0"/>
              <a:t>до </a:t>
            </a:r>
            <a:r>
              <a:rPr lang="ru-RU" sz="2800" dirty="0" smtClean="0"/>
              <a:t>20</a:t>
            </a:r>
            <a:r>
              <a:rPr lang="ru-RU" sz="2400" dirty="0" smtClean="0"/>
              <a:t>; </a:t>
            </a:r>
            <a:endParaRPr lang="en-US" sz="2400" dirty="0" smtClean="0"/>
          </a:p>
          <a:p>
            <a:pPr algn="just"/>
            <a:r>
              <a:rPr lang="ru-RU" sz="2400" dirty="0" smtClean="0"/>
              <a:t>	</a:t>
            </a:r>
            <a:r>
              <a:rPr lang="uk-UA" sz="2400" dirty="0" smtClean="0"/>
              <a:t>- </a:t>
            </a:r>
            <a:r>
              <a:rPr lang="ru-RU" sz="2400" dirty="0" err="1" smtClean="0"/>
              <a:t>похибка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вимірювання</a:t>
            </a:r>
            <a:r>
              <a:rPr lang="ru-RU" sz="2400" dirty="0" smtClean="0"/>
              <a:t> не </a:t>
            </a:r>
            <a:r>
              <a:rPr lang="ru-RU" sz="2400" dirty="0" err="1" smtClean="0"/>
              <a:t>перевищує</a:t>
            </a:r>
            <a:r>
              <a:rPr lang="ru-RU" sz="2400" dirty="0" smtClean="0"/>
              <a:t> 0,5 %;</a:t>
            </a:r>
            <a:endParaRPr lang="en-US" sz="2400" dirty="0" smtClean="0"/>
          </a:p>
          <a:p>
            <a:pPr algn="just"/>
            <a:r>
              <a:rPr lang="uk-UA" sz="2400" dirty="0" smtClean="0"/>
              <a:t>	- </a:t>
            </a:r>
            <a:r>
              <a:rPr lang="ru-RU" sz="2400" dirty="0" err="1" smtClean="0"/>
              <a:t>робочий</a:t>
            </a:r>
            <a:r>
              <a:rPr lang="ru-RU" sz="2400" dirty="0" smtClean="0"/>
              <a:t> </a:t>
            </a:r>
            <a:r>
              <a:rPr lang="ru-RU" sz="2400" dirty="0" err="1" smtClean="0"/>
              <a:t>температурний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діапазон</a:t>
            </a:r>
            <a:r>
              <a:rPr lang="ru-RU" sz="2400" dirty="0" smtClean="0"/>
              <a:t>, </a:t>
            </a:r>
            <a:r>
              <a:rPr lang="ru-RU" sz="2400" baseline="30000" dirty="0" err="1" smtClean="0"/>
              <a:t>о</a:t>
            </a:r>
            <a:r>
              <a:rPr lang="ru-RU" sz="2400" dirty="0" err="1" smtClean="0"/>
              <a:t>С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5 до +50.</a:t>
            </a:r>
            <a:endParaRPr lang="en-US" sz="2400" dirty="0" smtClean="0"/>
          </a:p>
          <a:p>
            <a:pPr algn="just"/>
            <a:r>
              <a:rPr lang="ru-RU" sz="2400" dirty="0" smtClean="0"/>
              <a:t> </a:t>
            </a:r>
            <a:r>
              <a:rPr lang="uk-UA" sz="2400" dirty="0" smtClean="0"/>
              <a:t> 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469525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80729"/>
            <a:ext cx="9001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200" dirty="0" smtClean="0"/>
              <a:t>	</a:t>
            </a:r>
            <a:endParaRPr lang="en-US" sz="2400" dirty="0" smtClean="0"/>
          </a:p>
        </p:txBody>
      </p:sp>
      <p:pic>
        <p:nvPicPr>
          <p:cNvPr id="23554" name="Picture 2" descr="34a80DSC076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2643206" cy="302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71538" y="4714884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Мікрохвильовий </a:t>
            </a:r>
            <a:r>
              <a:rPr lang="uk-UA" dirty="0" smtClean="0"/>
              <a:t> датчик  вологості  типу  </a:t>
            </a:r>
            <a:r>
              <a:rPr lang="uk-UA" dirty="0" smtClean="0"/>
              <a:t>А-315</a:t>
            </a:r>
            <a:endParaRPr lang="en-US" dirty="0"/>
          </a:p>
        </p:txBody>
      </p:sp>
      <p:pic>
        <p:nvPicPr>
          <p:cNvPr id="23557" name="Picture 5" descr="Принцип работы микроволнового датчика влажности.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86116" y="1142984"/>
            <a:ext cx="5486400" cy="3286125"/>
          </a:xfrm>
          <a:prstGeom prst="rect">
            <a:avLst/>
          </a:prstGeom>
          <a:noFill/>
        </p:spPr>
      </p:pic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643306" y="1142984"/>
            <a:ext cx="9144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Амплітуда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000892" y="3929066"/>
            <a:ext cx="9144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Частота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743200" y="3052763"/>
            <a:ext cx="914400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0" y="3743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9525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78000"/>
              </a:srgbClr>
            </a:gs>
            <a:gs pos="0">
              <a:srgbClr val="85C2FF"/>
            </a:gs>
            <a:gs pos="54000">
              <a:srgbClr val="C4D6EB"/>
            </a:gs>
            <a:gs pos="100000">
              <a:srgbClr val="FFEBFA">
                <a:lumMod val="0"/>
                <a:lumOff val="100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0" y="0"/>
          <a:ext cx="8915400" cy="6372225"/>
        </p:xfrm>
        <a:graphic>
          <a:graphicData uri="http://schemas.openxmlformats.org/presentationml/2006/ole">
            <p:oleObj spid="_x0000_s6149" name="Visio" r:id="rId3" imgW="14303368" imgH="10350690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2227481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0" y="0"/>
          <a:ext cx="8772525" cy="6448425"/>
        </p:xfrm>
        <a:graphic>
          <a:graphicData uri="http://schemas.openxmlformats.org/presentationml/2006/ole">
            <p:oleObj spid="_x0000_s5123" name="Visio" r:id="rId3" imgW="14303368" imgH="10350690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668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0" y="0"/>
          <a:ext cx="9001125" cy="6629400"/>
        </p:xfrm>
        <a:graphic>
          <a:graphicData uri="http://schemas.openxmlformats.org/presentationml/2006/ole">
            <p:oleObj spid="_x0000_s4099" name="Visio" r:id="rId3" imgW="14303368" imgH="10346873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7042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78000"/>
              </a:srgbClr>
            </a:gs>
            <a:gs pos="0">
              <a:srgbClr val="85C2FF"/>
            </a:gs>
            <a:gs pos="54000">
              <a:srgbClr val="C4D6EB"/>
            </a:gs>
            <a:gs pos="100000">
              <a:srgbClr val="FFEBFA">
                <a:lumMod val="0"/>
                <a:lumOff val="100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288" y="772237"/>
            <a:ext cx="90730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b="1" dirty="0" smtClean="0"/>
              <a:t>МЕТРОЛОГІЧНІ  ХАРАКТЕРИСТИКИ</a:t>
            </a:r>
            <a:endParaRPr lang="en-US" dirty="0" smtClean="0"/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1412777"/>
            <a:ext cx="61206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1600" dirty="0" smtClean="0"/>
          </a:p>
          <a:p>
            <a:r>
              <a:rPr lang="uk-UA" dirty="0" smtClean="0"/>
              <a:t>СКВ  похибки кожного  датчика:</a:t>
            </a:r>
            <a:endParaRPr lang="en-US" sz="1000" dirty="0" smtClean="0"/>
          </a:p>
          <a:p>
            <a:endParaRPr lang="uk-UA" sz="1400" dirty="0">
              <a:latin typeface="Century Gothic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73162878"/>
              </p:ext>
            </p:extLst>
          </p:nvPr>
        </p:nvGraphicFramePr>
        <p:xfrm>
          <a:off x="3571868" y="2071678"/>
          <a:ext cx="2078038" cy="582612"/>
        </p:xfrm>
        <a:graphic>
          <a:graphicData uri="http://schemas.openxmlformats.org/presentationml/2006/ole">
            <p:oleObj spid="_x0000_s3122" name="Equation" r:id="rId3" imgW="1511280" imgH="419040" progId="Equation.DSMT4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1428728" y="2857496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Загальне СКВ  похибки  датчиків:</a:t>
            </a:r>
            <a:endParaRPr lang="en-US" dirty="0" smtClean="0"/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1428728" y="3929066"/>
            <a:ext cx="6103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СКВ похибки системи:</a:t>
            </a:r>
            <a:endParaRPr lang="en-US" dirty="0" smtClean="0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42128250"/>
              </p:ext>
            </p:extLst>
          </p:nvPr>
        </p:nvGraphicFramePr>
        <p:xfrm>
          <a:off x="3071802" y="3357562"/>
          <a:ext cx="3390900" cy="423862"/>
        </p:xfrm>
        <a:graphic>
          <a:graphicData uri="http://schemas.openxmlformats.org/presentationml/2006/ole">
            <p:oleObj spid="_x0000_s3124" name="Equation" r:id="rId4" imgW="2260440" imgH="304560" progId="Equation.DSMT4">
              <p:embed/>
            </p:oleObj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1500166" y="5000636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Висновок:</a:t>
            </a:r>
            <a:endParaRPr lang="en-US" dirty="0" smtClean="0"/>
          </a:p>
          <a:p>
            <a:r>
              <a:rPr lang="uk-UA" dirty="0" smtClean="0"/>
              <a:t>СКВ похибки вимірювальної системи  0,5773, що свідчить про високий клас точності системи та малу похибку вимірювання.</a:t>
            </a:r>
            <a:endParaRPr lang="en-US" dirty="0" smtClean="0"/>
          </a:p>
        </p:txBody>
      </p: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79434774"/>
              </p:ext>
            </p:extLst>
          </p:nvPr>
        </p:nvGraphicFramePr>
        <p:xfrm>
          <a:off x="2428860" y="4357694"/>
          <a:ext cx="4522787" cy="400050"/>
        </p:xfrm>
        <a:graphic>
          <a:graphicData uri="http://schemas.openxmlformats.org/presentationml/2006/ole">
            <p:oleObj spid="_x0000_s3125" name="Equation" r:id="rId5" imgW="3035160" imgH="304560" progId="Equation.DSMT4">
              <p:embed/>
            </p:oleObj>
          </a:graphicData>
        </a:graphic>
      </p:graphicFrame>
      <p:sp>
        <p:nvSpPr>
          <p:cNvPr id="3134" name="Rectangle 6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36" name="Rectangle 6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983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>
                <a:lumMod val="78000"/>
              </a:srgbClr>
            </a:gs>
            <a:gs pos="0">
              <a:srgbClr val="85C2FF"/>
            </a:gs>
            <a:gs pos="54000">
              <a:srgbClr val="C4D6EB"/>
            </a:gs>
            <a:gs pos="100000">
              <a:srgbClr val="FFEBFA">
                <a:lumMod val="0"/>
                <a:lumOff val="100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92917"/>
            <a:ext cx="871296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         </a:t>
            </a:r>
            <a:r>
              <a:rPr lang="uk-UA" sz="2400" b="1" dirty="0" smtClean="0">
                <a:latin typeface="Century Gothic" pitchFamily="34" charset="0"/>
              </a:rPr>
              <a:t>Висновки</a:t>
            </a:r>
          </a:p>
          <a:p>
            <a:pPr algn="just"/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just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	</a:t>
            </a:r>
            <a:r>
              <a:rPr lang="uk-UA" sz="2400" dirty="0" smtClean="0"/>
              <a:t>В дипломному </a:t>
            </a:r>
            <a:r>
              <a:rPr lang="uk-UA" sz="2400" dirty="0" smtClean="0"/>
              <a:t>проекті вирішено поставлене завдання, а саме розроблено метрологічне  забезпечення вимірювань вологості зерна в потоці, що відповідає індивідуальному завданню, розраховані метрологічні характеристики, визначені основні економічні показники нової </a:t>
            </a:r>
            <a:r>
              <a:rPr lang="uk-UA" sz="2400" dirty="0" smtClean="0"/>
              <a:t>розробки.</a:t>
            </a:r>
          </a:p>
          <a:p>
            <a:pPr algn="just"/>
            <a:r>
              <a:rPr lang="uk-UA" sz="2400" dirty="0" smtClean="0"/>
              <a:t>	</a:t>
            </a:r>
            <a:endParaRPr lang="uk-UA" sz="2400" dirty="0" smtClean="0"/>
          </a:p>
          <a:p>
            <a:pPr algn="just"/>
            <a:endParaRPr lang="uk-UA" sz="2400" dirty="0" smtClean="0"/>
          </a:p>
          <a:p>
            <a:pPr algn="ctr"/>
            <a:r>
              <a:rPr lang="uk-UA" sz="4000" dirty="0" smtClean="0">
                <a:latin typeface="Century Gothic" pitchFamily="34" charset="0"/>
              </a:rPr>
              <a:t>ДЯКУЮ  ЗА  УВАГУ!</a:t>
            </a:r>
            <a:endParaRPr lang="uk-UA" sz="40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67784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575</TotalTime>
  <Words>65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Поток</vt:lpstr>
      <vt:lpstr>Equation</vt:lpstr>
      <vt:lpstr>Документ Microsoft Office Visio</vt:lpstr>
      <vt:lpstr>Розробка метрологічного забезпечення вимірювань вологості зерна у потоці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Мікропроцесорна система моніторингу навколишнього середовища</dc:title>
  <dc:creator>Евгений</dc:creator>
  <cp:lastModifiedBy>Ignatenko</cp:lastModifiedBy>
  <cp:revision>59</cp:revision>
  <dcterms:created xsi:type="dcterms:W3CDTF">2013-03-20T17:15:33Z</dcterms:created>
  <dcterms:modified xsi:type="dcterms:W3CDTF">2015-06-17T08:21:55Z</dcterms:modified>
</cp:coreProperties>
</file>