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7" r:id="rId13"/>
    <p:sldId id="269" r:id="rId14"/>
  </p:sldIdLst>
  <p:sldSz cx="12192000" cy="6858000"/>
  <p:notesSz cx="6858000" cy="9144000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38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24BD0-B1AE-41BA-8C21-EF35098B4A4D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4E654-8886-4977-9897-2CCEC0ABE709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A9044-7A30-4E19-B4C1-AB66B382D348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3BD69-8160-4DEC-896C-C089792C11BE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C44E6-E8E3-4EAF-AA96-DF375FDC23FD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2EBFB-2D07-4967-9898-163583C43B08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E7CFB-10B8-4916-9CF5-2912C65A5432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52894B-436E-4E06-B96F-70B7FE3A4027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E0C97-2319-4EF6-9B8D-EE878FB02378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6F419-5989-4D61-9941-01A66A0F706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B6C09-7AC6-456A-8496-1A5C384D3E42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34472-5B5E-47C9-AB97-D404F2F02FE0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A0B28-BBA9-4C86-8E15-CD219C6DC27E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171AF-DF95-4456-8C36-8D522031921F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C99F3-9735-453C-B0A0-7133F1697BE9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86D5E-073B-4047-B383-B7ED11614CD5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5751F-BD0C-46F0-9992-A65BD82A80C1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C4831-0EE8-4586-8CBA-3FD7CAD9571B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61AEF-1AC4-4AE6-A2B4-F6776EFAAE77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B49BC-EF03-4F21-BDC7-46A53CCCE6DA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1240E-8CF7-4173-B47B-CE8215D8A87D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FD9AE-FB70-4FF7-8215-C6F7D3B2D791}" type="slidenum">
              <a:rPr lang="uk-UA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37A762-BA75-4F9F-9F27-A8C05A62C538}" type="datetimeFigureOut">
              <a:rPr lang="uk-UA"/>
              <a:pPr>
                <a:defRPr/>
              </a:pPr>
              <a:t>15.11.2015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A503B58-9615-4371-A523-A26F9ACF7C55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3"/>
          <p:cNvSpPr>
            <a:spLocks noChangeArrowheads="1"/>
          </p:cNvSpPr>
          <p:nvPr/>
        </p:nvSpPr>
        <p:spPr bwMode="auto">
          <a:xfrm>
            <a:off x="1798638" y="157163"/>
            <a:ext cx="89455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 sz="3600"/>
              <a:t>Магістерська кваліфікаційна робота на тему:</a:t>
            </a:r>
            <a:endParaRPr lang="ru-RU" sz="3600"/>
          </a:p>
        </p:txBody>
      </p:sp>
      <p:sp>
        <p:nvSpPr>
          <p:cNvPr id="5" name="Прямоугольник 4"/>
          <p:cNvSpPr/>
          <p:nvPr/>
        </p:nvSpPr>
        <p:spPr>
          <a:xfrm>
            <a:off x="292883" y="1290935"/>
            <a:ext cx="1100878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u="sng" dirty="0"/>
              <a:t>Розробка методів та засобів автоматичного </a:t>
            </a:r>
            <a:r>
              <a:rPr lang="uk-UA" sz="3600" u="sng" dirty="0" smtClean="0"/>
              <a:t>управління</a:t>
            </a:r>
            <a:endParaRPr lang="en-US" sz="3600" u="sng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u="sng" dirty="0" smtClean="0"/>
              <a:t> </a:t>
            </a:r>
            <a:r>
              <a:rPr lang="uk-UA" sz="3600" u="sng" dirty="0"/>
              <a:t>контентом </a:t>
            </a:r>
            <a:r>
              <a:rPr lang="uk-UA" sz="3600" u="sng" dirty="0" err="1"/>
              <a:t>веб-ресурсів</a:t>
            </a:r>
            <a:endParaRPr lang="uk-UA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486400" y="4284663"/>
            <a:ext cx="6480175" cy="2573337"/>
          </a:xfrm>
          <a:prstGeom prst="rect">
            <a:avLst/>
          </a:prstGeom>
        </p:spPr>
        <p:txBody>
          <a:bodyPr tIns="0" rIns="45720" bIns="0" anchor="b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</a:rPr>
              <a:t>Виконав студент магістерської підготовки,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+mn-lt"/>
              </a:rPr>
              <a:t>групи </a:t>
            </a:r>
            <a:r>
              <a:rPr lang="uk-UA" sz="2400" dirty="0" smtClean="0">
                <a:latin typeface="+mn-lt"/>
              </a:rPr>
              <a:t>1ПЗ-14м </a:t>
            </a:r>
            <a:r>
              <a:rPr lang="uk-UA" sz="2400" dirty="0">
                <a:latin typeface="+mn-lt"/>
              </a:rPr>
              <a:t>напрямку підготовки 8.05010301 </a:t>
            </a:r>
            <a:r>
              <a:rPr lang="uk-UA" sz="2400" dirty="0">
                <a:latin typeface="+mn-lt"/>
              </a:rPr>
              <a:t>“Програмне забезпечення систем”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 smtClean="0">
                <a:solidFill>
                  <a:schemeClr val="accent5"/>
                </a:solidFill>
                <a:latin typeface="+mn-lt"/>
              </a:rPr>
              <a:t>Рудний Максим Миколайович</a:t>
            </a:r>
            <a:endParaRPr lang="uk-UA" sz="2400" dirty="0">
              <a:solidFill>
                <a:schemeClr val="accent5"/>
              </a:solidFill>
              <a:latin typeface="+mn-lt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</a:rPr>
              <a:t>НАУКОВИЙ КЕРІВНИК: к.т.н., доцент кафедри</a:t>
            </a:r>
            <a:r>
              <a:rPr lang="ru-RU" sz="2400" dirty="0">
                <a:latin typeface="+mn-lt"/>
              </a:rPr>
              <a:t> ПЗ</a:t>
            </a:r>
            <a:r>
              <a:rPr lang="ru-RU" sz="2400" dirty="0">
                <a:solidFill>
                  <a:schemeClr val="accent5"/>
                </a:solidFill>
                <a:latin typeface="+mn-lt"/>
              </a:rPr>
              <a:t>                                                 	  </a:t>
            </a:r>
            <a:r>
              <a:rPr lang="ru-RU" sz="2400" dirty="0" err="1">
                <a:solidFill>
                  <a:schemeClr val="accent5"/>
                </a:solidFill>
                <a:latin typeface="+mn-lt"/>
              </a:rPr>
              <a:t>Катєльніков</a:t>
            </a:r>
            <a:r>
              <a:rPr lang="ru-RU" sz="2400" dirty="0">
                <a:solidFill>
                  <a:schemeClr val="accent5"/>
                </a:solidFill>
                <a:latin typeface="+mn-lt"/>
              </a:rPr>
              <a:t> Денис </a:t>
            </a:r>
            <a:r>
              <a:rPr lang="ru-RU" sz="2400" dirty="0" err="1">
                <a:solidFill>
                  <a:schemeClr val="accent5"/>
                </a:solidFill>
                <a:latin typeface="+mn-lt"/>
              </a:rPr>
              <a:t>Іванович</a:t>
            </a:r>
            <a:endParaRPr lang="uk-UA" sz="2400" noProof="1">
              <a:solidFill>
                <a:schemeClr val="accent5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 sz="2400" dirty="0">
              <a:solidFill>
                <a:schemeClr val="accent5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52048" y="342668"/>
            <a:ext cx="56879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Актуальність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 теми</a:t>
            </a:r>
          </a:p>
        </p:txBody>
      </p:sp>
      <p:sp>
        <p:nvSpPr>
          <p:cNvPr id="3075" name="Текст 2"/>
          <p:cNvSpPr txBox="1">
            <a:spLocks/>
          </p:cNvSpPr>
          <p:nvPr/>
        </p:nvSpPr>
        <p:spPr bwMode="auto">
          <a:xfrm>
            <a:off x="246063" y="1560513"/>
            <a:ext cx="116998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800" dirty="0"/>
              <a:t>Н</a:t>
            </a:r>
            <a:r>
              <a:rPr lang="uk-UA" sz="2800" dirty="0" smtClean="0"/>
              <a:t>а </a:t>
            </a:r>
            <a:r>
              <a:rPr lang="uk-UA" sz="2800" dirty="0"/>
              <a:t>сьогодні створення </a:t>
            </a:r>
            <a:r>
              <a:rPr lang="uk-UA" sz="2800" dirty="0" err="1"/>
              <a:t>веб-додатків</a:t>
            </a:r>
            <a:r>
              <a:rPr lang="uk-UA" sz="2800" dirty="0"/>
              <a:t> являється складним і дорогим процесом, який потребує глибоких знань в даній </a:t>
            </a:r>
            <a:r>
              <a:rPr lang="uk-UA" sz="2800" dirty="0" smtClean="0"/>
              <a:t>сфері</a:t>
            </a:r>
            <a:r>
              <a:rPr lang="en-US" sz="2800" dirty="0" smtClean="0"/>
              <a:t>.</a:t>
            </a:r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800" dirty="0" smtClean="0"/>
              <a:t>Розробка </a:t>
            </a:r>
            <a:r>
              <a:rPr lang="uk-UA" sz="2800" dirty="0"/>
              <a:t>некомерційної системи управління контентом, яка максимально спростить розробку продуктів даного типу, буде максимально зручна для розробника, буде повністю відповідати всім вимогам користувача і буде легка в налаштуванні і зміні будь-якої функціональної частини.</a:t>
            </a:r>
            <a:endParaRPr lang="ru-RU" sz="2800" dirty="0"/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ru-RU" sz="2800" dirty="0" smtClean="0"/>
              <a:t>Склад</a:t>
            </a:r>
            <a:r>
              <a:rPr lang="uk-UA" sz="2800" dirty="0" err="1" smtClean="0"/>
              <a:t>ність</a:t>
            </a:r>
            <a:r>
              <a:rPr lang="uk-UA" sz="2800" dirty="0" smtClean="0"/>
              <a:t> вибору оптимального продукту, який максимально відповідатиме всім поставленим завданням і буде легко масштабуватися</a:t>
            </a:r>
            <a:r>
              <a:rPr lang="ru-RU" sz="2800" dirty="0" smtClean="0"/>
              <a:t>.</a:t>
            </a:r>
            <a:endParaRPr lang="ru-RU" sz="2800" dirty="0"/>
          </a:p>
          <a:p>
            <a:pPr marL="228600" indent="-228600" eaLnBrk="1" hangingPunct="1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uk-UA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8952" y="19050"/>
            <a:ext cx="1084425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Мета розробки, об’єкт та предмет дослідження</a:t>
            </a:r>
          </a:p>
        </p:txBody>
      </p:sp>
      <p:sp>
        <p:nvSpPr>
          <p:cNvPr id="4099" name="Прямоугольник 4"/>
          <p:cNvSpPr>
            <a:spLocks noChangeArrowheads="1"/>
          </p:cNvSpPr>
          <p:nvPr/>
        </p:nvSpPr>
        <p:spPr bwMode="auto">
          <a:xfrm>
            <a:off x="719138" y="1150938"/>
            <a:ext cx="110728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sz="2800" b="1" u="sng" dirty="0"/>
              <a:t>Метою даної розробки є</a:t>
            </a:r>
            <a:r>
              <a:rPr lang="uk-UA" sz="2800" dirty="0"/>
              <a:t> створення сучасної системи управління контентом, призначеної для створення і підтримки </a:t>
            </a:r>
            <a:r>
              <a:rPr lang="uk-UA" sz="2800" dirty="0" err="1"/>
              <a:t>веб-сайтів</a:t>
            </a:r>
            <a:r>
              <a:rPr lang="uk-UA" sz="2800" dirty="0"/>
              <a:t> різної складності з мінімальними матеріальними та часовими затратами.</a:t>
            </a:r>
          </a:p>
        </p:txBody>
      </p:sp>
      <p:sp>
        <p:nvSpPr>
          <p:cNvPr id="4100" name="Прямоугольник 5"/>
          <p:cNvSpPr>
            <a:spLocks noChangeArrowheads="1"/>
          </p:cNvSpPr>
          <p:nvPr/>
        </p:nvSpPr>
        <p:spPr bwMode="auto">
          <a:xfrm>
            <a:off x="719138" y="2959100"/>
            <a:ext cx="113304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 sz="2800" b="1" u="sng" dirty="0"/>
              <a:t>Об’єкт дослідження  </a:t>
            </a:r>
            <a:r>
              <a:rPr lang="uk-UA" sz="2800" dirty="0"/>
              <a:t>– принципи та методи побудови систем </a:t>
            </a:r>
            <a:r>
              <a:rPr lang="uk-UA" sz="2800" dirty="0" smtClean="0"/>
              <a:t>управління</a:t>
            </a:r>
          </a:p>
          <a:p>
            <a:pPr eaLnBrk="1" hangingPunct="1"/>
            <a:r>
              <a:rPr lang="uk-UA" sz="2800" dirty="0" smtClean="0"/>
              <a:t> </a:t>
            </a:r>
            <a:r>
              <a:rPr lang="uk-UA" sz="2800" dirty="0"/>
              <a:t>контентом на основі модульного підходу.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719138" y="4311650"/>
            <a:ext cx="110728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sz="2800" b="1" u="sng" dirty="0"/>
              <a:t>Предметом дослідження  є </a:t>
            </a:r>
            <a:r>
              <a:rPr lang="uk-UA" sz="2800" dirty="0"/>
              <a:t>засоби та методи створення </a:t>
            </a:r>
            <a:r>
              <a:rPr lang="uk-UA" sz="2800" dirty="0" err="1"/>
              <a:t>веб-додатків</a:t>
            </a:r>
            <a:r>
              <a:rPr lang="uk-UA" sz="2800" dirty="0"/>
              <a:t> для мережі </a:t>
            </a:r>
            <a:r>
              <a:rPr lang="en-US" sz="2800" dirty="0"/>
              <a:t>Internet</a:t>
            </a:r>
            <a:r>
              <a:rPr lang="uk-UA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2"/>
          <p:cNvSpPr>
            <a:spLocks noGrp="1"/>
          </p:cNvSpPr>
          <p:nvPr>
            <p:ph idx="1"/>
          </p:nvPr>
        </p:nvSpPr>
        <p:spPr>
          <a:xfrm>
            <a:off x="334963" y="2035175"/>
            <a:ext cx="11522075" cy="2708275"/>
          </a:xfrm>
        </p:spPr>
        <p:txBody>
          <a:bodyPr/>
          <a:lstStyle/>
          <a:p>
            <a:pPr>
              <a:buNone/>
            </a:pPr>
            <a:r>
              <a:rPr lang="uk-UA" sz="3200" dirty="0" smtClean="0"/>
              <a:t>   є </a:t>
            </a:r>
            <a:r>
              <a:rPr lang="uk-UA" sz="3200" dirty="0" smtClean="0"/>
              <a:t>розробка системи управління контентом, яка надасть </a:t>
            </a:r>
            <a:r>
              <a:rPr lang="uk-UA" sz="3200" dirty="0" smtClean="0"/>
              <a:t>змогу створювати</a:t>
            </a:r>
            <a:r>
              <a:rPr lang="uk-UA" sz="3200" dirty="0" smtClean="0"/>
              <a:t>, підтримувати та розвивати </a:t>
            </a:r>
            <a:r>
              <a:rPr lang="uk-UA" sz="3200" dirty="0" err="1" smtClean="0"/>
              <a:t>веб-продукти</a:t>
            </a:r>
            <a:r>
              <a:rPr lang="uk-UA" sz="3200" dirty="0" smtClean="0"/>
              <a:t> різної складності з мінімальним використанням людського </a:t>
            </a:r>
            <a:r>
              <a:rPr lang="uk-UA" sz="3200" dirty="0" smtClean="0"/>
              <a:t>ресурсу.</a:t>
            </a: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34615" y="624185"/>
            <a:ext cx="1152277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Основними задачами дослідження є: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/>
          <p:cNvSpPr>
            <a:spLocks noGrp="1"/>
          </p:cNvSpPr>
          <p:nvPr>
            <p:ph idx="1"/>
          </p:nvPr>
        </p:nvSpPr>
        <p:spPr>
          <a:xfrm>
            <a:off x="534988" y="2141538"/>
            <a:ext cx="11122025" cy="4373562"/>
          </a:xfrm>
        </p:spPr>
        <p:txBody>
          <a:bodyPr/>
          <a:lstStyle/>
          <a:p>
            <a:r>
              <a:rPr lang="uk-UA" dirty="0" smtClean="0"/>
              <a:t>1. створено систему для побудови </a:t>
            </a:r>
            <a:r>
              <a:rPr lang="uk-UA" dirty="0" err="1" smtClean="0"/>
              <a:t>веб-сайтів</a:t>
            </a:r>
            <a:r>
              <a:rPr lang="uk-UA" dirty="0" smtClean="0"/>
              <a:t>;</a:t>
            </a:r>
            <a:endParaRPr lang="ru-RU" dirty="0" smtClean="0"/>
          </a:p>
          <a:p>
            <a:r>
              <a:rPr lang="uk-UA" dirty="0" smtClean="0"/>
              <a:t>2. розроблено підхід комерційного використання продукту для заробітку грошей;</a:t>
            </a:r>
            <a:endParaRPr lang="ru-RU" dirty="0" smtClean="0"/>
          </a:p>
          <a:p>
            <a:r>
              <a:rPr lang="uk-UA" dirty="0" smtClean="0"/>
              <a:t>3. проаналізовано використання принципів розробки системи як прикладу для реалізації систем управління користувачами, динамічними сторінками, мовами, які використовуються на сайті.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34285" y="133350"/>
            <a:ext cx="1112343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Практичне значення одержаних результатів </a:t>
            </a:r>
          </a:p>
        </p:txBody>
      </p:sp>
      <p:sp>
        <p:nvSpPr>
          <p:cNvPr id="6148" name="Прямоугольник 4"/>
          <p:cNvSpPr>
            <a:spLocks noChangeArrowheads="1"/>
          </p:cNvSpPr>
          <p:nvPr/>
        </p:nvSpPr>
        <p:spPr bwMode="auto">
          <a:xfrm>
            <a:off x="534988" y="1260475"/>
            <a:ext cx="111220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полягає в тому, що на основі проведених теоретичних досліджень: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66357" y="0"/>
            <a:ext cx="870853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/>
              <a:t>UML</a:t>
            </a:r>
            <a:r>
              <a:rPr lang="uk-UA" sz="5400" dirty="0"/>
              <a:t> діаграма класів </a:t>
            </a:r>
            <a:r>
              <a:rPr lang="uk-UA" sz="5400" dirty="0" smtClean="0"/>
              <a:t>модуля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ru-RU"/>
          </a:p>
        </p:txBody>
      </p:sp>
      <p:sp>
        <p:nvSpPr>
          <p:cNvPr id="7177" name="Прямоугольник 11"/>
          <p:cNvSpPr>
            <a:spLocks noChangeArrowheads="1"/>
          </p:cNvSpPr>
          <p:nvPr/>
        </p:nvSpPr>
        <p:spPr bwMode="auto">
          <a:xfrm>
            <a:off x="4246153" y="5979776"/>
            <a:ext cx="38062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sz="1600" dirty="0"/>
              <a:t>Рисунок 1 – </a:t>
            </a:r>
            <a:r>
              <a:rPr lang="en-US" sz="1600" dirty="0"/>
              <a:t>UML</a:t>
            </a:r>
            <a:r>
              <a:rPr lang="uk-UA" sz="1600" dirty="0"/>
              <a:t> діаграма класів модуля </a:t>
            </a:r>
            <a:endParaRPr lang="uk-UA" sz="1200" dirty="0"/>
          </a:p>
        </p:txBody>
      </p:sp>
      <p:pic>
        <p:nvPicPr>
          <p:cNvPr id="12" name="Рисунок 11" descr="https://api.genmymodel.com/projects/_U096IPbDEeOTCK1Mp6laew/diagrams/_saVLINjxEDGnUsQhmm-LGg/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6082" y="1169720"/>
            <a:ext cx="6299835" cy="451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0130" y="0"/>
            <a:ext cx="830753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Файлова структура модуля</a:t>
            </a:r>
            <a:endParaRPr lang="uk-UA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8196" name="Прямоугольник 5"/>
          <p:cNvSpPr>
            <a:spLocks noChangeArrowheads="1"/>
          </p:cNvSpPr>
          <p:nvPr/>
        </p:nvSpPr>
        <p:spPr bwMode="auto">
          <a:xfrm>
            <a:off x="3055938" y="5848350"/>
            <a:ext cx="446321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49263" algn="ctr" eaLnBrk="1" hangingPunct="1"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файлова структура модуля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2"/>
          <a:srcRect l="5292" t="13441" r="69594" b="7203"/>
          <a:stretch>
            <a:fillRect/>
          </a:stretch>
        </p:blipFill>
        <p:spPr bwMode="auto">
          <a:xfrm>
            <a:off x="3512372" y="949229"/>
            <a:ext cx="3727524" cy="479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0130" y="0"/>
            <a:ext cx="93028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Структура таблиць бази даних</a:t>
            </a:r>
            <a:endParaRPr lang="uk-UA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8196" name="Прямоугольник 5"/>
          <p:cNvSpPr>
            <a:spLocks noChangeArrowheads="1"/>
          </p:cNvSpPr>
          <p:nvPr/>
        </p:nvSpPr>
        <p:spPr bwMode="auto">
          <a:xfrm>
            <a:off x="3055938" y="5848350"/>
            <a:ext cx="4810292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49263" algn="ctr" eaLnBrk="1" hangingPunct="1">
              <a:lnSpc>
                <a:spcPct val="15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Рисунок 3 –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структура таблиць бази даних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335656" y="1082544"/>
            <a:ext cx="5281220" cy="45867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0017" y="0"/>
            <a:ext cx="1166248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Інтерфейс розробленого програмного додатку</a:t>
            </a:r>
            <a:endParaRPr lang="uk-UA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935915" y="6161126"/>
            <a:ext cx="43920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uk-UA" dirty="0"/>
              <a:t>Рисунок 4 – </a:t>
            </a:r>
            <a:r>
              <a:rPr lang="uk-UA" dirty="0" smtClean="0"/>
              <a:t>Головна сторінка адмін. панелі</a:t>
            </a:r>
            <a:endParaRPr lang="ru-RU" dirty="0"/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6779335" y="5870669"/>
            <a:ext cx="48535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dirty="0"/>
              <a:t>Рисунок 5 – </a:t>
            </a:r>
            <a:r>
              <a:rPr lang="uk-UA" dirty="0" smtClean="0"/>
              <a:t>Сторінка управління електронними</a:t>
            </a:r>
          </a:p>
          <a:p>
            <a:pPr algn="ctr" eaLnBrk="1" hangingPunct="1"/>
            <a:r>
              <a:rPr lang="uk-UA" dirty="0" smtClean="0"/>
              <a:t>листами</a:t>
            </a:r>
            <a:endParaRPr lang="ru-RU" dirty="0"/>
          </a:p>
        </p:txBody>
      </p:sp>
      <p:pic>
        <p:nvPicPr>
          <p:cNvPr id="7" name="Рисунок 6" descr="Снимок экрана 2015-11-15 в 21.50.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29" y="731519"/>
            <a:ext cx="5802568" cy="5360187"/>
          </a:xfrm>
          <a:prstGeom prst="rect">
            <a:avLst/>
          </a:prstGeom>
        </p:spPr>
      </p:pic>
      <p:pic>
        <p:nvPicPr>
          <p:cNvPr id="8" name="Рисунок 7" descr="Снимок экрана 2015-11-15 в 21.51.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769" y="822231"/>
            <a:ext cx="5530271" cy="4352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35177" y="90785"/>
            <a:ext cx="7081682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Результати </a:t>
            </a:r>
            <a:r>
              <a:rPr lang="uk-UA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тестування системи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п</a:t>
            </a:r>
            <a:r>
              <a:rPr lang="uk-UA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ісля увімкнення </a:t>
            </a:r>
            <a:r>
              <a:rPr lang="uk-UA" sz="4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кешування</a:t>
            </a:r>
            <a:endParaRPr lang="uk-UA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sp>
        <p:nvSpPr>
          <p:cNvPr id="10245" name="TextBox 6"/>
          <p:cNvSpPr txBox="1">
            <a:spLocks noChangeArrowheads="1"/>
          </p:cNvSpPr>
          <p:nvPr/>
        </p:nvSpPr>
        <p:spPr bwMode="auto">
          <a:xfrm>
            <a:off x="3559175" y="5235575"/>
            <a:ext cx="3554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uk-UA" dirty="0"/>
              <a:t>Рисунок 6 – Результати </a:t>
            </a:r>
            <a:r>
              <a:rPr lang="uk-UA" dirty="0" smtClean="0"/>
              <a:t>тестування</a:t>
            </a:r>
            <a:endParaRPr lang="ru-RU" dirty="0"/>
          </a:p>
        </p:txBody>
      </p:sp>
      <p:pic>
        <p:nvPicPr>
          <p:cNvPr id="6" name="Рисунок 5" descr="Снимок экрана 2015-11-14 в 21.17.20.png"/>
          <p:cNvPicPr/>
          <p:nvPr/>
        </p:nvPicPr>
        <p:blipFill>
          <a:blip r:embed="rId2"/>
          <a:srcRect t="33590"/>
          <a:stretch>
            <a:fillRect/>
          </a:stretch>
        </p:blipFill>
        <p:spPr>
          <a:xfrm>
            <a:off x="275328" y="1646872"/>
            <a:ext cx="5372437" cy="2466975"/>
          </a:xfrm>
          <a:prstGeom prst="rect">
            <a:avLst/>
          </a:prstGeom>
        </p:spPr>
      </p:pic>
      <p:pic>
        <p:nvPicPr>
          <p:cNvPr id="7" name="Рисунок 6" descr="Снимок экрана 2015-11-14 в 21.17.14.png"/>
          <p:cNvPicPr/>
          <p:nvPr/>
        </p:nvPicPr>
        <p:blipFill>
          <a:blip r:embed="rId3"/>
          <a:srcRect t="31282"/>
          <a:stretch>
            <a:fillRect/>
          </a:stretch>
        </p:blipFill>
        <p:spPr>
          <a:xfrm>
            <a:off x="5750970" y="1700829"/>
            <a:ext cx="5939790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1245" y="0"/>
            <a:ext cx="780950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Економічна ефективність</a:t>
            </a: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693738" y="1066800"/>
            <a:ext cx="1080452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uk-UA" dirty="0"/>
              <a:t>	Значну роль у визначені економічної ефективності відіграють загальні витрати на проведення розробки обладнання. За попередніми розрахунками, умовна лінгвістична компанія на впровадження в роботу </a:t>
            </a:r>
            <a:r>
              <a:rPr lang="uk-UA" dirty="0" smtClean="0"/>
              <a:t>розробленої системи управління контентом:</a:t>
            </a:r>
            <a:endParaRPr lang="uk-UA" dirty="0"/>
          </a:p>
          <a:p>
            <a:pPr eaLnBrk="1" hangingPunct="1"/>
            <a:endParaRPr lang="uk-UA" dirty="0"/>
          </a:p>
          <a:p>
            <a:pPr algn="ctr" eaLnBrk="1" hangingPunct="1"/>
            <a:r>
              <a:rPr lang="uk-UA" dirty="0"/>
              <a:t>ЗВ = </a:t>
            </a:r>
            <a:r>
              <a:rPr lang="ru-RU" dirty="0" smtClean="0"/>
              <a:t>23865,22 </a:t>
            </a:r>
            <a:r>
              <a:rPr lang="uk-UA" dirty="0"/>
              <a:t>(грн.)</a:t>
            </a:r>
          </a:p>
          <a:p>
            <a:pPr algn="ctr" eaLnBrk="1" hangingPunct="1"/>
            <a:endParaRPr lang="uk-UA" dirty="0"/>
          </a:p>
          <a:p>
            <a:pPr algn="ctr" eaLnBrk="1" hangingPunct="1"/>
            <a:r>
              <a:rPr lang="uk-UA" dirty="0"/>
              <a:t>Економічний ефект від впровадження розробленого вузла розраховується за формулою:</a:t>
            </a:r>
          </a:p>
          <a:p>
            <a:pPr algn="ctr" eaLnBrk="1" hangingPunct="1"/>
            <a:r>
              <a:rPr lang="uk-UA" dirty="0"/>
              <a:t> </a:t>
            </a:r>
          </a:p>
          <a:p>
            <a:pPr algn="ctr" eaLnBrk="1" hangingPunct="1"/>
            <a:r>
              <a:rPr lang="uk-UA" dirty="0"/>
              <a:t>∆Е = Е</a:t>
            </a:r>
            <a:r>
              <a:rPr lang="uk-UA" baseline="-25000" dirty="0"/>
              <a:t>1</a:t>
            </a:r>
            <a:r>
              <a:rPr lang="uk-UA" dirty="0"/>
              <a:t> – Е</a:t>
            </a:r>
            <a:r>
              <a:rPr lang="uk-UA" baseline="-25000" dirty="0"/>
              <a:t>2</a:t>
            </a:r>
            <a:endParaRPr lang="uk-UA" dirty="0"/>
          </a:p>
          <a:p>
            <a:pPr algn="ctr" eaLnBrk="1" hangingPunct="1"/>
            <a:endParaRPr lang="uk-UA" dirty="0"/>
          </a:p>
          <a:p>
            <a:pPr eaLnBrk="1" hangingPunct="1"/>
            <a:r>
              <a:rPr lang="uk-UA" dirty="0"/>
              <a:t>де Е</a:t>
            </a:r>
            <a:r>
              <a:rPr lang="uk-UA" baseline="-25000" dirty="0"/>
              <a:t>1</a:t>
            </a:r>
            <a:r>
              <a:rPr lang="uk-UA" dirty="0"/>
              <a:t> </a:t>
            </a:r>
            <a:r>
              <a:rPr lang="uk-UA" dirty="0" err="1"/>
              <a:t>–експлуатаційні</a:t>
            </a:r>
            <a:r>
              <a:rPr lang="uk-UA" dirty="0"/>
              <a:t> витрати при використанні аналога, грн.;</a:t>
            </a:r>
          </a:p>
          <a:p>
            <a:pPr eaLnBrk="1" hangingPunct="1"/>
            <a:r>
              <a:rPr lang="uk-UA" dirty="0"/>
              <a:t>      Е</a:t>
            </a:r>
            <a:r>
              <a:rPr lang="uk-UA" baseline="-25000" dirty="0"/>
              <a:t>2</a:t>
            </a:r>
            <a:r>
              <a:rPr lang="uk-UA" dirty="0"/>
              <a:t> </a:t>
            </a:r>
            <a:r>
              <a:rPr lang="uk-UA" dirty="0" err="1"/>
              <a:t>–експлуатаційні</a:t>
            </a:r>
            <a:r>
              <a:rPr lang="uk-UA" dirty="0"/>
              <a:t> витрати при використанні </a:t>
            </a:r>
            <a:r>
              <a:rPr lang="uk-UA" dirty="0" smtClean="0"/>
              <a:t>системи, </a:t>
            </a:r>
            <a:r>
              <a:rPr lang="uk-UA" dirty="0"/>
              <a:t>грн</a:t>
            </a:r>
            <a:r>
              <a:rPr lang="uk-UA" dirty="0" smtClean="0"/>
              <a:t>.</a:t>
            </a:r>
          </a:p>
          <a:p>
            <a:pPr eaLnBrk="1" hangingPunct="1"/>
            <a:r>
              <a:rPr lang="uk-UA" dirty="0" smtClean="0"/>
              <a:t> </a:t>
            </a:r>
            <a:r>
              <a:rPr lang="uk-UA" dirty="0"/>
              <a:t>Та за попередніми розрахунками становить</a:t>
            </a:r>
          </a:p>
          <a:p>
            <a:pPr eaLnBrk="1" hangingPunct="1"/>
            <a:endParaRPr lang="uk-UA" dirty="0"/>
          </a:p>
          <a:p>
            <a:pPr algn="ctr" eaLnBrk="1" hangingPunct="1"/>
            <a:r>
              <a:rPr lang="uk-UA" dirty="0"/>
              <a:t> ∆Е </a:t>
            </a:r>
            <a:r>
              <a:rPr lang="uk-UA" dirty="0" smtClean="0"/>
              <a:t>=895322,08-23865,22=871456,86 (</a:t>
            </a:r>
            <a:r>
              <a:rPr lang="uk-UA" dirty="0"/>
              <a:t>грн.) </a:t>
            </a:r>
          </a:p>
          <a:p>
            <a:pPr algn="ctr" eaLnBrk="1" hangingPunct="1"/>
            <a:endParaRPr lang="uk-UA" dirty="0"/>
          </a:p>
          <a:p>
            <a:pPr algn="ctr" eaLnBrk="1" hangingPunct="1"/>
            <a:r>
              <a:rPr lang="uk-UA" dirty="0"/>
              <a:t>Таким чином, витрати на розробку і модернізацію обладнання будуть окуплені за такий строк:</a:t>
            </a:r>
          </a:p>
          <a:p>
            <a:pPr algn="ctr" eaLnBrk="1" hangingPunct="1"/>
            <a:endParaRPr lang="uk-UA" dirty="0"/>
          </a:p>
          <a:p>
            <a:pPr algn="ctr" eaLnBrk="1" hangingPunct="1"/>
            <a:r>
              <a:rPr lang="uk-UA" dirty="0"/>
              <a:t>То </a:t>
            </a:r>
            <a:r>
              <a:rPr lang="uk-UA" dirty="0" smtClean="0"/>
              <a:t>= 0,43 </a:t>
            </a:r>
            <a:r>
              <a:rPr lang="uk-UA" dirty="0"/>
              <a:t>року</a:t>
            </a:r>
          </a:p>
          <a:p>
            <a:pPr algn="ctr" eaLnBrk="1" hangingPunct="1"/>
            <a:endParaRPr lang="uk-UA" dirty="0"/>
          </a:p>
          <a:p>
            <a:pPr eaLnBrk="1" hangingPunct="1"/>
            <a:endParaRPr lang="uk-UA" dirty="0"/>
          </a:p>
          <a:p>
            <a:pPr algn="ctr" eaLnBrk="1" hangingPunct="1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0166" y="0"/>
            <a:ext cx="306846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Висновки</a:t>
            </a:r>
          </a:p>
        </p:txBody>
      </p:sp>
      <p:sp>
        <p:nvSpPr>
          <p:cNvPr id="13315" name="Прямоугольник 4"/>
          <p:cNvSpPr>
            <a:spLocks noChangeArrowheads="1"/>
          </p:cNvSpPr>
          <p:nvPr/>
        </p:nvSpPr>
        <p:spPr bwMode="auto">
          <a:xfrm>
            <a:off x="711200" y="966788"/>
            <a:ext cx="11074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endParaRPr lang="ru-RU" sz="2800" dirty="0"/>
          </a:p>
          <a:p>
            <a:pPr algn="just" eaLnBrk="1" hangingPunct="1"/>
            <a:r>
              <a:rPr lang="ru-RU" sz="2800" dirty="0"/>
              <a:t>	</a:t>
            </a:r>
            <a:r>
              <a:rPr lang="uk-UA" sz="2800" dirty="0"/>
              <a:t>В ході виконання роботи вирішено поставлені задачі, а саме: проаналізовано існуючі програмні методи </a:t>
            </a:r>
            <a:r>
              <a:rPr lang="uk-UA" sz="2800" dirty="0" smtClean="0"/>
              <a:t>управління контенту </a:t>
            </a:r>
            <a:r>
              <a:rPr lang="uk-UA" sz="2800" dirty="0" err="1" smtClean="0"/>
              <a:t>веб-ресурсів</a:t>
            </a:r>
            <a:r>
              <a:rPr lang="uk-UA" sz="2800" dirty="0" smtClean="0"/>
              <a:t>, та засоби що їх реалізують . </a:t>
            </a:r>
            <a:r>
              <a:rPr lang="uk-UA" sz="2800" dirty="0"/>
              <a:t>Розроблено </a:t>
            </a:r>
            <a:r>
              <a:rPr lang="uk-UA" sz="2800" dirty="0" smtClean="0"/>
              <a:t>практичну робочу систему що </a:t>
            </a:r>
            <a:r>
              <a:rPr lang="uk-UA" sz="2800" dirty="0" err="1" smtClean="0"/>
              <a:t>здатка</a:t>
            </a:r>
            <a:r>
              <a:rPr lang="uk-UA" sz="2800" dirty="0" smtClean="0"/>
              <a:t> управляти контентом на багатьох мовах, стабільно працює при навантаженні та має високий рівень </a:t>
            </a:r>
            <a:r>
              <a:rPr lang="uk-UA" sz="2800" dirty="0" err="1" smtClean="0"/>
              <a:t>відмовостійкості</a:t>
            </a:r>
            <a:r>
              <a:rPr lang="uk-UA" sz="2800" dirty="0" smtClean="0"/>
              <a:t>. </a:t>
            </a:r>
            <a:endParaRPr lang="uk-UA" sz="2800" dirty="0"/>
          </a:p>
          <a:p>
            <a:pPr algn="just" eaLnBrk="1" hangingPunct="1"/>
            <a:r>
              <a:rPr lang="uk-UA" sz="2800" dirty="0"/>
              <a:t>	С</a:t>
            </a:r>
            <a:r>
              <a:rPr lang="uk-UA" sz="2800" dirty="0" smtClean="0"/>
              <a:t>истема </a:t>
            </a:r>
            <a:r>
              <a:rPr lang="uk-UA" sz="2800" dirty="0"/>
              <a:t>працює правильно, відповідає вимогам та надає широку функціональність.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87016" y="2679469"/>
            <a:ext cx="47259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Дякую за увагу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330</Words>
  <Application>Microsoft Office PowerPoint</Application>
  <PresentationFormat>Произвольный</PresentationFormat>
  <Paragraphs>60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Arial</vt:lpstr>
      <vt:lpstr>Calibri Light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Serhii Voznyi</dc:creator>
  <cp:lastModifiedBy>Рудний Максим</cp:lastModifiedBy>
  <cp:revision>25</cp:revision>
  <dcterms:created xsi:type="dcterms:W3CDTF">2014-11-17T16:31:25Z</dcterms:created>
  <dcterms:modified xsi:type="dcterms:W3CDTF">2015-11-15T19:58:00Z</dcterms:modified>
</cp:coreProperties>
</file>