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9" r:id="rId5"/>
    <p:sldId id="258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61" r:id="rId15"/>
    <p:sldId id="272" r:id="rId16"/>
    <p:sldId id="266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B3FD1B5-1407-4F6D-9A21-294CABBE1CD9}">
          <p14:sldIdLst>
            <p14:sldId id="256"/>
            <p14:sldId id="257"/>
            <p14:sldId id="260"/>
            <p14:sldId id="259"/>
            <p14:sldId id="258"/>
            <p14:sldId id="262"/>
            <p14:sldId id="263"/>
            <p14:sldId id="264"/>
            <p14:sldId id="267"/>
            <p14:sldId id="268"/>
            <p14:sldId id="269"/>
            <p14:sldId id="270"/>
            <p14:sldId id="271"/>
            <p14:sldId id="261"/>
            <p14:sldId id="272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2897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8059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9530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812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118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145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0915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423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7033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198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954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7054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1675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6857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9172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7848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218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38456-0F0B-4E21-A8AB-75A63EA0226D}" type="datetimeFigureOut">
              <a:rPr lang="uk-UA" smtClean="0"/>
              <a:pPr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F3EDE-F18E-42CA-9217-B823461E05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7904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7042" y="1146114"/>
            <a:ext cx="8791575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Тема дипломного проекту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Розробка</a:t>
            </a:r>
            <a:r>
              <a:rPr lang="ru-RU" dirty="0" smtClean="0"/>
              <a:t> </a:t>
            </a:r>
            <a:r>
              <a:rPr lang="ru-RU" dirty="0"/>
              <a:t>лабораторного комплексу </a:t>
            </a:r>
            <a:r>
              <a:rPr lang="ru-RU" dirty="0" err="1" smtClean="0"/>
              <a:t>основi</a:t>
            </a:r>
            <a:r>
              <a:rPr lang="ru-RU" dirty="0" smtClean="0"/>
              <a:t> </a:t>
            </a:r>
            <a:r>
              <a:rPr lang="ru-RU" dirty="0"/>
              <a:t>ПЛIС </a:t>
            </a:r>
            <a:r>
              <a:rPr lang="ru-RU" dirty="0" err="1" smtClean="0"/>
              <a:t>Altera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7041" y="5632717"/>
            <a:ext cx="8791575" cy="165576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Виконав</a:t>
            </a:r>
            <a:r>
              <a:rPr lang="ru-RU" dirty="0" smtClean="0">
                <a:solidFill>
                  <a:schemeClr val="tx1"/>
                </a:solidFill>
              </a:rPr>
              <a:t>: </a:t>
            </a:r>
            <a:r>
              <a:rPr lang="ru-RU" dirty="0" err="1" smtClean="0">
                <a:solidFill>
                  <a:schemeClr val="tx1"/>
                </a:solidFill>
              </a:rPr>
              <a:t>Байджанов</a:t>
            </a:r>
            <a:r>
              <a:rPr lang="ru-RU" dirty="0" smtClean="0">
                <a:solidFill>
                  <a:schemeClr val="tx1"/>
                </a:solidFill>
              </a:rPr>
              <a:t> Сердар </a:t>
            </a:r>
            <a:r>
              <a:rPr lang="ru-RU" dirty="0" err="1" smtClean="0">
                <a:solidFill>
                  <a:schemeClr val="tx1"/>
                </a:solidFill>
              </a:rPr>
              <a:t>Мурадович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Кер</a:t>
            </a:r>
            <a:r>
              <a:rPr lang="uk-UA" b="1" dirty="0" err="1" smtClean="0">
                <a:solidFill>
                  <a:schemeClr val="tx1"/>
                </a:solidFill>
              </a:rPr>
              <a:t>івник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Гарнага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володимир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err="1" smtClean="0">
                <a:solidFill>
                  <a:schemeClr val="tx1"/>
                </a:solidFill>
              </a:rPr>
              <a:t>анатолійович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56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526" y="1390414"/>
            <a:ext cx="9905998" cy="1478570"/>
          </a:xfrm>
        </p:spPr>
        <p:txBody>
          <a:bodyPr/>
          <a:lstStyle/>
          <a:p>
            <a:pPr algn="ctr"/>
            <a:r>
              <a:rPr lang="uk-UA" dirty="0" smtClean="0"/>
              <a:t>Мета роботи</a:t>
            </a:r>
            <a:r>
              <a:rPr lang="en-US" dirty="0" smtClean="0"/>
              <a:t>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8914" y="2653248"/>
            <a:ext cx="9905999" cy="3541714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Розробка лабораторного комплексу для вивчення пристроїв на основі ПЛІС </a:t>
            </a:r>
            <a:r>
              <a:rPr lang="en-US" dirty="0" smtClean="0"/>
              <a:t>Altera. </a:t>
            </a:r>
            <a:r>
              <a:rPr lang="ru-RU" dirty="0" err="1" smtClean="0"/>
              <a:t>Знайомство</a:t>
            </a:r>
            <a:r>
              <a:rPr lang="ru-RU" dirty="0" smtClean="0"/>
              <a:t> з </a:t>
            </a:r>
            <a:r>
              <a:rPr lang="ru-RU" dirty="0" err="1" smtClean="0"/>
              <a:t>середовищем</a:t>
            </a:r>
            <a:r>
              <a:rPr lang="ru-RU" dirty="0" smtClean="0"/>
              <a:t> </a:t>
            </a:r>
            <a:r>
              <a:rPr lang="ru-RU" dirty="0" err="1" smtClean="0"/>
              <a:t>проектування</a:t>
            </a:r>
            <a:r>
              <a:rPr lang="ru-RU" dirty="0" smtClean="0"/>
              <a:t> </a:t>
            </a:r>
            <a:r>
              <a:rPr lang="ru-RU" dirty="0" err="1"/>
              <a:t>Quartus</a:t>
            </a:r>
            <a:r>
              <a:rPr lang="ru-RU" dirty="0"/>
              <a:t> </a:t>
            </a:r>
            <a:r>
              <a:rPr lang="ru-RU" dirty="0" smtClean="0"/>
              <a:t>II. </a:t>
            </a:r>
            <a:r>
              <a:rPr lang="uk-UA" dirty="0" smtClean="0"/>
              <a:t>Написання програм мовою </a:t>
            </a:r>
            <a:r>
              <a:rPr lang="en-US" dirty="0" smtClean="0"/>
              <a:t>Verilog </a:t>
            </a:r>
            <a:r>
              <a:rPr lang="uk-UA" dirty="0" smtClean="0"/>
              <a:t>та </a:t>
            </a:r>
            <a:r>
              <a:rPr lang="en-US" dirty="0" smtClean="0"/>
              <a:t>VHDL.</a:t>
            </a:r>
            <a:r>
              <a:rPr lang="uk-UA" dirty="0" smtClean="0"/>
              <a:t> Розробка методичного забезпечення для </a:t>
            </a:r>
            <a:r>
              <a:rPr lang="en-US" dirty="0"/>
              <a:t>6</a:t>
            </a:r>
            <a:r>
              <a:rPr lang="uk-UA" dirty="0" smtClean="0"/>
              <a:t>-ти лабораторних робіт з вивчення логічних елементів.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8672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0783" y="46036"/>
            <a:ext cx="9905999" cy="3541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err="1"/>
              <a:t>Програмована</a:t>
            </a:r>
            <a:r>
              <a:rPr lang="ru-RU" sz="2000" b="1" dirty="0"/>
              <a:t> </a:t>
            </a:r>
            <a:r>
              <a:rPr lang="ru-RU" sz="2000" b="1" dirty="0" err="1"/>
              <a:t>логічна</a:t>
            </a:r>
            <a:r>
              <a:rPr lang="ru-RU" sz="2000" b="1" dirty="0"/>
              <a:t> </a:t>
            </a:r>
            <a:r>
              <a:rPr lang="ru-RU" sz="2000" b="1" dirty="0" err="1"/>
              <a:t>інтегральна</a:t>
            </a:r>
            <a:r>
              <a:rPr lang="ru-RU" sz="2000" b="1" dirty="0"/>
              <a:t> схема </a:t>
            </a:r>
            <a:r>
              <a:rPr lang="en-US" sz="2000" dirty="0" smtClean="0"/>
              <a:t>- </a:t>
            </a:r>
            <a:r>
              <a:rPr lang="ru-RU" sz="2000" dirty="0" err="1"/>
              <a:t>електронний</a:t>
            </a:r>
            <a:r>
              <a:rPr lang="ru-RU" sz="2000" dirty="0"/>
              <a:t> компонент, </a:t>
            </a:r>
            <a:r>
              <a:rPr lang="ru-RU" sz="2000" dirty="0" err="1"/>
              <a:t>який</a:t>
            </a:r>
            <a:r>
              <a:rPr lang="ru-RU" sz="2000" dirty="0"/>
              <a:t> </a:t>
            </a:r>
            <a:r>
              <a:rPr lang="ru-RU" sz="2000" dirty="0" err="1"/>
              <a:t>використовується</a:t>
            </a:r>
            <a:r>
              <a:rPr lang="ru-RU" sz="2000" dirty="0"/>
              <a:t> для </a:t>
            </a:r>
            <a:r>
              <a:rPr lang="ru-RU" sz="2000" dirty="0" err="1"/>
              <a:t>створення</a:t>
            </a:r>
            <a:r>
              <a:rPr lang="ru-RU" sz="2000" dirty="0"/>
              <a:t> </a:t>
            </a:r>
            <a:r>
              <a:rPr lang="ru-RU" sz="2000" dirty="0" err="1"/>
              <a:t>цифрових</a:t>
            </a:r>
            <a:r>
              <a:rPr lang="ru-RU" sz="2000" dirty="0"/>
              <a:t> </a:t>
            </a:r>
            <a:r>
              <a:rPr lang="ru-RU" sz="2000" dirty="0" err="1"/>
              <a:t>інтегральних</a:t>
            </a:r>
            <a:r>
              <a:rPr lang="ru-RU" sz="2000" dirty="0"/>
              <a:t> схем. На </a:t>
            </a:r>
            <a:r>
              <a:rPr lang="ru-RU" sz="2000" dirty="0" err="1"/>
              <a:t>відміну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звичайних</a:t>
            </a:r>
            <a:r>
              <a:rPr lang="ru-RU" sz="2000" dirty="0"/>
              <a:t> </a:t>
            </a:r>
            <a:r>
              <a:rPr lang="ru-RU" sz="2000" dirty="0" err="1"/>
              <a:t>цифрових</a:t>
            </a:r>
            <a:r>
              <a:rPr lang="ru-RU" sz="2000" dirty="0"/>
              <a:t> </a:t>
            </a:r>
            <a:r>
              <a:rPr lang="ru-RU" sz="2000" dirty="0" err="1"/>
              <a:t>мікросхем</a:t>
            </a:r>
            <a:r>
              <a:rPr lang="ru-RU" sz="2000" dirty="0"/>
              <a:t>, </a:t>
            </a:r>
            <a:r>
              <a:rPr lang="ru-RU" sz="2000" dirty="0" err="1"/>
              <a:t>логіка</a:t>
            </a:r>
            <a:r>
              <a:rPr lang="ru-RU" sz="2000" dirty="0"/>
              <a:t> </a:t>
            </a:r>
            <a:r>
              <a:rPr lang="ru-RU" sz="2000" dirty="0" err="1"/>
              <a:t>роботи</a:t>
            </a:r>
            <a:r>
              <a:rPr lang="ru-RU" sz="2000" dirty="0"/>
              <a:t> ПЛІС не </a:t>
            </a:r>
            <a:r>
              <a:rPr lang="ru-RU" sz="2000" dirty="0" err="1"/>
              <a:t>визначається</a:t>
            </a:r>
            <a:r>
              <a:rPr lang="ru-RU" sz="2000" dirty="0"/>
              <a:t> при </a:t>
            </a:r>
            <a:r>
              <a:rPr lang="ru-RU" sz="2000" dirty="0" err="1"/>
              <a:t>виготовленні</a:t>
            </a:r>
            <a:r>
              <a:rPr lang="ru-RU" sz="2000" dirty="0"/>
              <a:t>, а </a:t>
            </a:r>
            <a:r>
              <a:rPr lang="ru-RU" sz="2000" dirty="0" err="1"/>
              <a:t>задається</a:t>
            </a:r>
            <a:r>
              <a:rPr lang="ru-RU" sz="2000" dirty="0"/>
              <a:t>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 smtClean="0"/>
              <a:t>програмування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endParaRPr lang="ru-RU" sz="2000" dirty="0" smtClean="0"/>
          </a:p>
          <a:p>
            <a:pPr marL="0" indent="0" algn="ctr">
              <a:buNone/>
            </a:pPr>
            <a:endParaRPr lang="uk-UA" sz="2000" dirty="0"/>
          </a:p>
        </p:txBody>
      </p:sp>
      <p:pic>
        <p:nvPicPr>
          <p:cNvPr id="1026" name="Picture 2" descr="http://s001.radikal.ru/i193/1107/e5/03250319f4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18" y="1828769"/>
            <a:ext cx="5123813" cy="384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1010783" y="4806061"/>
            <a:ext cx="8833861" cy="1618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2000" dirty="0" smtClean="0"/>
          </a:p>
          <a:p>
            <a:pPr marL="0" indent="0" algn="ctr">
              <a:buFont typeface="Arial" panose="020B0604020202020204" pitchFamily="34" charset="0"/>
              <a:buNone/>
            </a:pPr>
            <a:endParaRPr lang="uk-UA" sz="20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089458" y="5635611"/>
            <a:ext cx="7945191" cy="692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sz="2000" dirty="0" smtClean="0"/>
              <a:t>Приклад використання ПЛІС </a:t>
            </a:r>
            <a:endParaRPr lang="ru-RU" sz="2000" dirty="0" smtClean="0"/>
          </a:p>
          <a:p>
            <a:pPr marL="0" indent="0" algn="ctr">
              <a:buFont typeface="Arial" panose="020B0604020202020204" pitchFamily="34" charset="0"/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84496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7657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Стенд для вивчення ПЛІС </a:t>
            </a:r>
            <a:r>
              <a:rPr lang="en-US" sz="2800" dirty="0" smtClean="0"/>
              <a:t>Altera</a:t>
            </a:r>
            <a:endParaRPr lang="uk-UA" sz="2800" dirty="0"/>
          </a:p>
        </p:txBody>
      </p:sp>
      <p:pic>
        <p:nvPicPr>
          <p:cNvPr id="2050" name="Picture 2" descr="http://www.terasic.com.tw/attachment/archive/364/image/image_74_thumb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" t="2758" r="1629" b="22955"/>
          <a:stretch/>
        </p:blipFill>
        <p:spPr bwMode="auto">
          <a:xfrm>
            <a:off x="809988" y="1478569"/>
            <a:ext cx="4747664" cy="416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57652" y="1330035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/>
              <a:t>На платі змонтована мікросхема </a:t>
            </a:r>
            <a:r>
              <a:rPr lang="en-US" sz="2000" dirty="0" smtClean="0"/>
              <a:t>Altera Cyclone III 3C16 FPGA, </a:t>
            </a:r>
            <a:r>
              <a:rPr lang="uk-UA" sz="2000" dirty="0" smtClean="0"/>
              <a:t>яка містить 15408 логічних елементів. Плата забезпечує 346 користувальницьких ліній </a:t>
            </a:r>
            <a:r>
              <a:rPr lang="en-US" sz="2000" dirty="0" smtClean="0"/>
              <a:t>I / O, </a:t>
            </a:r>
            <a:r>
              <a:rPr lang="uk-UA" sz="2000" dirty="0" smtClean="0"/>
              <a:t>володіє великим набором можливостей, які роблять її зручною для використання в розширених курсах лекцій в університетах і  при розробці складних цифрових систем. </a:t>
            </a:r>
          </a:p>
          <a:p>
            <a:r>
              <a:rPr lang="uk-UA" sz="2000" dirty="0" smtClean="0"/>
              <a:t>Плата </a:t>
            </a:r>
            <a:r>
              <a:rPr lang="en-US" sz="2000" dirty="0" smtClean="0"/>
              <a:t>DE0 </a:t>
            </a:r>
            <a:r>
              <a:rPr lang="uk-UA" sz="2000" dirty="0" smtClean="0"/>
              <a:t>об'єднує малу споживану потужність, низьку вартість і високу продуктивність </a:t>
            </a:r>
            <a:r>
              <a:rPr lang="en-US" sz="2000" dirty="0" smtClean="0"/>
              <a:t>Altera Cyclone III FPGA </a:t>
            </a:r>
            <a:r>
              <a:rPr lang="uk-UA" sz="2000" dirty="0" smtClean="0"/>
              <a:t>для управління різними функціями плати </a:t>
            </a:r>
            <a:r>
              <a:rPr lang="en-US" sz="2000" dirty="0" smtClean="0"/>
              <a:t>DE0. </a:t>
            </a:r>
            <a:endParaRPr lang="uk-UA" sz="2000" dirty="0" smtClean="0"/>
          </a:p>
          <a:p>
            <a:r>
              <a:rPr lang="uk-UA" sz="2000" dirty="0" smtClean="0"/>
              <a:t>У комплект поставки, крім самої плати розробки </a:t>
            </a:r>
            <a:r>
              <a:rPr lang="en-US" sz="2000" dirty="0" smtClean="0"/>
              <a:t>DE0 Development Board, </a:t>
            </a:r>
            <a:r>
              <a:rPr lang="uk-UA" sz="2000" dirty="0" smtClean="0"/>
              <a:t>входить програмне забезпечення, зразки розробок і допоміжні компоненти, необхідні для забезпечення простого доступу до плати </a:t>
            </a:r>
            <a:r>
              <a:rPr lang="en-US" sz="2000" dirty="0" smtClean="0"/>
              <a:t>DE0.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5092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5787" y="-331507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Функціональна схема </a:t>
            </a:r>
            <a:r>
              <a:rPr lang="en-US" sz="2800" dirty="0" smtClean="0"/>
              <a:t>FPGA </a:t>
            </a:r>
            <a:r>
              <a:rPr lang="en-US" sz="2800" dirty="0"/>
              <a:t>Cyclone III </a:t>
            </a:r>
            <a:r>
              <a:rPr lang="uk-UA" sz="2800" dirty="0"/>
              <a:t>компанії Альтера</a:t>
            </a:r>
          </a:p>
        </p:txBody>
      </p:sp>
      <p:pic>
        <p:nvPicPr>
          <p:cNvPr id="1026" name="Picture 2" descr="Altera Cyclone III Logic Elemen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986" y="802916"/>
            <a:ext cx="8229600" cy="564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84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530" y="-105877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Схема під'єднання </a:t>
            </a:r>
            <a:endParaRPr lang="uk-UA" sz="2800" dirty="0"/>
          </a:p>
        </p:txBody>
      </p:sp>
      <p:pic>
        <p:nvPicPr>
          <p:cNvPr id="4098" name="Picture 2" descr="http://www.kamami.pl/published/publicdata/BTC10/attachments/SC/products_pictures/terasic_de0_0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6" t="5222" r="13726" b="6930"/>
          <a:stretch/>
        </p:blipFill>
        <p:spPr bwMode="auto">
          <a:xfrm>
            <a:off x="4203865" y="3265715"/>
            <a:ext cx="3764478" cy="311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углом вверх 4"/>
          <p:cNvSpPr/>
          <p:nvPr/>
        </p:nvSpPr>
        <p:spPr>
          <a:xfrm rot="16200000">
            <a:off x="3592286" y="2291938"/>
            <a:ext cx="1223159" cy="1104406"/>
          </a:xfrm>
          <a:prstGeom prst="bent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100" name="Picture 4" descr="http://upload.wikimedia.org/wikipedia/commons/6/69/IBM_PC_51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488" y="1777640"/>
            <a:ext cx="2059174" cy="148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knoutbuku.ru/assets/thumbs/cT05MCZmbHRyPXdtaXwvaW1nL3dhdGVybWFyay5wbmd8Qw==/img/import_files/e0/3de0c27401df9607e1a38e2857136f92_002169_Blok_pitaniya_setevoj_adapter_dlya_netbukov_LiteON_19V_1_58A_5_5x1_7_893%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176" y="1777640"/>
            <a:ext cx="3526973" cy="148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углом 7"/>
          <p:cNvSpPr/>
          <p:nvPr/>
        </p:nvSpPr>
        <p:spPr>
          <a:xfrm rot="5400000" flipV="1">
            <a:off x="5214584" y="1756657"/>
            <a:ext cx="1049680" cy="1966704"/>
          </a:xfrm>
          <a:prstGeom prst="bentArrow">
            <a:avLst>
              <a:gd name="adj1" fmla="val 25000"/>
              <a:gd name="adj2" fmla="val 25000"/>
              <a:gd name="adj3" fmla="val 50000"/>
              <a:gd name="adj4" fmla="val 4375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43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4540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/>
              <a:t>середовище</a:t>
            </a:r>
            <a:r>
              <a:rPr lang="ru-RU" sz="2800" dirty="0" smtClean="0"/>
              <a:t> </a:t>
            </a:r>
            <a:r>
              <a:rPr lang="ru-RU" sz="2800" dirty="0" err="1"/>
              <a:t>проектування</a:t>
            </a:r>
            <a:r>
              <a:rPr lang="ru-RU" sz="2800" dirty="0"/>
              <a:t> </a:t>
            </a:r>
            <a:r>
              <a:rPr lang="ru-RU" sz="2800" dirty="0" err="1"/>
              <a:t>Quartus</a:t>
            </a:r>
            <a:r>
              <a:rPr lang="ru-RU" sz="2800" dirty="0"/>
              <a:t> II.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67441" y="1478570"/>
            <a:ext cx="4475617" cy="35931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dirty="0"/>
              <a:t>Програмний пакет </a:t>
            </a:r>
            <a:r>
              <a:rPr lang="en-US" sz="2000" dirty="0" err="1"/>
              <a:t>Quartus</a:t>
            </a:r>
            <a:r>
              <a:rPr lang="en-US" sz="2000" dirty="0"/>
              <a:t> ® II </a:t>
            </a:r>
            <a:r>
              <a:rPr lang="uk-UA" sz="2000" dirty="0"/>
              <a:t>фірми </a:t>
            </a:r>
            <a:r>
              <a:rPr lang="en-US" sz="2000" dirty="0"/>
              <a:t>Altera ® </a:t>
            </a:r>
            <a:r>
              <a:rPr lang="uk-UA" sz="2000" dirty="0"/>
              <a:t>являє собою повну, </a:t>
            </a:r>
            <a:r>
              <a:rPr lang="uk-UA" sz="2000" dirty="0" err="1" smtClean="0"/>
              <a:t>багато-</a:t>
            </a:r>
            <a:r>
              <a:rPr lang="uk-UA" sz="2000" dirty="0" smtClean="0"/>
              <a:t> платформне середовище проектування</a:t>
            </a:r>
            <a:r>
              <a:rPr lang="uk-UA" sz="2000" dirty="0"/>
              <a:t>, легко адаптується до вимог конкретного проекту. 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Це </a:t>
            </a:r>
            <a:r>
              <a:rPr lang="uk-UA" sz="2000" dirty="0"/>
              <a:t>комплексна середовище для розробки систем на програмованому кристалі (</a:t>
            </a:r>
            <a:r>
              <a:rPr lang="en-US" sz="2000" dirty="0"/>
              <a:t>SOPC). </a:t>
            </a:r>
            <a:r>
              <a:rPr lang="uk-UA" sz="2000" dirty="0"/>
              <a:t>Пакет </a:t>
            </a:r>
            <a:r>
              <a:rPr lang="en-US" sz="2000" dirty="0" err="1"/>
              <a:t>Quartus</a:t>
            </a:r>
            <a:r>
              <a:rPr lang="en-US" sz="2000" dirty="0"/>
              <a:t> II </a:t>
            </a:r>
            <a:r>
              <a:rPr lang="uk-UA" sz="2000" dirty="0"/>
              <a:t>включає в себе всі утиліти, необхідні для роботи з мікросхемами </a:t>
            </a:r>
            <a:r>
              <a:rPr lang="en-US" sz="2000" dirty="0"/>
              <a:t>FPGA </a:t>
            </a:r>
            <a:r>
              <a:rPr lang="uk-UA" sz="2000" dirty="0"/>
              <a:t>і </a:t>
            </a:r>
            <a:r>
              <a:rPr lang="en-US" sz="2000" dirty="0"/>
              <a:t>CPLD.</a:t>
            </a:r>
            <a:endParaRPr lang="uk-UA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643" t="8635" r="15649" b="21478"/>
          <a:stretch/>
        </p:blipFill>
        <p:spPr>
          <a:xfrm>
            <a:off x="1009402" y="1478570"/>
            <a:ext cx="6358039" cy="475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4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794" y="-166254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Список </a:t>
            </a:r>
            <a:r>
              <a:rPr lang="ru-RU" sz="3200" dirty="0" err="1" smtClean="0"/>
              <a:t>розроблених</a:t>
            </a:r>
            <a:r>
              <a:rPr lang="ru-RU" sz="3200" dirty="0" smtClean="0"/>
              <a:t> </a:t>
            </a:r>
            <a:r>
              <a:rPr lang="ru-RU" sz="3200" dirty="0" err="1" smtClean="0"/>
              <a:t>лабораторних</a:t>
            </a:r>
            <a:r>
              <a:rPr lang="ru-RU" sz="3200" dirty="0" smtClean="0"/>
              <a:t> роб</a:t>
            </a:r>
            <a:r>
              <a:rPr lang="uk-UA" sz="3200" dirty="0" smtClean="0"/>
              <a:t>іт</a:t>
            </a:r>
            <a:endParaRPr lang="uk-UA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3916" y="1312317"/>
            <a:ext cx="9905999" cy="49280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/>
              <a:t>Розробка цих лабораторних робіт покращує рівень викладання з курсів </a:t>
            </a:r>
            <a:r>
              <a:rPr lang="uk-UA" dirty="0" err="1" smtClean="0"/>
              <a:t>“Комп</a:t>
            </a:r>
            <a:r>
              <a:rPr lang="en-US" dirty="0" smtClean="0"/>
              <a:t>’</a:t>
            </a:r>
            <a:r>
              <a:rPr lang="ru-RU" dirty="0" err="1" smtClean="0"/>
              <a:t>ютерна</a:t>
            </a:r>
            <a:r>
              <a:rPr lang="ru-RU" dirty="0" smtClean="0"/>
              <a:t> </a:t>
            </a:r>
            <a:r>
              <a:rPr lang="ru-RU" dirty="0" err="1" smtClean="0"/>
              <a:t>електрон</a:t>
            </a:r>
            <a:r>
              <a:rPr lang="uk-UA" dirty="0" smtClean="0"/>
              <a:t>і</a:t>
            </a:r>
            <a:r>
              <a:rPr lang="ru-RU" dirty="0" err="1" smtClean="0"/>
              <a:t>ка</a:t>
            </a:r>
            <a:r>
              <a:rPr lang="uk-UA" dirty="0" smtClean="0"/>
              <a:t>”, </a:t>
            </a:r>
            <a:r>
              <a:rPr lang="uk-UA" dirty="0" err="1" smtClean="0"/>
              <a:t>“Цифрова</a:t>
            </a:r>
            <a:r>
              <a:rPr lang="uk-UA" dirty="0" smtClean="0"/>
              <a:t> обробка </a:t>
            </a:r>
            <a:r>
              <a:rPr lang="uk-UA" dirty="0" err="1" smtClean="0"/>
              <a:t>сигналів”</a:t>
            </a:r>
            <a:r>
              <a:rPr lang="uk-UA" dirty="0" smtClean="0"/>
              <a:t>, </a:t>
            </a:r>
            <a:r>
              <a:rPr lang="uk-UA" dirty="0" err="1" smtClean="0"/>
              <a:t>“Комп</a:t>
            </a:r>
            <a:r>
              <a:rPr lang="en-US" dirty="0" smtClean="0"/>
              <a:t>’</a:t>
            </a:r>
            <a:r>
              <a:rPr lang="ru-RU" dirty="0" err="1" smtClean="0"/>
              <a:t>ютерна</a:t>
            </a:r>
            <a:r>
              <a:rPr lang="ru-RU" dirty="0" smtClean="0"/>
              <a:t> </a:t>
            </a:r>
            <a:r>
              <a:rPr lang="ru-RU" dirty="0" err="1" smtClean="0"/>
              <a:t>схемотехн</a:t>
            </a:r>
            <a:r>
              <a:rPr lang="uk-UA" dirty="0" smtClean="0"/>
              <a:t>і</a:t>
            </a:r>
            <a:r>
              <a:rPr lang="ru-RU" dirty="0" err="1" smtClean="0"/>
              <a:t>ка</a:t>
            </a:r>
            <a:r>
              <a:rPr lang="uk-UA" dirty="0" smtClean="0"/>
              <a:t>”, </a:t>
            </a:r>
            <a:r>
              <a:rPr lang="uk-UA" dirty="0" err="1" smtClean="0"/>
              <a:t>“Архітектура</a:t>
            </a:r>
            <a:r>
              <a:rPr lang="uk-UA" dirty="0" smtClean="0"/>
              <a:t> </a:t>
            </a:r>
            <a:r>
              <a:rPr lang="uk-UA" dirty="0" err="1" smtClean="0"/>
              <a:t>комп</a:t>
            </a:r>
            <a:r>
              <a:rPr lang="en-US" dirty="0" smtClean="0"/>
              <a:t>’</a:t>
            </a:r>
            <a:r>
              <a:rPr lang="ru-RU" dirty="0" err="1" smtClean="0"/>
              <a:t>ютер</a:t>
            </a:r>
            <a:r>
              <a:rPr lang="uk-UA" dirty="0" smtClean="0"/>
              <a:t>і</a:t>
            </a:r>
            <a:r>
              <a:rPr lang="ru-RU" dirty="0" smtClean="0"/>
              <a:t>в</a:t>
            </a:r>
            <a:r>
              <a:rPr lang="uk-UA" dirty="0" smtClean="0"/>
              <a:t>”.</a:t>
            </a:r>
            <a:br>
              <a:rPr lang="uk-UA" dirty="0" smtClean="0"/>
            </a:br>
            <a:r>
              <a:rPr lang="uk-UA" dirty="0" smtClean="0"/>
              <a:t>На даний момент розроблені такі роботи: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1) </a:t>
            </a:r>
            <a:r>
              <a:rPr lang="uk-UA" dirty="0" smtClean="0"/>
              <a:t>Суматори, </a:t>
            </a:r>
            <a:r>
              <a:rPr lang="uk-UA" dirty="0" err="1" smtClean="0"/>
              <a:t>вичітателі</a:t>
            </a:r>
            <a:r>
              <a:rPr lang="uk-UA" dirty="0" smtClean="0"/>
              <a:t> та мультиплікатори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2) </a:t>
            </a:r>
            <a:r>
              <a:rPr lang="ru-RU" dirty="0" err="1" smtClean="0"/>
              <a:t>Кінцеві</a:t>
            </a:r>
            <a:r>
              <a:rPr lang="ru-RU" dirty="0" smtClean="0"/>
              <a:t> </a:t>
            </a:r>
            <a:r>
              <a:rPr lang="ru-RU" dirty="0" err="1" smtClean="0"/>
              <a:t>автомати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3) </a:t>
            </a:r>
            <a:r>
              <a:rPr lang="uk-UA" dirty="0" smtClean="0"/>
              <a:t>Блоки пам'яті</a:t>
            </a:r>
            <a:r>
              <a:rPr lang="en-US" dirty="0" smtClean="0"/>
              <a:t>;</a:t>
            </a:r>
            <a:r>
              <a:rPr lang="uk-UA" dirty="0" smtClean="0"/>
              <a:t> </a:t>
            </a:r>
          </a:p>
          <a:p>
            <a:pPr marL="0" indent="0">
              <a:buNone/>
            </a:pPr>
            <a:r>
              <a:rPr lang="uk-UA" dirty="0" smtClean="0"/>
              <a:t>4) Простий процесор</a:t>
            </a:r>
            <a:r>
              <a:rPr lang="en-US" dirty="0" smtClean="0"/>
              <a:t>;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5) Удосконалений процесор</a:t>
            </a:r>
            <a:r>
              <a:rPr lang="en-US" dirty="0" smtClean="0"/>
              <a:t>;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6) Реалізація алгоритмів в обладнанні.</a:t>
            </a:r>
            <a:endParaRPr lang="en-US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935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7034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/>
              <a:t>Схеми, які реалізовані в лабораторних роботах.</a:t>
            </a:r>
            <a:r>
              <a:rPr lang="uk-UA" sz="2400" dirty="0"/>
              <a:t/>
            </a:r>
            <a:br>
              <a:rPr lang="uk-UA" sz="2400" dirty="0"/>
            </a:br>
            <a:r>
              <a:rPr lang="uk-UA" sz="2400" dirty="0"/>
              <a:t>Суматори, </a:t>
            </a:r>
            <a:r>
              <a:rPr lang="uk-UA" sz="2400" dirty="0" err="1"/>
              <a:t>вичітателі</a:t>
            </a:r>
            <a:r>
              <a:rPr lang="uk-UA" sz="2400" dirty="0"/>
              <a:t> та мультиплікатори</a:t>
            </a:r>
            <a:r>
              <a:rPr lang="en-US" sz="2400" dirty="0" smtClean="0"/>
              <a:t>;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33864" y="5754124"/>
            <a:ext cx="4662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/>
              <a:t>Восьми-бітна</a:t>
            </a:r>
            <a:r>
              <a:rPr lang="ru-RU" sz="2400" dirty="0"/>
              <a:t> схема </a:t>
            </a:r>
            <a:r>
              <a:rPr lang="ru-RU" sz="2400" dirty="0" smtClean="0"/>
              <a:t>аккумулятора</a:t>
            </a:r>
            <a:endParaRPr lang="uk-UA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258" y="1311936"/>
            <a:ext cx="5542547" cy="4442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92419" y="292376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Кінцеві автомати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92219" y="1279337"/>
            <a:ext cx="6096000" cy="49160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uk-UA" sz="2400" dirty="0" smtClean="0"/>
              <a:t>Граф</a:t>
            </a:r>
            <a:r>
              <a:rPr lang="ru-RU" sz="2400" dirty="0" smtClean="0"/>
              <a:t> </a:t>
            </a:r>
            <a:r>
              <a:rPr lang="ru-RU" sz="2400" dirty="0" err="1"/>
              <a:t>станів</a:t>
            </a:r>
            <a:r>
              <a:rPr lang="ru-RU" sz="2400" dirty="0"/>
              <a:t> для</a:t>
            </a:r>
            <a:r>
              <a:rPr lang="uk-UA" sz="2400" dirty="0"/>
              <a:t> кінцевого</a:t>
            </a:r>
            <a:r>
              <a:rPr lang="ru-RU" sz="2400" dirty="0"/>
              <a:t> автомата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697" y="231826"/>
            <a:ext cx="5624608" cy="6333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7034" y="0"/>
            <a:ext cx="9905998" cy="1478570"/>
          </a:xfrm>
        </p:spPr>
        <p:txBody>
          <a:bodyPr/>
          <a:lstStyle/>
          <a:p>
            <a:pPr algn="ctr"/>
            <a:r>
              <a:rPr lang="uk-UA" sz="2800" dirty="0" smtClean="0"/>
              <a:t>Блоки пам'яті</a:t>
            </a:r>
            <a:r>
              <a:rPr lang="uk-UA" dirty="0"/>
              <a:t/>
            </a:r>
            <a:br>
              <a:rPr lang="uk-UA" dirty="0"/>
            </a:b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5976" y="6113390"/>
            <a:ext cx="263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модуль </a:t>
            </a:r>
            <a:r>
              <a:rPr lang="ru-RU" sz="2400" dirty="0" smtClean="0"/>
              <a:t>ОЗУ 16 </a:t>
            </a:r>
            <a:r>
              <a:rPr lang="ru-RU" sz="2400" dirty="0"/>
              <a:t>х </a:t>
            </a:r>
            <a:r>
              <a:rPr lang="ru-RU" sz="2400" dirty="0" smtClean="0"/>
              <a:t>4</a:t>
            </a:r>
            <a:endParaRPr lang="uk-UA" sz="2400" dirty="0"/>
          </a:p>
        </p:txBody>
      </p:sp>
      <p:pic>
        <p:nvPicPr>
          <p:cNvPr id="10" name="Рисунок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562" y="739285"/>
            <a:ext cx="8624269" cy="5260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0"/>
            <a:ext cx="9905998" cy="1478570"/>
          </a:xfrm>
        </p:spPr>
        <p:txBody>
          <a:bodyPr/>
          <a:lstStyle/>
          <a:p>
            <a:pPr algn="ctr"/>
            <a:r>
              <a:rPr lang="uk-UA" sz="2800" dirty="0" smtClean="0"/>
              <a:t>Простий процесор</a:t>
            </a:r>
            <a:r>
              <a:rPr lang="uk-UA" dirty="0"/>
              <a:t/>
            </a:r>
            <a:br>
              <a:rPr lang="uk-UA" dirty="0"/>
            </a:b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50177" y="4358243"/>
            <a:ext cx="3228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4-розрядний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лічильник</a:t>
            </a:r>
            <a:endParaRPr lang="uk-UA" sz="2400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811" y="947832"/>
            <a:ext cx="8191500" cy="570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285" y="0"/>
            <a:ext cx="9905998" cy="1478570"/>
          </a:xfrm>
        </p:spPr>
        <p:txBody>
          <a:bodyPr/>
          <a:lstStyle/>
          <a:p>
            <a:pPr algn="ctr"/>
            <a:r>
              <a:rPr lang="uk-UA" sz="2800" dirty="0" smtClean="0"/>
              <a:t>Удосконалений процесор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007" y="739285"/>
            <a:ext cx="8258554" cy="5997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650" y="250552"/>
            <a:ext cx="9680745" cy="6439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/>
              <a:t>Техніко-економічне обґрунтування та економічна частина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3915" y="1418213"/>
            <a:ext cx="9905999" cy="5078840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В розділі техніко-економічне обґрунтування ми дослідили </a:t>
            </a:r>
            <a:r>
              <a:rPr lang="ru-RU" dirty="0" err="1"/>
              <a:t>цінову</a:t>
            </a:r>
            <a:r>
              <a:rPr lang="ru-RU" dirty="0"/>
              <a:t> </a:t>
            </a:r>
            <a:r>
              <a:rPr lang="ru-RU" dirty="0" err="1"/>
              <a:t>політику</a:t>
            </a:r>
            <a:r>
              <a:rPr lang="ru-RU" dirty="0"/>
              <a:t> та </a:t>
            </a:r>
            <a:r>
              <a:rPr lang="ru-RU" dirty="0" err="1"/>
              <a:t>визначели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конкурентів</a:t>
            </a:r>
            <a:r>
              <a:rPr lang="ru-RU" dirty="0"/>
              <a:t>. Провели </a:t>
            </a:r>
            <a:r>
              <a:rPr lang="ru-RU" dirty="0" err="1"/>
              <a:t>розрахунки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підтверджують</a:t>
            </a:r>
            <a:r>
              <a:rPr lang="ru-RU" dirty="0"/>
              <a:t> </a:t>
            </a:r>
            <a:r>
              <a:rPr lang="ru-RU" dirty="0" err="1"/>
              <a:t>економічну</a:t>
            </a:r>
            <a:r>
              <a:rPr lang="ru-RU" dirty="0"/>
              <a:t> </a:t>
            </a:r>
            <a:r>
              <a:rPr lang="ru-RU" dirty="0" err="1"/>
              <a:t>доцільність</a:t>
            </a:r>
            <a:r>
              <a:rPr lang="ru-RU" dirty="0"/>
              <a:t>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розробки</a:t>
            </a:r>
            <a:r>
              <a:rPr lang="ru-RU" dirty="0"/>
              <a:t>.</a:t>
            </a:r>
            <a:r>
              <a:rPr lang="uk-UA" dirty="0"/>
              <a:t> Та визначили що необхідно, щоб розробка мала мінімальні розміри і була простою в користуванні.</a:t>
            </a:r>
          </a:p>
          <a:p>
            <a:r>
              <a:rPr lang="uk-UA" dirty="0"/>
              <a:t>На підтвердження економічної доцільності розробки свідчить</a:t>
            </a:r>
            <a:r>
              <a:rPr lang="ru-RU" dirty="0"/>
              <a:t>:</a:t>
            </a:r>
            <a:endParaRPr lang="uk-UA" dirty="0"/>
          </a:p>
          <a:p>
            <a:r>
              <a:rPr lang="uk-UA" dirty="0"/>
              <a:t>- економічний ефект на експлуатаційних витратах для споживача, який становить </a:t>
            </a:r>
            <a:r>
              <a:rPr lang="uk-UA" dirty="0" smtClean="0"/>
              <a:t>Е </a:t>
            </a:r>
            <a:r>
              <a:rPr lang="uk-UA" dirty="0"/>
              <a:t>=349,89 (грн./рік.)</a:t>
            </a:r>
          </a:p>
          <a:p>
            <a:r>
              <a:rPr lang="uk-UA" dirty="0"/>
              <a:t>- економічний ефект  на ціні, для споживача, який становить 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>
                <a:sym typeface="Symbol" panose="05050102010706020507" pitchFamily="18" charset="2"/>
              </a:rPr>
              <a:t></a:t>
            </a:r>
            <a:r>
              <a:rPr lang="uk-UA" dirty="0"/>
              <a:t>Ц = 1620,28(грн). </a:t>
            </a:r>
          </a:p>
          <a:p>
            <a:r>
              <a:rPr lang="uk-UA" dirty="0"/>
              <a:t>Термін окупності витрат для виробника складає Т</a:t>
            </a:r>
            <a:r>
              <a:rPr lang="uk-UA" baseline="-25000" dirty="0"/>
              <a:t>о</a:t>
            </a:r>
            <a:r>
              <a:rPr lang="uk-UA" dirty="0"/>
              <a:t>=0,31 року, що підтверджує економічну ефективність розробки.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1729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mtClean="0"/>
              <a:t>Висновки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/>
              <a:t>У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отримано</a:t>
            </a:r>
            <a:r>
              <a:rPr lang="ru-RU" dirty="0"/>
              <a:t> </a:t>
            </a:r>
            <a:r>
              <a:rPr lang="uk-UA" dirty="0"/>
              <a:t>лабораторний комплекс</a:t>
            </a:r>
            <a:r>
              <a:rPr lang="ru-RU" dirty="0"/>
              <a:t>, як</a:t>
            </a:r>
            <a:r>
              <a:rPr lang="uk-UA" dirty="0" err="1"/>
              <a:t>ий</a:t>
            </a:r>
            <a:r>
              <a:rPr lang="uk-UA" dirty="0"/>
              <a:t> дозволяє покращити рівень викладання курсів “Комп’ютерна електроніка”, “Цифрова обробка сигналів”, “Комп’ютерна схемотехніка”, “Архітектура комп’ютерів”, а також поліпшити навички програмування та аналізу інтегральних схем. З цієї точки зору тема дипломного проекту є досить актуальною.</a:t>
            </a:r>
          </a:p>
          <a:p>
            <a:pPr algn="just"/>
            <a:r>
              <a:rPr lang="ru-RU" dirty="0" err="1"/>
              <a:t>Основним</a:t>
            </a:r>
            <a:r>
              <a:rPr lang="ru-RU" dirty="0"/>
              <a:t> шляхом </a:t>
            </a:r>
            <a:r>
              <a:rPr lang="ru-RU" dirty="0" err="1"/>
              <a:t>вдосконалення</a:t>
            </a:r>
            <a:r>
              <a:rPr lang="ru-RU" dirty="0"/>
              <a:t> </a:t>
            </a:r>
            <a:r>
              <a:rPr lang="ru-RU" dirty="0" err="1"/>
              <a:t>розробленого</a:t>
            </a:r>
            <a:r>
              <a:rPr lang="ru-RU" dirty="0"/>
              <a:t> </a:t>
            </a:r>
            <a:r>
              <a:rPr lang="uk-UA" dirty="0"/>
              <a:t>лабораторного комплексу</a:t>
            </a:r>
            <a:r>
              <a:rPr lang="ru-RU" dirty="0"/>
              <a:t> є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uk-UA" dirty="0"/>
              <a:t>доповнення на різні теми</a:t>
            </a:r>
            <a:r>
              <a:rPr lang="ru-RU" dirty="0"/>
              <a:t>.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48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779" y="2613572"/>
            <a:ext cx="9905998" cy="1478570"/>
          </a:xfrm>
        </p:spPr>
        <p:txBody>
          <a:bodyPr>
            <a:noAutofit/>
          </a:bodyPr>
          <a:lstStyle/>
          <a:p>
            <a:pPr algn="ctr"/>
            <a:r>
              <a:rPr lang="uk-UA" sz="8800" dirty="0" smtClean="0">
                <a:solidFill>
                  <a:schemeClr val="tx2"/>
                </a:solidFill>
              </a:rPr>
              <a:t>Дякую за увагу!</a:t>
            </a:r>
            <a:endParaRPr lang="uk-UA" sz="8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85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435</TotalTime>
  <Words>522</Words>
  <Application>Microsoft Office PowerPoint</Application>
  <PresentationFormat>Широкоэкранный</PresentationFormat>
  <Paragraphs>44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Trebuchet MS</vt:lpstr>
      <vt:lpstr>Tw Cen MT</vt:lpstr>
      <vt:lpstr>Контур</vt:lpstr>
      <vt:lpstr>Тема дипломного проекту: Розробка лабораторного комплексу основi ПЛIС Altera</vt:lpstr>
      <vt:lpstr>Мета роботи:</vt:lpstr>
      <vt:lpstr>Презентация PowerPoint</vt:lpstr>
      <vt:lpstr>Стенд для вивчення ПЛІС Altera</vt:lpstr>
      <vt:lpstr>Функціональна схема FPGA Cyclone III компанії Альтера</vt:lpstr>
      <vt:lpstr>Схема під'єднання </vt:lpstr>
      <vt:lpstr>середовище проектування Quartus II.</vt:lpstr>
      <vt:lpstr>Список розроблених лабораторних робіт</vt:lpstr>
      <vt:lpstr>Схеми, які реалізовані в лабораторних роботах. Суматори, вичітателі та мультиплікатори; </vt:lpstr>
      <vt:lpstr>Кінцеві автомати </vt:lpstr>
      <vt:lpstr>Блоки пам'яті </vt:lpstr>
      <vt:lpstr>Простий процесор </vt:lpstr>
      <vt:lpstr>Удосконалений процесор </vt:lpstr>
      <vt:lpstr>Техніко-економічне обґрунтування та економічна частина</vt:lpstr>
      <vt:lpstr>Висновки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лабораторного комплексу для вивчення пристроїв на основi ПЛIС Altera</dc:title>
  <dc:creator>Serdar Baydjanov</dc:creator>
  <cp:lastModifiedBy>Serdar Baydjanov</cp:lastModifiedBy>
  <cp:revision>45</cp:revision>
  <dcterms:created xsi:type="dcterms:W3CDTF">2014-06-12T12:58:55Z</dcterms:created>
  <dcterms:modified xsi:type="dcterms:W3CDTF">2015-06-17T04:38:09Z</dcterms:modified>
</cp:coreProperties>
</file>