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80" r:id="rId4"/>
    <p:sldId id="263" r:id="rId5"/>
    <p:sldId id="267" r:id="rId6"/>
    <p:sldId id="276" r:id="rId7"/>
    <p:sldId id="272" r:id="rId8"/>
    <p:sldId id="282" r:id="rId9"/>
    <p:sldId id="281" r:id="rId10"/>
    <p:sldId id="278" r:id="rId11"/>
    <p:sldId id="270" r:id="rId12"/>
    <p:sldId id="283" r:id="rId13"/>
    <p:sldId id="279" r:id="rId14"/>
    <p:sldId id="275" r:id="rId15"/>
    <p:sldId id="277" r:id="rId16"/>
    <p:sldId id="271" r:id="rId17"/>
    <p:sldId id="262" r:id="rId18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33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9786282-DF68-476D-AE85-6D471A77B3CF}" type="datetimeFigureOut">
              <a:rPr lang="uk-UA"/>
              <a:pPr>
                <a:defRPr/>
              </a:pPr>
              <a:t>24.06.2015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095A69C-0225-4D4F-88DB-A3DB55FB18E8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372902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67B0F12-14EF-4EE0-B624-BDF67E11F06C}" type="datetimeFigureOut">
              <a:rPr lang="uk-UA"/>
              <a:pPr>
                <a:defRPr/>
              </a:pPr>
              <a:t>24.06.2015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noProof="0" smtClean="0"/>
              <a:t>Зразок тексту</a:t>
            </a:r>
          </a:p>
          <a:p>
            <a:pPr lvl="1"/>
            <a:r>
              <a:rPr lang="uk-UA" noProof="0" smtClean="0"/>
              <a:t>Другий рівень</a:t>
            </a:r>
          </a:p>
          <a:p>
            <a:pPr lvl="2"/>
            <a:r>
              <a:rPr lang="uk-UA" noProof="0" smtClean="0"/>
              <a:t>Третій рівень</a:t>
            </a:r>
          </a:p>
          <a:p>
            <a:pPr lvl="3"/>
            <a:r>
              <a:rPr lang="uk-UA" noProof="0" smtClean="0"/>
              <a:t>Четвертий рівень</a:t>
            </a:r>
          </a:p>
          <a:p>
            <a:pPr lvl="4"/>
            <a:r>
              <a:rPr lang="uk-UA" noProof="0" smtClean="0"/>
              <a:t>П'ятий рівень</a:t>
            </a:r>
            <a:endParaRPr lang="uk-UA" noProof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C93D20B-73C8-4779-A8A7-59ABAB885AB4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90739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й трикут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увати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іліні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іліні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оліліні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 сполучна ліні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17" name="Пі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uk-UA" smtClean="0"/>
              <a:t>Зразок підзаголовка</a:t>
            </a:r>
            <a:endParaRPr lang="en-US"/>
          </a:p>
        </p:txBody>
      </p:sp>
      <p:sp>
        <p:nvSpPr>
          <p:cNvPr id="11" name="Місце для дати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2E08945-16B9-492A-898D-5027BB1C7488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12" name="Місце для нижнього колонтитула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Місце для номер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FABC193-54D4-48D6-B54D-F62AD1217BC6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4" name="Місце для дати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4D2CF-0A27-4006-BC74-05DD5909D585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5" name="Місце для нижнього колонтитула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6C187-0687-4D4A-9CB6-9B515997B145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26E763-5DC3-4A40-956A-3D722EE23891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7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B928C1-13CF-4578-A68A-2B067759598F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3E2E48-6F2A-4099-BF1E-75F68CF6D1D5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04CD71-1303-4BF8-BBC2-79D09E356D05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E4EF29B-F773-43A4-8E66-2ADF71EFE606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66BE83-2CE8-43C8-A006-213AED151E55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5DC16F-8BC4-4A1A-8E65-15D9B368964C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B7ECE-F621-4B8D-9643-6EA5FAF3BC4D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F25A1-429C-43D3-B054-AE0697F91779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3" name="Місце для нижнього колонтитула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Місце для номер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A8739-29EB-4B2A-932A-919A4B4BA329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C39033-03A4-4125-B3AA-460056B5C164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BC64BA-118E-434C-B7B2-7795AF60D6CD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іліні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іліні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кутний трикут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 сполучна ліні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uk-UA" noProof="0" smtClean="0"/>
              <a:t>Клацніть піктограму, щоб додати зображення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11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0E14F1F-6CAF-45DF-ABC6-A2FF7306761B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12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84F1C44-177F-4F74-BF46-34DE937B9B62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6250A-5C1A-492C-9E94-991EBFC19DBD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5" name="Місце для нижнього колонтитула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910FE-D0A2-42A0-8352-C8A46B6753B2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5738-30E7-4157-9D7E-E8FCCD18812C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5" name="Місце для нижнього колонтитула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Місце для номера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1C5F5-EBB7-4E4A-A1AB-FA9F7F633686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іліні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оліліні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кутний трикут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 сполучна ліні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Місце для заголовка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1033" name="Місце для тексту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smtClean="0"/>
          </a:p>
        </p:txBody>
      </p:sp>
      <p:sp>
        <p:nvSpPr>
          <p:cNvPr id="10" name="Місце для дати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DF245CD0-ABF5-4235-8383-A561FFA045B7}" type="datetime1">
              <a:rPr lang="ru-RU"/>
              <a:pPr>
                <a:defRPr/>
              </a:pPr>
              <a:t>24.06.2015</a:t>
            </a:fld>
            <a:endParaRPr lang="ru-RU" dirty="0"/>
          </a:p>
        </p:txBody>
      </p:sp>
      <p:sp>
        <p:nvSpPr>
          <p:cNvPr id="22" name="Місце для нижнього колонтитула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Місце для номера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>
              <a:defRPr/>
            </a:pPr>
            <a:fld id="{7F22A0F1-0C6F-4D3C-843D-A10859737414}" type="slidenum">
              <a:rPr lang="ru-RU"/>
              <a:pPr>
                <a:defRPr/>
              </a:pPr>
              <a:t>‹№›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0.&#1042;&#1053;&#1058;&#1059;\&#1050;&#1045;&#1045;&#1052;\&#1044;&#1048;&#1055;&#1051;&#1054;&#1052;\stvor.wmv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251520" y="1572887"/>
            <a:ext cx="8429625" cy="2940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/>
              <a:t>Розробка </a:t>
            </a:r>
            <a:r>
              <a:rPr lang="uk-UA" dirty="0" err="1" smtClean="0"/>
              <a:t>веб-системи</a:t>
            </a:r>
            <a:r>
              <a:rPr lang="uk-UA" dirty="0" smtClean="0"/>
              <a:t> для моніторингу стану поверхневих вод</a:t>
            </a:r>
            <a:endParaRPr lang="ru-RU" sz="5400" dirty="0" smtClean="0"/>
          </a:p>
        </p:txBody>
      </p:sp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571500" y="477838"/>
            <a:ext cx="8001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5400" b="1" i="1">
                <a:latin typeface="Calibri" pitchFamily="34" charset="0"/>
              </a:rPr>
              <a:t>Дипломна робота</a:t>
            </a:r>
            <a:endParaRPr lang="ru-RU" sz="5400" b="1" i="1">
              <a:latin typeface="Calibri" pitchFamily="34" charset="0"/>
            </a:endParaRPr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1331640" y="5517232"/>
            <a:ext cx="71183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3200" b="1" dirty="0">
                <a:latin typeface="Calibri" pitchFamily="34" charset="0"/>
              </a:rPr>
              <a:t>ст. гр. 1КЕЕМ-14сп Козара Володимира</a:t>
            </a:r>
            <a:endParaRPr lang="ru-RU" sz="3200" b="1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5938" y="6273800"/>
            <a:ext cx="73961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 err="1">
                <a:latin typeface="+mn-lt"/>
                <a:cs typeface="+mn-cs"/>
              </a:rPr>
              <a:t>Керівник</a:t>
            </a:r>
            <a:r>
              <a:rPr lang="ru-RU" sz="3200" b="1" dirty="0">
                <a:latin typeface="+mn-lt"/>
                <a:cs typeface="+mn-cs"/>
              </a:rPr>
              <a:t>   к.т.н., доц. </a:t>
            </a:r>
            <a:r>
              <a:rPr lang="ru-RU" sz="3200" b="1" dirty="0" err="1">
                <a:latin typeface="+mn-lt"/>
                <a:cs typeface="+mn-cs"/>
              </a:rPr>
              <a:t>Боцула</a:t>
            </a:r>
            <a:r>
              <a:rPr lang="ru-RU" sz="3200" b="1" dirty="0">
                <a:latin typeface="+mn-lt"/>
                <a:cs typeface="+mn-cs"/>
              </a:rPr>
              <a:t> М. П.</a:t>
            </a:r>
            <a:endParaRPr lang="uk-UA" sz="3200" b="1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Місце для вмісту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Об'єкт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Web-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PHP, AJAX, MYSQL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візуалізувати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веб-систем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Мета роботи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 удосконалення аналітичних можливостей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веб-систем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із даними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моніторингу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поверхневих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вод та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вдосконалення</a:t>
            </a:r>
            <a:r>
              <a:rPr lang="uk-UA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процесу вибірки та візуалізації цих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/>
          </a:p>
        </p:txBody>
      </p:sp>
      <p:sp>
        <p:nvSpPr>
          <p:cNvPr id="16386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F135E1A-2759-41FF-BA5A-C1AB0DCD4066}" type="slidenum">
              <a:rPr lang="ru-RU" smtClean="0">
                <a:latin typeface="Arial" charset="0"/>
                <a:cs typeface="Arial" charset="0"/>
              </a:rPr>
              <a:pPr/>
              <a:t>2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Об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єкт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, предмет та мета  дослідження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Місце для вмісту 6"/>
          <p:cNvSpPr>
            <a:spLocks noGrp="1"/>
          </p:cNvSpPr>
          <p:nvPr>
            <p:ph idx="1"/>
          </p:nvPr>
        </p:nvSpPr>
        <p:spPr>
          <a:xfrm>
            <a:off x="0" y="908050"/>
            <a:ext cx="9324975" cy="5761038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актуальна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стрімким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ростом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ГІС-технології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мережі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інтернет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 сайті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Європейського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агентства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навколишнього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(EEA)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доступні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подібні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Недолік – не зовсім зручний дизайн.</a:t>
            </a:r>
          </a:p>
        </p:txBody>
      </p:sp>
      <p:sp>
        <p:nvSpPr>
          <p:cNvPr id="17410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9E34AC7-D8BE-46E2-A5A9-D20595CA58B4}" type="slidenum">
              <a:rPr lang="ru-RU" smtClean="0">
                <a:latin typeface="Arial" charset="0"/>
                <a:cs typeface="Arial" charset="0"/>
              </a:rPr>
              <a:pPr/>
              <a:t>3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08912" cy="9087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/>
              <a:t>Актуальність теми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36912"/>
            <a:ext cx="6264275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357188" y="1143000"/>
            <a:ext cx="8463284" cy="542925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структур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веб-системи і вибрати засоби реалізації;</a:t>
            </a:r>
          </a:p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базу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даних.</a:t>
            </a:r>
          </a:p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модель реалізації веб-системи;</a:t>
            </a:r>
          </a:p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 структури інтерфейсу;</a:t>
            </a:r>
          </a:p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модуль пошуку;</a:t>
            </a:r>
          </a:p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модуль  формування графіків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lnSpc>
                <a:spcPct val="150000"/>
              </a:lnSpc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ротестувати розроблену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веб-систему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4DB16DA-CDB9-4DE2-9BE7-89450D38D8A5}" type="slidenum">
              <a:rPr lang="ru-RU" smtClean="0">
                <a:latin typeface="Arial" charset="0"/>
                <a:cs typeface="Arial" charset="0"/>
              </a:rPr>
              <a:pPr/>
              <a:t>4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Відповідно до поставленої мети слід розв’язати такі задачі: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A0857D9-7BAA-45AE-91D8-23D32E480C4A}" type="slidenum">
              <a:rPr lang="ru-RU" smtClean="0">
                <a:latin typeface="Arial" charset="0"/>
                <a:cs typeface="Arial" charset="0"/>
              </a:rPr>
              <a:pPr/>
              <a:t>5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Вибір мови програмування для реалізації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веб-системи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611188" y="1196975"/>
          <a:ext cx="7920880" cy="4934758"/>
        </p:xfrm>
        <a:graphic>
          <a:graphicData uri="http://schemas.openxmlformats.org/drawingml/2006/table">
            <a:tbl>
              <a:tblPr/>
              <a:tblGrid>
                <a:gridCol w="3496283"/>
                <a:gridCol w="1211124"/>
                <a:gridCol w="1529556"/>
                <a:gridCol w="1683917"/>
              </a:tblGrid>
              <a:tr h="7718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PHP</a:t>
                      </a:r>
                      <a:endParaRPr lang="uk-UA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Python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ASP.NET</a:t>
                      </a:r>
                      <a:endParaRPr lang="uk-UA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5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err="1">
                          <a:latin typeface="Times New Roman"/>
                          <a:ea typeface="Calibri"/>
                          <a:cs typeface="Times New Roman"/>
                        </a:rPr>
                        <a:t>Багатоплатформеність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uk-UA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5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Продуктивність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+/-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+/-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973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Calibri"/>
                          <a:cs typeface="Times New Roman"/>
                        </a:rPr>
                        <a:t>Простота використання</a:t>
                      </a:r>
                      <a:endParaRPr lang="uk-U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+/-</a:t>
                      </a:r>
                      <a:endParaRPr lang="uk-UA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95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Наявність доступних програмних бібліотек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881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>
                          <a:latin typeface="Times New Roman"/>
                          <a:ea typeface="Calibri"/>
                          <a:cs typeface="Times New Roman"/>
                        </a:rPr>
                        <a:t>Розподіл дизайну та логіки</a:t>
                      </a:r>
                      <a:endParaRPr lang="uk-U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+/-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6CCB226-9046-4434-A5C2-CB76BF1DD6AF}" type="slidenum">
              <a:rPr lang="ru-RU" smtClean="0">
                <a:latin typeface="Arial" charset="0"/>
                <a:cs typeface="Arial" charset="0"/>
              </a:rPr>
              <a:pPr/>
              <a:t>6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Аналіз і вибір бази даних для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веб-системи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Місце для вмісту 6"/>
          <p:cNvGraphicFramePr>
            <a:graphicFrameLocks noGrp="1"/>
          </p:cNvGraphicFramePr>
          <p:nvPr>
            <p:ph idx="1"/>
          </p:nvPr>
        </p:nvGraphicFramePr>
        <p:xfrm>
          <a:off x="539750" y="1268413"/>
          <a:ext cx="8136905" cy="4392488"/>
        </p:xfrm>
        <a:graphic>
          <a:graphicData uri="http://schemas.openxmlformats.org/drawingml/2006/table">
            <a:tbl>
              <a:tblPr/>
              <a:tblGrid>
                <a:gridCol w="1977306"/>
                <a:gridCol w="2008483"/>
                <a:gridCol w="1875276"/>
                <a:gridCol w="2275840"/>
              </a:tblGrid>
              <a:tr h="7753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err="1">
                          <a:latin typeface="Times New Roman"/>
                          <a:ea typeface="Calibri"/>
                          <a:cs typeface="Times New Roman"/>
                        </a:rPr>
                        <a:t>Postgre</a:t>
                      </a:r>
                      <a:r>
                        <a:rPr lang="en-US" sz="1800" i="1" dirty="0">
                          <a:latin typeface="Times New Roman"/>
                          <a:ea typeface="Calibri"/>
                          <a:cs typeface="Times New Roman"/>
                        </a:rPr>
                        <a:t>SQL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Times New Roman"/>
                          <a:ea typeface="Calibri"/>
                          <a:cs typeface="Times New Roman"/>
                        </a:rPr>
                        <a:t>Oracle</a:t>
                      </a:r>
                      <a:endParaRPr lang="uk-UA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latin typeface="Times New Roman"/>
                          <a:ea typeface="Calibri"/>
                          <a:cs typeface="Times New Roman"/>
                        </a:rPr>
                        <a:t>MySQL</a:t>
                      </a:r>
                      <a:endParaRPr lang="uk-UA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7873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Calibri"/>
                          <a:cs typeface="Times New Roman"/>
                        </a:rPr>
                        <a:t>Надійність</a:t>
                      </a:r>
                      <a:endParaRPr lang="uk-U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8205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Calibri"/>
                          <a:cs typeface="Times New Roman"/>
                        </a:rPr>
                        <a:t>Швидкодія</a:t>
                      </a:r>
                      <a:endParaRPr lang="uk-U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8100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Calibri"/>
                          <a:cs typeface="Times New Roman"/>
                        </a:rPr>
                        <a:t>Простота</a:t>
                      </a:r>
                      <a:endParaRPr lang="uk-U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1991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latin typeface="Times New Roman"/>
                          <a:ea typeface="Calibri"/>
                          <a:cs typeface="Times New Roman"/>
                        </a:rPr>
                        <a:t>Зручність використання</a:t>
                      </a:r>
                      <a:endParaRPr lang="uk-UA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20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uk-UA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1909542-ABE0-4409-87AE-2E6151974EDA}" type="slidenum">
              <a:rPr lang="ru-RU" smtClean="0">
                <a:latin typeface="Arial" charset="0"/>
                <a:cs typeface="Arial" charset="0"/>
              </a:rPr>
              <a:pPr/>
              <a:t>7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/>
              <a:t>Перетворення бази даних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Місце для вмісту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uk-UA" smtClean="0"/>
              <a:t>Перевід даних з </a:t>
            </a:r>
            <a:r>
              <a:rPr lang="ru-RU" smtClean="0"/>
              <a:t>M</a:t>
            </a:r>
            <a:r>
              <a:rPr lang="en-US" smtClean="0"/>
              <a:t>S</a:t>
            </a:r>
            <a:r>
              <a:rPr lang="ru-RU" smtClean="0"/>
              <a:t> Access to MySQL</a:t>
            </a:r>
            <a:endParaRPr lang="uk-UA" smtClean="0"/>
          </a:p>
        </p:txBody>
      </p:sp>
      <p:pic>
        <p:nvPicPr>
          <p:cNvPr id="23556" name="Рисунок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196975"/>
            <a:ext cx="452120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Рисунок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1052513"/>
            <a:ext cx="4068762" cy="40290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8" name="TextBox 8"/>
          <p:cNvSpPr txBox="1">
            <a:spLocks noChangeArrowheads="1"/>
          </p:cNvSpPr>
          <p:nvPr/>
        </p:nvSpPr>
        <p:spPr bwMode="auto">
          <a:xfrm>
            <a:off x="468313" y="5157788"/>
            <a:ext cx="3890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>
                <a:latin typeface="Times New Roman" pitchFamily="18" charset="0"/>
                <a:cs typeface="Times New Roman" pitchFamily="18" charset="0"/>
              </a:rPr>
              <a:t>Перевід даних з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Access to MySQL</a:t>
            </a:r>
            <a:endParaRPr lang="uk-U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3800" y="5084763"/>
            <a:ext cx="3529013" cy="785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uk-UA" dirty="0">
                <a:latin typeface="Times New Roman"/>
                <a:ea typeface="Calibri"/>
                <a:cs typeface="Times New Roman"/>
              </a:rPr>
              <a:t>Поля імпортованих таблиць</a:t>
            </a:r>
            <a:endParaRPr lang="uk-UA" dirty="0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D2AA73D-158D-4F6A-82D2-D4F70EC61976}" type="slidenum">
              <a:rPr lang="ru-RU" smtClean="0">
                <a:latin typeface="Arial" charset="0"/>
                <a:cs typeface="Arial" charset="0"/>
              </a:rPr>
              <a:pPr/>
              <a:t>8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0" dirty="0" smtClean="0"/>
              <a:t>Архітектурний шаблон Модель-Вид-Контролер (</a:t>
            </a:r>
            <a:r>
              <a:rPr lang="en-US" b="0" dirty="0" smtClean="0"/>
              <a:t>MVC)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Місце для вмісту 10" descr="MVC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052513"/>
            <a:ext cx="8151812" cy="3529012"/>
          </a:xfrm>
        </p:spPr>
      </p:pic>
      <p:sp>
        <p:nvSpPr>
          <p:cNvPr id="24580" name="TextBox 11"/>
          <p:cNvSpPr txBox="1">
            <a:spLocks noChangeArrowheads="1"/>
          </p:cNvSpPr>
          <p:nvPr/>
        </p:nvSpPr>
        <p:spPr bwMode="auto">
          <a:xfrm>
            <a:off x="395288" y="4652963"/>
            <a:ext cx="842486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 dirty="0"/>
              <a:t>Модель-Вид-Контролер </a:t>
            </a:r>
            <a:r>
              <a:rPr lang="uk-UA" dirty="0"/>
              <a:t>(</a:t>
            </a:r>
            <a:r>
              <a:rPr lang="en-US" dirty="0"/>
              <a:t>MVC) </a:t>
            </a:r>
            <a:r>
              <a:rPr lang="uk-UA" dirty="0"/>
              <a:t>поділяє програму на три частини. У тріаді до обов'язків компоненту Модель (</a:t>
            </a:r>
            <a:r>
              <a:rPr lang="en-US" dirty="0"/>
              <a:t>Model) </a:t>
            </a:r>
            <a:r>
              <a:rPr lang="uk-UA" dirty="0"/>
              <a:t>входить зберігання даних і забезпечення інтерфейсу до них. Вигляд (</a:t>
            </a:r>
            <a:r>
              <a:rPr lang="en-US" dirty="0"/>
              <a:t>View) </a:t>
            </a:r>
            <a:r>
              <a:rPr lang="uk-UA" dirty="0"/>
              <a:t>відповідальний за представлення цих даних користувачеві. Контролер (</a:t>
            </a:r>
            <a:r>
              <a:rPr lang="en-US" dirty="0"/>
              <a:t>Controller) </a:t>
            </a:r>
            <a:r>
              <a:rPr lang="uk-UA" dirty="0"/>
              <a:t>керує компонентами, отримує сигнали у вигляді реакції на дії користувача, і повідомляє про зміни компоненту Модель.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C919A8C-F89E-4D35-9CEF-73AF21A5878C}" type="slidenum">
              <a:rPr lang="ru-RU" smtClean="0">
                <a:latin typeface="Arial" charset="0"/>
                <a:cs typeface="Arial" charset="0"/>
              </a:rPr>
              <a:pPr/>
              <a:t>9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UML-діаграма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класів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981075"/>
            <a:ext cx="782796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4A616E6-AB07-48C1-AE61-C5780D9DC666}" type="slidenum">
              <a:rPr lang="ru-RU" smtClean="0">
                <a:latin typeface="Arial" charset="0"/>
                <a:cs typeface="Arial" charset="0"/>
              </a:rPr>
              <a:pPr/>
              <a:t>10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+mn-lt"/>
              </a:rPr>
              <a:t>Б</a:t>
            </a:r>
            <a:r>
              <a:rPr lang="ru-RU" dirty="0" err="1" smtClean="0">
                <a:latin typeface="+mn-lt"/>
              </a:rPr>
              <a:t>лок-схема</a:t>
            </a:r>
            <a:r>
              <a:rPr lang="ru-RU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Ajax </a:t>
            </a:r>
            <a:r>
              <a:rPr lang="ru-RU" dirty="0" err="1" smtClean="0">
                <a:latin typeface="+mn-lt"/>
              </a:rPr>
              <a:t>зв'язку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між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клієнтом</a:t>
            </a:r>
            <a:r>
              <a:rPr lang="ru-RU" dirty="0" smtClean="0">
                <a:latin typeface="+mn-lt"/>
              </a:rPr>
              <a:t> </a:t>
            </a:r>
            <a:r>
              <a:rPr lang="ru-RU" dirty="0" err="1" smtClean="0">
                <a:latin typeface="+mn-lt"/>
              </a:rPr>
              <a:t>і</a:t>
            </a:r>
            <a:r>
              <a:rPr lang="ru-RU" dirty="0" smtClean="0">
                <a:latin typeface="+mn-lt"/>
              </a:rPr>
              <a:t> сервером.</a:t>
            </a:r>
            <a:endParaRPr lang="ru-RU" dirty="0">
              <a:latin typeface="+mn-lt"/>
              <a:cs typeface="Times New Roman" pitchFamily="18" charset="0"/>
            </a:endParaRPr>
          </a:p>
        </p:txBody>
      </p:sp>
      <p:pic>
        <p:nvPicPr>
          <p:cNvPr id="26628" name="Picture 2" descr="Диаграма потоков процессов Aja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628775"/>
            <a:ext cx="55340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Місце для номера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63359D7-07FF-4698-9344-5AA8E455D2B2}" type="slidenum">
              <a:rPr lang="ru-RU" smtClean="0">
                <a:latin typeface="Arial" charset="0"/>
                <a:cs typeface="Arial" charset="0"/>
              </a:rPr>
              <a:pPr/>
              <a:t>11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43863" cy="5826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Приклад </a:t>
            </a:r>
            <a:r>
              <a:rPr lang="ru-RU" sz="3200" dirty="0" err="1" smtClean="0"/>
              <a:t>роботи</a:t>
            </a:r>
            <a:r>
              <a:rPr lang="ru-RU" sz="3200" dirty="0" smtClean="0"/>
              <a:t> </a:t>
            </a:r>
            <a:r>
              <a:rPr lang="uk-UA" sz="3200" dirty="0" err="1" smtClean="0"/>
              <a:t>веб-системи</a:t>
            </a:r>
            <a:r>
              <a:rPr lang="uk-UA" sz="3200" dirty="0" smtClean="0"/>
              <a:t> моніторингу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http://stvor.ml/</a:t>
            </a:r>
            <a:endParaRPr lang="ru-RU" sz="2200" dirty="0" smtClean="0"/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000">
                <a:cs typeface="Times New Roman" pitchFamily="18" charset="0"/>
              </a:rPr>
              <a:t/>
            </a:r>
            <a:br>
              <a:rPr lang="ru-RU" sz="1000">
                <a:cs typeface="Times New Roman" pitchFamily="18" charset="0"/>
              </a:rPr>
            </a:br>
            <a:endParaRPr lang="uk-UA" sz="800">
              <a:cs typeface="Times New Roman" pitchFamily="18" charset="0"/>
            </a:endParaRPr>
          </a:p>
          <a:p>
            <a:pPr eaLnBrk="0" hangingPunct="0"/>
            <a:endParaRPr lang="uk-UA">
              <a:cs typeface="Times New Roman" pitchFamily="18" charset="0"/>
            </a:endParaRPr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>
              <a:tabLst>
                <a:tab pos="2587625" algn="l"/>
              </a:tabLst>
            </a:pPr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1 – </a:t>
            </a:r>
            <a:r>
              <a:rPr lang="en-US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Головна</a:t>
            </a:r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сторінка</a:t>
            </a:r>
            <a:endParaRPr lang="uk-UA" sz="800">
              <a:ea typeface="Calibri" pitchFamily="34" charset="0"/>
              <a:cs typeface="Times New Roman" pitchFamily="18" charset="0"/>
            </a:endParaRPr>
          </a:p>
          <a:p>
            <a:pPr indent="450850" eaLnBrk="0" hangingPunct="0">
              <a:tabLst>
                <a:tab pos="2587625" algn="l"/>
              </a:tabLst>
            </a:pPr>
            <a:endParaRPr lang="uk-UA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3" name="Rectangle 8"/>
          <p:cNvSpPr>
            <a:spLocks noChangeArrowheads="1"/>
          </p:cNvSpPr>
          <p:nvPr/>
        </p:nvSpPr>
        <p:spPr bwMode="auto">
          <a:xfrm>
            <a:off x="4716463" y="2997200"/>
            <a:ext cx="422116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2 – Приклад перегляду  інформації за </a:t>
            </a:r>
          </a:p>
          <a:p>
            <a:pPr indent="450850" algn="ctr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Створом спостереження </a:t>
            </a:r>
            <a:endParaRPr lang="uk-UA" sz="800">
              <a:ea typeface="Calibri" pitchFamily="34" charset="0"/>
              <a:cs typeface="Times New Roman" pitchFamily="18" charset="0"/>
            </a:endParaRPr>
          </a:p>
          <a:p>
            <a:pPr indent="450850" algn="ctr" eaLnBrk="0" hangingPunct="0"/>
            <a:endParaRPr lang="uk-UA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4" name="Rectangle 9"/>
          <p:cNvSpPr>
            <a:spLocks noChangeArrowheads="1"/>
          </p:cNvSpPr>
          <p:nvPr/>
        </p:nvSpPr>
        <p:spPr bwMode="auto">
          <a:xfrm>
            <a:off x="-508000" y="5376863"/>
            <a:ext cx="385603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3 – Приклад перегляду динаміки </a:t>
            </a:r>
          </a:p>
          <a:p>
            <a:pPr indent="450850" algn="ctr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Спостережень </a:t>
            </a:r>
            <a:endParaRPr lang="uk-UA" sz="800">
              <a:ea typeface="Calibri" pitchFamily="34" charset="0"/>
              <a:cs typeface="Times New Roman" pitchFamily="18" charset="0"/>
            </a:endParaRPr>
          </a:p>
          <a:p>
            <a:pPr indent="450850" algn="ctr" eaLnBrk="0" hangingPunct="0"/>
            <a:endParaRPr lang="uk-UA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5" name="Rectangle 10"/>
          <p:cNvSpPr>
            <a:spLocks noChangeArrowheads="1"/>
          </p:cNvSpPr>
          <p:nvPr/>
        </p:nvSpPr>
        <p:spPr bwMode="auto">
          <a:xfrm>
            <a:off x="2771775" y="5373688"/>
            <a:ext cx="36163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50850" algn="ctr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</a:t>
            </a:r>
            <a:r>
              <a:rPr lang="en-US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графік якості поверхневих</a:t>
            </a:r>
          </a:p>
          <a:p>
            <a:pPr indent="450850" algn="ctr"/>
            <a:r>
              <a:rPr lang="uk-UA" sz="1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</a:t>
            </a:r>
            <a:endParaRPr lang="uk-UA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656" name="Rectangle 11"/>
          <p:cNvSpPr>
            <a:spLocks noChangeArrowheads="1"/>
          </p:cNvSpPr>
          <p:nvPr/>
        </p:nvSpPr>
        <p:spPr bwMode="auto">
          <a:xfrm>
            <a:off x="6516688" y="5049838"/>
            <a:ext cx="26463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000">
              <a:cs typeface="Times New Roman" pitchFamily="18" charset="0"/>
            </a:endParaRPr>
          </a:p>
          <a:p>
            <a:pPr eaLnBrk="0" hangingPunct="0"/>
            <a:r>
              <a:rPr lang="ru-RU" sz="1000"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Рисунок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5 – </a:t>
            </a:r>
            <a:r>
              <a:rPr lang="uk-UA" sz="1400">
                <a:latin typeface="Times New Roman" pitchFamily="18" charset="0"/>
                <a:cs typeface="Times New Roman" pitchFamily="18" charset="0"/>
              </a:rPr>
              <a:t>Підказка в пошуку</a:t>
            </a: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7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981075"/>
            <a:ext cx="3563938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476250"/>
            <a:ext cx="1812925" cy="255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3284538"/>
            <a:ext cx="24765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475" y="3357563"/>
            <a:ext cx="2376488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788" y="3573463"/>
            <a:ext cx="262890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Місце для номера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63359D7-07FF-4698-9344-5AA8E455D2B2}" type="slidenum">
              <a:rPr lang="ru-RU" smtClean="0">
                <a:latin typeface="Arial" charset="0"/>
                <a:cs typeface="Arial" charset="0"/>
              </a:rPr>
              <a:pPr/>
              <a:t>12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5826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200" dirty="0" smtClean="0"/>
              <a:t>Візуалізація даних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http://stvor.ml/</a:t>
            </a:r>
            <a:endParaRPr lang="ru-RU" sz="2200" dirty="0" smtClean="0"/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000">
                <a:cs typeface="Times New Roman" pitchFamily="18" charset="0"/>
              </a:rPr>
              <a:t/>
            </a:r>
            <a:br>
              <a:rPr lang="ru-RU" sz="1000">
                <a:cs typeface="Times New Roman" pitchFamily="18" charset="0"/>
              </a:rPr>
            </a:br>
            <a:endParaRPr lang="uk-UA" sz="800">
              <a:cs typeface="Times New Roman" pitchFamily="18" charset="0"/>
            </a:endParaRPr>
          </a:p>
          <a:p>
            <a:pPr eaLnBrk="0" hangingPunct="0"/>
            <a:endParaRPr lang="uk-UA">
              <a:cs typeface="Times New Roman" pitchFamily="18" charset="0"/>
            </a:endParaRPr>
          </a:p>
        </p:txBody>
      </p:sp>
      <p:pic>
        <p:nvPicPr>
          <p:cNvPr id="27658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620688"/>
            <a:ext cx="2323868" cy="327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573016"/>
            <a:ext cx="3552208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628800"/>
            <a:ext cx="42576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403648" y="5085184"/>
            <a:ext cx="2249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Аналог на сайті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EEA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96136" y="6309320"/>
            <a:ext cx="241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Розроблювана система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400" dirty="0" smtClean="0"/>
              <a:t>Приклад </a:t>
            </a:r>
            <a:r>
              <a:rPr lang="ru-RU" sz="4400" dirty="0" err="1" smtClean="0"/>
              <a:t>роботи</a:t>
            </a:r>
            <a:r>
              <a:rPr lang="ru-RU" sz="4400" dirty="0" smtClean="0"/>
              <a:t> </a:t>
            </a:r>
            <a:r>
              <a:rPr lang="uk-UA" sz="4400" dirty="0" smtClean="0"/>
              <a:t>веб-системи моніторингу (ВІДЕО)</a:t>
            </a:r>
            <a:endParaRPr lang="uk-UA" dirty="0"/>
          </a:p>
        </p:txBody>
      </p:sp>
      <p:sp>
        <p:nvSpPr>
          <p:cNvPr id="2867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ECFD32D-B63B-4FFC-81B0-C7FCA0D23D29}" type="slidenum">
              <a:rPr lang="ru-RU" smtClean="0">
                <a:latin typeface="Arial" charset="0"/>
                <a:cs typeface="Arial" charset="0"/>
              </a:rPr>
              <a:pPr/>
              <a:t>13</a:t>
            </a:fld>
            <a:endParaRPr lang="ru-RU" smtClean="0">
              <a:latin typeface="Arial" charset="0"/>
              <a:cs typeface="Arial" charset="0"/>
            </a:endParaRPr>
          </a:p>
        </p:txBody>
      </p:sp>
      <p:pic>
        <p:nvPicPr>
          <p:cNvPr id="5" name="stvor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717675"/>
            <a:ext cx="8856662" cy="43751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Місце для вмісту 6"/>
          <p:cNvGraphicFramePr>
            <a:graphicFrameLocks noGrp="1"/>
          </p:cNvGraphicFramePr>
          <p:nvPr>
            <p:ph idx="1"/>
          </p:nvPr>
        </p:nvGraphicFramePr>
        <p:xfrm>
          <a:off x="684213" y="1196975"/>
          <a:ext cx="8208912" cy="4680523"/>
        </p:xfrm>
        <a:graphic>
          <a:graphicData uri="http://schemas.openxmlformats.org/drawingml/2006/table">
            <a:tbl>
              <a:tblPr/>
              <a:tblGrid>
                <a:gridCol w="470359"/>
                <a:gridCol w="2230062"/>
                <a:gridCol w="1291001"/>
                <a:gridCol w="821471"/>
                <a:gridCol w="1526179"/>
                <a:gridCol w="1869840"/>
              </a:tblGrid>
              <a:tr h="1607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Показник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Одиниця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виміру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Аналог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Програмний продукт, що проектується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Співвідношення параметрів нової системи до параметрів аналогу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2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Обсяг інформації 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1,3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Швидкодія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мсек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0,5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2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Сприйняття дизайну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бал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0,875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5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Величина бази даних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 err="1">
                          <a:latin typeface="Times New Roman"/>
                          <a:ea typeface="Calibri"/>
                          <a:cs typeface="Times New Roman"/>
                        </a:rPr>
                        <a:t>Кбайт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300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1/3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Зручність застосування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>
                          <a:latin typeface="Times New Roman"/>
                          <a:ea typeface="Calibri"/>
                          <a:cs typeface="Times New Roman"/>
                        </a:rPr>
                        <a:t>бал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-342900" algn="l"/>
                        </a:tabLs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1,5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508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EF07CB6-F922-487E-AB0E-8923FF8C748D}" type="slidenum">
              <a:rPr lang="ru-RU" smtClean="0">
                <a:latin typeface="Arial" charset="0"/>
                <a:cs typeface="Arial" charset="0"/>
              </a:rPr>
              <a:pPr/>
              <a:t>14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err="1" smtClean="0"/>
              <a:t>Основні</a:t>
            </a:r>
            <a:r>
              <a:rPr lang="ru-RU" sz="4000" dirty="0" smtClean="0"/>
              <a:t> </a:t>
            </a:r>
            <a:r>
              <a:rPr lang="ru-RU" sz="4000" dirty="0" err="1" smtClean="0"/>
              <a:t>техніко-економічні</a:t>
            </a:r>
            <a:r>
              <a:rPr lang="ru-RU" sz="4000" dirty="0" smtClean="0"/>
              <a:t> </a:t>
            </a:r>
            <a:r>
              <a:rPr lang="ru-RU" sz="4000" dirty="0" err="1" smtClean="0"/>
              <a:t>показники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5EF80A5-ED71-4EDF-BA3B-A06907E23C05}" type="slidenum">
              <a:rPr lang="ru-RU" smtClean="0">
                <a:latin typeface="Arial" charset="0"/>
                <a:cs typeface="Arial" charset="0"/>
              </a:rPr>
              <a:pPr/>
              <a:t>15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err="1" smtClean="0"/>
              <a:t>Основні</a:t>
            </a:r>
            <a:r>
              <a:rPr lang="ru-RU" sz="4000" dirty="0" smtClean="0"/>
              <a:t> </a:t>
            </a:r>
            <a:r>
              <a:rPr lang="ru-RU" sz="4000" dirty="0" err="1" smtClean="0"/>
              <a:t>економічні</a:t>
            </a:r>
            <a:r>
              <a:rPr lang="ru-RU" sz="4000" dirty="0" smtClean="0"/>
              <a:t> </a:t>
            </a:r>
            <a:r>
              <a:rPr lang="ru-RU" sz="3600" dirty="0" err="1" smtClean="0"/>
              <a:t>показники</a:t>
            </a:r>
            <a:r>
              <a:rPr lang="ru-RU" sz="3600" dirty="0" smtClean="0"/>
              <a:t> </a:t>
            </a:r>
            <a:r>
              <a:rPr lang="ru-RU" sz="3600" dirty="0" err="1" smtClean="0"/>
              <a:t>роботи</a:t>
            </a:r>
            <a:r>
              <a:rPr lang="ru-RU" sz="3600" dirty="0" smtClean="0"/>
              <a:t> систем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</p:nvPr>
        </p:nvGraphicFramePr>
        <p:xfrm>
          <a:off x="611560" y="1124744"/>
          <a:ext cx="7992890" cy="3024335"/>
        </p:xfrm>
        <a:graphic>
          <a:graphicData uri="http://schemas.openxmlformats.org/drawingml/2006/table">
            <a:tbl>
              <a:tblPr/>
              <a:tblGrid>
                <a:gridCol w="2553620"/>
                <a:gridCol w="1442432"/>
                <a:gridCol w="1998419"/>
                <a:gridCol w="1998419"/>
              </a:tblGrid>
              <a:tr h="604867">
                <a:tc rowSpan="2"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Показники</a:t>
                      </a:r>
                      <a:endParaRPr lang="uk-U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Одиниці виміру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Варіанти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60486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Аналог «1»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Нова розробка «2»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Капітальні вкладення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грн.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9600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8786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Експлуатаційні витрати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грн./рік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245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128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Захищеність</a:t>
                      </a:r>
                      <a:endParaRPr lang="uk-UA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uk-UA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0,70</a:t>
                      </a:r>
                      <a:endParaRPr lang="uk-U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5939790" algn="r"/>
                        </a:tabLs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0,95</a:t>
                      </a:r>
                      <a:endParaRPr lang="uk-U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12" name="TextBox 7"/>
          <p:cNvSpPr txBox="1">
            <a:spLocks noChangeArrowheads="1"/>
          </p:cNvSpPr>
          <p:nvPr/>
        </p:nvSpPr>
        <p:spPr bwMode="auto">
          <a:xfrm>
            <a:off x="539552" y="4221088"/>
            <a:ext cx="81073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Розроблена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ефективною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продуктивність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яку вона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пропонує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вищою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аналогів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До того ж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програмного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продукту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низькою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вартістю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програм-аналогів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конкурентоспроможним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ринку.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dirty="0"/>
              <a:t> </a:t>
            </a:r>
          </a:p>
          <a:p>
            <a:pPr>
              <a:buFont typeface="Arial" charset="0"/>
              <a:buChar char="•"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З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агальні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розробку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600" baseline="-25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= 8470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економічний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ефект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32130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Термін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окупності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- 0,26 роки.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endParaRPr lang="uk-U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205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358187" cy="5429250"/>
          </a:xfrm>
        </p:spPr>
        <p:txBody>
          <a:bodyPr/>
          <a:lstStyle/>
          <a:p>
            <a:pPr eaLnBrk="1" hangingPunct="1"/>
            <a:endParaRPr lang="en-US" sz="2000" dirty="0" smtClean="0">
              <a:latin typeface="Arial" charset="0"/>
            </a:endParaRPr>
          </a:p>
          <a:p>
            <a:pPr eaLnBrk="1" hangingPunct="1"/>
            <a:endParaRPr lang="en-US" sz="2000" dirty="0" smtClean="0">
              <a:latin typeface="Arial" charset="0"/>
            </a:endParaRPr>
          </a:p>
          <a:p>
            <a:pPr eaLnBrk="1" hangingPunct="1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виконано аналіз предметної області;</a:t>
            </a:r>
          </a:p>
          <a:p>
            <a:pPr eaLnBrk="1" hangingPunct="1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проведено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систематизацію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характеристик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веб-систем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/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техніко-економічне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обґрунтування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доцільності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розробки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/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розроблено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загальну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структуру веб-системи, а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проведено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порівняльний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варіантний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програмних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обґрунтовано вибір мови програмування;</a:t>
            </a:r>
          </a:p>
          <a:p>
            <a:pPr eaLnBrk="1" hangingPunct="1"/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розроблено </a:t>
            </a:r>
            <a:r>
              <a:rPr lang="uk-UA" sz="2300" dirty="0" err="1" smtClean="0">
                <a:latin typeface="Times New Roman" pitchFamily="18" charset="0"/>
                <a:cs typeface="Times New Roman" pitchFamily="18" charset="0"/>
              </a:rPr>
              <a:t>веб-систему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моніторингу стану поверхневих вод;</a:t>
            </a:r>
          </a:p>
          <a:p>
            <a:pPr eaLnBrk="1" hangingPunct="1"/>
            <a:r>
              <a:rPr lang="uk-UA" sz="2300" dirty="0" err="1" smtClean="0">
                <a:latin typeface="Times New Roman" pitchFamily="18" charset="0"/>
                <a:cs typeface="Times New Roman" pitchFamily="18" charset="0"/>
              </a:rPr>
              <a:t>протестовано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00" dirty="0" err="1" smtClean="0">
                <a:latin typeface="Times New Roman" pitchFamily="18" charset="0"/>
                <a:cs typeface="Times New Roman" pitchFamily="18" charset="0"/>
              </a:rPr>
              <a:t>веб-систему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 моніторингу та здійснено аналіз отриманих результатів.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проваджен</a:t>
            </a:r>
            <a:r>
              <a:rPr lang="uk-UA" sz="23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в ТОВ "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Давінту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Україна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".</a:t>
            </a:r>
            <a:endParaRPr lang="uk-UA" sz="23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uk-UA" sz="2400" dirty="0" smtClean="0">
              <a:latin typeface="Arial" charset="0"/>
            </a:endParaRPr>
          </a:p>
        </p:txBody>
      </p:sp>
      <p:sp>
        <p:nvSpPr>
          <p:cNvPr id="29698" name="Місце для номера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F754FB9-4CD4-4702-AD99-A041B58F7A4B}" type="slidenum">
              <a:rPr lang="ru-RU" smtClean="0">
                <a:latin typeface="Arial" charset="0"/>
                <a:cs typeface="Arial" charset="0"/>
              </a:rPr>
              <a:pPr/>
              <a:t>16</a:t>
            </a:fld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63" cy="582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395536" y="980728"/>
            <a:ext cx="54975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 ході розробки даної веб-системи було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4"/>
          <p:cNvSpPr txBox="1">
            <a:spLocks noChangeArrowheads="1"/>
          </p:cNvSpPr>
          <p:nvPr/>
        </p:nvSpPr>
        <p:spPr bwMode="auto">
          <a:xfrm>
            <a:off x="1619250" y="2636838"/>
            <a:ext cx="67484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5400" b="1">
                <a:latin typeface="Aquarelle"/>
              </a:rPr>
              <a:t>Дякую за увагу</a:t>
            </a:r>
            <a:r>
              <a:rPr lang="en-US" sz="5400" b="1">
                <a:latin typeface="Aquarelle"/>
              </a:rPr>
              <a:t>!</a:t>
            </a:r>
            <a:endParaRPr lang="ru-RU" sz="5400" b="1">
              <a:latin typeface="Aquarelle"/>
            </a:endParaRPr>
          </a:p>
        </p:txBody>
      </p:sp>
      <p:sp>
        <p:nvSpPr>
          <p:cNvPr id="30722" name="Місце для номера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2DA73FF-2BC3-45C7-923A-0F41871D3525}" type="slidenum">
              <a:rPr lang="ru-RU" smtClean="0">
                <a:latin typeface="Arial" charset="0"/>
                <a:cs typeface="Arial" charset="0"/>
              </a:rPr>
              <a:pPr/>
              <a:t>17</a:t>
            </a:fld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7f8eb859bc9bb6aaebe1faef78914aa820d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естибюль">
  <a:themeElements>
    <a:clrScheme name="Вестибюль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Вестибюль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Вестибюль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естибюль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Вестибюль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Вестибюль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Вестибюль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1378</TotalTime>
  <Words>605</Words>
  <Application>Microsoft Office PowerPoint</Application>
  <PresentationFormat>Екран (4:3)</PresentationFormat>
  <Paragraphs>187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18" baseType="lpstr">
      <vt:lpstr>Вестибюль</vt:lpstr>
      <vt:lpstr>Розробка веб-системи для моніторингу стану поверхневих вод</vt:lpstr>
      <vt:lpstr>Об’єкт, предмет та мета  дослідження</vt:lpstr>
      <vt:lpstr>Актуальність теми</vt:lpstr>
      <vt:lpstr>Відповідно до поставленої мети слід розв’язати такі задачі:</vt:lpstr>
      <vt:lpstr>Вибір мови програмування для реалізації веб-системи:</vt:lpstr>
      <vt:lpstr>Аналіз і вибір бази даних для веб-системи:</vt:lpstr>
      <vt:lpstr>Перетворення бази даних</vt:lpstr>
      <vt:lpstr>Архітектурний шаблон Модель-Вид-Контролер (MVC) </vt:lpstr>
      <vt:lpstr>UML-діаграма класів</vt:lpstr>
      <vt:lpstr>Блок-схема Ajax зв'язку між клієнтом і сервером.</vt:lpstr>
      <vt:lpstr>Приклад роботи веб-системи моніторингу : http://stvor.ml/</vt:lpstr>
      <vt:lpstr>Візуалізація даних: http://stvor.ml/</vt:lpstr>
      <vt:lpstr>Приклад роботи веб-системи моніторингу (ВІДЕО)</vt:lpstr>
      <vt:lpstr>Основні техніко-економічні показники</vt:lpstr>
      <vt:lpstr>Основні економічні показники роботи систем</vt:lpstr>
      <vt:lpstr>ВИСНОВКИ</vt:lpstr>
      <vt:lpstr>Слайд 17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РОЗПІЗНАВАННЯ РАДІОКЕРОВАНОГО ВІЗКА</dc:title>
  <dc:creator>XTreme</dc:creator>
  <cp:lastModifiedBy>Vova Kozar</cp:lastModifiedBy>
  <cp:revision>144</cp:revision>
  <dcterms:created xsi:type="dcterms:W3CDTF">2009-12-27T14:04:08Z</dcterms:created>
  <dcterms:modified xsi:type="dcterms:W3CDTF">2015-06-24T15:41:32Z</dcterms:modified>
</cp:coreProperties>
</file>