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7" r:id="rId5"/>
    <p:sldId id="259" r:id="rId6"/>
    <p:sldId id="270" r:id="rId7"/>
    <p:sldId id="268" r:id="rId8"/>
    <p:sldId id="269" r:id="rId9"/>
    <p:sldId id="263" r:id="rId10"/>
    <p:sldId id="271" r:id="rId11"/>
    <p:sldId id="272" r:id="rId12"/>
    <p:sldId id="273" r:id="rId13"/>
    <p:sldId id="274" r:id="rId14"/>
    <p:sldId id="266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F6"/>
    <a:srgbClr val="0A0AE8"/>
    <a:srgbClr val="D4D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204608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Розробка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персоналу </a:t>
            </a:r>
            <a:r>
              <a:rPr lang="ru-RU" dirty="0" err="1"/>
              <a:t>від</a:t>
            </a:r>
            <a:r>
              <a:rPr lang="ru-RU" dirty="0"/>
              <a:t> негативного інформаційно-</a:t>
            </a:r>
            <a:r>
              <a:rPr lang="ru-RU" dirty="0" err="1"/>
              <a:t>психологічного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1690" y="5085184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rgbClr val="00A4F6"/>
                </a:solidFill>
              </a:rPr>
              <a:t>Виконав студент гр. </a:t>
            </a:r>
            <a:r>
              <a:rPr lang="uk-UA" dirty="0" smtClean="0">
                <a:solidFill>
                  <a:srgbClr val="00A4F6"/>
                </a:solidFill>
              </a:rPr>
              <a:t>УБ-1</a:t>
            </a:r>
            <a:r>
              <a:rPr lang="en-US" dirty="0" smtClean="0">
                <a:solidFill>
                  <a:srgbClr val="00A4F6"/>
                </a:solidFill>
              </a:rPr>
              <a:t>4</a:t>
            </a:r>
            <a:r>
              <a:rPr lang="uk-UA" dirty="0" err="1" smtClean="0">
                <a:solidFill>
                  <a:srgbClr val="00A4F6"/>
                </a:solidFill>
              </a:rPr>
              <a:t>сп</a:t>
            </a:r>
            <a:endParaRPr lang="uk-UA" dirty="0">
              <a:solidFill>
                <a:srgbClr val="00A4F6"/>
              </a:solidFill>
            </a:endParaRPr>
          </a:p>
          <a:p>
            <a:r>
              <a:rPr lang="uk-UA" dirty="0">
                <a:solidFill>
                  <a:srgbClr val="00A4F6"/>
                </a:solidFill>
              </a:rPr>
              <a:t>Корнелюк Олександр</a:t>
            </a:r>
          </a:p>
          <a:p>
            <a:r>
              <a:rPr lang="uk-UA" dirty="0">
                <a:solidFill>
                  <a:srgbClr val="00A4F6"/>
                </a:solidFill>
              </a:rPr>
              <a:t>Науковий керівник </a:t>
            </a:r>
          </a:p>
          <a:p>
            <a:r>
              <a:rPr lang="uk-UA" dirty="0" smtClean="0">
                <a:solidFill>
                  <a:srgbClr val="00A4F6"/>
                </a:solidFill>
              </a:rPr>
              <a:t>Шиян Анатолій Антонович</a:t>
            </a:r>
            <a:r>
              <a:rPr lang="en-US" dirty="0" smtClean="0">
                <a:solidFill>
                  <a:srgbClr val="00A4F6"/>
                </a:solidFill>
              </a:rPr>
              <a:t> </a:t>
            </a:r>
            <a:endParaRPr lang="uk-UA" dirty="0">
              <a:solidFill>
                <a:srgbClr val="00A4F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0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1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Актуальність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9872" y="2363396"/>
            <a:ext cx="857952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Захист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персоналу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від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негативного</a:t>
            </a:r>
          </a:p>
          <a:p>
            <a:pPr marL="36576" indent="0" algn="ctr"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інформаційного-психологічного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впливу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</a:p>
          <a:p>
            <a:pPr marL="36576" indent="0" algn="ctr"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з метою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опосередкованого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</a:p>
          <a:p>
            <a:pPr marL="36576" indent="0" algn="ctr">
              <a:buNone/>
            </a:pP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підвищення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захисту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інформації</a:t>
            </a:r>
            <a:endParaRPr lang="uk-UA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A4F6"/>
              </a:solidFill>
            </a:endParaRPr>
          </a:p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 </a:t>
            </a:r>
            <a:endParaRPr lang="uk-U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A4F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912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800" b="1" cap="all" dirty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М</a:t>
            </a:r>
            <a:r>
              <a:rPr lang="uk-UA" sz="48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ета</a:t>
            </a:r>
            <a:endParaRPr lang="uk-UA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7544" y="2636912"/>
            <a:ext cx="7704856" cy="187220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 algn="ctr">
              <a:buNone/>
            </a:pP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Розробка додатку з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ахисту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персоналу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від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негативних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впливів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з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метою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опосередкованого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підвищення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захисту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інформації</a:t>
            </a:r>
            <a:endParaRPr lang="uk-UA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A4F6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30961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67544" y="836712"/>
            <a:ext cx="8280920" cy="540060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3" indent="432000">
              <a:buNone/>
            </a:pP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Об’єкт дослідження – методи мотивування та стимулювання на основі типів сприйняття та передачі інформації.</a:t>
            </a:r>
          </a:p>
          <a:p>
            <a:pPr marL="36513" indent="432000">
              <a:buNone/>
            </a:pP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Предмет дослідження – методи мотивування та стимулювання на основі типів сприйняття та передачі інформації.</a:t>
            </a:r>
          </a:p>
          <a:p>
            <a:pPr marL="36513" indent="432000">
              <a:buNone/>
            </a:pP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Наукова новизна одержаних результатів.</a:t>
            </a:r>
          </a:p>
          <a:p>
            <a:pPr marL="36513" indent="432000">
              <a:buNone/>
            </a:pP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Розроблено новий спосіб захисту персоналу від інформаційно-психологічного впливу на основі типів сприйняття та передачі інформації, що дозволило підвищити ефективність роботи персоналу та захист інформації на підприємстві.</a:t>
            </a:r>
          </a:p>
          <a:p>
            <a:pPr marL="36513" indent="432000">
              <a:buNone/>
            </a:pP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Практичне значення одержаних результатів.</a:t>
            </a:r>
          </a:p>
          <a:p>
            <a:pPr marL="36513" indent="432000">
              <a:buNone/>
            </a:pP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1.	Розроблено захищене сховище даних у вигляді реляційної бази даних.</a:t>
            </a:r>
          </a:p>
          <a:p>
            <a:pPr marL="36513" indent="432000">
              <a:buNone/>
            </a:pPr>
            <a:r>
              <a:rPr lang="uk-UA" sz="3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2.	Реалізовано механізми перевірки взаємовідповідності персоналу.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77154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uk-UA" sz="44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Основні методи аналогів</a:t>
            </a:r>
            <a:endParaRPr lang="uk-UA" dirty="0"/>
          </a:p>
        </p:txBody>
      </p:sp>
      <p:sp>
        <p:nvSpPr>
          <p:cNvPr id="31" name="Надпись 2"/>
          <p:cNvSpPr txBox="1">
            <a:spLocks noChangeArrowheads="1"/>
          </p:cNvSpPr>
          <p:nvPr/>
        </p:nvSpPr>
        <p:spPr bwMode="auto">
          <a:xfrm>
            <a:off x="2343150" y="6184900"/>
            <a:ext cx="4587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Объект 32"/>
          <p:cNvSpPr>
            <a:spLocks noGrp="1"/>
          </p:cNvSpPr>
          <p:nvPr>
            <p:ph idx="1"/>
          </p:nvPr>
        </p:nvSpPr>
        <p:spPr>
          <a:xfrm>
            <a:off x="395536" y="1412776"/>
            <a:ext cx="7467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Не матеріальні методи мотивування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Матеріальне стимулювання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Пошук несприятливих факторів та запобігання їх проявів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59996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Основні відмінності методу</a:t>
            </a:r>
            <a:endParaRPr lang="uk-UA" dirty="0"/>
          </a:p>
        </p:txBody>
      </p:sp>
      <p:sp>
        <p:nvSpPr>
          <p:cNvPr id="27" name="TextBox 26"/>
          <p:cNvSpPr txBox="1"/>
          <p:nvPr/>
        </p:nvSpPr>
        <p:spPr>
          <a:xfrm>
            <a:off x="1275391" y="3464133"/>
            <a:ext cx="562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6216" y="3464132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/>
              <a:t>1</a:t>
            </a:r>
          </a:p>
        </p:txBody>
      </p:sp>
      <p:pic>
        <p:nvPicPr>
          <p:cNvPr id="24" name="Объект 2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13" b="100000" l="0" r="100000">
                        <a14:foregroundMark x1="50135" y1="13671" x2="50135" y2="13671"/>
                        <a14:foregroundMark x1="50539" y1="3291" x2="50539" y2="3291"/>
                        <a14:foregroundMark x1="42049" y1="53165" x2="49730" y2="53165"/>
                        <a14:foregroundMark x1="2830" y1="63797" x2="23450" y2="84810"/>
                        <a14:foregroundMark x1="50539" y1="10380" x2="50539" y2="10380"/>
                        <a14:foregroundMark x1="50404" y1="6076" x2="50404" y2="6076"/>
                        <a14:foregroundMark x1="50135" y1="3797" x2="50135" y2="3797"/>
                        <a14:foregroundMark x1="76819" y1="61266" x2="76819" y2="61266"/>
                        <a14:foregroundMark x1="90836" y1="60506" x2="90836" y2="605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29" y="2229013"/>
            <a:ext cx="7068537" cy="3762900"/>
          </a:xfrm>
        </p:spPr>
      </p:pic>
      <p:sp>
        <p:nvSpPr>
          <p:cNvPr id="31" name="Надпись 2"/>
          <p:cNvSpPr txBox="1">
            <a:spLocks noChangeArrowheads="1"/>
          </p:cNvSpPr>
          <p:nvPr/>
        </p:nvSpPr>
        <p:spPr bwMode="auto">
          <a:xfrm>
            <a:off x="2343150" y="6184900"/>
            <a:ext cx="4587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7390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Основні відмінності методу</a:t>
            </a:r>
            <a:endParaRPr lang="uk-UA" dirty="0"/>
          </a:p>
        </p:txBody>
      </p:sp>
      <p:sp>
        <p:nvSpPr>
          <p:cNvPr id="31" name="Надпись 2"/>
          <p:cNvSpPr txBox="1">
            <a:spLocks noChangeArrowheads="1"/>
          </p:cNvSpPr>
          <p:nvPr/>
        </p:nvSpPr>
        <p:spPr bwMode="auto">
          <a:xfrm>
            <a:off x="2343150" y="6184900"/>
            <a:ext cx="4587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844824"/>
            <a:ext cx="7467600" cy="4525963"/>
          </a:xfrm>
        </p:spPr>
        <p:txBody>
          <a:bodyPr/>
          <a:lstStyle/>
          <a:p>
            <a:pPr marL="36576" indent="0" algn="ctr">
              <a:buNone/>
            </a:pPr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A4F6"/>
                </a:solidFill>
              </a:rPr>
              <a:t>Співставлення полюсів дихотомій типів працівників</a:t>
            </a:r>
            <a:endParaRPr lang="uk-UA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996952"/>
            <a:ext cx="4896544" cy="272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290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Основні відмінності методу</a:t>
            </a:r>
            <a:endParaRPr lang="uk-UA" dirty="0"/>
          </a:p>
        </p:txBody>
      </p:sp>
      <p:sp>
        <p:nvSpPr>
          <p:cNvPr id="31" name="Надпись 2"/>
          <p:cNvSpPr txBox="1">
            <a:spLocks noChangeArrowheads="1"/>
          </p:cNvSpPr>
          <p:nvPr/>
        </p:nvSpPr>
        <p:spPr bwMode="auto">
          <a:xfrm>
            <a:off x="2343150" y="6184900"/>
            <a:ext cx="458787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52188"/>
            <a:ext cx="8928992" cy="5716654"/>
          </a:xfrm>
        </p:spPr>
      </p:pic>
    </p:spTree>
    <p:extLst>
      <p:ext uri="{BB962C8B-B14F-4D97-AF65-F5344CB8AC3E}">
        <p14:creationId xmlns:p14="http://schemas.microsoft.com/office/powerpoint/2010/main" val="3771469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	Переваги методу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7467600" cy="4525963"/>
          </a:xfrm>
        </p:spPr>
        <p:txBody>
          <a:bodyPr>
            <a:normAutofit/>
          </a:bodyPr>
          <a:lstStyle/>
          <a:p>
            <a:pPr marL="0" indent="442913"/>
            <a:r>
              <a:rPr lang="uk-UA" dirty="0" smtClean="0">
                <a:solidFill>
                  <a:srgbClr val="00A4F6"/>
                </a:solidFill>
              </a:rPr>
              <a:t>Відсутність зайвих капіталовкладень</a:t>
            </a:r>
          </a:p>
          <a:p>
            <a:pPr marL="0" indent="442913"/>
            <a:r>
              <a:rPr lang="uk-UA" dirty="0" smtClean="0">
                <a:solidFill>
                  <a:srgbClr val="00A4F6"/>
                </a:solidFill>
              </a:rPr>
              <a:t>Швидкість та простота роботи програми</a:t>
            </a:r>
          </a:p>
          <a:p>
            <a:pPr marL="0" indent="442913"/>
            <a:r>
              <a:rPr lang="uk-UA" dirty="0" smtClean="0">
                <a:solidFill>
                  <a:srgbClr val="00A4F6"/>
                </a:solidFill>
              </a:rPr>
              <a:t>Можливість роботи як окремо так і в комплексі з іншими методами</a:t>
            </a:r>
          </a:p>
          <a:p>
            <a:pPr marL="0" indent="442913"/>
            <a:r>
              <a:rPr lang="uk-UA" dirty="0" smtClean="0">
                <a:solidFill>
                  <a:srgbClr val="00A4F6"/>
                </a:solidFill>
              </a:rPr>
              <a:t>Дозволяє знаходити слабкі ланки підрозділів та знаходити краще місце для них на підприємстві</a:t>
            </a:r>
          </a:p>
          <a:p>
            <a:endParaRPr lang="uk-UA" dirty="0" smtClean="0"/>
          </a:p>
          <a:p>
            <a:pPr marL="36576" indent="0">
              <a:buNone/>
            </a:pPr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9825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	Робота </a:t>
            </a:r>
            <a:r>
              <a:rPr lang="uk-UA" sz="4800" b="1" cap="all" dirty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програми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7467600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endParaRPr lang="uk-UA" dirty="0" smtClean="0"/>
          </a:p>
          <a:p>
            <a:pPr marL="36576" indent="0">
              <a:buNone/>
            </a:pPr>
            <a:endParaRPr lang="uk-UA" dirty="0" smtClean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8" y="1340769"/>
            <a:ext cx="8708644" cy="512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2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88640"/>
            <a:ext cx="5976664" cy="37444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492896"/>
            <a:ext cx="6017607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7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06188"/>
            <a:ext cx="8363958" cy="5243092"/>
          </a:xfrm>
        </p:spPr>
      </p:pic>
    </p:spTree>
    <p:extLst>
      <p:ext uri="{BB962C8B-B14F-4D97-AF65-F5344CB8AC3E}">
        <p14:creationId xmlns:p14="http://schemas.microsoft.com/office/powerpoint/2010/main" val="300034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2519"/>
            <a:ext cx="8209982" cy="5398769"/>
          </a:xfrm>
        </p:spPr>
      </p:pic>
    </p:spTree>
    <p:extLst>
      <p:ext uri="{BB962C8B-B14F-4D97-AF65-F5344CB8AC3E}">
        <p14:creationId xmlns:p14="http://schemas.microsoft.com/office/powerpoint/2010/main" val="157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Висновки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28800"/>
            <a:ext cx="7467600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endParaRPr lang="uk-UA" dirty="0" smtClean="0"/>
          </a:p>
          <a:p>
            <a:pPr marL="36576" indent="0" algn="ctr">
              <a:buNone/>
            </a:pPr>
            <a:r>
              <a:rPr lang="uk-UA" dirty="0" smtClean="0">
                <a:solidFill>
                  <a:srgbClr val="00A4F6"/>
                </a:solidFill>
              </a:rPr>
              <a:t>Результатом виконання роботи стало створення програми підвищення ефективності захисту персоналу від негативних впливів за рахунок перевірки співвідношення працівників</a:t>
            </a:r>
            <a:endParaRPr lang="uk-UA" dirty="0">
              <a:solidFill>
                <a:srgbClr val="00A4F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01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49289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uk-UA" sz="4800" b="1" cap="all" dirty="0" smtClean="0">
                <a:ln w="5000" cmpd="sng">
                  <a:solidFill>
                    <a:srgbClr val="6EA0B0">
                      <a:tint val="80000"/>
                      <a:shade val="99000"/>
                      <a:satMod val="500000"/>
                    </a:srgbClr>
                  </a:solidFill>
                  <a:prstDash val="solid"/>
                </a:ln>
                <a:gradFill>
                  <a:gsLst>
                    <a:gs pos="0">
                      <a:srgbClr val="6EA0B0">
                        <a:tint val="63000"/>
                        <a:satMod val="255000"/>
                      </a:srgbClr>
                    </a:gs>
                    <a:gs pos="9000">
                      <a:srgbClr val="6EA0B0">
                        <a:tint val="63000"/>
                        <a:satMod val="255000"/>
                      </a:srgbClr>
                    </a:gs>
                    <a:gs pos="53000">
                      <a:srgbClr val="6EA0B0">
                        <a:shade val="60000"/>
                        <a:satMod val="100000"/>
                      </a:srgbClr>
                    </a:gs>
                    <a:gs pos="90000">
                      <a:srgbClr val="6EA0B0">
                        <a:tint val="63000"/>
                        <a:satMod val="255000"/>
                      </a:srgbClr>
                    </a:gs>
                    <a:gs pos="100000">
                      <a:srgbClr val="6EA0B0">
                        <a:tint val="63000"/>
                        <a:satMod val="255000"/>
                      </a:srgb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rPr>
              <a:t>Дякую за увагу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12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434</TotalTime>
  <Words>210</Words>
  <Application>Microsoft Office PowerPoint</Application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Техническая</vt:lpstr>
      <vt:lpstr>Розробка програми підвищення ефективності захисту персоналу від негативного інформаційно-психологічного впливу</vt:lpstr>
      <vt:lpstr>Актуальність</vt:lpstr>
      <vt:lpstr>Мета</vt:lpstr>
      <vt:lpstr>Презентация PowerPoint</vt:lpstr>
      <vt:lpstr>Основні методи аналогів</vt:lpstr>
      <vt:lpstr>Основні відмінності методу</vt:lpstr>
      <vt:lpstr>Основні відмінності методу</vt:lpstr>
      <vt:lpstr>Основні відмінності методу</vt:lpstr>
      <vt:lpstr> Переваги методу</vt:lpstr>
      <vt:lpstr> Робота програми</vt:lpstr>
      <vt:lpstr>Презентация PowerPoint</vt:lpstr>
      <vt:lpstr>Презентация PowerPoint</vt:lpstr>
      <vt:lpstr>Презентация PowerPoint</vt:lpstr>
      <vt:lpstr>Висновки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захищеного програмного модулю  онлайн - бібліотеки</dc:title>
  <dc:creator>Корнелюк</dc:creator>
  <cp:lastModifiedBy>Корнелюк</cp:lastModifiedBy>
  <cp:revision>27</cp:revision>
  <cp:lastPrinted>2014-06-23T15:22:10Z</cp:lastPrinted>
  <dcterms:created xsi:type="dcterms:W3CDTF">2014-06-15T07:49:17Z</dcterms:created>
  <dcterms:modified xsi:type="dcterms:W3CDTF">2015-06-14T10:03:01Z</dcterms:modified>
</cp:coreProperties>
</file>