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Default Extension="png" ContentType="image/png"/>
  <Default Extension="jpg" ContentType="image/jp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606551" y="2877311"/>
            <a:ext cx="3319779" cy="0"/>
          </a:xfrm>
          <a:custGeom>
            <a:avLst/>
            <a:gdLst/>
            <a:ahLst/>
            <a:cxnLst/>
            <a:rect l="l" t="t" r="r" b="b"/>
            <a:pathLst>
              <a:path w="3319779" h="0">
                <a:moveTo>
                  <a:pt x="0" y="0"/>
                </a:moveTo>
                <a:lnTo>
                  <a:pt x="33192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bk object 17"/>
          <p:cNvSpPr/>
          <p:nvPr/>
        </p:nvSpPr>
        <p:spPr>
          <a:xfrm>
            <a:off x="606551" y="2580132"/>
            <a:ext cx="3319779" cy="0"/>
          </a:xfrm>
          <a:custGeom>
            <a:avLst/>
            <a:gdLst/>
            <a:ahLst/>
            <a:cxnLst/>
            <a:rect l="l" t="t" r="r" b="b"/>
            <a:pathLst>
              <a:path w="3319779" h="0">
                <a:moveTo>
                  <a:pt x="0" y="0"/>
                </a:moveTo>
                <a:lnTo>
                  <a:pt x="33192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bk object 18"/>
          <p:cNvSpPr/>
          <p:nvPr/>
        </p:nvSpPr>
        <p:spPr>
          <a:xfrm>
            <a:off x="606551" y="2282951"/>
            <a:ext cx="3319779" cy="0"/>
          </a:xfrm>
          <a:custGeom>
            <a:avLst/>
            <a:gdLst/>
            <a:ahLst/>
            <a:cxnLst/>
            <a:rect l="l" t="t" r="r" b="b"/>
            <a:pathLst>
              <a:path w="3319779" h="0">
                <a:moveTo>
                  <a:pt x="0" y="0"/>
                </a:moveTo>
                <a:lnTo>
                  <a:pt x="33192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bk object 19"/>
          <p:cNvSpPr/>
          <p:nvPr/>
        </p:nvSpPr>
        <p:spPr>
          <a:xfrm>
            <a:off x="606551" y="1985772"/>
            <a:ext cx="3319779" cy="0"/>
          </a:xfrm>
          <a:custGeom>
            <a:avLst/>
            <a:gdLst/>
            <a:ahLst/>
            <a:cxnLst/>
            <a:rect l="l" t="t" r="r" b="b"/>
            <a:pathLst>
              <a:path w="3319779" h="0">
                <a:moveTo>
                  <a:pt x="0" y="0"/>
                </a:moveTo>
                <a:lnTo>
                  <a:pt x="33192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bk object 20"/>
          <p:cNvSpPr/>
          <p:nvPr/>
        </p:nvSpPr>
        <p:spPr>
          <a:xfrm>
            <a:off x="606551" y="1688592"/>
            <a:ext cx="3319779" cy="0"/>
          </a:xfrm>
          <a:custGeom>
            <a:avLst/>
            <a:gdLst/>
            <a:ahLst/>
            <a:cxnLst/>
            <a:rect l="l" t="t" r="r" b="b"/>
            <a:pathLst>
              <a:path w="3319779" h="0">
                <a:moveTo>
                  <a:pt x="0" y="0"/>
                </a:moveTo>
                <a:lnTo>
                  <a:pt x="33192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bk object 21"/>
          <p:cNvSpPr/>
          <p:nvPr/>
        </p:nvSpPr>
        <p:spPr>
          <a:xfrm>
            <a:off x="2897123" y="1391411"/>
            <a:ext cx="1028700" cy="0"/>
          </a:xfrm>
          <a:custGeom>
            <a:avLst/>
            <a:gdLst/>
            <a:ahLst/>
            <a:cxnLst/>
            <a:rect l="l" t="t" r="r" b="b"/>
            <a:pathLst>
              <a:path w="1028700" h="0">
                <a:moveTo>
                  <a:pt x="0" y="0"/>
                </a:moveTo>
                <a:lnTo>
                  <a:pt x="10287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bk object 22"/>
          <p:cNvSpPr/>
          <p:nvPr/>
        </p:nvSpPr>
        <p:spPr>
          <a:xfrm>
            <a:off x="2700527" y="1391411"/>
            <a:ext cx="108585" cy="0"/>
          </a:xfrm>
          <a:custGeom>
            <a:avLst/>
            <a:gdLst/>
            <a:ahLst/>
            <a:cxnLst/>
            <a:rect l="l" t="t" r="r" b="b"/>
            <a:pathLst>
              <a:path w="108585" h="0">
                <a:moveTo>
                  <a:pt x="0" y="0"/>
                </a:moveTo>
                <a:lnTo>
                  <a:pt x="108203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bk object 23"/>
          <p:cNvSpPr/>
          <p:nvPr/>
        </p:nvSpPr>
        <p:spPr>
          <a:xfrm>
            <a:off x="606551" y="1391411"/>
            <a:ext cx="2005964" cy="0"/>
          </a:xfrm>
          <a:custGeom>
            <a:avLst/>
            <a:gdLst/>
            <a:ahLst/>
            <a:cxnLst/>
            <a:rect l="l" t="t" r="r" b="b"/>
            <a:pathLst>
              <a:path w="2005964" h="0">
                <a:moveTo>
                  <a:pt x="0" y="0"/>
                </a:moveTo>
                <a:lnTo>
                  <a:pt x="200558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bk object 24"/>
          <p:cNvSpPr/>
          <p:nvPr/>
        </p:nvSpPr>
        <p:spPr>
          <a:xfrm>
            <a:off x="1920239" y="1095755"/>
            <a:ext cx="2005964" cy="0"/>
          </a:xfrm>
          <a:custGeom>
            <a:avLst/>
            <a:gdLst/>
            <a:ahLst/>
            <a:cxnLst/>
            <a:rect l="l" t="t" r="r" b="b"/>
            <a:pathLst>
              <a:path w="2005964" h="0">
                <a:moveTo>
                  <a:pt x="0" y="0"/>
                </a:moveTo>
                <a:lnTo>
                  <a:pt x="2005583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bk object 25"/>
          <p:cNvSpPr/>
          <p:nvPr/>
        </p:nvSpPr>
        <p:spPr>
          <a:xfrm>
            <a:off x="606551" y="1095755"/>
            <a:ext cx="1225550" cy="0"/>
          </a:xfrm>
          <a:custGeom>
            <a:avLst/>
            <a:gdLst/>
            <a:ahLst/>
            <a:cxnLst/>
            <a:rect l="l" t="t" r="r" b="b"/>
            <a:pathLst>
              <a:path w="1225550" h="0">
                <a:moveTo>
                  <a:pt x="0" y="0"/>
                </a:moveTo>
                <a:lnTo>
                  <a:pt x="1225296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bk object 26"/>
          <p:cNvSpPr/>
          <p:nvPr/>
        </p:nvSpPr>
        <p:spPr>
          <a:xfrm>
            <a:off x="606551" y="798576"/>
            <a:ext cx="0" cy="2078989"/>
          </a:xfrm>
          <a:custGeom>
            <a:avLst/>
            <a:gdLst/>
            <a:ahLst/>
            <a:cxnLst/>
            <a:rect l="l" t="t" r="r" b="b"/>
            <a:pathLst>
              <a:path w="0" h="2078989">
                <a:moveTo>
                  <a:pt x="0" y="2078736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bk object 27"/>
          <p:cNvSpPr/>
          <p:nvPr/>
        </p:nvSpPr>
        <p:spPr>
          <a:xfrm>
            <a:off x="568451" y="2877311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bk object 28"/>
          <p:cNvSpPr/>
          <p:nvPr/>
        </p:nvSpPr>
        <p:spPr>
          <a:xfrm>
            <a:off x="568451" y="2580132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bk object 29"/>
          <p:cNvSpPr/>
          <p:nvPr/>
        </p:nvSpPr>
        <p:spPr>
          <a:xfrm>
            <a:off x="568451" y="2282951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bk object 30"/>
          <p:cNvSpPr/>
          <p:nvPr/>
        </p:nvSpPr>
        <p:spPr>
          <a:xfrm>
            <a:off x="568451" y="1985772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bk object 31"/>
          <p:cNvSpPr/>
          <p:nvPr/>
        </p:nvSpPr>
        <p:spPr>
          <a:xfrm>
            <a:off x="568451" y="1688592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bk object 32"/>
          <p:cNvSpPr/>
          <p:nvPr/>
        </p:nvSpPr>
        <p:spPr>
          <a:xfrm>
            <a:off x="568451" y="1391411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bk object 33"/>
          <p:cNvSpPr/>
          <p:nvPr/>
        </p:nvSpPr>
        <p:spPr>
          <a:xfrm>
            <a:off x="568451" y="109575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bk object 34"/>
          <p:cNvSpPr/>
          <p:nvPr/>
        </p:nvSpPr>
        <p:spPr>
          <a:xfrm>
            <a:off x="568451" y="79857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bk object 35"/>
          <p:cNvSpPr/>
          <p:nvPr/>
        </p:nvSpPr>
        <p:spPr>
          <a:xfrm>
            <a:off x="736155" y="798576"/>
            <a:ext cx="3190240" cy="0"/>
          </a:xfrm>
          <a:custGeom>
            <a:avLst/>
            <a:gdLst/>
            <a:ahLst/>
            <a:cxnLst/>
            <a:rect l="l" t="t" r="r" b="b"/>
            <a:pathLst>
              <a:path w="3190240" h="0">
                <a:moveTo>
                  <a:pt x="0" y="0"/>
                </a:moveTo>
                <a:lnTo>
                  <a:pt x="3189668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bk object 36"/>
          <p:cNvSpPr/>
          <p:nvPr/>
        </p:nvSpPr>
        <p:spPr>
          <a:xfrm>
            <a:off x="606551" y="798576"/>
            <a:ext cx="66040" cy="0"/>
          </a:xfrm>
          <a:custGeom>
            <a:avLst/>
            <a:gdLst/>
            <a:ahLst/>
            <a:cxnLst/>
            <a:rect l="l" t="t" r="r" b="b"/>
            <a:pathLst>
              <a:path w="66040" h="0">
                <a:moveTo>
                  <a:pt x="0" y="0"/>
                </a:moveTo>
                <a:lnTo>
                  <a:pt x="6559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bk object 37"/>
          <p:cNvSpPr/>
          <p:nvPr/>
        </p:nvSpPr>
        <p:spPr>
          <a:xfrm>
            <a:off x="606551" y="798576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bk object 38"/>
          <p:cNvSpPr/>
          <p:nvPr/>
        </p:nvSpPr>
        <p:spPr>
          <a:xfrm>
            <a:off x="801623" y="798576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bk object 39"/>
          <p:cNvSpPr/>
          <p:nvPr/>
        </p:nvSpPr>
        <p:spPr>
          <a:xfrm>
            <a:off x="996696" y="798576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bk object 40"/>
          <p:cNvSpPr/>
          <p:nvPr/>
        </p:nvSpPr>
        <p:spPr>
          <a:xfrm>
            <a:off x="1193291" y="798576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bk object 41"/>
          <p:cNvSpPr/>
          <p:nvPr/>
        </p:nvSpPr>
        <p:spPr>
          <a:xfrm>
            <a:off x="1388363" y="798576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bk object 42"/>
          <p:cNvSpPr/>
          <p:nvPr/>
        </p:nvSpPr>
        <p:spPr>
          <a:xfrm>
            <a:off x="1583436" y="798576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bk object 43"/>
          <p:cNvSpPr/>
          <p:nvPr/>
        </p:nvSpPr>
        <p:spPr>
          <a:xfrm>
            <a:off x="1778507" y="798576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bk object 44"/>
          <p:cNvSpPr/>
          <p:nvPr/>
        </p:nvSpPr>
        <p:spPr>
          <a:xfrm>
            <a:off x="1973579" y="798576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bk object 45"/>
          <p:cNvSpPr/>
          <p:nvPr/>
        </p:nvSpPr>
        <p:spPr>
          <a:xfrm>
            <a:off x="2168651" y="798576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bk object 46"/>
          <p:cNvSpPr/>
          <p:nvPr/>
        </p:nvSpPr>
        <p:spPr>
          <a:xfrm>
            <a:off x="2363723" y="798576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bk object 47"/>
          <p:cNvSpPr/>
          <p:nvPr/>
        </p:nvSpPr>
        <p:spPr>
          <a:xfrm>
            <a:off x="2558795" y="798576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bk object 48"/>
          <p:cNvSpPr/>
          <p:nvPr/>
        </p:nvSpPr>
        <p:spPr>
          <a:xfrm>
            <a:off x="2755392" y="798576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bk object 49"/>
          <p:cNvSpPr/>
          <p:nvPr/>
        </p:nvSpPr>
        <p:spPr>
          <a:xfrm>
            <a:off x="2950464" y="798576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bk object 50"/>
          <p:cNvSpPr/>
          <p:nvPr/>
        </p:nvSpPr>
        <p:spPr>
          <a:xfrm>
            <a:off x="3145535" y="798576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bk object 51"/>
          <p:cNvSpPr/>
          <p:nvPr/>
        </p:nvSpPr>
        <p:spPr>
          <a:xfrm>
            <a:off x="3340608" y="798576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bk object 52"/>
          <p:cNvSpPr/>
          <p:nvPr/>
        </p:nvSpPr>
        <p:spPr>
          <a:xfrm>
            <a:off x="3535679" y="798576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bk object 53"/>
          <p:cNvSpPr/>
          <p:nvPr/>
        </p:nvSpPr>
        <p:spPr>
          <a:xfrm>
            <a:off x="3730752" y="798576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bk object 54"/>
          <p:cNvSpPr/>
          <p:nvPr/>
        </p:nvSpPr>
        <p:spPr>
          <a:xfrm>
            <a:off x="3925823" y="798576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bk object 55"/>
          <p:cNvSpPr/>
          <p:nvPr/>
        </p:nvSpPr>
        <p:spPr>
          <a:xfrm>
            <a:off x="704087" y="798576"/>
            <a:ext cx="1757680" cy="1710055"/>
          </a:xfrm>
          <a:custGeom>
            <a:avLst/>
            <a:gdLst/>
            <a:ahLst/>
            <a:cxnLst/>
            <a:rect l="l" t="t" r="r" b="b"/>
            <a:pathLst>
              <a:path w="1757680" h="1710055">
                <a:moveTo>
                  <a:pt x="0" y="0"/>
                </a:moveTo>
                <a:lnTo>
                  <a:pt x="195072" y="82296"/>
                </a:lnTo>
                <a:lnTo>
                  <a:pt x="391668" y="82296"/>
                </a:lnTo>
                <a:lnTo>
                  <a:pt x="586740" y="82296"/>
                </a:lnTo>
                <a:lnTo>
                  <a:pt x="781812" y="195072"/>
                </a:lnTo>
                <a:lnTo>
                  <a:pt x="976884" y="426720"/>
                </a:lnTo>
                <a:lnTo>
                  <a:pt x="1171956" y="707136"/>
                </a:lnTo>
                <a:lnTo>
                  <a:pt x="1367028" y="1014984"/>
                </a:lnTo>
                <a:lnTo>
                  <a:pt x="1562100" y="1359408"/>
                </a:lnTo>
                <a:lnTo>
                  <a:pt x="1757172" y="1709927"/>
                </a:lnTo>
              </a:path>
            </a:pathLst>
          </a:custGeom>
          <a:ln w="1219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bk object 56"/>
          <p:cNvSpPr/>
          <p:nvPr/>
        </p:nvSpPr>
        <p:spPr>
          <a:xfrm>
            <a:off x="672147" y="767206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4" h="64134">
                <a:moveTo>
                  <a:pt x="0" y="64008"/>
                </a:moveTo>
                <a:lnTo>
                  <a:pt x="64007" y="64008"/>
                </a:lnTo>
                <a:lnTo>
                  <a:pt x="64007" y="0"/>
                </a:lnTo>
                <a:lnTo>
                  <a:pt x="0" y="0"/>
                </a:lnTo>
                <a:lnTo>
                  <a:pt x="0" y="640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bk object 57"/>
          <p:cNvSpPr/>
          <p:nvPr/>
        </p:nvSpPr>
        <p:spPr>
          <a:xfrm>
            <a:off x="867219" y="849502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4" h="64134">
                <a:moveTo>
                  <a:pt x="0" y="64008"/>
                </a:moveTo>
                <a:lnTo>
                  <a:pt x="64008" y="64008"/>
                </a:lnTo>
                <a:lnTo>
                  <a:pt x="64008" y="0"/>
                </a:lnTo>
                <a:lnTo>
                  <a:pt x="0" y="0"/>
                </a:lnTo>
                <a:lnTo>
                  <a:pt x="0" y="640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bk object 58"/>
          <p:cNvSpPr/>
          <p:nvPr/>
        </p:nvSpPr>
        <p:spPr>
          <a:xfrm>
            <a:off x="1063815" y="849502"/>
            <a:ext cx="64135" cy="18415"/>
          </a:xfrm>
          <a:custGeom>
            <a:avLst/>
            <a:gdLst/>
            <a:ahLst/>
            <a:cxnLst/>
            <a:rect l="l" t="t" r="r" b="b"/>
            <a:pathLst>
              <a:path w="64134" h="18415">
                <a:moveTo>
                  <a:pt x="0" y="18288"/>
                </a:moveTo>
                <a:lnTo>
                  <a:pt x="64008" y="18288"/>
                </a:lnTo>
                <a:lnTo>
                  <a:pt x="64008" y="0"/>
                </a:lnTo>
                <a:lnTo>
                  <a:pt x="0" y="0"/>
                </a:lnTo>
                <a:lnTo>
                  <a:pt x="0" y="18288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9" name="bk object 59"/>
          <p:cNvSpPr/>
          <p:nvPr/>
        </p:nvSpPr>
        <p:spPr>
          <a:xfrm>
            <a:off x="1063815" y="849502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4" h="64134">
                <a:moveTo>
                  <a:pt x="0" y="64008"/>
                </a:moveTo>
                <a:lnTo>
                  <a:pt x="64008" y="64008"/>
                </a:lnTo>
                <a:lnTo>
                  <a:pt x="64008" y="0"/>
                </a:lnTo>
                <a:lnTo>
                  <a:pt x="0" y="0"/>
                </a:lnTo>
                <a:lnTo>
                  <a:pt x="0" y="640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bk object 60"/>
          <p:cNvSpPr/>
          <p:nvPr/>
        </p:nvSpPr>
        <p:spPr>
          <a:xfrm>
            <a:off x="1258887" y="849502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4" h="64134">
                <a:moveTo>
                  <a:pt x="0" y="64008"/>
                </a:moveTo>
                <a:lnTo>
                  <a:pt x="64008" y="64008"/>
                </a:lnTo>
                <a:lnTo>
                  <a:pt x="64008" y="0"/>
                </a:lnTo>
                <a:lnTo>
                  <a:pt x="0" y="0"/>
                </a:lnTo>
                <a:lnTo>
                  <a:pt x="0" y="64008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1" name="bk object 61"/>
          <p:cNvSpPr/>
          <p:nvPr/>
        </p:nvSpPr>
        <p:spPr>
          <a:xfrm>
            <a:off x="1258887" y="849502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4" h="64134">
                <a:moveTo>
                  <a:pt x="0" y="64008"/>
                </a:moveTo>
                <a:lnTo>
                  <a:pt x="64008" y="64008"/>
                </a:lnTo>
                <a:lnTo>
                  <a:pt x="64008" y="0"/>
                </a:lnTo>
                <a:lnTo>
                  <a:pt x="0" y="0"/>
                </a:lnTo>
                <a:lnTo>
                  <a:pt x="0" y="640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bk object 62"/>
          <p:cNvSpPr/>
          <p:nvPr/>
        </p:nvSpPr>
        <p:spPr>
          <a:xfrm>
            <a:off x="1453896" y="1021714"/>
            <a:ext cx="64135" cy="5080"/>
          </a:xfrm>
          <a:custGeom>
            <a:avLst/>
            <a:gdLst/>
            <a:ahLst/>
            <a:cxnLst/>
            <a:rect l="l" t="t" r="r" b="b"/>
            <a:pathLst>
              <a:path w="64134" h="5080">
                <a:moveTo>
                  <a:pt x="0" y="4572"/>
                </a:moveTo>
                <a:lnTo>
                  <a:pt x="64008" y="4572"/>
                </a:lnTo>
                <a:lnTo>
                  <a:pt x="64008" y="0"/>
                </a:lnTo>
                <a:lnTo>
                  <a:pt x="0" y="0"/>
                </a:lnTo>
                <a:lnTo>
                  <a:pt x="0" y="4572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3" name="bk object 63"/>
          <p:cNvSpPr/>
          <p:nvPr/>
        </p:nvSpPr>
        <p:spPr>
          <a:xfrm>
            <a:off x="1453896" y="962278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4" h="64134">
                <a:moveTo>
                  <a:pt x="0" y="64008"/>
                </a:moveTo>
                <a:lnTo>
                  <a:pt x="64008" y="64008"/>
                </a:lnTo>
                <a:lnTo>
                  <a:pt x="64008" y="0"/>
                </a:lnTo>
                <a:lnTo>
                  <a:pt x="0" y="0"/>
                </a:lnTo>
                <a:lnTo>
                  <a:pt x="0" y="640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bk object 64"/>
          <p:cNvSpPr/>
          <p:nvPr/>
        </p:nvSpPr>
        <p:spPr>
          <a:xfrm>
            <a:off x="1648967" y="1193927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5" h="64134">
                <a:moveTo>
                  <a:pt x="0" y="64008"/>
                </a:moveTo>
                <a:lnTo>
                  <a:pt x="64007" y="64008"/>
                </a:lnTo>
                <a:lnTo>
                  <a:pt x="64007" y="0"/>
                </a:lnTo>
                <a:lnTo>
                  <a:pt x="0" y="0"/>
                </a:lnTo>
                <a:lnTo>
                  <a:pt x="0" y="64008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5" name="bk object 65"/>
          <p:cNvSpPr/>
          <p:nvPr/>
        </p:nvSpPr>
        <p:spPr>
          <a:xfrm>
            <a:off x="1648967" y="1193927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5" h="64134">
                <a:moveTo>
                  <a:pt x="0" y="64008"/>
                </a:moveTo>
                <a:lnTo>
                  <a:pt x="64007" y="64008"/>
                </a:lnTo>
                <a:lnTo>
                  <a:pt x="64007" y="0"/>
                </a:lnTo>
                <a:lnTo>
                  <a:pt x="0" y="0"/>
                </a:lnTo>
                <a:lnTo>
                  <a:pt x="0" y="64008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bk object 66"/>
          <p:cNvSpPr/>
          <p:nvPr/>
        </p:nvSpPr>
        <p:spPr>
          <a:xfrm>
            <a:off x="1844039" y="1474342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5" h="64134">
                <a:moveTo>
                  <a:pt x="0" y="64008"/>
                </a:moveTo>
                <a:lnTo>
                  <a:pt x="64007" y="64008"/>
                </a:lnTo>
                <a:lnTo>
                  <a:pt x="64007" y="0"/>
                </a:lnTo>
                <a:lnTo>
                  <a:pt x="0" y="0"/>
                </a:lnTo>
                <a:lnTo>
                  <a:pt x="0" y="64008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7" name="bk object 67"/>
          <p:cNvSpPr/>
          <p:nvPr/>
        </p:nvSpPr>
        <p:spPr>
          <a:xfrm>
            <a:off x="1844039" y="1474342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5" h="64134">
                <a:moveTo>
                  <a:pt x="0" y="64008"/>
                </a:moveTo>
                <a:lnTo>
                  <a:pt x="64007" y="64008"/>
                </a:lnTo>
                <a:lnTo>
                  <a:pt x="64007" y="0"/>
                </a:lnTo>
                <a:lnTo>
                  <a:pt x="0" y="0"/>
                </a:lnTo>
                <a:lnTo>
                  <a:pt x="0" y="64008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bk object 68"/>
          <p:cNvSpPr/>
          <p:nvPr/>
        </p:nvSpPr>
        <p:spPr>
          <a:xfrm>
            <a:off x="2039111" y="1782191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5" h="64135">
                <a:moveTo>
                  <a:pt x="0" y="64008"/>
                </a:moveTo>
                <a:lnTo>
                  <a:pt x="64007" y="64008"/>
                </a:lnTo>
                <a:lnTo>
                  <a:pt x="64007" y="0"/>
                </a:lnTo>
                <a:lnTo>
                  <a:pt x="0" y="0"/>
                </a:lnTo>
                <a:lnTo>
                  <a:pt x="0" y="64008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9" name="bk object 69"/>
          <p:cNvSpPr/>
          <p:nvPr/>
        </p:nvSpPr>
        <p:spPr>
          <a:xfrm>
            <a:off x="2039111" y="1782191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5" h="64135">
                <a:moveTo>
                  <a:pt x="0" y="64008"/>
                </a:moveTo>
                <a:lnTo>
                  <a:pt x="64007" y="64008"/>
                </a:lnTo>
                <a:lnTo>
                  <a:pt x="64007" y="0"/>
                </a:lnTo>
                <a:lnTo>
                  <a:pt x="0" y="0"/>
                </a:lnTo>
                <a:lnTo>
                  <a:pt x="0" y="64008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bk object 70"/>
          <p:cNvSpPr/>
          <p:nvPr/>
        </p:nvSpPr>
        <p:spPr>
          <a:xfrm>
            <a:off x="2234183" y="2126614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5" h="64135">
                <a:moveTo>
                  <a:pt x="0" y="64008"/>
                </a:moveTo>
                <a:lnTo>
                  <a:pt x="64007" y="64008"/>
                </a:lnTo>
                <a:lnTo>
                  <a:pt x="64007" y="0"/>
                </a:lnTo>
                <a:lnTo>
                  <a:pt x="0" y="0"/>
                </a:lnTo>
                <a:lnTo>
                  <a:pt x="0" y="64008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1" name="bk object 71"/>
          <p:cNvSpPr/>
          <p:nvPr/>
        </p:nvSpPr>
        <p:spPr>
          <a:xfrm>
            <a:off x="2234183" y="2126614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5" h="64135">
                <a:moveTo>
                  <a:pt x="0" y="64008"/>
                </a:moveTo>
                <a:lnTo>
                  <a:pt x="64007" y="64008"/>
                </a:lnTo>
                <a:lnTo>
                  <a:pt x="64007" y="0"/>
                </a:lnTo>
                <a:lnTo>
                  <a:pt x="0" y="0"/>
                </a:lnTo>
                <a:lnTo>
                  <a:pt x="0" y="64008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bk object 72"/>
          <p:cNvSpPr/>
          <p:nvPr/>
        </p:nvSpPr>
        <p:spPr>
          <a:xfrm>
            <a:off x="2429255" y="2477135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5" h="64135">
                <a:moveTo>
                  <a:pt x="0" y="64008"/>
                </a:moveTo>
                <a:lnTo>
                  <a:pt x="64007" y="64008"/>
                </a:lnTo>
                <a:lnTo>
                  <a:pt x="64007" y="0"/>
                </a:lnTo>
                <a:lnTo>
                  <a:pt x="0" y="0"/>
                </a:lnTo>
                <a:lnTo>
                  <a:pt x="0" y="64008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3" name="bk object 73"/>
          <p:cNvSpPr/>
          <p:nvPr/>
        </p:nvSpPr>
        <p:spPr>
          <a:xfrm>
            <a:off x="2429255" y="2477135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5" h="64135">
                <a:moveTo>
                  <a:pt x="0" y="64008"/>
                </a:moveTo>
                <a:lnTo>
                  <a:pt x="64007" y="64008"/>
                </a:lnTo>
                <a:lnTo>
                  <a:pt x="64007" y="0"/>
                </a:lnTo>
                <a:lnTo>
                  <a:pt x="0" y="0"/>
                </a:lnTo>
                <a:lnTo>
                  <a:pt x="0" y="64008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bk object 74"/>
          <p:cNvSpPr/>
          <p:nvPr/>
        </p:nvSpPr>
        <p:spPr>
          <a:xfrm>
            <a:off x="704850" y="797813"/>
            <a:ext cx="3124200" cy="1066800"/>
          </a:xfrm>
          <a:custGeom>
            <a:avLst/>
            <a:gdLst/>
            <a:ahLst/>
            <a:cxnLst/>
            <a:rect l="l" t="t" r="r" b="b"/>
            <a:pathLst>
              <a:path w="3124200" h="1066800">
                <a:moveTo>
                  <a:pt x="0" y="0"/>
                </a:moveTo>
                <a:lnTo>
                  <a:pt x="195072" y="83820"/>
                </a:lnTo>
                <a:lnTo>
                  <a:pt x="390144" y="112775"/>
                </a:lnTo>
                <a:lnTo>
                  <a:pt x="585216" y="146303"/>
                </a:lnTo>
                <a:lnTo>
                  <a:pt x="780288" y="178308"/>
                </a:lnTo>
                <a:lnTo>
                  <a:pt x="975360" y="234696"/>
                </a:lnTo>
                <a:lnTo>
                  <a:pt x="1170432" y="321563"/>
                </a:lnTo>
                <a:lnTo>
                  <a:pt x="1367027" y="419100"/>
                </a:lnTo>
                <a:lnTo>
                  <a:pt x="1562100" y="528827"/>
                </a:lnTo>
                <a:lnTo>
                  <a:pt x="1757172" y="534924"/>
                </a:lnTo>
                <a:lnTo>
                  <a:pt x="1952244" y="573024"/>
                </a:lnTo>
                <a:lnTo>
                  <a:pt x="2147316" y="609600"/>
                </a:lnTo>
                <a:lnTo>
                  <a:pt x="2342388" y="669036"/>
                </a:lnTo>
                <a:lnTo>
                  <a:pt x="2537460" y="716280"/>
                </a:lnTo>
                <a:lnTo>
                  <a:pt x="2732532" y="813815"/>
                </a:lnTo>
                <a:lnTo>
                  <a:pt x="2929128" y="954024"/>
                </a:lnTo>
                <a:lnTo>
                  <a:pt x="3124200" y="1066800"/>
                </a:lnTo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bk object 75"/>
          <p:cNvSpPr/>
          <p:nvPr/>
        </p:nvSpPr>
        <p:spPr>
          <a:xfrm>
            <a:off x="659955" y="755015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1"/>
                </a:moveTo>
                <a:lnTo>
                  <a:pt x="88392" y="88391"/>
                </a:lnTo>
                <a:lnTo>
                  <a:pt x="88392" y="0"/>
                </a:lnTo>
                <a:lnTo>
                  <a:pt x="0" y="0"/>
                </a:lnTo>
                <a:lnTo>
                  <a:pt x="0" y="883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6" name="bk object 76"/>
          <p:cNvSpPr/>
          <p:nvPr/>
        </p:nvSpPr>
        <p:spPr>
          <a:xfrm>
            <a:off x="659955" y="755015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1"/>
                </a:moveTo>
                <a:lnTo>
                  <a:pt x="88392" y="88391"/>
                </a:lnTo>
                <a:lnTo>
                  <a:pt x="88392" y="0"/>
                </a:lnTo>
                <a:lnTo>
                  <a:pt x="0" y="0"/>
                </a:lnTo>
                <a:lnTo>
                  <a:pt x="0" y="88391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bk object 77"/>
          <p:cNvSpPr/>
          <p:nvPr/>
        </p:nvSpPr>
        <p:spPr>
          <a:xfrm>
            <a:off x="855027" y="837311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1"/>
                </a:moveTo>
                <a:lnTo>
                  <a:pt x="88391" y="88391"/>
                </a:lnTo>
                <a:lnTo>
                  <a:pt x="88391" y="0"/>
                </a:lnTo>
                <a:lnTo>
                  <a:pt x="0" y="0"/>
                </a:lnTo>
                <a:lnTo>
                  <a:pt x="0" y="883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8" name="bk object 78"/>
          <p:cNvSpPr/>
          <p:nvPr/>
        </p:nvSpPr>
        <p:spPr>
          <a:xfrm>
            <a:off x="855027" y="837311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1"/>
                </a:moveTo>
                <a:lnTo>
                  <a:pt x="88391" y="88391"/>
                </a:lnTo>
                <a:lnTo>
                  <a:pt x="88391" y="0"/>
                </a:lnTo>
                <a:lnTo>
                  <a:pt x="0" y="0"/>
                </a:lnTo>
                <a:lnTo>
                  <a:pt x="0" y="88391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bk object 79"/>
          <p:cNvSpPr/>
          <p:nvPr/>
        </p:nvSpPr>
        <p:spPr>
          <a:xfrm>
            <a:off x="1051623" y="867791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1"/>
                </a:moveTo>
                <a:lnTo>
                  <a:pt x="88391" y="88391"/>
                </a:lnTo>
                <a:lnTo>
                  <a:pt x="88391" y="0"/>
                </a:lnTo>
                <a:lnTo>
                  <a:pt x="0" y="0"/>
                </a:lnTo>
                <a:lnTo>
                  <a:pt x="0" y="883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0" name="bk object 80"/>
          <p:cNvSpPr/>
          <p:nvPr/>
        </p:nvSpPr>
        <p:spPr>
          <a:xfrm>
            <a:off x="1051623" y="867791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1"/>
                </a:moveTo>
                <a:lnTo>
                  <a:pt x="88391" y="88391"/>
                </a:lnTo>
                <a:lnTo>
                  <a:pt x="88391" y="0"/>
                </a:lnTo>
                <a:lnTo>
                  <a:pt x="0" y="0"/>
                </a:lnTo>
                <a:lnTo>
                  <a:pt x="0" y="88391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bk object 81"/>
          <p:cNvSpPr/>
          <p:nvPr/>
        </p:nvSpPr>
        <p:spPr>
          <a:xfrm>
            <a:off x="1246695" y="899794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1"/>
                </a:moveTo>
                <a:lnTo>
                  <a:pt x="88391" y="88391"/>
                </a:lnTo>
                <a:lnTo>
                  <a:pt x="88391" y="0"/>
                </a:lnTo>
                <a:lnTo>
                  <a:pt x="0" y="0"/>
                </a:lnTo>
                <a:lnTo>
                  <a:pt x="0" y="883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2" name="bk object 82"/>
          <p:cNvSpPr/>
          <p:nvPr/>
        </p:nvSpPr>
        <p:spPr>
          <a:xfrm>
            <a:off x="1246695" y="899794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1"/>
                </a:moveTo>
                <a:lnTo>
                  <a:pt x="88391" y="88391"/>
                </a:lnTo>
                <a:lnTo>
                  <a:pt x="88391" y="0"/>
                </a:lnTo>
                <a:lnTo>
                  <a:pt x="0" y="0"/>
                </a:lnTo>
                <a:lnTo>
                  <a:pt x="0" y="88391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bk object 83"/>
          <p:cNvSpPr/>
          <p:nvPr/>
        </p:nvSpPr>
        <p:spPr>
          <a:xfrm>
            <a:off x="1441703" y="933322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1"/>
                </a:moveTo>
                <a:lnTo>
                  <a:pt x="88391" y="88391"/>
                </a:lnTo>
                <a:lnTo>
                  <a:pt x="88391" y="0"/>
                </a:lnTo>
                <a:lnTo>
                  <a:pt x="0" y="0"/>
                </a:lnTo>
                <a:lnTo>
                  <a:pt x="0" y="883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4" name="bk object 84"/>
          <p:cNvSpPr/>
          <p:nvPr/>
        </p:nvSpPr>
        <p:spPr>
          <a:xfrm>
            <a:off x="1441703" y="933322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1"/>
                </a:moveTo>
                <a:lnTo>
                  <a:pt x="88391" y="88391"/>
                </a:lnTo>
                <a:lnTo>
                  <a:pt x="88391" y="0"/>
                </a:lnTo>
                <a:lnTo>
                  <a:pt x="0" y="0"/>
                </a:lnTo>
                <a:lnTo>
                  <a:pt x="0" y="88391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bk object 85"/>
          <p:cNvSpPr/>
          <p:nvPr/>
        </p:nvSpPr>
        <p:spPr>
          <a:xfrm>
            <a:off x="1636776" y="989711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1"/>
                </a:moveTo>
                <a:lnTo>
                  <a:pt x="88392" y="88391"/>
                </a:lnTo>
                <a:lnTo>
                  <a:pt x="88392" y="0"/>
                </a:lnTo>
                <a:lnTo>
                  <a:pt x="0" y="0"/>
                </a:lnTo>
                <a:lnTo>
                  <a:pt x="0" y="883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6" name="bk object 86"/>
          <p:cNvSpPr/>
          <p:nvPr/>
        </p:nvSpPr>
        <p:spPr>
          <a:xfrm>
            <a:off x="1636776" y="989711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1"/>
                </a:moveTo>
                <a:lnTo>
                  <a:pt x="88392" y="88391"/>
                </a:lnTo>
                <a:lnTo>
                  <a:pt x="88392" y="0"/>
                </a:lnTo>
                <a:lnTo>
                  <a:pt x="0" y="0"/>
                </a:lnTo>
                <a:lnTo>
                  <a:pt x="0" y="88391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bk object 87"/>
          <p:cNvSpPr/>
          <p:nvPr/>
        </p:nvSpPr>
        <p:spPr>
          <a:xfrm>
            <a:off x="1831848" y="1075055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1"/>
                </a:moveTo>
                <a:lnTo>
                  <a:pt x="88392" y="88391"/>
                </a:lnTo>
                <a:lnTo>
                  <a:pt x="88392" y="0"/>
                </a:lnTo>
                <a:lnTo>
                  <a:pt x="0" y="0"/>
                </a:lnTo>
                <a:lnTo>
                  <a:pt x="0" y="883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8" name="bk object 88"/>
          <p:cNvSpPr/>
          <p:nvPr/>
        </p:nvSpPr>
        <p:spPr>
          <a:xfrm>
            <a:off x="1831848" y="1075055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1"/>
                </a:moveTo>
                <a:lnTo>
                  <a:pt x="88392" y="88391"/>
                </a:lnTo>
                <a:lnTo>
                  <a:pt x="88392" y="0"/>
                </a:lnTo>
                <a:lnTo>
                  <a:pt x="0" y="0"/>
                </a:lnTo>
                <a:lnTo>
                  <a:pt x="0" y="88391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bk object 89"/>
          <p:cNvSpPr/>
          <p:nvPr/>
        </p:nvSpPr>
        <p:spPr>
          <a:xfrm>
            <a:off x="2026920" y="1172591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1"/>
                </a:moveTo>
                <a:lnTo>
                  <a:pt x="88392" y="88391"/>
                </a:lnTo>
                <a:lnTo>
                  <a:pt x="88392" y="0"/>
                </a:lnTo>
                <a:lnTo>
                  <a:pt x="0" y="0"/>
                </a:lnTo>
                <a:lnTo>
                  <a:pt x="0" y="883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0" name="bk object 90"/>
          <p:cNvSpPr/>
          <p:nvPr/>
        </p:nvSpPr>
        <p:spPr>
          <a:xfrm>
            <a:off x="2026920" y="1172591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1"/>
                </a:moveTo>
                <a:lnTo>
                  <a:pt x="88392" y="88391"/>
                </a:lnTo>
                <a:lnTo>
                  <a:pt x="88392" y="0"/>
                </a:lnTo>
                <a:lnTo>
                  <a:pt x="0" y="0"/>
                </a:lnTo>
                <a:lnTo>
                  <a:pt x="0" y="88391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bk object 91"/>
          <p:cNvSpPr/>
          <p:nvPr/>
        </p:nvSpPr>
        <p:spPr>
          <a:xfrm>
            <a:off x="2221992" y="1283842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1"/>
                </a:moveTo>
                <a:lnTo>
                  <a:pt x="88392" y="88391"/>
                </a:lnTo>
                <a:lnTo>
                  <a:pt x="88392" y="0"/>
                </a:lnTo>
                <a:lnTo>
                  <a:pt x="0" y="0"/>
                </a:lnTo>
                <a:lnTo>
                  <a:pt x="0" y="883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2" name="bk object 92"/>
          <p:cNvSpPr/>
          <p:nvPr/>
        </p:nvSpPr>
        <p:spPr>
          <a:xfrm>
            <a:off x="2221992" y="1283842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1"/>
                </a:moveTo>
                <a:lnTo>
                  <a:pt x="88392" y="88391"/>
                </a:lnTo>
                <a:lnTo>
                  <a:pt x="88392" y="0"/>
                </a:lnTo>
                <a:lnTo>
                  <a:pt x="0" y="0"/>
                </a:lnTo>
                <a:lnTo>
                  <a:pt x="0" y="88391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bk object 93"/>
          <p:cNvSpPr/>
          <p:nvPr/>
        </p:nvSpPr>
        <p:spPr>
          <a:xfrm>
            <a:off x="2417064" y="1289938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1"/>
                </a:moveTo>
                <a:lnTo>
                  <a:pt x="88392" y="88391"/>
                </a:lnTo>
                <a:lnTo>
                  <a:pt x="88392" y="0"/>
                </a:lnTo>
                <a:lnTo>
                  <a:pt x="0" y="0"/>
                </a:lnTo>
                <a:lnTo>
                  <a:pt x="0" y="883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4" name="bk object 94"/>
          <p:cNvSpPr/>
          <p:nvPr/>
        </p:nvSpPr>
        <p:spPr>
          <a:xfrm>
            <a:off x="2417064" y="1289938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1"/>
                </a:moveTo>
                <a:lnTo>
                  <a:pt x="88392" y="88391"/>
                </a:lnTo>
                <a:lnTo>
                  <a:pt x="88392" y="0"/>
                </a:lnTo>
                <a:lnTo>
                  <a:pt x="0" y="0"/>
                </a:lnTo>
                <a:lnTo>
                  <a:pt x="0" y="88391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bk object 95"/>
          <p:cNvSpPr/>
          <p:nvPr/>
        </p:nvSpPr>
        <p:spPr>
          <a:xfrm>
            <a:off x="2612135" y="1328038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1"/>
                </a:moveTo>
                <a:lnTo>
                  <a:pt x="88392" y="88391"/>
                </a:lnTo>
                <a:lnTo>
                  <a:pt x="88392" y="0"/>
                </a:lnTo>
                <a:lnTo>
                  <a:pt x="0" y="0"/>
                </a:lnTo>
                <a:lnTo>
                  <a:pt x="0" y="883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6" name="bk object 96"/>
          <p:cNvSpPr/>
          <p:nvPr/>
        </p:nvSpPr>
        <p:spPr>
          <a:xfrm>
            <a:off x="2612135" y="1328038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1"/>
                </a:moveTo>
                <a:lnTo>
                  <a:pt x="88392" y="88391"/>
                </a:lnTo>
                <a:lnTo>
                  <a:pt x="88392" y="0"/>
                </a:lnTo>
                <a:lnTo>
                  <a:pt x="0" y="0"/>
                </a:lnTo>
                <a:lnTo>
                  <a:pt x="0" y="88391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" name="bk object 97"/>
          <p:cNvSpPr/>
          <p:nvPr/>
        </p:nvSpPr>
        <p:spPr>
          <a:xfrm>
            <a:off x="2808732" y="1363091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1"/>
                </a:moveTo>
                <a:lnTo>
                  <a:pt x="88392" y="88391"/>
                </a:lnTo>
                <a:lnTo>
                  <a:pt x="88392" y="0"/>
                </a:lnTo>
                <a:lnTo>
                  <a:pt x="0" y="0"/>
                </a:lnTo>
                <a:lnTo>
                  <a:pt x="0" y="883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8" name="bk object 98"/>
          <p:cNvSpPr/>
          <p:nvPr/>
        </p:nvSpPr>
        <p:spPr>
          <a:xfrm>
            <a:off x="2808732" y="1363091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1"/>
                </a:moveTo>
                <a:lnTo>
                  <a:pt x="88392" y="88391"/>
                </a:lnTo>
                <a:lnTo>
                  <a:pt x="88392" y="0"/>
                </a:lnTo>
                <a:lnTo>
                  <a:pt x="0" y="0"/>
                </a:lnTo>
                <a:lnTo>
                  <a:pt x="0" y="88391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" name="bk object 99"/>
          <p:cNvSpPr/>
          <p:nvPr/>
        </p:nvSpPr>
        <p:spPr>
          <a:xfrm>
            <a:off x="3003804" y="1422527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1"/>
                </a:moveTo>
                <a:lnTo>
                  <a:pt x="88392" y="88391"/>
                </a:lnTo>
                <a:lnTo>
                  <a:pt x="88392" y="0"/>
                </a:lnTo>
                <a:lnTo>
                  <a:pt x="0" y="0"/>
                </a:lnTo>
                <a:lnTo>
                  <a:pt x="0" y="883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0" name="bk object 100"/>
          <p:cNvSpPr/>
          <p:nvPr/>
        </p:nvSpPr>
        <p:spPr>
          <a:xfrm>
            <a:off x="3003804" y="1422527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1"/>
                </a:moveTo>
                <a:lnTo>
                  <a:pt x="88392" y="88391"/>
                </a:lnTo>
                <a:lnTo>
                  <a:pt x="88392" y="0"/>
                </a:lnTo>
                <a:lnTo>
                  <a:pt x="0" y="0"/>
                </a:lnTo>
                <a:lnTo>
                  <a:pt x="0" y="88391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" name="bk object 101"/>
          <p:cNvSpPr/>
          <p:nvPr/>
        </p:nvSpPr>
        <p:spPr>
          <a:xfrm>
            <a:off x="3198876" y="1469771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1"/>
                </a:moveTo>
                <a:lnTo>
                  <a:pt x="88391" y="88391"/>
                </a:lnTo>
                <a:lnTo>
                  <a:pt x="88391" y="0"/>
                </a:lnTo>
                <a:lnTo>
                  <a:pt x="0" y="0"/>
                </a:lnTo>
                <a:lnTo>
                  <a:pt x="0" y="883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2" name="bk object 102"/>
          <p:cNvSpPr/>
          <p:nvPr/>
        </p:nvSpPr>
        <p:spPr>
          <a:xfrm>
            <a:off x="3198876" y="1469771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1"/>
                </a:moveTo>
                <a:lnTo>
                  <a:pt x="88391" y="88391"/>
                </a:lnTo>
                <a:lnTo>
                  <a:pt x="88391" y="0"/>
                </a:lnTo>
                <a:lnTo>
                  <a:pt x="0" y="0"/>
                </a:lnTo>
                <a:lnTo>
                  <a:pt x="0" y="88391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" name="bk object 103"/>
          <p:cNvSpPr/>
          <p:nvPr/>
        </p:nvSpPr>
        <p:spPr>
          <a:xfrm>
            <a:off x="3393947" y="1568830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1"/>
                </a:moveTo>
                <a:lnTo>
                  <a:pt x="88391" y="88391"/>
                </a:lnTo>
                <a:lnTo>
                  <a:pt x="88391" y="0"/>
                </a:lnTo>
                <a:lnTo>
                  <a:pt x="0" y="0"/>
                </a:lnTo>
                <a:lnTo>
                  <a:pt x="0" y="883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4" name="bk object 104"/>
          <p:cNvSpPr/>
          <p:nvPr/>
        </p:nvSpPr>
        <p:spPr>
          <a:xfrm>
            <a:off x="3393947" y="1568830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1"/>
                </a:moveTo>
                <a:lnTo>
                  <a:pt x="88391" y="88391"/>
                </a:lnTo>
                <a:lnTo>
                  <a:pt x="88391" y="0"/>
                </a:lnTo>
                <a:lnTo>
                  <a:pt x="0" y="0"/>
                </a:lnTo>
                <a:lnTo>
                  <a:pt x="0" y="88391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" name="bk object 105"/>
          <p:cNvSpPr/>
          <p:nvPr/>
        </p:nvSpPr>
        <p:spPr>
          <a:xfrm>
            <a:off x="3589020" y="1707514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1"/>
                </a:moveTo>
                <a:lnTo>
                  <a:pt x="88391" y="88391"/>
                </a:lnTo>
                <a:lnTo>
                  <a:pt x="88391" y="0"/>
                </a:lnTo>
                <a:lnTo>
                  <a:pt x="0" y="0"/>
                </a:lnTo>
                <a:lnTo>
                  <a:pt x="0" y="883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6" name="bk object 106"/>
          <p:cNvSpPr/>
          <p:nvPr/>
        </p:nvSpPr>
        <p:spPr>
          <a:xfrm>
            <a:off x="3589020" y="1707514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1"/>
                </a:moveTo>
                <a:lnTo>
                  <a:pt x="88391" y="88391"/>
                </a:lnTo>
                <a:lnTo>
                  <a:pt x="88391" y="0"/>
                </a:lnTo>
                <a:lnTo>
                  <a:pt x="0" y="0"/>
                </a:lnTo>
                <a:lnTo>
                  <a:pt x="0" y="88391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7" name="bk object 107"/>
          <p:cNvSpPr/>
          <p:nvPr/>
        </p:nvSpPr>
        <p:spPr>
          <a:xfrm>
            <a:off x="3784091" y="1820291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1"/>
                </a:moveTo>
                <a:lnTo>
                  <a:pt x="88391" y="88391"/>
                </a:lnTo>
                <a:lnTo>
                  <a:pt x="88391" y="0"/>
                </a:lnTo>
                <a:lnTo>
                  <a:pt x="0" y="0"/>
                </a:lnTo>
                <a:lnTo>
                  <a:pt x="0" y="883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8" name="bk object 108"/>
          <p:cNvSpPr/>
          <p:nvPr/>
        </p:nvSpPr>
        <p:spPr>
          <a:xfrm>
            <a:off x="3784091" y="1820291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1"/>
                </a:moveTo>
                <a:lnTo>
                  <a:pt x="88391" y="88391"/>
                </a:lnTo>
                <a:lnTo>
                  <a:pt x="88391" y="0"/>
                </a:lnTo>
                <a:lnTo>
                  <a:pt x="0" y="0"/>
                </a:lnTo>
                <a:lnTo>
                  <a:pt x="0" y="88391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530477" y="173990"/>
            <a:ext cx="6083045" cy="2984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800" b="0" i="0">
                <a:solidFill>
                  <a:schemeClr val="tx1"/>
                </a:solidFill>
                <a:latin typeface="Calibri"/>
                <a:cs typeface="Calibri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457200" y="1577340"/>
            <a:ext cx="822960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jpg"/><Relationship Id="rId5" Type="http://schemas.openxmlformats.org/officeDocument/2006/relationships/image" Target="../media/image4.jpg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5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62406" y="584834"/>
            <a:ext cx="7693025" cy="57746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56515" marR="8255" indent="487045">
              <a:lnSpc>
                <a:spcPct val="100000"/>
              </a:lnSpc>
              <a:tabLst>
                <a:tab pos="1398270" algn="l"/>
                <a:tab pos="2249805" algn="l"/>
                <a:tab pos="2475230" algn="l"/>
                <a:tab pos="3591560" algn="l"/>
                <a:tab pos="4269740" algn="l"/>
                <a:tab pos="5180965" algn="l"/>
                <a:tab pos="5845810" algn="l"/>
                <a:tab pos="6760209" algn="l"/>
              </a:tabLst>
            </a:pPr>
            <a:r>
              <a:rPr dirty="0" sz="1400" spc="-30" b="1">
                <a:latin typeface="Times New Roman"/>
                <a:cs typeface="Times New Roman"/>
              </a:rPr>
              <a:t>М</a:t>
            </a:r>
            <a:r>
              <a:rPr dirty="0" sz="1400" b="1">
                <a:latin typeface="Times New Roman"/>
                <a:cs typeface="Times New Roman"/>
              </a:rPr>
              <a:t>е</a:t>
            </a:r>
            <a:r>
              <a:rPr dirty="0" sz="1400" spc="-20" b="1">
                <a:latin typeface="Times New Roman"/>
                <a:cs typeface="Times New Roman"/>
              </a:rPr>
              <a:t>т</a:t>
            </a:r>
            <a:r>
              <a:rPr dirty="0" sz="1400" b="1">
                <a:latin typeface="Times New Roman"/>
                <a:cs typeface="Times New Roman"/>
              </a:rPr>
              <a:t>о</a:t>
            </a:r>
            <a:r>
              <a:rPr dirty="0" sz="1400" b="1">
                <a:latin typeface="Times New Roman"/>
                <a:cs typeface="Times New Roman"/>
              </a:rPr>
              <a:t>ю</a:t>
            </a:r>
            <a:r>
              <a:rPr dirty="0" sz="1400" b="1">
                <a:latin typeface="Times New Roman"/>
                <a:cs typeface="Times New Roman"/>
              </a:rPr>
              <a:t>	</a:t>
            </a:r>
            <a:r>
              <a:rPr dirty="0" sz="1400" b="1">
                <a:latin typeface="Times New Roman"/>
                <a:cs typeface="Times New Roman"/>
              </a:rPr>
              <a:t>ро</a:t>
            </a:r>
            <a:r>
              <a:rPr dirty="0" sz="1400" spc="-20" b="1">
                <a:latin typeface="Times New Roman"/>
                <a:cs typeface="Times New Roman"/>
              </a:rPr>
              <a:t>бо</a:t>
            </a:r>
            <a:r>
              <a:rPr dirty="0" sz="1400" spc="5" b="1">
                <a:latin typeface="Times New Roman"/>
                <a:cs typeface="Times New Roman"/>
              </a:rPr>
              <a:t>т</a:t>
            </a:r>
            <a:r>
              <a:rPr dirty="0" sz="1400" b="1">
                <a:latin typeface="Times New Roman"/>
                <a:cs typeface="Times New Roman"/>
              </a:rPr>
              <a:t>и</a:t>
            </a:r>
            <a:r>
              <a:rPr dirty="0" sz="1400" b="1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є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д</a:t>
            </a:r>
            <a:r>
              <a:rPr dirty="0" sz="1400" spc="40">
                <a:latin typeface="Times New Roman"/>
                <a:cs typeface="Times New Roman"/>
              </a:rPr>
              <a:t>о</a:t>
            </a:r>
            <a:r>
              <a:rPr dirty="0" sz="1400">
                <a:latin typeface="Times New Roman"/>
                <a:cs typeface="Times New Roman"/>
              </a:rPr>
              <a:t>слі</a:t>
            </a:r>
            <a:r>
              <a:rPr dirty="0" sz="1400" spc="-10">
                <a:latin typeface="Times New Roman"/>
                <a:cs typeface="Times New Roman"/>
              </a:rPr>
              <a:t>д</a:t>
            </a:r>
            <a:r>
              <a:rPr dirty="0" sz="1400" spc="-25">
                <a:latin typeface="Times New Roman"/>
                <a:cs typeface="Times New Roman"/>
              </a:rPr>
              <a:t>ж</a:t>
            </a:r>
            <a:r>
              <a:rPr dirty="0" sz="1400">
                <a:latin typeface="Times New Roman"/>
                <a:cs typeface="Times New Roman"/>
              </a:rPr>
              <a:t>е</a:t>
            </a:r>
            <a:r>
              <a:rPr dirty="0" sz="1400" spc="-10">
                <a:latin typeface="Times New Roman"/>
                <a:cs typeface="Times New Roman"/>
              </a:rPr>
              <a:t>н</a:t>
            </a:r>
            <a:r>
              <a:rPr dirty="0" sz="1400">
                <a:latin typeface="Times New Roman"/>
                <a:cs typeface="Times New Roman"/>
              </a:rPr>
              <a:t>н</a:t>
            </a:r>
            <a:r>
              <a:rPr dirty="0" sz="1400">
                <a:latin typeface="Times New Roman"/>
                <a:cs typeface="Times New Roman"/>
              </a:rPr>
              <a:t>я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р</a:t>
            </a:r>
            <a:r>
              <a:rPr dirty="0" sz="1400" spc="-10">
                <a:latin typeface="Times New Roman"/>
                <a:cs typeface="Times New Roman"/>
              </a:rPr>
              <a:t>о</a:t>
            </a:r>
            <a:r>
              <a:rPr dirty="0" sz="1400">
                <a:latin typeface="Times New Roman"/>
                <a:cs typeface="Times New Roman"/>
              </a:rPr>
              <a:t>б</a:t>
            </a:r>
            <a:r>
              <a:rPr dirty="0" sz="1400" spc="-20">
                <a:latin typeface="Times New Roman"/>
                <a:cs typeface="Times New Roman"/>
              </a:rPr>
              <a:t>о</a:t>
            </a:r>
            <a:r>
              <a:rPr dirty="0" sz="1400" spc="-15">
                <a:latin typeface="Times New Roman"/>
                <a:cs typeface="Times New Roman"/>
              </a:rPr>
              <a:t>т</a:t>
            </a:r>
            <a:r>
              <a:rPr dirty="0" sz="1400">
                <a:latin typeface="Times New Roman"/>
                <a:cs typeface="Times New Roman"/>
              </a:rPr>
              <a:t>и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р</a:t>
            </a:r>
            <a:r>
              <a:rPr dirty="0" sz="1400" spc="40">
                <a:latin typeface="Times New Roman"/>
                <a:cs typeface="Times New Roman"/>
              </a:rPr>
              <a:t>о</a:t>
            </a:r>
            <a:r>
              <a:rPr dirty="0" sz="1400">
                <a:latin typeface="Times New Roman"/>
                <a:cs typeface="Times New Roman"/>
              </a:rPr>
              <a:t>ст</a:t>
            </a:r>
            <a:r>
              <a:rPr dirty="0" sz="1400" spc="-20">
                <a:latin typeface="Times New Roman"/>
                <a:cs typeface="Times New Roman"/>
              </a:rPr>
              <a:t>в</a:t>
            </a:r>
            <a:r>
              <a:rPr dirty="0" sz="1400">
                <a:latin typeface="Times New Roman"/>
                <a:cs typeface="Times New Roman"/>
              </a:rPr>
              <a:t>е</a:t>
            </a:r>
            <a:r>
              <a:rPr dirty="0" sz="1400" spc="5">
                <a:latin typeface="Times New Roman"/>
                <a:cs typeface="Times New Roman"/>
              </a:rPr>
              <a:t>р</a:t>
            </a:r>
            <a:r>
              <a:rPr dirty="0" sz="1400" spc="-25">
                <a:latin typeface="Times New Roman"/>
                <a:cs typeface="Times New Roman"/>
              </a:rPr>
              <a:t>к</a:t>
            </a:r>
            <a:r>
              <a:rPr dirty="0" sz="1400">
                <a:latin typeface="Times New Roman"/>
                <a:cs typeface="Times New Roman"/>
              </a:rPr>
              <a:t>у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н</a:t>
            </a:r>
            <a:r>
              <a:rPr dirty="0" sz="1400">
                <a:latin typeface="Times New Roman"/>
                <a:cs typeface="Times New Roman"/>
              </a:rPr>
              <a:t>о</a:t>
            </a:r>
            <a:r>
              <a:rPr dirty="0" sz="1400" spc="-15">
                <a:latin typeface="Times New Roman"/>
                <a:cs typeface="Times New Roman"/>
              </a:rPr>
              <a:t>в</a:t>
            </a:r>
            <a:r>
              <a:rPr dirty="0" sz="1400">
                <a:latin typeface="Times New Roman"/>
                <a:cs typeface="Times New Roman"/>
              </a:rPr>
              <a:t>о</a:t>
            </a:r>
            <a:r>
              <a:rPr dirty="0" sz="1400" spc="-50">
                <a:latin typeface="Times New Roman"/>
                <a:cs typeface="Times New Roman"/>
              </a:rPr>
              <a:t>г</a:t>
            </a:r>
            <a:r>
              <a:rPr dirty="0" sz="1400">
                <a:latin typeface="Times New Roman"/>
                <a:cs typeface="Times New Roman"/>
              </a:rPr>
              <a:t>о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п</a:t>
            </a:r>
            <a:r>
              <a:rPr dirty="0" sz="1400" spc="10">
                <a:latin typeface="Times New Roman"/>
                <a:cs typeface="Times New Roman"/>
              </a:rPr>
              <a:t>а</a:t>
            </a:r>
            <a:r>
              <a:rPr dirty="0" sz="1400" spc="-5">
                <a:latin typeface="Times New Roman"/>
                <a:cs typeface="Times New Roman"/>
              </a:rPr>
              <a:t>ль</a:t>
            </a:r>
            <a:r>
              <a:rPr dirty="0" sz="1400">
                <a:latin typeface="Times New Roman"/>
                <a:cs typeface="Times New Roman"/>
              </a:rPr>
              <a:t>о</a:t>
            </a:r>
            <a:r>
              <a:rPr dirty="0" sz="1400" spc="-15">
                <a:latin typeface="Times New Roman"/>
                <a:cs typeface="Times New Roman"/>
              </a:rPr>
              <a:t>в</a:t>
            </a:r>
            <a:r>
              <a:rPr dirty="0" sz="1400">
                <a:latin typeface="Times New Roman"/>
                <a:cs typeface="Times New Roman"/>
              </a:rPr>
              <a:t>о</a:t>
            </a:r>
            <a:r>
              <a:rPr dirty="0" sz="1400" spc="-50">
                <a:latin typeface="Times New Roman"/>
                <a:cs typeface="Times New Roman"/>
              </a:rPr>
              <a:t>г</a:t>
            </a:r>
            <a:r>
              <a:rPr dirty="0" sz="1400">
                <a:latin typeface="Times New Roman"/>
                <a:cs typeface="Times New Roman"/>
              </a:rPr>
              <a:t>о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35">
                <a:latin typeface="Times New Roman"/>
                <a:cs typeface="Times New Roman"/>
              </a:rPr>
              <a:t>ф</a:t>
            </a:r>
            <a:r>
              <a:rPr dirty="0" sz="1400" spc="-20">
                <a:latin typeface="Times New Roman"/>
                <a:cs typeface="Times New Roman"/>
              </a:rPr>
              <a:t>у</a:t>
            </a:r>
            <a:r>
              <a:rPr dirty="0" sz="1400">
                <a:latin typeface="Times New Roman"/>
                <a:cs typeface="Times New Roman"/>
              </a:rPr>
              <a:t>н</a:t>
            </a:r>
            <a:r>
              <a:rPr dirty="0" sz="1400">
                <a:latin typeface="Times New Roman"/>
                <a:cs typeface="Times New Roman"/>
              </a:rPr>
              <a:t>д</a:t>
            </a:r>
            <a:r>
              <a:rPr dirty="0" sz="1400">
                <a:latin typeface="Times New Roman"/>
                <a:cs typeface="Times New Roman"/>
              </a:rPr>
              <a:t>амен</a:t>
            </a:r>
            <a:r>
              <a:rPr dirty="0" sz="1400" spc="-30">
                <a:latin typeface="Times New Roman"/>
                <a:cs typeface="Times New Roman"/>
              </a:rPr>
              <a:t>т</a:t>
            </a:r>
            <a:r>
              <a:rPr dirty="0" sz="1400">
                <a:latin typeface="Times New Roman"/>
                <a:cs typeface="Times New Roman"/>
              </a:rPr>
              <a:t>у  </a:t>
            </a:r>
            <a:r>
              <a:rPr dirty="0" sz="1400">
                <a:latin typeface="Times New Roman"/>
                <a:cs typeface="Times New Roman"/>
              </a:rPr>
              <a:t>і </a:t>
            </a:r>
            <a:r>
              <a:rPr dirty="0" sz="1400" spc="-5">
                <a:latin typeface="Times New Roman"/>
                <a:cs typeface="Times New Roman"/>
              </a:rPr>
              <a:t>підсиленого </a:t>
            </a:r>
            <a:r>
              <a:rPr dirty="0" sz="1400">
                <a:latin typeface="Times New Roman"/>
                <a:cs typeface="Times New Roman"/>
              </a:rPr>
              <a:t>палями </a:t>
            </a:r>
            <a:r>
              <a:rPr dirty="0" sz="1400" spc="-10">
                <a:latin typeface="Times New Roman"/>
                <a:cs typeface="Times New Roman"/>
              </a:rPr>
              <a:t>стрічкового </a:t>
            </a:r>
            <a:r>
              <a:rPr dirty="0" sz="1400" spc="-5">
                <a:latin typeface="Times New Roman"/>
                <a:cs typeface="Times New Roman"/>
              </a:rPr>
              <a:t>фундаменту </a:t>
            </a:r>
            <a:r>
              <a:rPr dirty="0" sz="1400" spc="-15">
                <a:latin typeface="Times New Roman"/>
                <a:cs typeface="Times New Roman"/>
              </a:rPr>
              <a:t>мілкого </a:t>
            </a:r>
            <a:r>
              <a:rPr dirty="0" sz="1400">
                <a:latin typeface="Times New Roman"/>
                <a:cs typeface="Times New Roman"/>
              </a:rPr>
              <a:t>закладання з </a:t>
            </a:r>
            <a:r>
              <a:rPr dirty="0" sz="1400" spc="-10">
                <a:latin typeface="Times New Roman"/>
                <a:cs typeface="Times New Roman"/>
              </a:rPr>
              <a:t>урахуванням його</a:t>
            </a:r>
            <a:r>
              <a:rPr dirty="0" sz="1400" spc="-2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складових.</a:t>
            </a:r>
            <a:endParaRPr sz="1400">
              <a:latin typeface="Times New Roman"/>
              <a:cs typeface="Times New Roman"/>
            </a:endParaRPr>
          </a:p>
          <a:p>
            <a:pPr marL="544195">
              <a:lnSpc>
                <a:spcPct val="100000"/>
              </a:lnSpc>
            </a:pPr>
            <a:r>
              <a:rPr dirty="0" sz="1400" spc="-10" b="1">
                <a:latin typeface="Times New Roman"/>
                <a:cs typeface="Times New Roman"/>
              </a:rPr>
              <a:t>Задачі</a:t>
            </a:r>
            <a:r>
              <a:rPr dirty="0" sz="1400" spc="-95" b="1">
                <a:latin typeface="Times New Roman"/>
                <a:cs typeface="Times New Roman"/>
              </a:rPr>
              <a:t> </a:t>
            </a:r>
            <a:r>
              <a:rPr dirty="0" sz="1400" spc="-5" b="1">
                <a:latin typeface="Times New Roman"/>
                <a:cs typeface="Times New Roman"/>
              </a:rPr>
              <a:t>роботи</a:t>
            </a:r>
            <a:r>
              <a:rPr dirty="0" sz="1400" spc="-5">
                <a:latin typeface="Times New Roman"/>
                <a:cs typeface="Times New Roman"/>
              </a:rPr>
              <a:t>:</a:t>
            </a:r>
            <a:endParaRPr sz="1400">
              <a:latin typeface="Times New Roman"/>
              <a:cs typeface="Times New Roman"/>
            </a:endParaRPr>
          </a:p>
          <a:p>
            <a:pPr marL="12700" marR="6350" indent="531495">
              <a:lnSpc>
                <a:spcPct val="100000"/>
              </a:lnSpc>
              <a:buChar char="-"/>
              <a:tabLst>
                <a:tab pos="709295" algn="l"/>
              </a:tabLst>
            </a:pPr>
            <a:r>
              <a:rPr dirty="0" sz="1400" spc="-10">
                <a:latin typeface="Times New Roman"/>
                <a:cs typeface="Times New Roman"/>
              </a:rPr>
              <a:t>виконати </a:t>
            </a:r>
            <a:r>
              <a:rPr dirty="0" sz="1400" spc="-15">
                <a:latin typeface="Times New Roman"/>
                <a:cs typeface="Times New Roman"/>
              </a:rPr>
              <a:t>огляд </a:t>
            </a:r>
            <a:r>
              <a:rPr dirty="0" sz="1400" spc="-5">
                <a:latin typeface="Times New Roman"/>
                <a:cs typeface="Times New Roman"/>
              </a:rPr>
              <a:t>експериментальних </a:t>
            </a:r>
            <a:r>
              <a:rPr dirty="0" sz="1400">
                <a:latin typeface="Times New Roman"/>
                <a:cs typeface="Times New Roman"/>
              </a:rPr>
              <a:t>досліджень </a:t>
            </a:r>
            <a:r>
              <a:rPr dirty="0" sz="1400" spc="-10">
                <a:latin typeface="Times New Roman"/>
                <a:cs typeface="Times New Roman"/>
              </a:rPr>
              <a:t>впливу </a:t>
            </a:r>
            <a:r>
              <a:rPr dirty="0" sz="1400" spc="-15">
                <a:latin typeface="Times New Roman"/>
                <a:cs typeface="Times New Roman"/>
              </a:rPr>
              <a:t>низького </a:t>
            </a:r>
            <a:r>
              <a:rPr dirty="0" sz="1400" spc="-5">
                <a:latin typeface="Times New Roman"/>
                <a:cs typeface="Times New Roman"/>
              </a:rPr>
              <a:t>ростверку </a:t>
            </a:r>
            <a:r>
              <a:rPr dirty="0" sz="1400">
                <a:latin typeface="Times New Roman"/>
                <a:cs typeface="Times New Roman"/>
              </a:rPr>
              <a:t>на </a:t>
            </a:r>
            <a:r>
              <a:rPr dirty="0" sz="1400" spc="-10">
                <a:latin typeface="Times New Roman"/>
                <a:cs typeface="Times New Roman"/>
              </a:rPr>
              <a:t>роботу  </a:t>
            </a:r>
            <a:r>
              <a:rPr dirty="0" sz="1400" spc="-5">
                <a:latin typeface="Times New Roman"/>
                <a:cs typeface="Times New Roman"/>
              </a:rPr>
              <a:t>пальового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фундаменту;</a:t>
            </a:r>
            <a:endParaRPr sz="1400">
              <a:latin typeface="Times New Roman"/>
              <a:cs typeface="Times New Roman"/>
            </a:endParaRPr>
          </a:p>
          <a:p>
            <a:pPr marL="12700" marR="6350" indent="531495">
              <a:lnSpc>
                <a:spcPct val="100000"/>
              </a:lnSpc>
              <a:buChar char="-"/>
              <a:tabLst>
                <a:tab pos="671195" algn="l"/>
              </a:tabLst>
            </a:pPr>
            <a:r>
              <a:rPr dirty="0" sz="1400">
                <a:latin typeface="Times New Roman"/>
                <a:cs typeface="Times New Roman"/>
              </a:rPr>
              <a:t>виявити якісну </a:t>
            </a:r>
            <a:r>
              <a:rPr dirty="0" sz="1400" spc="-5">
                <a:latin typeface="Times New Roman"/>
                <a:cs typeface="Times New Roman"/>
              </a:rPr>
              <a:t>картину </a:t>
            </a:r>
            <a:r>
              <a:rPr dirty="0" sz="1400">
                <a:latin typeface="Times New Roman"/>
                <a:cs typeface="Times New Roman"/>
              </a:rPr>
              <a:t>і особливості </a:t>
            </a:r>
            <a:r>
              <a:rPr dirty="0" sz="1400" spc="-10">
                <a:latin typeface="Times New Roman"/>
                <a:cs typeface="Times New Roman"/>
              </a:rPr>
              <a:t>сумісної </a:t>
            </a:r>
            <a:r>
              <a:rPr dirty="0" sz="1400" spc="-5">
                <a:latin typeface="Times New Roman"/>
                <a:cs typeface="Times New Roman"/>
              </a:rPr>
              <a:t>роботи </a:t>
            </a:r>
            <a:r>
              <a:rPr dirty="0" sz="1400" spc="-15">
                <a:latin typeface="Times New Roman"/>
                <a:cs typeface="Times New Roman"/>
              </a:rPr>
              <a:t>існуючого стрічкового </a:t>
            </a:r>
            <a:r>
              <a:rPr dirty="0" sz="1400" spc="-10">
                <a:latin typeface="Times New Roman"/>
                <a:cs typeface="Times New Roman"/>
              </a:rPr>
              <a:t>фундаменту  </a:t>
            </a:r>
            <a:r>
              <a:rPr dirty="0" sz="1400" spc="-15">
                <a:latin typeface="Times New Roman"/>
                <a:cs typeface="Times New Roman"/>
              </a:rPr>
              <a:t>мілкого </a:t>
            </a:r>
            <a:r>
              <a:rPr dirty="0" sz="1400">
                <a:latin typeface="Times New Roman"/>
                <a:cs typeface="Times New Roman"/>
              </a:rPr>
              <a:t>закладання і паль при </a:t>
            </a:r>
            <a:r>
              <a:rPr dirty="0" sz="1400" spc="-10">
                <a:latin typeface="Times New Roman"/>
                <a:cs typeface="Times New Roman"/>
              </a:rPr>
              <a:t>його </a:t>
            </a:r>
            <a:r>
              <a:rPr dirty="0" sz="1400">
                <a:latin typeface="Times New Roman"/>
                <a:cs typeface="Times New Roman"/>
              </a:rPr>
              <a:t>підсиленні на </a:t>
            </a:r>
            <a:r>
              <a:rPr dirty="0" sz="1400" spc="-5">
                <a:latin typeface="Times New Roman"/>
                <a:cs typeface="Times New Roman"/>
              </a:rPr>
              <a:t>маломасштабних</a:t>
            </a:r>
            <a:r>
              <a:rPr dirty="0" sz="1400" spc="-5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моделях;</a:t>
            </a:r>
            <a:endParaRPr sz="1400">
              <a:latin typeface="Times New Roman"/>
              <a:cs typeface="Times New Roman"/>
            </a:endParaRPr>
          </a:p>
          <a:p>
            <a:pPr marL="699770" indent="-155575">
              <a:lnSpc>
                <a:spcPct val="100000"/>
              </a:lnSpc>
              <a:buChar char="-"/>
              <a:tabLst>
                <a:tab pos="700405" algn="l"/>
              </a:tabLst>
            </a:pPr>
            <a:r>
              <a:rPr dirty="0" sz="1400">
                <a:latin typeface="Times New Roman"/>
                <a:cs typeface="Times New Roman"/>
              </a:rPr>
              <a:t>виявити  якісну  </a:t>
            </a:r>
            <a:r>
              <a:rPr dirty="0" sz="1400" spc="-5">
                <a:latin typeface="Times New Roman"/>
                <a:cs typeface="Times New Roman"/>
              </a:rPr>
              <a:t>картину  </a:t>
            </a:r>
            <a:r>
              <a:rPr dirty="0" sz="1400">
                <a:latin typeface="Times New Roman"/>
                <a:cs typeface="Times New Roman"/>
              </a:rPr>
              <a:t>і  особливості  </a:t>
            </a:r>
            <a:r>
              <a:rPr dirty="0" sz="1400" spc="-5">
                <a:latin typeface="Times New Roman"/>
                <a:cs typeface="Times New Roman"/>
              </a:rPr>
              <a:t>роботи  ростверку  </a:t>
            </a:r>
            <a:r>
              <a:rPr dirty="0" sz="1400" spc="-10">
                <a:latin typeface="Times New Roman"/>
                <a:cs typeface="Times New Roman"/>
              </a:rPr>
              <a:t>нового  </a:t>
            </a:r>
            <a:r>
              <a:rPr dirty="0" sz="1400" spc="-15">
                <a:latin typeface="Times New Roman"/>
                <a:cs typeface="Times New Roman"/>
              </a:rPr>
              <a:t>стрічкового  </a:t>
            </a:r>
            <a:r>
              <a:rPr dirty="0" sz="1400" spc="25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пальвоого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400" spc="-10">
                <a:latin typeface="Times New Roman"/>
                <a:cs typeface="Times New Roman"/>
              </a:rPr>
              <a:t>фундаменту </a:t>
            </a:r>
            <a:r>
              <a:rPr dirty="0" sz="1400">
                <a:latin typeface="Times New Roman"/>
                <a:cs typeface="Times New Roman"/>
              </a:rPr>
              <a:t>на </a:t>
            </a:r>
            <a:r>
              <a:rPr dirty="0" sz="1400" spc="-5">
                <a:latin typeface="Times New Roman"/>
                <a:cs typeface="Times New Roman"/>
              </a:rPr>
              <a:t>маломасштабних</a:t>
            </a:r>
            <a:r>
              <a:rPr dirty="0" sz="1400" spc="2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моделях;</a:t>
            </a:r>
            <a:endParaRPr sz="1400">
              <a:latin typeface="Times New Roman"/>
              <a:cs typeface="Times New Roman"/>
            </a:endParaRPr>
          </a:p>
          <a:p>
            <a:pPr marL="12700" marR="5715" indent="531495">
              <a:lnSpc>
                <a:spcPct val="100000"/>
              </a:lnSpc>
              <a:buChar char="-"/>
              <a:tabLst>
                <a:tab pos="697230" algn="l"/>
              </a:tabLst>
            </a:pPr>
            <a:r>
              <a:rPr dirty="0" sz="1400" spc="-10">
                <a:latin typeface="Times New Roman"/>
                <a:cs typeface="Times New Roman"/>
              </a:rPr>
              <a:t>шляхом </a:t>
            </a:r>
            <a:r>
              <a:rPr dirty="0" sz="1400" spc="-5">
                <a:latin typeface="Times New Roman"/>
                <a:cs typeface="Times New Roman"/>
              </a:rPr>
              <a:t>чисельного моделювання, </a:t>
            </a:r>
            <a:r>
              <a:rPr dirty="0" sz="1400">
                <a:latin typeface="Times New Roman"/>
                <a:cs typeface="Times New Roman"/>
              </a:rPr>
              <a:t>в </a:t>
            </a:r>
            <a:r>
              <a:rPr dirty="0" sz="1400" spc="-20">
                <a:latin typeface="Times New Roman"/>
                <a:cs typeface="Times New Roman"/>
              </a:rPr>
              <a:t>якому </a:t>
            </a:r>
            <a:r>
              <a:rPr dirty="0" sz="1400" spc="-15">
                <a:latin typeface="Times New Roman"/>
                <a:cs typeface="Times New Roman"/>
              </a:rPr>
              <a:t>використовується </a:t>
            </a:r>
            <a:r>
              <a:rPr dirty="0" sz="1400" spc="-5">
                <a:latin typeface="Times New Roman"/>
                <a:cs typeface="Times New Roman"/>
              </a:rPr>
              <a:t>пружно-пластична </a:t>
            </a:r>
            <a:r>
              <a:rPr dirty="0" sz="1400" spc="-10">
                <a:latin typeface="Times New Roman"/>
                <a:cs typeface="Times New Roman"/>
              </a:rPr>
              <a:t>модель  </a:t>
            </a:r>
            <a:r>
              <a:rPr dirty="0" sz="1400" spc="-30">
                <a:latin typeface="Times New Roman"/>
                <a:cs typeface="Times New Roman"/>
              </a:rPr>
              <a:t>ґрунту,  </a:t>
            </a:r>
            <a:r>
              <a:rPr dirty="0" sz="1400" spc="-10">
                <a:latin typeface="Times New Roman"/>
                <a:cs typeface="Times New Roman"/>
              </a:rPr>
              <a:t>методом </a:t>
            </a:r>
            <a:r>
              <a:rPr dirty="0" sz="1400" spc="-5">
                <a:latin typeface="Times New Roman"/>
                <a:cs typeface="Times New Roman"/>
              </a:rPr>
              <a:t>скінчених </a:t>
            </a:r>
            <a:r>
              <a:rPr dirty="0" sz="1400">
                <a:latin typeface="Times New Roman"/>
                <a:cs typeface="Times New Roman"/>
              </a:rPr>
              <a:t>елементів </a:t>
            </a:r>
            <a:r>
              <a:rPr dirty="0" sz="1400" spc="-5">
                <a:latin typeface="Times New Roman"/>
                <a:cs typeface="Times New Roman"/>
              </a:rPr>
              <a:t>(МСЕ) </a:t>
            </a:r>
            <a:r>
              <a:rPr dirty="0" sz="1400" spc="-10">
                <a:latin typeface="Times New Roman"/>
                <a:cs typeface="Times New Roman"/>
              </a:rPr>
              <a:t>проаналізувати напружено-деформований </a:t>
            </a:r>
            <a:r>
              <a:rPr dirty="0" sz="1400">
                <a:latin typeface="Times New Roman"/>
                <a:cs typeface="Times New Roman"/>
              </a:rPr>
              <a:t>стан  </a:t>
            </a:r>
            <a:r>
              <a:rPr dirty="0" sz="1400" spc="254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систем</a:t>
            </a:r>
            <a:endParaRPr sz="1400">
              <a:latin typeface="Times New Roman"/>
              <a:cs typeface="Times New Roman"/>
            </a:endParaRPr>
          </a:p>
          <a:p>
            <a:pPr marL="12700" marR="6350">
              <a:lnSpc>
                <a:spcPct val="100000"/>
              </a:lnSpc>
            </a:pPr>
            <a:r>
              <a:rPr dirty="0" sz="1400" spc="-10">
                <a:latin typeface="Times New Roman"/>
                <a:cs typeface="Times New Roman"/>
              </a:rPr>
              <a:t>«існуючий </a:t>
            </a:r>
            <a:r>
              <a:rPr dirty="0" sz="1400" spc="-5">
                <a:latin typeface="Times New Roman"/>
                <a:cs typeface="Times New Roman"/>
              </a:rPr>
              <a:t>фундамент </a:t>
            </a:r>
            <a:r>
              <a:rPr dirty="0" sz="1400">
                <a:latin typeface="Times New Roman"/>
                <a:cs typeface="Times New Roman"/>
              </a:rPr>
              <a:t>- палі </a:t>
            </a:r>
            <a:r>
              <a:rPr dirty="0" sz="1400" spc="-5">
                <a:latin typeface="Times New Roman"/>
                <a:cs typeface="Times New Roman"/>
              </a:rPr>
              <a:t>підсилення </a:t>
            </a:r>
            <a:r>
              <a:rPr dirty="0" sz="1400">
                <a:latin typeface="Times New Roman"/>
                <a:cs typeface="Times New Roman"/>
              </a:rPr>
              <a:t>– основа» </a:t>
            </a:r>
            <a:r>
              <a:rPr dirty="0" sz="1400" spc="5">
                <a:latin typeface="Times New Roman"/>
                <a:cs typeface="Times New Roman"/>
              </a:rPr>
              <a:t>та </a:t>
            </a:r>
            <a:r>
              <a:rPr dirty="0" sz="1400">
                <a:latin typeface="Times New Roman"/>
                <a:cs typeface="Times New Roman"/>
              </a:rPr>
              <a:t>«ростверк – палі – основа» при </a:t>
            </a:r>
            <a:r>
              <a:rPr dirty="0" sz="1400" spc="-5">
                <a:latin typeface="Times New Roman"/>
                <a:cs typeface="Times New Roman"/>
              </a:rPr>
              <a:t>різному кроці  </a:t>
            </a:r>
            <a:r>
              <a:rPr dirty="0" sz="1400">
                <a:latin typeface="Times New Roman"/>
                <a:cs typeface="Times New Roman"/>
              </a:rPr>
              <a:t>паль в </a:t>
            </a:r>
            <a:r>
              <a:rPr dirty="0" sz="1400" spc="-10">
                <a:latin typeface="Times New Roman"/>
                <a:cs typeface="Times New Roman"/>
              </a:rPr>
              <a:t>поздовжньому</a:t>
            </a:r>
            <a:r>
              <a:rPr dirty="0" sz="1400" spc="-60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напрямку.</a:t>
            </a:r>
            <a:endParaRPr sz="1400">
              <a:latin typeface="Times New Roman"/>
              <a:cs typeface="Times New Roman"/>
            </a:endParaRPr>
          </a:p>
          <a:p>
            <a:pPr marL="544195">
              <a:lnSpc>
                <a:spcPct val="100000"/>
              </a:lnSpc>
            </a:pPr>
            <a:r>
              <a:rPr dirty="0" sz="1400" spc="-5" b="1">
                <a:latin typeface="Times New Roman"/>
                <a:cs typeface="Times New Roman"/>
              </a:rPr>
              <a:t>Об’єктом дослідження </a:t>
            </a:r>
            <a:r>
              <a:rPr dirty="0" sz="1400">
                <a:latin typeface="Times New Roman"/>
                <a:cs typeface="Times New Roman"/>
              </a:rPr>
              <a:t>є </a:t>
            </a:r>
            <a:r>
              <a:rPr dirty="0" sz="1400" spc="5">
                <a:latin typeface="Times New Roman"/>
                <a:cs typeface="Times New Roman"/>
              </a:rPr>
              <a:t>ростверк </a:t>
            </a:r>
            <a:r>
              <a:rPr dirty="0" sz="1400" spc="-10">
                <a:latin typeface="Times New Roman"/>
                <a:cs typeface="Times New Roman"/>
              </a:rPr>
              <a:t>стрічкового </a:t>
            </a:r>
            <a:r>
              <a:rPr dirty="0" sz="1400" spc="-5">
                <a:latin typeface="Times New Roman"/>
                <a:cs typeface="Times New Roman"/>
              </a:rPr>
              <a:t>пальового</a:t>
            </a:r>
            <a:r>
              <a:rPr dirty="0" sz="1400" spc="-95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фундаменту.</a:t>
            </a:r>
            <a:endParaRPr sz="1400">
              <a:latin typeface="Times New Roman"/>
              <a:cs typeface="Times New Roman"/>
            </a:endParaRPr>
          </a:p>
          <a:p>
            <a:pPr marL="12700" marR="6350" indent="531495">
              <a:lnSpc>
                <a:spcPct val="100000"/>
              </a:lnSpc>
            </a:pPr>
            <a:r>
              <a:rPr dirty="0" sz="1400" spc="-10" b="1">
                <a:latin typeface="Times New Roman"/>
                <a:cs typeface="Times New Roman"/>
              </a:rPr>
              <a:t>Предметом </a:t>
            </a:r>
            <a:r>
              <a:rPr dirty="0" sz="1400" spc="-5" b="1">
                <a:latin typeface="Times New Roman"/>
                <a:cs typeface="Times New Roman"/>
              </a:rPr>
              <a:t>дослідження </a:t>
            </a:r>
            <a:r>
              <a:rPr dirty="0" sz="1400">
                <a:latin typeface="Times New Roman"/>
                <a:cs typeface="Times New Roman"/>
              </a:rPr>
              <a:t>в даній </a:t>
            </a:r>
            <a:r>
              <a:rPr dirty="0" sz="1400" spc="-10">
                <a:latin typeface="Times New Roman"/>
                <a:cs typeface="Times New Roman"/>
              </a:rPr>
              <a:t>роботі </a:t>
            </a:r>
            <a:r>
              <a:rPr dirty="0" sz="1400">
                <a:latin typeface="Times New Roman"/>
                <a:cs typeface="Times New Roman"/>
              </a:rPr>
              <a:t>є </a:t>
            </a:r>
            <a:r>
              <a:rPr dirty="0" sz="1400" spc="-5">
                <a:latin typeface="Times New Roman"/>
                <a:cs typeface="Times New Roman"/>
              </a:rPr>
              <a:t>частка </a:t>
            </a:r>
            <a:r>
              <a:rPr dirty="0" sz="1400">
                <a:latin typeface="Times New Roman"/>
                <a:cs typeface="Times New Roman"/>
              </a:rPr>
              <a:t>навантаження, </a:t>
            </a:r>
            <a:r>
              <a:rPr dirty="0" sz="1400" spc="-5">
                <a:latin typeface="Times New Roman"/>
                <a:cs typeface="Times New Roman"/>
              </a:rPr>
              <a:t>яку сприймає </a:t>
            </a:r>
            <a:r>
              <a:rPr dirty="0" sz="1400">
                <a:latin typeface="Times New Roman"/>
                <a:cs typeface="Times New Roman"/>
              </a:rPr>
              <a:t>ростверк, у  несучій </a:t>
            </a:r>
            <a:r>
              <a:rPr dirty="0" sz="1400" spc="-5">
                <a:latin typeface="Times New Roman"/>
                <a:cs typeface="Times New Roman"/>
              </a:rPr>
              <a:t>здатності </a:t>
            </a:r>
            <a:r>
              <a:rPr dirty="0" sz="1400" spc="-10">
                <a:latin typeface="Times New Roman"/>
                <a:cs typeface="Times New Roman"/>
              </a:rPr>
              <a:t>стрічкового </a:t>
            </a:r>
            <a:r>
              <a:rPr dirty="0" sz="1400" spc="-5">
                <a:latin typeface="Times New Roman"/>
                <a:cs typeface="Times New Roman"/>
              </a:rPr>
              <a:t>пальового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 spc="-25">
                <a:latin typeface="Times New Roman"/>
                <a:cs typeface="Times New Roman"/>
              </a:rPr>
              <a:t>фундаменту.</a:t>
            </a:r>
            <a:endParaRPr sz="1400">
              <a:latin typeface="Times New Roman"/>
              <a:cs typeface="Times New Roman"/>
            </a:endParaRPr>
          </a:p>
          <a:p>
            <a:pPr algn="just" marL="12700" marR="5715" indent="531495">
              <a:lnSpc>
                <a:spcPct val="100000"/>
              </a:lnSpc>
            </a:pPr>
            <a:r>
              <a:rPr dirty="0" sz="1400" spc="-20" b="1">
                <a:latin typeface="Times New Roman"/>
                <a:cs typeface="Times New Roman"/>
              </a:rPr>
              <a:t>Наукова </a:t>
            </a:r>
            <a:r>
              <a:rPr dirty="0" sz="1400" spc="-10" b="1">
                <a:latin typeface="Times New Roman"/>
                <a:cs typeface="Times New Roman"/>
              </a:rPr>
              <a:t>новизни </a:t>
            </a:r>
            <a:r>
              <a:rPr dirty="0" sz="1400" spc="-5" b="1">
                <a:latin typeface="Times New Roman"/>
                <a:cs typeface="Times New Roman"/>
              </a:rPr>
              <a:t>одержаних </a:t>
            </a:r>
            <a:r>
              <a:rPr dirty="0" sz="1400" spc="-15" b="1">
                <a:latin typeface="Times New Roman"/>
                <a:cs typeface="Times New Roman"/>
              </a:rPr>
              <a:t>результатів</a:t>
            </a:r>
            <a:r>
              <a:rPr dirty="0" sz="1400" spc="-15">
                <a:latin typeface="Times New Roman"/>
                <a:cs typeface="Times New Roman"/>
              </a:rPr>
              <a:t>: </a:t>
            </a:r>
            <a:r>
              <a:rPr dirty="0" sz="1400">
                <a:latin typeface="Times New Roman"/>
                <a:cs typeface="Times New Roman"/>
              </a:rPr>
              <a:t>у </a:t>
            </a:r>
            <a:r>
              <a:rPr dirty="0" sz="1400" spc="-5">
                <a:latin typeface="Times New Roman"/>
                <a:cs typeface="Times New Roman"/>
              </a:rPr>
              <a:t>роботі </a:t>
            </a:r>
            <a:r>
              <a:rPr dirty="0" sz="1400">
                <a:latin typeface="Times New Roman"/>
                <a:cs typeface="Times New Roman"/>
              </a:rPr>
              <a:t>дістали </a:t>
            </a:r>
            <a:r>
              <a:rPr dirty="0" sz="1400" spc="-10">
                <a:latin typeface="Times New Roman"/>
                <a:cs typeface="Times New Roman"/>
              </a:rPr>
              <a:t>подальшого </a:t>
            </a:r>
            <a:r>
              <a:rPr dirty="0" sz="1400" spc="-5">
                <a:latin typeface="Times New Roman"/>
                <a:cs typeface="Times New Roman"/>
              </a:rPr>
              <a:t>розвитку </a:t>
            </a:r>
            <a:r>
              <a:rPr dirty="0" sz="1400" spc="-10">
                <a:latin typeface="Times New Roman"/>
                <a:cs typeface="Times New Roman"/>
              </a:rPr>
              <a:t>методи  </a:t>
            </a:r>
            <a:r>
              <a:rPr dirty="0" sz="1400" spc="-5">
                <a:latin typeface="Times New Roman"/>
                <a:cs typeface="Times New Roman"/>
              </a:rPr>
              <a:t>дослідження </a:t>
            </a:r>
            <a:r>
              <a:rPr dirty="0" sz="1400" spc="-10">
                <a:latin typeface="Times New Roman"/>
                <a:cs typeface="Times New Roman"/>
              </a:rPr>
              <a:t>напружено-деформованого </a:t>
            </a:r>
            <a:r>
              <a:rPr dirty="0" sz="1400">
                <a:latin typeface="Times New Roman"/>
                <a:cs typeface="Times New Roman"/>
              </a:rPr>
              <a:t>стану </a:t>
            </a:r>
            <a:r>
              <a:rPr dirty="0" sz="1400" spc="-5">
                <a:latin typeface="Times New Roman"/>
                <a:cs typeface="Times New Roman"/>
              </a:rPr>
              <a:t>пальового </a:t>
            </a:r>
            <a:r>
              <a:rPr dirty="0" sz="1400" spc="-10">
                <a:latin typeface="Times New Roman"/>
                <a:cs typeface="Times New Roman"/>
              </a:rPr>
              <a:t>фундаменту </a:t>
            </a:r>
            <a:r>
              <a:rPr dirty="0" sz="1400">
                <a:latin typeface="Times New Roman"/>
                <a:cs typeface="Times New Roman"/>
              </a:rPr>
              <a:t>з низьким </a:t>
            </a:r>
            <a:r>
              <a:rPr dirty="0" sz="1400" spc="-10">
                <a:latin typeface="Times New Roman"/>
                <a:cs typeface="Times New Roman"/>
              </a:rPr>
              <a:t>ростверком,  </a:t>
            </a:r>
            <a:r>
              <a:rPr dirty="0" sz="1400" spc="-5">
                <a:latin typeface="Times New Roman"/>
                <a:cs typeface="Times New Roman"/>
              </a:rPr>
              <a:t>характер </a:t>
            </a:r>
            <a:r>
              <a:rPr dirty="0" sz="1400" spc="-10">
                <a:latin typeface="Times New Roman"/>
                <a:cs typeface="Times New Roman"/>
              </a:rPr>
              <a:t>впливу </a:t>
            </a:r>
            <a:r>
              <a:rPr dirty="0" sz="1400" spc="-5">
                <a:latin typeface="Times New Roman"/>
                <a:cs typeface="Times New Roman"/>
              </a:rPr>
              <a:t>різних </a:t>
            </a:r>
            <a:r>
              <a:rPr dirty="0" sz="1400" spc="-10">
                <a:latin typeface="Times New Roman"/>
                <a:cs typeface="Times New Roman"/>
              </a:rPr>
              <a:t>факторів </a:t>
            </a:r>
            <a:r>
              <a:rPr dirty="0" sz="1400">
                <a:latin typeface="Times New Roman"/>
                <a:cs typeface="Times New Roman"/>
              </a:rPr>
              <a:t>на </a:t>
            </a:r>
            <a:r>
              <a:rPr dirty="0" sz="1400" spc="-15">
                <a:latin typeface="Times New Roman"/>
                <a:cs typeface="Times New Roman"/>
              </a:rPr>
              <a:t>його </a:t>
            </a:r>
            <a:r>
              <a:rPr dirty="0" sz="1400" spc="-10">
                <a:latin typeface="Times New Roman"/>
                <a:cs typeface="Times New Roman"/>
              </a:rPr>
              <a:t>роботу </a:t>
            </a:r>
            <a:r>
              <a:rPr dirty="0" sz="1400" spc="10">
                <a:latin typeface="Times New Roman"/>
                <a:cs typeface="Times New Roman"/>
              </a:rPr>
              <a:t>та </a:t>
            </a:r>
            <a:r>
              <a:rPr dirty="0" sz="1400">
                <a:latin typeface="Times New Roman"/>
                <a:cs typeface="Times New Roman"/>
              </a:rPr>
              <a:t>дослідження несучої </a:t>
            </a:r>
            <a:r>
              <a:rPr dirty="0" sz="1400" spc="-5">
                <a:latin typeface="Times New Roman"/>
                <a:cs typeface="Times New Roman"/>
              </a:rPr>
              <a:t>здатності палі </a:t>
            </a:r>
            <a:r>
              <a:rPr dirty="0" sz="1400">
                <a:latin typeface="Times New Roman"/>
                <a:cs typeface="Times New Roman"/>
              </a:rPr>
              <a:t>в cкладі  </a:t>
            </a:r>
            <a:r>
              <a:rPr dirty="0" sz="1400" spc="-5">
                <a:latin typeface="Times New Roman"/>
                <a:cs typeface="Times New Roman"/>
              </a:rPr>
              <a:t>пальового</a:t>
            </a:r>
            <a:r>
              <a:rPr dirty="0" sz="1400" spc="-100">
                <a:latin typeface="Times New Roman"/>
                <a:cs typeface="Times New Roman"/>
              </a:rPr>
              <a:t> </a:t>
            </a:r>
            <a:r>
              <a:rPr dirty="0" sz="1400" spc="-20">
                <a:latin typeface="Times New Roman"/>
                <a:cs typeface="Times New Roman"/>
              </a:rPr>
              <a:t>фундаменту.</a:t>
            </a:r>
            <a:endParaRPr sz="1400">
              <a:latin typeface="Times New Roman"/>
              <a:cs typeface="Times New Roman"/>
            </a:endParaRPr>
          </a:p>
          <a:p>
            <a:pPr marL="589915">
              <a:lnSpc>
                <a:spcPts val="1645"/>
              </a:lnSpc>
            </a:pPr>
            <a:r>
              <a:rPr dirty="0" sz="1400" b="1">
                <a:latin typeface="Times New Roman"/>
                <a:cs typeface="Times New Roman"/>
              </a:rPr>
              <a:t>Практичне </a:t>
            </a:r>
            <a:r>
              <a:rPr dirty="0" sz="1400" spc="-10" b="1">
                <a:latin typeface="Times New Roman"/>
                <a:cs typeface="Times New Roman"/>
              </a:rPr>
              <a:t>значення </a:t>
            </a:r>
            <a:r>
              <a:rPr dirty="0" sz="1400" spc="-5" b="1">
                <a:latin typeface="Times New Roman"/>
                <a:cs typeface="Times New Roman"/>
              </a:rPr>
              <a:t>отриманих </a:t>
            </a:r>
            <a:r>
              <a:rPr dirty="0" sz="1400" spc="-15" b="1">
                <a:latin typeface="Times New Roman"/>
                <a:cs typeface="Times New Roman"/>
              </a:rPr>
              <a:t>результатів</a:t>
            </a:r>
            <a:r>
              <a:rPr dirty="0" sz="1400" spc="-5" b="1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:</a:t>
            </a:r>
            <a:endParaRPr sz="1400">
              <a:latin typeface="Times New Roman"/>
              <a:cs typeface="Times New Roman"/>
            </a:endParaRPr>
          </a:p>
          <a:p>
            <a:pPr marL="12700" marR="5715" indent="531495">
              <a:lnSpc>
                <a:spcPct val="100000"/>
              </a:lnSpc>
              <a:spcBef>
                <a:spcPts val="35"/>
              </a:spcBef>
              <a:buChar char="-"/>
              <a:tabLst>
                <a:tab pos="681990" algn="l"/>
              </a:tabLst>
            </a:pPr>
            <a:r>
              <a:rPr dirty="0" sz="1400">
                <a:latin typeface="Times New Roman"/>
                <a:cs typeface="Times New Roman"/>
              </a:rPr>
              <a:t>виявлені </a:t>
            </a:r>
            <a:r>
              <a:rPr dirty="0" sz="1400" spc="-10">
                <a:latin typeface="Times New Roman"/>
                <a:cs typeface="Times New Roman"/>
              </a:rPr>
              <a:t>фактори, </a:t>
            </a:r>
            <a:r>
              <a:rPr dirty="0" sz="1400">
                <a:latin typeface="Times New Roman"/>
                <a:cs typeface="Times New Roman"/>
              </a:rPr>
              <a:t>що </a:t>
            </a:r>
            <a:r>
              <a:rPr dirty="0" sz="1400" spc="-10">
                <a:latin typeface="Times New Roman"/>
                <a:cs typeface="Times New Roman"/>
              </a:rPr>
              <a:t>впливають </a:t>
            </a:r>
            <a:r>
              <a:rPr dirty="0" sz="1400">
                <a:latin typeface="Times New Roman"/>
                <a:cs typeface="Times New Roman"/>
              </a:rPr>
              <a:t>на несучу </a:t>
            </a:r>
            <a:r>
              <a:rPr dirty="0" sz="1400" spc="-5">
                <a:latin typeface="Times New Roman"/>
                <a:cs typeface="Times New Roman"/>
              </a:rPr>
              <a:t>здатність </a:t>
            </a:r>
            <a:r>
              <a:rPr dirty="0" sz="1400">
                <a:latin typeface="Times New Roman"/>
                <a:cs typeface="Times New Roman"/>
              </a:rPr>
              <a:t>системи паля-ростверк-основа для  </a:t>
            </a:r>
            <a:r>
              <a:rPr dirty="0" sz="1400" spc="-5">
                <a:latin typeface="Times New Roman"/>
                <a:cs typeface="Times New Roman"/>
              </a:rPr>
              <a:t>стрічкових фундаментів, </a:t>
            </a:r>
            <a:r>
              <a:rPr dirty="0" sz="1400">
                <a:latin typeface="Times New Roman"/>
                <a:cs typeface="Times New Roman"/>
              </a:rPr>
              <a:t>що </a:t>
            </a:r>
            <a:r>
              <a:rPr dirty="0" sz="1400" spc="-5">
                <a:latin typeface="Times New Roman"/>
                <a:cs typeface="Times New Roman"/>
              </a:rPr>
              <a:t>підсилюються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палями;</a:t>
            </a:r>
            <a:endParaRPr sz="1400">
              <a:latin typeface="Times New Roman"/>
              <a:cs typeface="Times New Roman"/>
            </a:endParaRPr>
          </a:p>
          <a:p>
            <a:pPr marL="12700" marR="5715" indent="531495">
              <a:lnSpc>
                <a:spcPct val="100000"/>
              </a:lnSpc>
              <a:buChar char="-"/>
              <a:tabLst>
                <a:tab pos="681990" algn="l"/>
              </a:tabLst>
            </a:pPr>
            <a:r>
              <a:rPr dirty="0" sz="1400">
                <a:latin typeface="Times New Roman"/>
                <a:cs typeface="Times New Roman"/>
              </a:rPr>
              <a:t>виявлені </a:t>
            </a:r>
            <a:r>
              <a:rPr dirty="0" sz="1400" spc="-10">
                <a:latin typeface="Times New Roman"/>
                <a:cs typeface="Times New Roman"/>
              </a:rPr>
              <a:t>фактори, </a:t>
            </a:r>
            <a:r>
              <a:rPr dirty="0" sz="1400">
                <a:latin typeface="Times New Roman"/>
                <a:cs typeface="Times New Roman"/>
              </a:rPr>
              <a:t>що </a:t>
            </a:r>
            <a:r>
              <a:rPr dirty="0" sz="1400" spc="-10">
                <a:latin typeface="Times New Roman"/>
                <a:cs typeface="Times New Roman"/>
              </a:rPr>
              <a:t>впливають </a:t>
            </a:r>
            <a:r>
              <a:rPr dirty="0" sz="1400">
                <a:latin typeface="Times New Roman"/>
                <a:cs typeface="Times New Roman"/>
              </a:rPr>
              <a:t>на несучу </a:t>
            </a:r>
            <a:r>
              <a:rPr dirty="0" sz="1400" spc="-5">
                <a:latin typeface="Times New Roman"/>
                <a:cs typeface="Times New Roman"/>
              </a:rPr>
              <a:t>здатність </a:t>
            </a:r>
            <a:r>
              <a:rPr dirty="0" sz="1400">
                <a:latin typeface="Times New Roman"/>
                <a:cs typeface="Times New Roman"/>
              </a:rPr>
              <a:t>системи паля-ростверк-основа для  </a:t>
            </a:r>
            <a:r>
              <a:rPr dirty="0" sz="1400" spc="-5">
                <a:latin typeface="Times New Roman"/>
                <a:cs typeface="Times New Roman"/>
              </a:rPr>
              <a:t>стрічкових </a:t>
            </a:r>
            <a:r>
              <a:rPr dirty="0" sz="1400">
                <a:latin typeface="Times New Roman"/>
                <a:cs typeface="Times New Roman"/>
              </a:rPr>
              <a:t>пальових</a:t>
            </a:r>
            <a:r>
              <a:rPr dirty="0" sz="1400" spc="-85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фундаментів.</a:t>
            </a:r>
            <a:endParaRPr sz="1400">
              <a:latin typeface="Times New Roman"/>
              <a:cs typeface="Times New Roman"/>
            </a:endParaRPr>
          </a:p>
          <a:p>
            <a:pPr marL="544195">
              <a:lnSpc>
                <a:spcPct val="100000"/>
              </a:lnSpc>
              <a:tabLst>
                <a:tab pos="1579245" algn="l"/>
                <a:tab pos="2295525" algn="l"/>
                <a:tab pos="3042920" algn="l"/>
                <a:tab pos="3291204" algn="l"/>
                <a:tab pos="4277360" algn="l"/>
                <a:tab pos="4599940" algn="l"/>
                <a:tab pos="5609590" algn="l"/>
                <a:tab pos="6471920" algn="l"/>
                <a:tab pos="7503795" algn="l"/>
              </a:tabLst>
            </a:pPr>
            <a:r>
              <a:rPr dirty="0" sz="1400" b="1">
                <a:latin typeface="Times New Roman"/>
                <a:cs typeface="Times New Roman"/>
              </a:rPr>
              <a:t>Ос</a:t>
            </a:r>
            <a:r>
              <a:rPr dirty="0" sz="1400" spc="-10" b="1">
                <a:latin typeface="Times New Roman"/>
                <a:cs typeface="Times New Roman"/>
              </a:rPr>
              <a:t>о</a:t>
            </a:r>
            <a:r>
              <a:rPr dirty="0" sz="1400" b="1">
                <a:latin typeface="Times New Roman"/>
                <a:cs typeface="Times New Roman"/>
              </a:rPr>
              <a:t>б</a:t>
            </a:r>
            <a:r>
              <a:rPr dirty="0" sz="1400" spc="-10" b="1">
                <a:latin typeface="Times New Roman"/>
                <a:cs typeface="Times New Roman"/>
              </a:rPr>
              <a:t>и</a:t>
            </a:r>
            <a:r>
              <a:rPr dirty="0" sz="1400" b="1">
                <a:latin typeface="Times New Roman"/>
                <a:cs typeface="Times New Roman"/>
              </a:rPr>
              <a:t>ст</a:t>
            </a:r>
            <a:r>
              <a:rPr dirty="0" sz="1400" spc="-10" b="1">
                <a:latin typeface="Times New Roman"/>
                <a:cs typeface="Times New Roman"/>
              </a:rPr>
              <a:t>и</a:t>
            </a:r>
            <a:r>
              <a:rPr dirty="0" sz="1400" b="1">
                <a:latin typeface="Times New Roman"/>
                <a:cs typeface="Times New Roman"/>
              </a:rPr>
              <a:t>й</a:t>
            </a:r>
            <a:r>
              <a:rPr dirty="0" sz="1400" b="1">
                <a:latin typeface="Times New Roman"/>
                <a:cs typeface="Times New Roman"/>
              </a:rPr>
              <a:t>	</a:t>
            </a:r>
            <a:r>
              <a:rPr dirty="0" sz="1400" b="1">
                <a:latin typeface="Times New Roman"/>
                <a:cs typeface="Times New Roman"/>
              </a:rPr>
              <a:t>вн</a:t>
            </a:r>
            <a:r>
              <a:rPr dirty="0" sz="1400" spc="10" b="1">
                <a:latin typeface="Times New Roman"/>
                <a:cs typeface="Times New Roman"/>
              </a:rPr>
              <a:t>е</a:t>
            </a:r>
            <a:r>
              <a:rPr dirty="0" sz="1400" b="1">
                <a:latin typeface="Times New Roman"/>
                <a:cs typeface="Times New Roman"/>
              </a:rPr>
              <a:t>со</a:t>
            </a:r>
            <a:r>
              <a:rPr dirty="0" sz="1400" b="1">
                <a:latin typeface="Times New Roman"/>
                <a:cs typeface="Times New Roman"/>
              </a:rPr>
              <a:t>к</a:t>
            </a:r>
            <a:r>
              <a:rPr dirty="0" sz="1400" b="1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п</a:t>
            </a:r>
            <a:r>
              <a:rPr dirty="0" sz="1400" spc="-20">
                <a:latin typeface="Times New Roman"/>
                <a:cs typeface="Times New Roman"/>
              </a:rPr>
              <a:t>о</a:t>
            </a:r>
            <a:r>
              <a:rPr dirty="0" sz="1400" spc="-10">
                <a:latin typeface="Times New Roman"/>
                <a:cs typeface="Times New Roman"/>
              </a:rPr>
              <a:t>л</a:t>
            </a:r>
            <a:r>
              <a:rPr dirty="0" sz="1400">
                <a:latin typeface="Times New Roman"/>
                <a:cs typeface="Times New Roman"/>
              </a:rPr>
              <a:t>ягає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в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орган</a:t>
            </a:r>
            <a:r>
              <a:rPr dirty="0" sz="1400" spc="5">
                <a:latin typeface="Times New Roman"/>
                <a:cs typeface="Times New Roman"/>
              </a:rPr>
              <a:t>і</a:t>
            </a:r>
            <a:r>
              <a:rPr dirty="0" sz="1400">
                <a:latin typeface="Times New Roman"/>
                <a:cs typeface="Times New Roman"/>
              </a:rPr>
              <a:t>з</a:t>
            </a:r>
            <a:r>
              <a:rPr dirty="0" sz="1400" spc="-20">
                <a:latin typeface="Times New Roman"/>
                <a:cs typeface="Times New Roman"/>
              </a:rPr>
              <a:t>а</a:t>
            </a:r>
            <a:r>
              <a:rPr dirty="0" sz="1400">
                <a:latin typeface="Times New Roman"/>
                <a:cs typeface="Times New Roman"/>
              </a:rPr>
              <a:t>ції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5">
                <a:latin typeface="Times New Roman"/>
                <a:cs typeface="Times New Roman"/>
              </a:rPr>
              <a:t>т</a:t>
            </a:r>
            <a:r>
              <a:rPr dirty="0" sz="1400">
                <a:latin typeface="Times New Roman"/>
                <a:cs typeface="Times New Roman"/>
              </a:rPr>
              <a:t>а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п</a:t>
            </a:r>
            <a:r>
              <a:rPr dirty="0" sz="1400" spc="5">
                <a:latin typeface="Times New Roman"/>
                <a:cs typeface="Times New Roman"/>
              </a:rPr>
              <a:t>ро</a:t>
            </a:r>
            <a:r>
              <a:rPr dirty="0" sz="1400" spc="-15">
                <a:latin typeface="Times New Roman"/>
                <a:cs typeface="Times New Roman"/>
              </a:rPr>
              <a:t>в</a:t>
            </a:r>
            <a:r>
              <a:rPr dirty="0" sz="1400" spc="-25">
                <a:latin typeface="Times New Roman"/>
                <a:cs typeface="Times New Roman"/>
              </a:rPr>
              <a:t>е</a:t>
            </a:r>
            <a:r>
              <a:rPr dirty="0" sz="1400" spc="5">
                <a:latin typeface="Times New Roman"/>
                <a:cs typeface="Times New Roman"/>
              </a:rPr>
              <a:t>д</a:t>
            </a:r>
            <a:r>
              <a:rPr dirty="0" sz="1400">
                <a:latin typeface="Times New Roman"/>
                <a:cs typeface="Times New Roman"/>
              </a:rPr>
              <a:t>енні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5">
                <a:latin typeface="Times New Roman"/>
                <a:cs typeface="Times New Roman"/>
              </a:rPr>
              <a:t>ф</a:t>
            </a:r>
            <a:r>
              <a:rPr dirty="0" sz="1400">
                <a:latin typeface="Times New Roman"/>
                <a:cs typeface="Times New Roman"/>
              </a:rPr>
              <a:t>і</a:t>
            </a:r>
            <a:r>
              <a:rPr dirty="0" sz="1400">
                <a:latin typeface="Times New Roman"/>
                <a:cs typeface="Times New Roman"/>
              </a:rPr>
              <a:t>з</a:t>
            </a:r>
            <a:r>
              <a:rPr dirty="0" sz="1400" spc="-15">
                <a:latin typeface="Times New Roman"/>
                <a:cs typeface="Times New Roman"/>
              </a:rPr>
              <a:t>и</a:t>
            </a:r>
            <a:r>
              <a:rPr dirty="0" sz="1400" spc="-15">
                <a:latin typeface="Times New Roman"/>
                <a:cs typeface="Times New Roman"/>
              </a:rPr>
              <a:t>ч</a:t>
            </a:r>
            <a:r>
              <a:rPr dirty="0" sz="1400">
                <a:latin typeface="Times New Roman"/>
                <a:cs typeface="Times New Roman"/>
              </a:rPr>
              <a:t>н</a:t>
            </a:r>
            <a:r>
              <a:rPr dirty="0" sz="1400" spc="-5">
                <a:latin typeface="Times New Roman"/>
                <a:cs typeface="Times New Roman"/>
              </a:rPr>
              <a:t>и</a:t>
            </a:r>
            <a:r>
              <a:rPr dirty="0" sz="1400">
                <a:latin typeface="Times New Roman"/>
                <a:cs typeface="Times New Roman"/>
              </a:rPr>
              <a:t>х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 spc="-10">
                <a:latin typeface="Times New Roman"/>
                <a:cs typeface="Times New Roman"/>
              </a:rPr>
              <a:t>д</a:t>
            </a:r>
            <a:r>
              <a:rPr dirty="0" sz="1400" spc="40">
                <a:latin typeface="Times New Roman"/>
                <a:cs typeface="Times New Roman"/>
              </a:rPr>
              <a:t>о</a:t>
            </a:r>
            <a:r>
              <a:rPr dirty="0" sz="1400">
                <a:latin typeface="Times New Roman"/>
                <a:cs typeface="Times New Roman"/>
              </a:rPr>
              <a:t>сл</a:t>
            </a:r>
            <a:r>
              <a:rPr dirty="0" sz="1400" spc="-10">
                <a:latin typeface="Times New Roman"/>
                <a:cs typeface="Times New Roman"/>
              </a:rPr>
              <a:t>і</a:t>
            </a:r>
            <a:r>
              <a:rPr dirty="0" sz="1400" spc="5">
                <a:latin typeface="Times New Roman"/>
                <a:cs typeface="Times New Roman"/>
              </a:rPr>
              <a:t>д</a:t>
            </a:r>
            <a:r>
              <a:rPr dirty="0" sz="1400" spc="-25">
                <a:latin typeface="Times New Roman"/>
                <a:cs typeface="Times New Roman"/>
              </a:rPr>
              <a:t>ж</a:t>
            </a:r>
            <a:r>
              <a:rPr dirty="0" sz="1400">
                <a:latin typeface="Times New Roman"/>
                <a:cs typeface="Times New Roman"/>
              </a:rPr>
              <a:t>е</a:t>
            </a:r>
            <a:r>
              <a:rPr dirty="0" sz="1400" spc="5">
                <a:latin typeface="Times New Roman"/>
                <a:cs typeface="Times New Roman"/>
              </a:rPr>
              <a:t>н</a:t>
            </a:r>
            <a:r>
              <a:rPr dirty="0" sz="1400">
                <a:latin typeface="Times New Roman"/>
                <a:cs typeface="Times New Roman"/>
              </a:rPr>
              <a:t>ь</a:t>
            </a:r>
            <a:r>
              <a:rPr dirty="0" sz="1400">
                <a:latin typeface="Times New Roman"/>
                <a:cs typeface="Times New Roman"/>
              </a:rPr>
              <a:t>	</a:t>
            </a:r>
            <a:r>
              <a:rPr dirty="0" sz="1400">
                <a:latin typeface="Times New Roman"/>
                <a:cs typeface="Times New Roman"/>
              </a:rPr>
              <a:t>на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400" spc="-5">
                <a:latin typeface="Times New Roman"/>
                <a:cs typeface="Times New Roman"/>
              </a:rPr>
              <a:t>маломасштабних моделях, моделюванні </a:t>
            </a:r>
            <a:r>
              <a:rPr dirty="0" sz="1400" spc="-10">
                <a:latin typeface="Times New Roman"/>
                <a:cs typeface="Times New Roman"/>
              </a:rPr>
              <a:t>методом </a:t>
            </a:r>
            <a:r>
              <a:rPr dirty="0" sz="1400">
                <a:latin typeface="Times New Roman"/>
                <a:cs typeface="Times New Roman"/>
              </a:rPr>
              <a:t>скінчених</a:t>
            </a:r>
            <a:r>
              <a:rPr dirty="0" sz="1400" spc="-5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елементів.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8352281" y="261365"/>
            <a:ext cx="553720" cy="504825"/>
          </a:xfrm>
          <a:custGeom>
            <a:avLst/>
            <a:gdLst/>
            <a:ahLst/>
            <a:cxnLst/>
            <a:rect l="l" t="t" r="r" b="b"/>
            <a:pathLst>
              <a:path w="553720" h="504825">
                <a:moveTo>
                  <a:pt x="276606" y="0"/>
                </a:moveTo>
                <a:lnTo>
                  <a:pt x="226881" y="4062"/>
                </a:lnTo>
                <a:lnTo>
                  <a:pt x="180082" y="15777"/>
                </a:lnTo>
                <a:lnTo>
                  <a:pt x="136990" y="34431"/>
                </a:lnTo>
                <a:lnTo>
                  <a:pt x="98385" y="59312"/>
                </a:lnTo>
                <a:lnTo>
                  <a:pt x="65049" y="89710"/>
                </a:lnTo>
                <a:lnTo>
                  <a:pt x="37761" y="124911"/>
                </a:lnTo>
                <a:lnTo>
                  <a:pt x="17303" y="164205"/>
                </a:lnTo>
                <a:lnTo>
                  <a:pt x="4455" y="206879"/>
                </a:lnTo>
                <a:lnTo>
                  <a:pt x="0" y="252221"/>
                </a:lnTo>
                <a:lnTo>
                  <a:pt x="4455" y="297564"/>
                </a:lnTo>
                <a:lnTo>
                  <a:pt x="17303" y="340238"/>
                </a:lnTo>
                <a:lnTo>
                  <a:pt x="37761" y="379532"/>
                </a:lnTo>
                <a:lnTo>
                  <a:pt x="65049" y="414733"/>
                </a:lnTo>
                <a:lnTo>
                  <a:pt x="98385" y="445131"/>
                </a:lnTo>
                <a:lnTo>
                  <a:pt x="136990" y="470012"/>
                </a:lnTo>
                <a:lnTo>
                  <a:pt x="180082" y="488666"/>
                </a:lnTo>
                <a:lnTo>
                  <a:pt x="226881" y="500381"/>
                </a:lnTo>
                <a:lnTo>
                  <a:pt x="276606" y="504443"/>
                </a:lnTo>
                <a:lnTo>
                  <a:pt x="326330" y="500381"/>
                </a:lnTo>
                <a:lnTo>
                  <a:pt x="373129" y="488666"/>
                </a:lnTo>
                <a:lnTo>
                  <a:pt x="416221" y="470012"/>
                </a:lnTo>
                <a:lnTo>
                  <a:pt x="454826" y="445131"/>
                </a:lnTo>
                <a:lnTo>
                  <a:pt x="488162" y="414733"/>
                </a:lnTo>
                <a:lnTo>
                  <a:pt x="515450" y="379532"/>
                </a:lnTo>
                <a:lnTo>
                  <a:pt x="535908" y="340238"/>
                </a:lnTo>
                <a:lnTo>
                  <a:pt x="548756" y="297564"/>
                </a:lnTo>
                <a:lnTo>
                  <a:pt x="553212" y="252221"/>
                </a:lnTo>
                <a:lnTo>
                  <a:pt x="548756" y="206879"/>
                </a:lnTo>
                <a:lnTo>
                  <a:pt x="535908" y="164205"/>
                </a:lnTo>
                <a:lnTo>
                  <a:pt x="515450" y="124911"/>
                </a:lnTo>
                <a:lnTo>
                  <a:pt x="488162" y="89710"/>
                </a:lnTo>
                <a:lnTo>
                  <a:pt x="454826" y="59312"/>
                </a:lnTo>
                <a:lnTo>
                  <a:pt x="416221" y="34431"/>
                </a:lnTo>
                <a:lnTo>
                  <a:pt x="373129" y="15777"/>
                </a:lnTo>
                <a:lnTo>
                  <a:pt x="326330" y="4062"/>
                </a:lnTo>
                <a:lnTo>
                  <a:pt x="27660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8352281" y="261365"/>
            <a:ext cx="553720" cy="504825"/>
          </a:xfrm>
          <a:custGeom>
            <a:avLst/>
            <a:gdLst/>
            <a:ahLst/>
            <a:cxnLst/>
            <a:rect l="l" t="t" r="r" b="b"/>
            <a:pathLst>
              <a:path w="553720" h="504825">
                <a:moveTo>
                  <a:pt x="0" y="252221"/>
                </a:moveTo>
                <a:lnTo>
                  <a:pt x="4455" y="206879"/>
                </a:lnTo>
                <a:lnTo>
                  <a:pt x="17303" y="164205"/>
                </a:lnTo>
                <a:lnTo>
                  <a:pt x="37761" y="124911"/>
                </a:lnTo>
                <a:lnTo>
                  <a:pt x="65049" y="89710"/>
                </a:lnTo>
                <a:lnTo>
                  <a:pt x="98385" y="59312"/>
                </a:lnTo>
                <a:lnTo>
                  <a:pt x="136990" y="34431"/>
                </a:lnTo>
                <a:lnTo>
                  <a:pt x="180082" y="15777"/>
                </a:lnTo>
                <a:lnTo>
                  <a:pt x="226881" y="4062"/>
                </a:lnTo>
                <a:lnTo>
                  <a:pt x="276606" y="0"/>
                </a:lnTo>
                <a:lnTo>
                  <a:pt x="326330" y="4062"/>
                </a:lnTo>
                <a:lnTo>
                  <a:pt x="373129" y="15777"/>
                </a:lnTo>
                <a:lnTo>
                  <a:pt x="416221" y="34431"/>
                </a:lnTo>
                <a:lnTo>
                  <a:pt x="454826" y="59312"/>
                </a:lnTo>
                <a:lnTo>
                  <a:pt x="488162" y="89710"/>
                </a:lnTo>
                <a:lnTo>
                  <a:pt x="515450" y="124911"/>
                </a:lnTo>
                <a:lnTo>
                  <a:pt x="535908" y="164205"/>
                </a:lnTo>
                <a:lnTo>
                  <a:pt x="548756" y="206879"/>
                </a:lnTo>
                <a:lnTo>
                  <a:pt x="553212" y="252221"/>
                </a:lnTo>
                <a:lnTo>
                  <a:pt x="548756" y="297564"/>
                </a:lnTo>
                <a:lnTo>
                  <a:pt x="535908" y="340238"/>
                </a:lnTo>
                <a:lnTo>
                  <a:pt x="515450" y="379532"/>
                </a:lnTo>
                <a:lnTo>
                  <a:pt x="488162" y="414733"/>
                </a:lnTo>
                <a:lnTo>
                  <a:pt x="454826" y="445131"/>
                </a:lnTo>
                <a:lnTo>
                  <a:pt x="416221" y="470012"/>
                </a:lnTo>
                <a:lnTo>
                  <a:pt x="373129" y="488666"/>
                </a:lnTo>
                <a:lnTo>
                  <a:pt x="326330" y="500381"/>
                </a:lnTo>
                <a:lnTo>
                  <a:pt x="276606" y="504443"/>
                </a:lnTo>
                <a:lnTo>
                  <a:pt x="226881" y="500381"/>
                </a:lnTo>
                <a:lnTo>
                  <a:pt x="180082" y="488666"/>
                </a:lnTo>
                <a:lnTo>
                  <a:pt x="136990" y="470012"/>
                </a:lnTo>
                <a:lnTo>
                  <a:pt x="98385" y="445131"/>
                </a:lnTo>
                <a:lnTo>
                  <a:pt x="65049" y="414733"/>
                </a:lnTo>
                <a:lnTo>
                  <a:pt x="37761" y="379532"/>
                </a:lnTo>
                <a:lnTo>
                  <a:pt x="17303" y="340238"/>
                </a:lnTo>
                <a:lnTo>
                  <a:pt x="4455" y="297564"/>
                </a:lnTo>
                <a:lnTo>
                  <a:pt x="0" y="252221"/>
                </a:lnTo>
                <a:close/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8558530" y="367919"/>
            <a:ext cx="140335" cy="2863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>
                <a:latin typeface="Times New Roman"/>
                <a:cs typeface="Times New Roman"/>
              </a:rPr>
              <a:t>9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352281" y="261365"/>
            <a:ext cx="612775" cy="576580"/>
          </a:xfrm>
          <a:custGeom>
            <a:avLst/>
            <a:gdLst/>
            <a:ahLst/>
            <a:cxnLst/>
            <a:rect l="l" t="t" r="r" b="b"/>
            <a:pathLst>
              <a:path w="612775" h="576580">
                <a:moveTo>
                  <a:pt x="0" y="288035"/>
                </a:moveTo>
                <a:lnTo>
                  <a:pt x="4009" y="241302"/>
                </a:lnTo>
                <a:lnTo>
                  <a:pt x="15617" y="196973"/>
                </a:lnTo>
                <a:lnTo>
                  <a:pt x="34193" y="155643"/>
                </a:lnTo>
                <a:lnTo>
                  <a:pt x="59106" y="117902"/>
                </a:lnTo>
                <a:lnTo>
                  <a:pt x="89725" y="84343"/>
                </a:lnTo>
                <a:lnTo>
                  <a:pt x="125419" y="55558"/>
                </a:lnTo>
                <a:lnTo>
                  <a:pt x="165556" y="32140"/>
                </a:lnTo>
                <a:lnTo>
                  <a:pt x="209507" y="14679"/>
                </a:lnTo>
                <a:lnTo>
                  <a:pt x="256640" y="3768"/>
                </a:lnTo>
                <a:lnTo>
                  <a:pt x="306324" y="0"/>
                </a:lnTo>
                <a:lnTo>
                  <a:pt x="356007" y="3768"/>
                </a:lnTo>
                <a:lnTo>
                  <a:pt x="403140" y="14679"/>
                </a:lnTo>
                <a:lnTo>
                  <a:pt x="447091" y="32140"/>
                </a:lnTo>
                <a:lnTo>
                  <a:pt x="487228" y="55558"/>
                </a:lnTo>
                <a:lnTo>
                  <a:pt x="522922" y="84343"/>
                </a:lnTo>
                <a:lnTo>
                  <a:pt x="553541" y="117902"/>
                </a:lnTo>
                <a:lnTo>
                  <a:pt x="578454" y="155643"/>
                </a:lnTo>
                <a:lnTo>
                  <a:pt x="597030" y="196973"/>
                </a:lnTo>
                <a:lnTo>
                  <a:pt x="608638" y="241302"/>
                </a:lnTo>
                <a:lnTo>
                  <a:pt x="612648" y="288035"/>
                </a:lnTo>
                <a:lnTo>
                  <a:pt x="608638" y="334769"/>
                </a:lnTo>
                <a:lnTo>
                  <a:pt x="597030" y="379098"/>
                </a:lnTo>
                <a:lnTo>
                  <a:pt x="578454" y="420428"/>
                </a:lnTo>
                <a:lnTo>
                  <a:pt x="553541" y="458169"/>
                </a:lnTo>
                <a:lnTo>
                  <a:pt x="522922" y="491728"/>
                </a:lnTo>
                <a:lnTo>
                  <a:pt x="487228" y="520513"/>
                </a:lnTo>
                <a:lnTo>
                  <a:pt x="447091" y="543931"/>
                </a:lnTo>
                <a:lnTo>
                  <a:pt x="403140" y="561392"/>
                </a:lnTo>
                <a:lnTo>
                  <a:pt x="356007" y="572303"/>
                </a:lnTo>
                <a:lnTo>
                  <a:pt x="306324" y="576071"/>
                </a:lnTo>
                <a:lnTo>
                  <a:pt x="256640" y="572303"/>
                </a:lnTo>
                <a:lnTo>
                  <a:pt x="209507" y="561392"/>
                </a:lnTo>
                <a:lnTo>
                  <a:pt x="165556" y="543931"/>
                </a:lnTo>
                <a:lnTo>
                  <a:pt x="125419" y="520513"/>
                </a:lnTo>
                <a:lnTo>
                  <a:pt x="89725" y="491728"/>
                </a:lnTo>
                <a:lnTo>
                  <a:pt x="59106" y="458169"/>
                </a:lnTo>
                <a:lnTo>
                  <a:pt x="34193" y="420428"/>
                </a:lnTo>
                <a:lnTo>
                  <a:pt x="15617" y="379098"/>
                </a:lnTo>
                <a:lnTo>
                  <a:pt x="4009" y="334769"/>
                </a:lnTo>
                <a:lnTo>
                  <a:pt x="0" y="288035"/>
                </a:lnTo>
                <a:close/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8532621" y="404114"/>
            <a:ext cx="254000" cy="2863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>
                <a:latin typeface="Times New Roman"/>
                <a:cs typeface="Times New Roman"/>
              </a:rPr>
              <a:t>10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959611" y="299720"/>
            <a:ext cx="7235190" cy="9969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</a:pPr>
            <a:r>
              <a:rPr dirty="0" sz="1600" spc="-20">
                <a:latin typeface="Times New Roman"/>
                <a:cs typeface="Times New Roman"/>
              </a:rPr>
              <a:t>МОДЕЛЬНІ </a:t>
            </a:r>
            <a:r>
              <a:rPr dirty="0" sz="1600" spc="-5">
                <a:latin typeface="Times New Roman"/>
                <a:cs typeface="Times New Roman"/>
              </a:rPr>
              <a:t>ДОСЛІДЖЕННЯ РОБОТИ РОСТВЕРКУ У СКЛАДІ </a:t>
            </a:r>
            <a:r>
              <a:rPr dirty="0" sz="1600" spc="-10">
                <a:latin typeface="Times New Roman"/>
                <a:cs typeface="Times New Roman"/>
              </a:rPr>
              <a:t>ПІДСИЛЕНОГО  </a:t>
            </a:r>
            <a:r>
              <a:rPr dirty="0" sz="1600" spc="-5">
                <a:latin typeface="Times New Roman"/>
                <a:cs typeface="Times New Roman"/>
              </a:rPr>
              <a:t>ПАЛЯМИ  </a:t>
            </a:r>
            <a:r>
              <a:rPr dirty="0" sz="1600" spc="-10">
                <a:latin typeface="Times New Roman"/>
                <a:cs typeface="Times New Roman"/>
              </a:rPr>
              <a:t>СТРІЧКОВОГО </a:t>
            </a:r>
            <a:r>
              <a:rPr dirty="0" sz="1600" spc="-15">
                <a:latin typeface="Times New Roman"/>
                <a:cs typeface="Times New Roman"/>
              </a:rPr>
              <a:t>ФУНДАМЕНТУ МІЛКОГО</a:t>
            </a:r>
            <a:r>
              <a:rPr dirty="0" sz="1600" spc="45">
                <a:latin typeface="Times New Roman"/>
                <a:cs typeface="Times New Roman"/>
              </a:rPr>
              <a:t> </a:t>
            </a:r>
            <a:r>
              <a:rPr dirty="0" sz="1600" spc="-5">
                <a:latin typeface="Times New Roman"/>
                <a:cs typeface="Times New Roman"/>
              </a:rPr>
              <a:t>ЗАКЛАДАННЯ</a:t>
            </a:r>
            <a:endParaRPr sz="1600">
              <a:latin typeface="Times New Roman"/>
              <a:cs typeface="Times New Roman"/>
            </a:endParaRPr>
          </a:p>
          <a:p>
            <a:pPr algn="ctr">
              <a:lnSpc>
                <a:spcPts val="1885"/>
              </a:lnSpc>
            </a:pPr>
            <a:r>
              <a:rPr dirty="0" sz="1600" spc="-50">
                <a:latin typeface="Times New Roman"/>
                <a:cs typeface="Times New Roman"/>
              </a:rPr>
              <a:t>ТА </a:t>
            </a:r>
            <a:r>
              <a:rPr dirty="0" sz="1600" spc="-10">
                <a:latin typeface="Times New Roman"/>
                <a:cs typeface="Times New Roman"/>
              </a:rPr>
              <a:t>НОВОГО </a:t>
            </a:r>
            <a:r>
              <a:rPr dirty="0" sz="1600" spc="-15">
                <a:latin typeface="Times New Roman"/>
                <a:cs typeface="Times New Roman"/>
              </a:rPr>
              <a:t>ПАЛЬОВОГО</a:t>
            </a:r>
            <a:r>
              <a:rPr dirty="0" sz="1600" spc="20">
                <a:latin typeface="Times New Roman"/>
                <a:cs typeface="Times New Roman"/>
              </a:rPr>
              <a:t> </a:t>
            </a:r>
            <a:r>
              <a:rPr dirty="0" sz="1600" spc="-20">
                <a:latin typeface="Times New Roman"/>
                <a:cs typeface="Times New Roman"/>
              </a:rPr>
              <a:t>ФУНДАМЕНТУ</a:t>
            </a:r>
            <a:endParaRPr sz="1600">
              <a:latin typeface="Times New Roman"/>
              <a:cs typeface="Times New Roman"/>
            </a:endParaRPr>
          </a:p>
          <a:p>
            <a:pPr marL="4235450">
              <a:lnSpc>
                <a:spcPct val="100000"/>
              </a:lnSpc>
              <a:spcBef>
                <a:spcPts val="270"/>
              </a:spcBef>
            </a:pPr>
            <a:r>
              <a:rPr dirty="0" sz="1400">
                <a:latin typeface="Calibri"/>
                <a:cs typeface="Calibri"/>
              </a:rPr>
              <a:t>Програма </a:t>
            </a:r>
            <a:r>
              <a:rPr dirty="0" sz="1400" spc="-10">
                <a:latin typeface="Calibri"/>
                <a:cs typeface="Calibri"/>
              </a:rPr>
              <a:t>модельних</a:t>
            </a:r>
            <a:r>
              <a:rPr dirty="0" sz="1400" spc="-60">
                <a:latin typeface="Calibri"/>
                <a:cs typeface="Calibri"/>
              </a:rPr>
              <a:t> </a:t>
            </a:r>
            <a:r>
              <a:rPr dirty="0" sz="1400">
                <a:latin typeface="Calibri"/>
                <a:cs typeface="Calibri"/>
              </a:rPr>
              <a:t>випробувань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66344" y="1231391"/>
            <a:ext cx="1801368" cy="2161031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2337816" y="1159763"/>
            <a:ext cx="1801368" cy="2633472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815746" y="3793997"/>
            <a:ext cx="1000760" cy="224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15">
                <a:latin typeface="Arial"/>
                <a:cs typeface="Arial"/>
              </a:rPr>
              <a:t>Модель</a:t>
            </a:r>
            <a:r>
              <a:rPr dirty="0" sz="1400" spc="-105">
                <a:latin typeface="Arial"/>
                <a:cs typeface="Arial"/>
              </a:rPr>
              <a:t> </a:t>
            </a:r>
            <a:r>
              <a:rPr dirty="0" sz="1400">
                <a:latin typeface="Arial"/>
                <a:cs typeface="Arial"/>
              </a:rPr>
              <a:t>№1</a:t>
            </a:r>
            <a:endParaRPr sz="1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689098" y="3793997"/>
            <a:ext cx="1000125" cy="2247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 spc="-15">
                <a:latin typeface="Arial"/>
                <a:cs typeface="Arial"/>
              </a:rPr>
              <a:t>Модель</a:t>
            </a:r>
            <a:r>
              <a:rPr dirty="0" sz="1400" spc="-125">
                <a:latin typeface="Arial"/>
                <a:cs typeface="Arial"/>
              </a:rPr>
              <a:t> </a:t>
            </a:r>
            <a:r>
              <a:rPr dirty="0" sz="1400" spc="5">
                <a:latin typeface="Arial"/>
                <a:cs typeface="Arial"/>
              </a:rPr>
              <a:t>№2</a:t>
            </a:r>
            <a:endParaRPr sz="1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3078226" y="5234178"/>
            <a:ext cx="2050414" cy="6521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</a:pPr>
            <a:r>
              <a:rPr dirty="0" sz="1400" spc="-5">
                <a:latin typeface="Times New Roman"/>
                <a:cs typeface="Times New Roman"/>
              </a:rPr>
              <a:t>Експериментальні моделі  </a:t>
            </a:r>
            <a:r>
              <a:rPr dirty="0" sz="1400">
                <a:latin typeface="Times New Roman"/>
                <a:cs typeface="Times New Roman"/>
              </a:rPr>
              <a:t>під </a:t>
            </a:r>
            <a:r>
              <a:rPr dirty="0" sz="1400" spc="-5">
                <a:latin typeface="Times New Roman"/>
                <a:cs typeface="Times New Roman"/>
              </a:rPr>
              <a:t>навантаженням </a:t>
            </a:r>
            <a:r>
              <a:rPr dirty="0" sz="1400">
                <a:latin typeface="Times New Roman"/>
                <a:cs typeface="Times New Roman"/>
              </a:rPr>
              <a:t>під</a:t>
            </a:r>
            <a:r>
              <a:rPr dirty="0" sz="1400" spc="-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час  </a:t>
            </a:r>
            <a:r>
              <a:rPr dirty="0" sz="1400" spc="5">
                <a:latin typeface="Times New Roman"/>
                <a:cs typeface="Times New Roman"/>
              </a:rPr>
              <a:t>дослідних</a:t>
            </a:r>
            <a:r>
              <a:rPr dirty="0" sz="1400" spc="-9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випробувань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484120" y="4905755"/>
            <a:ext cx="3276600" cy="1333500"/>
          </a:xfrm>
          <a:custGeom>
            <a:avLst/>
            <a:gdLst/>
            <a:ahLst/>
            <a:cxnLst/>
            <a:rect l="l" t="t" r="r" b="b"/>
            <a:pathLst>
              <a:path w="3276600" h="1333500">
                <a:moveTo>
                  <a:pt x="0" y="666750"/>
                </a:moveTo>
                <a:lnTo>
                  <a:pt x="655319" y="0"/>
                </a:lnTo>
                <a:lnTo>
                  <a:pt x="655319" y="333375"/>
                </a:lnTo>
                <a:lnTo>
                  <a:pt x="2621280" y="333375"/>
                </a:lnTo>
                <a:lnTo>
                  <a:pt x="2621280" y="0"/>
                </a:lnTo>
                <a:lnTo>
                  <a:pt x="3276600" y="666750"/>
                </a:lnTo>
                <a:lnTo>
                  <a:pt x="2621280" y="1333500"/>
                </a:lnTo>
                <a:lnTo>
                  <a:pt x="2621280" y="1000125"/>
                </a:lnTo>
                <a:lnTo>
                  <a:pt x="655319" y="1000125"/>
                </a:lnTo>
                <a:lnTo>
                  <a:pt x="655319" y="1333500"/>
                </a:lnTo>
                <a:lnTo>
                  <a:pt x="0" y="66675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graphicFrame>
        <p:nvGraphicFramePr>
          <p:cNvPr id="11" name="object 11"/>
          <p:cNvGraphicFramePr>
            <a:graphicFrameLocks noGrp="1"/>
          </p:cNvGraphicFramePr>
          <p:nvPr/>
        </p:nvGraphicFramePr>
        <p:xfrm>
          <a:off x="4241800" y="1325625"/>
          <a:ext cx="4627880" cy="326199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757301"/>
                <a:gridCol w="1187450"/>
                <a:gridCol w="971550"/>
                <a:gridCol w="757174"/>
                <a:gridCol w="935101"/>
              </a:tblGrid>
              <a:tr h="725424">
                <a:tc>
                  <a:txBody>
                    <a:bodyPr/>
                    <a:lstStyle/>
                    <a:p>
                      <a:pPr algn="ctr" marL="121285" marR="114300" indent="-635">
                        <a:lnSpc>
                          <a:spcPct val="80000"/>
                        </a:lnSpc>
                        <a:spcBef>
                          <a:spcPts val="894"/>
                        </a:spcBef>
                      </a:pPr>
                      <a:r>
                        <a:rPr dirty="0" sz="1300" spc="-35">
                          <a:latin typeface="Times New Roman"/>
                          <a:cs typeface="Times New Roman"/>
                        </a:rPr>
                        <a:t>Група  </a:t>
                      </a:r>
                      <a:r>
                        <a:rPr dirty="0" sz="1300">
                          <a:latin typeface="Times New Roman"/>
                          <a:cs typeface="Times New Roman"/>
                        </a:rPr>
                        <a:t>д</a:t>
                      </a:r>
                      <a:r>
                        <a:rPr dirty="0" sz="1300" spc="35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dirty="0" sz="1300">
                          <a:latin typeface="Times New Roman"/>
                          <a:cs typeface="Times New Roman"/>
                        </a:rPr>
                        <a:t>сліді  </a:t>
                      </a:r>
                      <a:r>
                        <a:rPr dirty="0" sz="1300" spc="-5">
                          <a:latin typeface="Times New Roman"/>
                          <a:cs typeface="Times New Roman"/>
                        </a:rPr>
                        <a:t>в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1285" marR="113030" indent="1905">
                        <a:lnSpc>
                          <a:spcPts val="1250"/>
                        </a:lnSpc>
                        <a:spcBef>
                          <a:spcPts val="260"/>
                        </a:spcBef>
                      </a:pPr>
                      <a:r>
                        <a:rPr dirty="0" sz="1300" spc="-5">
                          <a:latin typeface="Times New Roman"/>
                          <a:cs typeface="Times New Roman"/>
                        </a:rPr>
                        <a:t>Крок </a:t>
                      </a:r>
                      <a:r>
                        <a:rPr dirty="0" sz="1300">
                          <a:latin typeface="Times New Roman"/>
                          <a:cs typeface="Times New Roman"/>
                        </a:rPr>
                        <a:t>паль </a:t>
                      </a:r>
                      <a:r>
                        <a:rPr dirty="0" sz="1300" spc="-5">
                          <a:latin typeface="Times New Roman"/>
                          <a:cs typeface="Times New Roman"/>
                        </a:rPr>
                        <a:t>у  </a:t>
                      </a:r>
                      <a:r>
                        <a:rPr dirty="0" sz="1300">
                          <a:latin typeface="Times New Roman"/>
                          <a:cs typeface="Times New Roman"/>
                        </a:rPr>
                        <a:t>по</a:t>
                      </a:r>
                      <a:r>
                        <a:rPr dirty="0" sz="1300" spc="-20">
                          <a:latin typeface="Times New Roman"/>
                          <a:cs typeface="Times New Roman"/>
                        </a:rPr>
                        <a:t>з</a:t>
                      </a:r>
                      <a:r>
                        <a:rPr dirty="0" sz="1300">
                          <a:latin typeface="Times New Roman"/>
                          <a:cs typeface="Times New Roman"/>
                        </a:rPr>
                        <a:t>до</a:t>
                      </a:r>
                      <a:r>
                        <a:rPr dirty="0" sz="1300" spc="-35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dirty="0" sz="1300">
                          <a:latin typeface="Times New Roman"/>
                          <a:cs typeface="Times New Roman"/>
                        </a:rPr>
                        <a:t>ж</a:t>
                      </a:r>
                      <a:r>
                        <a:rPr dirty="0" sz="1300">
                          <a:latin typeface="Times New Roman"/>
                          <a:cs typeface="Times New Roman"/>
                        </a:rPr>
                        <a:t>нь</a:t>
                      </a:r>
                      <a:r>
                        <a:rPr dirty="0" sz="1300" spc="-25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dirty="0" sz="1300">
                          <a:latin typeface="Times New Roman"/>
                          <a:cs typeface="Times New Roman"/>
                        </a:rPr>
                        <a:t>м  </a:t>
                      </a:r>
                      <a:r>
                        <a:rPr dirty="0" sz="1300" spc="-5">
                          <a:latin typeface="Times New Roman"/>
                          <a:cs typeface="Times New Roman"/>
                        </a:rPr>
                        <a:t>у </a:t>
                      </a:r>
                      <a:r>
                        <a:rPr dirty="0" sz="1300" spc="-10">
                          <a:latin typeface="Times New Roman"/>
                          <a:cs typeface="Times New Roman"/>
                        </a:rPr>
                        <a:t>напрямку  (а)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68275" marR="160655">
                        <a:lnSpc>
                          <a:spcPts val="1250"/>
                        </a:lnSpc>
                        <a:spcBef>
                          <a:spcPts val="260"/>
                        </a:spcBef>
                      </a:pPr>
                      <a:r>
                        <a:rPr dirty="0" sz="1300">
                          <a:latin typeface="Times New Roman"/>
                          <a:cs typeface="Times New Roman"/>
                        </a:rPr>
                        <a:t>Відс</a:t>
                      </a:r>
                      <a:r>
                        <a:rPr dirty="0" sz="1300" spc="5">
                          <a:latin typeface="Times New Roman"/>
                          <a:cs typeface="Times New Roman"/>
                        </a:rPr>
                        <a:t>т</a:t>
                      </a:r>
                      <a:r>
                        <a:rPr dirty="0" sz="1300">
                          <a:latin typeface="Times New Roman"/>
                          <a:cs typeface="Times New Roman"/>
                        </a:rPr>
                        <a:t>ань  </a:t>
                      </a:r>
                      <a:r>
                        <a:rPr dirty="0" sz="1300" spc="-5">
                          <a:latin typeface="Times New Roman"/>
                          <a:cs typeface="Times New Roman"/>
                        </a:rPr>
                        <a:t>між  рядами  </a:t>
                      </a:r>
                      <a:r>
                        <a:rPr dirty="0" sz="1300">
                          <a:latin typeface="Times New Roman"/>
                          <a:cs typeface="Times New Roman"/>
                        </a:rPr>
                        <a:t>паль</a:t>
                      </a:r>
                      <a:r>
                        <a:rPr dirty="0" sz="1300" spc="-9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00" spc="-5">
                          <a:latin typeface="Times New Roman"/>
                          <a:cs typeface="Times New Roman"/>
                        </a:rPr>
                        <a:t>(b)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just" marL="132080" marR="96520" indent="-26034">
                        <a:lnSpc>
                          <a:spcPct val="80000"/>
                        </a:lnSpc>
                        <a:spcBef>
                          <a:spcPts val="270"/>
                        </a:spcBef>
                      </a:pPr>
                      <a:r>
                        <a:rPr dirty="0" sz="1300" spc="-40">
                          <a:latin typeface="Times New Roman"/>
                          <a:cs typeface="Times New Roman"/>
                        </a:rPr>
                        <a:t>М</a:t>
                      </a:r>
                      <a:r>
                        <a:rPr dirty="0" sz="1300" spc="-40">
                          <a:latin typeface="Times New Roman"/>
                          <a:cs typeface="Times New Roman"/>
                        </a:rPr>
                        <a:t>о</a:t>
                      </a:r>
                      <a:r>
                        <a:rPr dirty="0" sz="1300">
                          <a:latin typeface="Times New Roman"/>
                          <a:cs typeface="Times New Roman"/>
                        </a:rPr>
                        <a:t>дель  </a:t>
                      </a:r>
                      <a:r>
                        <a:rPr dirty="0" sz="1300" spc="-20">
                          <a:latin typeface="Times New Roman"/>
                          <a:cs typeface="Times New Roman"/>
                        </a:rPr>
                        <a:t>фунда-  </a:t>
                      </a:r>
                      <a:r>
                        <a:rPr dirty="0" sz="1300" spc="-10">
                          <a:latin typeface="Times New Roman"/>
                          <a:cs typeface="Times New Roman"/>
                        </a:rPr>
                        <a:t>менту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endParaRPr sz="1300">
                        <a:latin typeface="Times New Roman"/>
                        <a:cs typeface="Times New Roman"/>
                      </a:endParaRPr>
                    </a:p>
                    <a:p>
                      <a:pPr marL="156845" marR="136525" indent="-10795">
                        <a:lnSpc>
                          <a:spcPts val="1250"/>
                        </a:lnSpc>
                      </a:pPr>
                      <a:r>
                        <a:rPr dirty="0" sz="1300">
                          <a:latin typeface="Times New Roman"/>
                          <a:cs typeface="Times New Roman"/>
                        </a:rPr>
                        <a:t>До</a:t>
                      </a:r>
                      <a:r>
                        <a:rPr dirty="0" sz="1300" spc="-40">
                          <a:latin typeface="Times New Roman"/>
                          <a:cs typeface="Times New Roman"/>
                        </a:rPr>
                        <a:t>в</a:t>
                      </a:r>
                      <a:r>
                        <a:rPr dirty="0" sz="1300">
                          <a:latin typeface="Times New Roman"/>
                          <a:cs typeface="Times New Roman"/>
                        </a:rPr>
                        <a:t>ж</a:t>
                      </a:r>
                      <a:r>
                        <a:rPr dirty="0" sz="1300">
                          <a:latin typeface="Times New Roman"/>
                          <a:cs typeface="Times New Roman"/>
                        </a:rPr>
                        <a:t>ин</a:t>
                      </a:r>
                      <a:r>
                        <a:rPr dirty="0" sz="1300">
                          <a:latin typeface="Times New Roman"/>
                          <a:cs typeface="Times New Roman"/>
                        </a:rPr>
                        <a:t>а  </a:t>
                      </a:r>
                      <a:r>
                        <a:rPr dirty="0" sz="1300">
                          <a:latin typeface="Times New Roman"/>
                          <a:cs typeface="Times New Roman"/>
                        </a:rPr>
                        <a:t>паль,</a:t>
                      </a:r>
                      <a:r>
                        <a:rPr dirty="0" sz="1300" spc="-100">
                          <a:latin typeface="Times New Roman"/>
                          <a:cs typeface="Times New Roman"/>
                        </a:rPr>
                        <a:t> </a:t>
                      </a:r>
                      <a:r>
                        <a:rPr dirty="0" sz="1300" spc="-10">
                          <a:latin typeface="Times New Roman"/>
                          <a:cs typeface="Times New Roman"/>
                        </a:rPr>
                        <a:t>мм</a:t>
                      </a:r>
                      <a:endParaRPr sz="13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0312">
                <a:tc row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endParaRPr sz="1550">
                        <a:latin typeface="Times New Roman"/>
                        <a:cs typeface="Times New Roman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algn="ctr" marL="635">
                        <a:lnSpc>
                          <a:spcPct val="10000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7d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algn="ctr" marL="1905">
                        <a:lnSpc>
                          <a:spcPct val="10000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1265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0312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1265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0312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1265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400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0312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algn="ctr" marL="635">
                        <a:lnSpc>
                          <a:spcPct val="10000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5d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algn="ctr" marL="1905">
                        <a:lnSpc>
                          <a:spcPct val="10000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1265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0312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1265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0312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1265"/>
                        </a:lnSpc>
                      </a:pPr>
                      <a:r>
                        <a:rPr dirty="0" sz="1200" spc="-5">
                          <a:latin typeface="Times New Roman"/>
                          <a:cs typeface="Times New Roman"/>
                        </a:rPr>
                        <a:t>400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0312">
                <a:tc row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200">
                        <a:latin typeface="Times New Roman"/>
                        <a:cs typeface="Times New Roman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6d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algn="ctr" marL="635">
                        <a:lnSpc>
                          <a:spcPct val="10000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7d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algn="ctr" marL="1905">
                        <a:lnSpc>
                          <a:spcPct val="10000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1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1265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0311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1265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0312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1265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400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0312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algn="ctr" marL="635">
                        <a:lnSpc>
                          <a:spcPct val="10000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5d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endParaRPr sz="1450">
                        <a:latin typeface="Times New Roman"/>
                        <a:cs typeface="Times New Roman"/>
                      </a:endParaRPr>
                    </a:p>
                    <a:p>
                      <a:pPr algn="ctr" marL="1905">
                        <a:lnSpc>
                          <a:spcPct val="100000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1265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200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0312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1265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300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10312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ts val="1265"/>
                        </a:lnSpc>
                      </a:pPr>
                      <a:r>
                        <a:rPr dirty="0" sz="1200">
                          <a:latin typeface="Times New Roman"/>
                          <a:cs typeface="Times New Roman"/>
                        </a:rPr>
                        <a:t>400</a:t>
                      </a:r>
                      <a:endParaRPr sz="1200">
                        <a:latin typeface="Times New Roman"/>
                        <a:cs typeface="Times New Roman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12" name="object 12"/>
          <p:cNvSpPr/>
          <p:nvPr/>
        </p:nvSpPr>
        <p:spPr>
          <a:xfrm>
            <a:off x="269747" y="4581144"/>
            <a:ext cx="2142744" cy="197967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826252" y="4701540"/>
            <a:ext cx="3066288" cy="1824227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66191" y="2790825"/>
            <a:ext cx="243840" cy="1638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latin typeface="Arial"/>
                <a:cs typeface="Arial"/>
              </a:rPr>
              <a:t>-</a:t>
            </a:r>
            <a:r>
              <a:rPr dirty="0" sz="1000" spc="-10">
                <a:latin typeface="Arial"/>
                <a:cs typeface="Arial"/>
              </a:rPr>
              <a:t>3,5</a:t>
            </a:r>
            <a:endParaRPr sz="1000">
              <a:latin typeface="Arial"/>
              <a:cs typeface="Arial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71957" y="2493645"/>
            <a:ext cx="139065" cy="1638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latin typeface="Arial"/>
                <a:cs typeface="Arial"/>
              </a:rPr>
              <a:t>-3</a:t>
            </a:r>
            <a:endParaRPr sz="1000">
              <a:latin typeface="Arial"/>
              <a:cs typeface="Arial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266191" y="2196465"/>
            <a:ext cx="243840" cy="1638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latin typeface="Arial"/>
                <a:cs typeface="Arial"/>
              </a:rPr>
              <a:t>-</a:t>
            </a:r>
            <a:r>
              <a:rPr dirty="0" sz="1000" spc="-10">
                <a:latin typeface="Arial"/>
                <a:cs typeface="Arial"/>
              </a:rPr>
              <a:t>2,5</a:t>
            </a:r>
            <a:endParaRPr sz="1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371957" y="1899284"/>
            <a:ext cx="139065" cy="1638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latin typeface="Arial"/>
                <a:cs typeface="Arial"/>
              </a:rPr>
              <a:t>-2</a:t>
            </a:r>
            <a:endParaRPr sz="10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266191" y="1602485"/>
            <a:ext cx="243840" cy="1638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latin typeface="Arial"/>
                <a:cs typeface="Arial"/>
              </a:rPr>
              <a:t>-</a:t>
            </a:r>
            <a:r>
              <a:rPr dirty="0" sz="1000" spc="-10">
                <a:latin typeface="Arial"/>
                <a:cs typeface="Arial"/>
              </a:rPr>
              <a:t>1,5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371957" y="1305305"/>
            <a:ext cx="139065" cy="1638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latin typeface="Arial"/>
                <a:cs typeface="Arial"/>
              </a:rPr>
              <a:t>-1</a:t>
            </a:r>
            <a:endParaRPr sz="10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266191" y="1008126"/>
            <a:ext cx="243840" cy="1638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latin typeface="Arial"/>
                <a:cs typeface="Arial"/>
              </a:rPr>
              <a:t>-</a:t>
            </a:r>
            <a:r>
              <a:rPr dirty="0" sz="1000" spc="-10">
                <a:latin typeface="Arial"/>
                <a:cs typeface="Arial"/>
              </a:rPr>
              <a:t>0,5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14324" y="710946"/>
            <a:ext cx="95885" cy="1638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latin typeface="Arial"/>
                <a:cs typeface="Arial"/>
              </a:rPr>
              <a:t>0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632780" y="568578"/>
            <a:ext cx="3276600" cy="16573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105"/>
              </a:lnSpc>
            </a:pPr>
            <a:r>
              <a:rPr dirty="0" sz="1000">
                <a:latin typeface="Arial"/>
                <a:cs typeface="Arial"/>
              </a:rPr>
              <a:t>0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dirty="0" sz="1000">
                <a:latin typeface="Arial"/>
                <a:cs typeface="Arial"/>
              </a:rPr>
              <a:t>2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dirty="0" sz="1000">
                <a:latin typeface="Arial"/>
                <a:cs typeface="Arial"/>
              </a:rPr>
              <a:t>4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dirty="0" sz="1000">
                <a:latin typeface="Arial"/>
                <a:cs typeface="Arial"/>
              </a:rPr>
              <a:t>6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dirty="0" sz="1000">
                <a:latin typeface="Arial"/>
                <a:cs typeface="Arial"/>
              </a:rPr>
              <a:t>8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dirty="0" sz="1000" spc="-5">
                <a:latin typeface="Arial"/>
                <a:cs typeface="Arial"/>
              </a:rPr>
              <a:t>10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dirty="0" sz="1000" spc="-5">
                <a:latin typeface="Arial"/>
                <a:cs typeface="Arial"/>
              </a:rPr>
              <a:t>12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dirty="0" sz="1000" spc="-5">
                <a:latin typeface="Arial"/>
                <a:cs typeface="Arial"/>
              </a:rPr>
              <a:t>14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dirty="0" sz="1000" spc="-5">
                <a:latin typeface="Arial"/>
                <a:cs typeface="Arial"/>
              </a:rPr>
              <a:t>16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dirty="0" sz="1000" spc="-5">
                <a:latin typeface="Arial"/>
                <a:cs typeface="Arial"/>
              </a:rPr>
              <a:t>18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dirty="0" sz="1000" spc="-5">
                <a:latin typeface="Arial"/>
                <a:cs typeface="Arial"/>
              </a:rPr>
              <a:t>20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dirty="0" sz="1000" spc="-5">
                <a:latin typeface="Arial"/>
                <a:cs typeface="Arial"/>
              </a:rPr>
              <a:t>22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dirty="0" sz="1000" spc="-5">
                <a:latin typeface="Arial"/>
                <a:cs typeface="Arial"/>
              </a:rPr>
              <a:t>24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dirty="0" sz="1000" spc="-5">
                <a:latin typeface="Arial"/>
                <a:cs typeface="Arial"/>
              </a:rPr>
              <a:t>26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dirty="0" sz="1000" spc="-5">
                <a:latin typeface="Arial"/>
                <a:cs typeface="Arial"/>
              </a:rPr>
              <a:t>28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dirty="0" sz="1000" spc="-5">
                <a:latin typeface="Arial"/>
                <a:cs typeface="Arial"/>
              </a:rPr>
              <a:t>30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335"/>
              </a:spcBef>
            </a:pPr>
            <a:r>
              <a:rPr dirty="0" sz="1000" spc="-5">
                <a:latin typeface="Arial"/>
                <a:cs typeface="Arial"/>
              </a:rPr>
              <a:t>32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09997" y="1723874"/>
            <a:ext cx="152400" cy="36766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105"/>
              </a:lnSpc>
            </a:pPr>
            <a:r>
              <a:rPr dirty="0" sz="1000" spc="-5" b="1">
                <a:latin typeface="Arial"/>
                <a:cs typeface="Arial"/>
              </a:rPr>
              <a:t>S</a:t>
            </a:r>
            <a:r>
              <a:rPr dirty="0" sz="1000" b="1">
                <a:latin typeface="Arial"/>
                <a:cs typeface="Arial"/>
              </a:rPr>
              <a:t>,</a:t>
            </a:r>
            <a:r>
              <a:rPr dirty="0" sz="1000" spc="5" b="1">
                <a:latin typeface="Arial"/>
                <a:cs typeface="Arial"/>
              </a:rPr>
              <a:t> </a:t>
            </a:r>
            <a:r>
              <a:rPr dirty="0" sz="1000" spc="-5" b="1">
                <a:latin typeface="Arial"/>
                <a:cs typeface="Arial"/>
              </a:rPr>
              <a:t>м</a:t>
            </a:r>
            <a:r>
              <a:rPr dirty="0" sz="1000" b="1">
                <a:latin typeface="Arial"/>
                <a:cs typeface="Arial"/>
              </a:rPr>
              <a:t>м</a:t>
            </a:r>
            <a:endParaRPr sz="10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973448" y="776096"/>
            <a:ext cx="336550" cy="1638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 b="1">
                <a:latin typeface="Arial"/>
                <a:cs typeface="Arial"/>
              </a:rPr>
              <a:t>P,</a:t>
            </a:r>
            <a:r>
              <a:rPr dirty="0" sz="1000" spc="-85" b="1">
                <a:latin typeface="Arial"/>
                <a:cs typeface="Arial"/>
              </a:rPr>
              <a:t> </a:t>
            </a:r>
            <a:r>
              <a:rPr dirty="0" sz="1000" spc="-5" b="1">
                <a:latin typeface="Arial"/>
                <a:cs typeface="Arial"/>
              </a:rPr>
              <a:t>кН</a:t>
            </a:r>
            <a:endParaRPr sz="10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3430523" y="1508760"/>
            <a:ext cx="175895" cy="102870"/>
          </a:xfrm>
          <a:custGeom>
            <a:avLst/>
            <a:gdLst/>
            <a:ahLst/>
            <a:cxnLst/>
            <a:rect l="l" t="t" r="r" b="b"/>
            <a:pathLst>
              <a:path w="175895" h="102869">
                <a:moveTo>
                  <a:pt x="0" y="102362"/>
                </a:moveTo>
                <a:lnTo>
                  <a:pt x="175640" y="0"/>
                </a:lnTo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 txBox="1"/>
          <p:nvPr/>
        </p:nvSpPr>
        <p:spPr>
          <a:xfrm>
            <a:off x="3685413" y="1412366"/>
            <a:ext cx="116205" cy="2355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>
                <a:latin typeface="Calibri"/>
                <a:cs typeface="Calibri"/>
              </a:rPr>
              <a:t>1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1972055" y="1536191"/>
            <a:ext cx="175895" cy="102870"/>
          </a:xfrm>
          <a:custGeom>
            <a:avLst/>
            <a:gdLst/>
            <a:ahLst/>
            <a:cxnLst/>
            <a:rect l="l" t="t" r="r" b="b"/>
            <a:pathLst>
              <a:path w="175894" h="102869">
                <a:moveTo>
                  <a:pt x="0" y="102362"/>
                </a:moveTo>
                <a:lnTo>
                  <a:pt x="175641" y="0"/>
                </a:lnTo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 txBox="1"/>
          <p:nvPr/>
        </p:nvSpPr>
        <p:spPr>
          <a:xfrm>
            <a:off x="2227579" y="1440434"/>
            <a:ext cx="116205" cy="2355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>
                <a:latin typeface="Calibri"/>
                <a:cs typeface="Calibri"/>
              </a:rPr>
              <a:t>2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7" name="object 17"/>
          <p:cNvSpPr/>
          <p:nvPr/>
        </p:nvSpPr>
        <p:spPr>
          <a:xfrm>
            <a:off x="4809744" y="2851404"/>
            <a:ext cx="3563620" cy="0"/>
          </a:xfrm>
          <a:custGeom>
            <a:avLst/>
            <a:gdLst/>
            <a:ahLst/>
            <a:cxnLst/>
            <a:rect l="l" t="t" r="r" b="b"/>
            <a:pathLst>
              <a:path w="3563620" h="0">
                <a:moveTo>
                  <a:pt x="0" y="0"/>
                </a:moveTo>
                <a:lnTo>
                  <a:pt x="356311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4809744" y="2595372"/>
            <a:ext cx="3563620" cy="0"/>
          </a:xfrm>
          <a:custGeom>
            <a:avLst/>
            <a:gdLst/>
            <a:ahLst/>
            <a:cxnLst/>
            <a:rect l="l" t="t" r="r" b="b"/>
            <a:pathLst>
              <a:path w="3563620" h="0">
                <a:moveTo>
                  <a:pt x="0" y="0"/>
                </a:moveTo>
                <a:lnTo>
                  <a:pt x="356311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4809744" y="2337816"/>
            <a:ext cx="3563620" cy="0"/>
          </a:xfrm>
          <a:custGeom>
            <a:avLst/>
            <a:gdLst/>
            <a:ahLst/>
            <a:cxnLst/>
            <a:rect l="l" t="t" r="r" b="b"/>
            <a:pathLst>
              <a:path w="3563620" h="0">
                <a:moveTo>
                  <a:pt x="0" y="0"/>
                </a:moveTo>
                <a:lnTo>
                  <a:pt x="356311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4809744" y="2081783"/>
            <a:ext cx="3563620" cy="0"/>
          </a:xfrm>
          <a:custGeom>
            <a:avLst/>
            <a:gdLst/>
            <a:ahLst/>
            <a:cxnLst/>
            <a:rect l="l" t="t" r="r" b="b"/>
            <a:pathLst>
              <a:path w="3563620" h="0">
                <a:moveTo>
                  <a:pt x="0" y="0"/>
                </a:moveTo>
                <a:lnTo>
                  <a:pt x="356311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4809744" y="1825751"/>
            <a:ext cx="3563620" cy="0"/>
          </a:xfrm>
          <a:custGeom>
            <a:avLst/>
            <a:gdLst/>
            <a:ahLst/>
            <a:cxnLst/>
            <a:rect l="l" t="t" r="r" b="b"/>
            <a:pathLst>
              <a:path w="3563620" h="0">
                <a:moveTo>
                  <a:pt x="0" y="0"/>
                </a:moveTo>
                <a:lnTo>
                  <a:pt x="356311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4809744" y="1569719"/>
            <a:ext cx="3563620" cy="0"/>
          </a:xfrm>
          <a:custGeom>
            <a:avLst/>
            <a:gdLst/>
            <a:ahLst/>
            <a:cxnLst/>
            <a:rect l="l" t="t" r="r" b="b"/>
            <a:pathLst>
              <a:path w="3563620" h="0">
                <a:moveTo>
                  <a:pt x="0" y="0"/>
                </a:moveTo>
                <a:lnTo>
                  <a:pt x="356311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6290055" y="1312163"/>
            <a:ext cx="2082800" cy="0"/>
          </a:xfrm>
          <a:custGeom>
            <a:avLst/>
            <a:gdLst/>
            <a:ahLst/>
            <a:cxnLst/>
            <a:rect l="l" t="t" r="r" b="b"/>
            <a:pathLst>
              <a:path w="2082800" h="0">
                <a:moveTo>
                  <a:pt x="0" y="0"/>
                </a:moveTo>
                <a:lnTo>
                  <a:pt x="208279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4809744" y="1312163"/>
            <a:ext cx="1416685" cy="0"/>
          </a:xfrm>
          <a:custGeom>
            <a:avLst/>
            <a:gdLst/>
            <a:ahLst/>
            <a:cxnLst/>
            <a:rect l="l" t="t" r="r" b="b"/>
            <a:pathLst>
              <a:path w="1416685" h="0">
                <a:moveTo>
                  <a:pt x="0" y="0"/>
                </a:moveTo>
                <a:lnTo>
                  <a:pt x="1416303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6969759" y="1056132"/>
            <a:ext cx="1403350" cy="0"/>
          </a:xfrm>
          <a:custGeom>
            <a:avLst/>
            <a:gdLst/>
            <a:ahLst/>
            <a:cxnLst/>
            <a:rect l="l" t="t" r="r" b="b"/>
            <a:pathLst>
              <a:path w="1403350" h="0">
                <a:moveTo>
                  <a:pt x="0" y="0"/>
                </a:moveTo>
                <a:lnTo>
                  <a:pt x="140309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6747256" y="1056132"/>
            <a:ext cx="134620" cy="0"/>
          </a:xfrm>
          <a:custGeom>
            <a:avLst/>
            <a:gdLst/>
            <a:ahLst/>
            <a:cxnLst/>
            <a:rect l="l" t="t" r="r" b="b"/>
            <a:pathLst>
              <a:path w="134620" h="0">
                <a:moveTo>
                  <a:pt x="0" y="0"/>
                </a:moveTo>
                <a:lnTo>
                  <a:pt x="13411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4809744" y="1056132"/>
            <a:ext cx="1849120" cy="0"/>
          </a:xfrm>
          <a:custGeom>
            <a:avLst/>
            <a:gdLst/>
            <a:ahLst/>
            <a:cxnLst/>
            <a:rect l="l" t="t" r="r" b="b"/>
            <a:pathLst>
              <a:path w="1849120" h="0">
                <a:moveTo>
                  <a:pt x="0" y="0"/>
                </a:moveTo>
                <a:lnTo>
                  <a:pt x="184912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4809744" y="800100"/>
            <a:ext cx="0" cy="2051685"/>
          </a:xfrm>
          <a:custGeom>
            <a:avLst/>
            <a:gdLst/>
            <a:ahLst/>
            <a:cxnLst/>
            <a:rect l="l" t="t" r="r" b="b"/>
            <a:pathLst>
              <a:path w="0" h="2051685">
                <a:moveTo>
                  <a:pt x="0" y="2051303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4771644" y="2851404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4771644" y="2595372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4771644" y="2337816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4771644" y="20817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4771644" y="1825751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4771644" y="1569719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4771644" y="131216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4771644" y="1056132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4771644" y="800100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5410708" y="800100"/>
            <a:ext cx="2962275" cy="0"/>
          </a:xfrm>
          <a:custGeom>
            <a:avLst/>
            <a:gdLst/>
            <a:ahLst/>
            <a:cxnLst/>
            <a:rect l="l" t="t" r="r" b="b"/>
            <a:pathLst>
              <a:path w="2962275" h="0">
                <a:moveTo>
                  <a:pt x="0" y="0"/>
                </a:moveTo>
                <a:lnTo>
                  <a:pt x="2962148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5188203" y="800100"/>
            <a:ext cx="134620" cy="0"/>
          </a:xfrm>
          <a:custGeom>
            <a:avLst/>
            <a:gdLst/>
            <a:ahLst/>
            <a:cxnLst/>
            <a:rect l="l" t="t" r="r" b="b"/>
            <a:pathLst>
              <a:path w="134620" h="0">
                <a:moveTo>
                  <a:pt x="0" y="0"/>
                </a:moveTo>
                <a:lnTo>
                  <a:pt x="13411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4953508" y="800100"/>
            <a:ext cx="146685" cy="0"/>
          </a:xfrm>
          <a:custGeom>
            <a:avLst/>
            <a:gdLst/>
            <a:ahLst/>
            <a:cxnLst/>
            <a:rect l="l" t="t" r="r" b="b"/>
            <a:pathLst>
              <a:path w="146685" h="0">
                <a:moveTo>
                  <a:pt x="0" y="0"/>
                </a:moveTo>
                <a:lnTo>
                  <a:pt x="146303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4809744" y="800100"/>
            <a:ext cx="80010" cy="0"/>
          </a:xfrm>
          <a:custGeom>
            <a:avLst/>
            <a:gdLst/>
            <a:ahLst/>
            <a:cxnLst/>
            <a:rect l="l" t="t" r="r" b="b"/>
            <a:pathLst>
              <a:path w="80010" h="0">
                <a:moveTo>
                  <a:pt x="0" y="0"/>
                </a:moveTo>
                <a:lnTo>
                  <a:pt x="7975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4809744" y="800100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5032247" y="800100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5254752" y="800100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5477255" y="800100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5699759" y="800100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5922264" y="800100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6146291" y="800100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6368796" y="800100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6591300" y="800100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6813804" y="800100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7036307" y="800100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7258811" y="800100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7482840" y="800100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7705343" y="800100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7927847" y="800100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8150352" y="800100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8372856" y="800100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/>
          <p:nvPr/>
        </p:nvSpPr>
        <p:spPr>
          <a:xfrm>
            <a:off x="4920996" y="800100"/>
            <a:ext cx="2673350" cy="1823085"/>
          </a:xfrm>
          <a:custGeom>
            <a:avLst/>
            <a:gdLst/>
            <a:ahLst/>
            <a:cxnLst/>
            <a:rect l="l" t="t" r="r" b="b"/>
            <a:pathLst>
              <a:path w="2673350" h="1823085">
                <a:moveTo>
                  <a:pt x="0" y="0"/>
                </a:moveTo>
                <a:lnTo>
                  <a:pt x="222503" y="91439"/>
                </a:lnTo>
                <a:lnTo>
                  <a:pt x="445007" y="138684"/>
                </a:lnTo>
                <a:lnTo>
                  <a:pt x="667512" y="222503"/>
                </a:lnTo>
                <a:lnTo>
                  <a:pt x="890015" y="294132"/>
                </a:lnTo>
                <a:lnTo>
                  <a:pt x="1114043" y="413003"/>
                </a:lnTo>
                <a:lnTo>
                  <a:pt x="1336548" y="502920"/>
                </a:lnTo>
                <a:lnTo>
                  <a:pt x="1559052" y="615696"/>
                </a:lnTo>
                <a:lnTo>
                  <a:pt x="1781555" y="743712"/>
                </a:lnTo>
                <a:lnTo>
                  <a:pt x="2004059" y="920496"/>
                </a:lnTo>
                <a:lnTo>
                  <a:pt x="2226563" y="1179576"/>
                </a:lnTo>
                <a:lnTo>
                  <a:pt x="2450592" y="1359408"/>
                </a:lnTo>
                <a:lnTo>
                  <a:pt x="2673096" y="1822703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4889500" y="768476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5" h="64134">
                <a:moveTo>
                  <a:pt x="0" y="64008"/>
                </a:moveTo>
                <a:lnTo>
                  <a:pt x="64008" y="64008"/>
                </a:lnTo>
                <a:lnTo>
                  <a:pt x="64008" y="0"/>
                </a:lnTo>
                <a:lnTo>
                  <a:pt x="0" y="0"/>
                </a:lnTo>
                <a:lnTo>
                  <a:pt x="0" y="640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5112003" y="859916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5" h="64134">
                <a:moveTo>
                  <a:pt x="0" y="64008"/>
                </a:moveTo>
                <a:lnTo>
                  <a:pt x="64008" y="64008"/>
                </a:lnTo>
                <a:lnTo>
                  <a:pt x="64008" y="0"/>
                </a:lnTo>
                <a:lnTo>
                  <a:pt x="0" y="0"/>
                </a:lnTo>
                <a:lnTo>
                  <a:pt x="0" y="64008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5112003" y="859916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5" h="64134">
                <a:moveTo>
                  <a:pt x="0" y="64008"/>
                </a:moveTo>
                <a:lnTo>
                  <a:pt x="64008" y="64008"/>
                </a:lnTo>
                <a:lnTo>
                  <a:pt x="64008" y="0"/>
                </a:lnTo>
                <a:lnTo>
                  <a:pt x="0" y="0"/>
                </a:lnTo>
                <a:lnTo>
                  <a:pt x="0" y="640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5334508" y="907161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5" h="64134">
                <a:moveTo>
                  <a:pt x="0" y="64008"/>
                </a:moveTo>
                <a:lnTo>
                  <a:pt x="64008" y="64008"/>
                </a:lnTo>
                <a:lnTo>
                  <a:pt x="64008" y="0"/>
                </a:lnTo>
                <a:lnTo>
                  <a:pt x="0" y="0"/>
                </a:lnTo>
                <a:lnTo>
                  <a:pt x="0" y="64008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5334508" y="907161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5" h="64134">
                <a:moveTo>
                  <a:pt x="0" y="64008"/>
                </a:moveTo>
                <a:lnTo>
                  <a:pt x="64008" y="64008"/>
                </a:lnTo>
                <a:lnTo>
                  <a:pt x="64008" y="0"/>
                </a:lnTo>
                <a:lnTo>
                  <a:pt x="0" y="0"/>
                </a:lnTo>
                <a:lnTo>
                  <a:pt x="0" y="640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5557011" y="990980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5" h="64134">
                <a:moveTo>
                  <a:pt x="0" y="64008"/>
                </a:moveTo>
                <a:lnTo>
                  <a:pt x="64008" y="64008"/>
                </a:lnTo>
                <a:lnTo>
                  <a:pt x="64008" y="0"/>
                </a:lnTo>
                <a:lnTo>
                  <a:pt x="0" y="0"/>
                </a:lnTo>
                <a:lnTo>
                  <a:pt x="0" y="64008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5557011" y="990980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5" h="64134">
                <a:moveTo>
                  <a:pt x="0" y="64008"/>
                </a:moveTo>
                <a:lnTo>
                  <a:pt x="64008" y="64008"/>
                </a:lnTo>
                <a:lnTo>
                  <a:pt x="64008" y="0"/>
                </a:lnTo>
                <a:lnTo>
                  <a:pt x="0" y="0"/>
                </a:lnTo>
                <a:lnTo>
                  <a:pt x="0" y="640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5779515" y="1062608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5" h="64134">
                <a:moveTo>
                  <a:pt x="0" y="64008"/>
                </a:moveTo>
                <a:lnTo>
                  <a:pt x="64008" y="64008"/>
                </a:lnTo>
                <a:lnTo>
                  <a:pt x="64008" y="0"/>
                </a:lnTo>
                <a:lnTo>
                  <a:pt x="0" y="0"/>
                </a:lnTo>
                <a:lnTo>
                  <a:pt x="0" y="64008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5779515" y="1062608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5" h="64134">
                <a:moveTo>
                  <a:pt x="0" y="64008"/>
                </a:moveTo>
                <a:lnTo>
                  <a:pt x="64008" y="64008"/>
                </a:lnTo>
                <a:lnTo>
                  <a:pt x="64008" y="0"/>
                </a:lnTo>
                <a:lnTo>
                  <a:pt x="0" y="0"/>
                </a:lnTo>
                <a:lnTo>
                  <a:pt x="0" y="640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6003544" y="1181480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5" h="64134">
                <a:moveTo>
                  <a:pt x="0" y="64008"/>
                </a:moveTo>
                <a:lnTo>
                  <a:pt x="64008" y="64008"/>
                </a:lnTo>
                <a:lnTo>
                  <a:pt x="64008" y="0"/>
                </a:lnTo>
                <a:lnTo>
                  <a:pt x="0" y="0"/>
                </a:lnTo>
                <a:lnTo>
                  <a:pt x="0" y="64008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6003544" y="1181480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5" h="64134">
                <a:moveTo>
                  <a:pt x="0" y="64008"/>
                </a:moveTo>
                <a:lnTo>
                  <a:pt x="64008" y="64008"/>
                </a:lnTo>
                <a:lnTo>
                  <a:pt x="64008" y="0"/>
                </a:lnTo>
                <a:lnTo>
                  <a:pt x="0" y="0"/>
                </a:lnTo>
                <a:lnTo>
                  <a:pt x="0" y="640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6226047" y="1271397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5" h="64134">
                <a:moveTo>
                  <a:pt x="0" y="64008"/>
                </a:moveTo>
                <a:lnTo>
                  <a:pt x="64008" y="64008"/>
                </a:lnTo>
                <a:lnTo>
                  <a:pt x="64008" y="0"/>
                </a:lnTo>
                <a:lnTo>
                  <a:pt x="0" y="0"/>
                </a:lnTo>
                <a:lnTo>
                  <a:pt x="0" y="64008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6226047" y="1271397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5" h="64134">
                <a:moveTo>
                  <a:pt x="0" y="64008"/>
                </a:moveTo>
                <a:lnTo>
                  <a:pt x="64008" y="64008"/>
                </a:lnTo>
                <a:lnTo>
                  <a:pt x="64008" y="0"/>
                </a:lnTo>
                <a:lnTo>
                  <a:pt x="0" y="0"/>
                </a:lnTo>
                <a:lnTo>
                  <a:pt x="0" y="640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6448552" y="1384172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4" h="64134">
                <a:moveTo>
                  <a:pt x="0" y="64008"/>
                </a:moveTo>
                <a:lnTo>
                  <a:pt x="64007" y="64008"/>
                </a:lnTo>
                <a:lnTo>
                  <a:pt x="64007" y="0"/>
                </a:lnTo>
                <a:lnTo>
                  <a:pt x="0" y="0"/>
                </a:lnTo>
                <a:lnTo>
                  <a:pt x="0" y="64008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6448552" y="1384172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4" h="64134">
                <a:moveTo>
                  <a:pt x="0" y="64008"/>
                </a:moveTo>
                <a:lnTo>
                  <a:pt x="64007" y="64008"/>
                </a:lnTo>
                <a:lnTo>
                  <a:pt x="64007" y="0"/>
                </a:lnTo>
                <a:lnTo>
                  <a:pt x="0" y="0"/>
                </a:lnTo>
                <a:lnTo>
                  <a:pt x="0" y="640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6671056" y="1512188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4" h="64134">
                <a:moveTo>
                  <a:pt x="0" y="64008"/>
                </a:moveTo>
                <a:lnTo>
                  <a:pt x="64007" y="64008"/>
                </a:lnTo>
                <a:lnTo>
                  <a:pt x="64007" y="0"/>
                </a:lnTo>
                <a:lnTo>
                  <a:pt x="0" y="0"/>
                </a:lnTo>
                <a:lnTo>
                  <a:pt x="0" y="64008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6671056" y="1512188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4" h="64134">
                <a:moveTo>
                  <a:pt x="0" y="64008"/>
                </a:moveTo>
                <a:lnTo>
                  <a:pt x="64007" y="64008"/>
                </a:lnTo>
                <a:lnTo>
                  <a:pt x="64007" y="0"/>
                </a:lnTo>
                <a:lnTo>
                  <a:pt x="0" y="0"/>
                </a:lnTo>
                <a:lnTo>
                  <a:pt x="0" y="640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6893559" y="1688973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4" h="64135">
                <a:moveTo>
                  <a:pt x="0" y="64008"/>
                </a:moveTo>
                <a:lnTo>
                  <a:pt x="64007" y="64008"/>
                </a:lnTo>
                <a:lnTo>
                  <a:pt x="64007" y="0"/>
                </a:lnTo>
                <a:lnTo>
                  <a:pt x="0" y="0"/>
                </a:lnTo>
                <a:lnTo>
                  <a:pt x="0" y="64008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6893559" y="1688973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4" h="64135">
                <a:moveTo>
                  <a:pt x="0" y="64008"/>
                </a:moveTo>
                <a:lnTo>
                  <a:pt x="64007" y="64008"/>
                </a:lnTo>
                <a:lnTo>
                  <a:pt x="64007" y="0"/>
                </a:lnTo>
                <a:lnTo>
                  <a:pt x="0" y="0"/>
                </a:lnTo>
                <a:lnTo>
                  <a:pt x="0" y="640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7116064" y="1948052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4" h="64135">
                <a:moveTo>
                  <a:pt x="0" y="64008"/>
                </a:moveTo>
                <a:lnTo>
                  <a:pt x="64007" y="64008"/>
                </a:lnTo>
                <a:lnTo>
                  <a:pt x="64007" y="0"/>
                </a:lnTo>
                <a:lnTo>
                  <a:pt x="0" y="0"/>
                </a:lnTo>
                <a:lnTo>
                  <a:pt x="0" y="64008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7116064" y="1948052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4" h="64135">
                <a:moveTo>
                  <a:pt x="0" y="64008"/>
                </a:moveTo>
                <a:lnTo>
                  <a:pt x="64007" y="64008"/>
                </a:lnTo>
                <a:lnTo>
                  <a:pt x="64007" y="0"/>
                </a:lnTo>
                <a:lnTo>
                  <a:pt x="0" y="0"/>
                </a:lnTo>
                <a:lnTo>
                  <a:pt x="0" y="640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7340092" y="2127885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4" h="64135">
                <a:moveTo>
                  <a:pt x="0" y="64008"/>
                </a:moveTo>
                <a:lnTo>
                  <a:pt x="64007" y="64008"/>
                </a:lnTo>
                <a:lnTo>
                  <a:pt x="64007" y="0"/>
                </a:lnTo>
                <a:lnTo>
                  <a:pt x="0" y="0"/>
                </a:lnTo>
                <a:lnTo>
                  <a:pt x="0" y="64008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7340092" y="2127885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4" h="64135">
                <a:moveTo>
                  <a:pt x="0" y="64008"/>
                </a:moveTo>
                <a:lnTo>
                  <a:pt x="64007" y="64008"/>
                </a:lnTo>
                <a:lnTo>
                  <a:pt x="64007" y="0"/>
                </a:lnTo>
                <a:lnTo>
                  <a:pt x="0" y="0"/>
                </a:lnTo>
                <a:lnTo>
                  <a:pt x="0" y="640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7562595" y="2591180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4" h="64135">
                <a:moveTo>
                  <a:pt x="0" y="64008"/>
                </a:moveTo>
                <a:lnTo>
                  <a:pt x="64007" y="64008"/>
                </a:lnTo>
                <a:lnTo>
                  <a:pt x="64007" y="0"/>
                </a:lnTo>
                <a:lnTo>
                  <a:pt x="0" y="0"/>
                </a:lnTo>
                <a:lnTo>
                  <a:pt x="0" y="64008"/>
                </a:lnTo>
                <a:close/>
              </a:path>
            </a:pathLst>
          </a:custGeom>
          <a:solidFill>
            <a:srgbClr val="FFFFCC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7562595" y="2591180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4" h="64135">
                <a:moveTo>
                  <a:pt x="0" y="64008"/>
                </a:moveTo>
                <a:lnTo>
                  <a:pt x="64007" y="64008"/>
                </a:lnTo>
                <a:lnTo>
                  <a:pt x="64007" y="0"/>
                </a:lnTo>
                <a:lnTo>
                  <a:pt x="0" y="0"/>
                </a:lnTo>
                <a:lnTo>
                  <a:pt x="0" y="640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4920234" y="799337"/>
            <a:ext cx="3342640" cy="871855"/>
          </a:xfrm>
          <a:custGeom>
            <a:avLst/>
            <a:gdLst/>
            <a:ahLst/>
            <a:cxnLst/>
            <a:rect l="l" t="t" r="r" b="b"/>
            <a:pathLst>
              <a:path w="3342640" h="871855">
                <a:moveTo>
                  <a:pt x="0" y="0"/>
                </a:moveTo>
                <a:lnTo>
                  <a:pt x="222503" y="0"/>
                </a:lnTo>
                <a:lnTo>
                  <a:pt x="446531" y="16763"/>
                </a:lnTo>
                <a:lnTo>
                  <a:pt x="669036" y="41148"/>
                </a:lnTo>
                <a:lnTo>
                  <a:pt x="891539" y="73151"/>
                </a:lnTo>
                <a:lnTo>
                  <a:pt x="1114043" y="112775"/>
                </a:lnTo>
                <a:lnTo>
                  <a:pt x="1336548" y="153924"/>
                </a:lnTo>
                <a:lnTo>
                  <a:pt x="1559052" y="201167"/>
                </a:lnTo>
                <a:lnTo>
                  <a:pt x="1783080" y="259079"/>
                </a:lnTo>
                <a:lnTo>
                  <a:pt x="2005584" y="280415"/>
                </a:lnTo>
                <a:lnTo>
                  <a:pt x="2228088" y="333756"/>
                </a:lnTo>
                <a:lnTo>
                  <a:pt x="2450591" y="403860"/>
                </a:lnTo>
                <a:lnTo>
                  <a:pt x="2673095" y="461772"/>
                </a:lnTo>
                <a:lnTo>
                  <a:pt x="2895599" y="566927"/>
                </a:lnTo>
                <a:lnTo>
                  <a:pt x="3119627" y="705612"/>
                </a:lnTo>
                <a:lnTo>
                  <a:pt x="3342132" y="871727"/>
                </a:lnTo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4877308" y="756284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1"/>
                </a:moveTo>
                <a:lnTo>
                  <a:pt x="88391" y="88391"/>
                </a:lnTo>
                <a:lnTo>
                  <a:pt x="88391" y="0"/>
                </a:lnTo>
                <a:lnTo>
                  <a:pt x="0" y="0"/>
                </a:lnTo>
                <a:lnTo>
                  <a:pt x="0" y="883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4877308" y="756284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1"/>
                </a:moveTo>
                <a:lnTo>
                  <a:pt x="88391" y="88391"/>
                </a:lnTo>
                <a:lnTo>
                  <a:pt x="88391" y="0"/>
                </a:lnTo>
                <a:lnTo>
                  <a:pt x="0" y="0"/>
                </a:lnTo>
                <a:lnTo>
                  <a:pt x="0" y="88391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5099811" y="756284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1"/>
                </a:moveTo>
                <a:lnTo>
                  <a:pt x="88391" y="88391"/>
                </a:lnTo>
                <a:lnTo>
                  <a:pt x="88391" y="0"/>
                </a:lnTo>
                <a:lnTo>
                  <a:pt x="0" y="0"/>
                </a:lnTo>
                <a:lnTo>
                  <a:pt x="0" y="883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5099811" y="756284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1"/>
                </a:moveTo>
                <a:lnTo>
                  <a:pt x="88391" y="88391"/>
                </a:lnTo>
                <a:lnTo>
                  <a:pt x="88391" y="0"/>
                </a:lnTo>
                <a:lnTo>
                  <a:pt x="0" y="0"/>
                </a:lnTo>
                <a:lnTo>
                  <a:pt x="0" y="88391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5322315" y="771525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1"/>
                </a:moveTo>
                <a:lnTo>
                  <a:pt x="88391" y="88391"/>
                </a:lnTo>
                <a:lnTo>
                  <a:pt x="88391" y="0"/>
                </a:lnTo>
                <a:lnTo>
                  <a:pt x="0" y="0"/>
                </a:lnTo>
                <a:lnTo>
                  <a:pt x="0" y="883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5322315" y="771525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1"/>
                </a:moveTo>
                <a:lnTo>
                  <a:pt x="88391" y="88391"/>
                </a:lnTo>
                <a:lnTo>
                  <a:pt x="88391" y="0"/>
                </a:lnTo>
                <a:lnTo>
                  <a:pt x="0" y="0"/>
                </a:lnTo>
                <a:lnTo>
                  <a:pt x="0" y="88391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5544820" y="797433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1"/>
                </a:moveTo>
                <a:lnTo>
                  <a:pt x="88391" y="88391"/>
                </a:lnTo>
                <a:lnTo>
                  <a:pt x="88391" y="0"/>
                </a:lnTo>
                <a:lnTo>
                  <a:pt x="0" y="0"/>
                </a:lnTo>
                <a:lnTo>
                  <a:pt x="0" y="883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5544820" y="797433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1"/>
                </a:moveTo>
                <a:lnTo>
                  <a:pt x="88391" y="88391"/>
                </a:lnTo>
                <a:lnTo>
                  <a:pt x="88391" y="0"/>
                </a:lnTo>
                <a:lnTo>
                  <a:pt x="0" y="0"/>
                </a:lnTo>
                <a:lnTo>
                  <a:pt x="0" y="88391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5767323" y="829436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1"/>
                </a:moveTo>
                <a:lnTo>
                  <a:pt x="88391" y="88391"/>
                </a:lnTo>
                <a:lnTo>
                  <a:pt x="88391" y="0"/>
                </a:lnTo>
                <a:lnTo>
                  <a:pt x="0" y="0"/>
                </a:lnTo>
                <a:lnTo>
                  <a:pt x="0" y="883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5767323" y="829436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1"/>
                </a:moveTo>
                <a:lnTo>
                  <a:pt x="88391" y="88391"/>
                </a:lnTo>
                <a:lnTo>
                  <a:pt x="88391" y="0"/>
                </a:lnTo>
                <a:lnTo>
                  <a:pt x="0" y="0"/>
                </a:lnTo>
                <a:lnTo>
                  <a:pt x="0" y="88391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5991352" y="869061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1"/>
                </a:moveTo>
                <a:lnTo>
                  <a:pt x="88391" y="88391"/>
                </a:lnTo>
                <a:lnTo>
                  <a:pt x="88391" y="0"/>
                </a:lnTo>
                <a:lnTo>
                  <a:pt x="0" y="0"/>
                </a:lnTo>
                <a:lnTo>
                  <a:pt x="0" y="883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5991352" y="869061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1"/>
                </a:moveTo>
                <a:lnTo>
                  <a:pt x="88391" y="88391"/>
                </a:lnTo>
                <a:lnTo>
                  <a:pt x="88391" y="0"/>
                </a:lnTo>
                <a:lnTo>
                  <a:pt x="0" y="0"/>
                </a:lnTo>
                <a:lnTo>
                  <a:pt x="0" y="88391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6213855" y="910208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1"/>
                </a:moveTo>
                <a:lnTo>
                  <a:pt x="88391" y="88391"/>
                </a:lnTo>
                <a:lnTo>
                  <a:pt x="88391" y="0"/>
                </a:lnTo>
                <a:lnTo>
                  <a:pt x="0" y="0"/>
                </a:lnTo>
                <a:lnTo>
                  <a:pt x="0" y="883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6213855" y="910208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1"/>
                </a:moveTo>
                <a:lnTo>
                  <a:pt x="88391" y="88391"/>
                </a:lnTo>
                <a:lnTo>
                  <a:pt x="88391" y="0"/>
                </a:lnTo>
                <a:lnTo>
                  <a:pt x="0" y="0"/>
                </a:lnTo>
                <a:lnTo>
                  <a:pt x="0" y="88391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6436359" y="957452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1"/>
                </a:moveTo>
                <a:lnTo>
                  <a:pt x="88391" y="88391"/>
                </a:lnTo>
                <a:lnTo>
                  <a:pt x="88391" y="0"/>
                </a:lnTo>
                <a:lnTo>
                  <a:pt x="0" y="0"/>
                </a:lnTo>
                <a:lnTo>
                  <a:pt x="0" y="883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6436359" y="957452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1"/>
                </a:moveTo>
                <a:lnTo>
                  <a:pt x="88391" y="88391"/>
                </a:lnTo>
                <a:lnTo>
                  <a:pt x="88391" y="0"/>
                </a:lnTo>
                <a:lnTo>
                  <a:pt x="0" y="0"/>
                </a:lnTo>
                <a:lnTo>
                  <a:pt x="0" y="88391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6658864" y="1015364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1"/>
                </a:moveTo>
                <a:lnTo>
                  <a:pt x="88392" y="88391"/>
                </a:lnTo>
                <a:lnTo>
                  <a:pt x="88392" y="0"/>
                </a:lnTo>
                <a:lnTo>
                  <a:pt x="0" y="0"/>
                </a:lnTo>
                <a:lnTo>
                  <a:pt x="0" y="883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6658864" y="1015364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1"/>
                </a:moveTo>
                <a:lnTo>
                  <a:pt x="88392" y="88391"/>
                </a:lnTo>
                <a:lnTo>
                  <a:pt x="88392" y="0"/>
                </a:lnTo>
                <a:lnTo>
                  <a:pt x="0" y="0"/>
                </a:lnTo>
                <a:lnTo>
                  <a:pt x="0" y="88391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6881368" y="1035177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1"/>
                </a:moveTo>
                <a:lnTo>
                  <a:pt x="88392" y="88391"/>
                </a:lnTo>
                <a:lnTo>
                  <a:pt x="88392" y="0"/>
                </a:lnTo>
                <a:lnTo>
                  <a:pt x="0" y="0"/>
                </a:lnTo>
                <a:lnTo>
                  <a:pt x="0" y="883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6881368" y="1035177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1"/>
                </a:moveTo>
                <a:lnTo>
                  <a:pt x="88392" y="88391"/>
                </a:lnTo>
                <a:lnTo>
                  <a:pt x="88392" y="0"/>
                </a:lnTo>
                <a:lnTo>
                  <a:pt x="0" y="0"/>
                </a:lnTo>
                <a:lnTo>
                  <a:pt x="0" y="88391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7103871" y="1090041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1"/>
                </a:moveTo>
                <a:lnTo>
                  <a:pt x="88392" y="88391"/>
                </a:lnTo>
                <a:lnTo>
                  <a:pt x="88392" y="0"/>
                </a:lnTo>
                <a:lnTo>
                  <a:pt x="0" y="0"/>
                </a:lnTo>
                <a:lnTo>
                  <a:pt x="0" y="883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7103871" y="1090041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1"/>
                </a:moveTo>
                <a:lnTo>
                  <a:pt x="88392" y="88391"/>
                </a:lnTo>
                <a:lnTo>
                  <a:pt x="88392" y="0"/>
                </a:lnTo>
                <a:lnTo>
                  <a:pt x="0" y="0"/>
                </a:lnTo>
                <a:lnTo>
                  <a:pt x="0" y="88391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7327900" y="1158621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1"/>
                </a:moveTo>
                <a:lnTo>
                  <a:pt x="88392" y="88391"/>
                </a:lnTo>
                <a:lnTo>
                  <a:pt x="88392" y="0"/>
                </a:lnTo>
                <a:lnTo>
                  <a:pt x="0" y="0"/>
                </a:lnTo>
                <a:lnTo>
                  <a:pt x="0" y="883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7327900" y="1158621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1"/>
                </a:moveTo>
                <a:lnTo>
                  <a:pt x="88392" y="88391"/>
                </a:lnTo>
                <a:lnTo>
                  <a:pt x="88392" y="0"/>
                </a:lnTo>
                <a:lnTo>
                  <a:pt x="0" y="0"/>
                </a:lnTo>
                <a:lnTo>
                  <a:pt x="0" y="88391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7550404" y="1218057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1"/>
                </a:moveTo>
                <a:lnTo>
                  <a:pt x="88392" y="88391"/>
                </a:lnTo>
                <a:lnTo>
                  <a:pt x="88392" y="0"/>
                </a:lnTo>
                <a:lnTo>
                  <a:pt x="0" y="0"/>
                </a:lnTo>
                <a:lnTo>
                  <a:pt x="0" y="883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7550404" y="1218057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1"/>
                </a:moveTo>
                <a:lnTo>
                  <a:pt x="88392" y="88391"/>
                </a:lnTo>
                <a:lnTo>
                  <a:pt x="88392" y="0"/>
                </a:lnTo>
                <a:lnTo>
                  <a:pt x="0" y="0"/>
                </a:lnTo>
                <a:lnTo>
                  <a:pt x="0" y="88391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7772907" y="1323213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1"/>
                </a:moveTo>
                <a:lnTo>
                  <a:pt x="88392" y="88391"/>
                </a:lnTo>
                <a:lnTo>
                  <a:pt x="88392" y="0"/>
                </a:lnTo>
                <a:lnTo>
                  <a:pt x="0" y="0"/>
                </a:lnTo>
                <a:lnTo>
                  <a:pt x="0" y="883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7772907" y="1323213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1"/>
                </a:moveTo>
                <a:lnTo>
                  <a:pt x="88392" y="88391"/>
                </a:lnTo>
                <a:lnTo>
                  <a:pt x="88392" y="0"/>
                </a:lnTo>
                <a:lnTo>
                  <a:pt x="0" y="0"/>
                </a:lnTo>
                <a:lnTo>
                  <a:pt x="0" y="88391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7995411" y="1461897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1"/>
                </a:moveTo>
                <a:lnTo>
                  <a:pt x="88392" y="88391"/>
                </a:lnTo>
                <a:lnTo>
                  <a:pt x="88392" y="0"/>
                </a:lnTo>
                <a:lnTo>
                  <a:pt x="0" y="0"/>
                </a:lnTo>
                <a:lnTo>
                  <a:pt x="0" y="883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7995411" y="1461897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1"/>
                </a:moveTo>
                <a:lnTo>
                  <a:pt x="88392" y="88391"/>
                </a:lnTo>
                <a:lnTo>
                  <a:pt x="88392" y="0"/>
                </a:lnTo>
                <a:lnTo>
                  <a:pt x="0" y="0"/>
                </a:lnTo>
                <a:lnTo>
                  <a:pt x="0" y="88391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8217916" y="1628013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1"/>
                </a:moveTo>
                <a:lnTo>
                  <a:pt x="88392" y="88391"/>
                </a:lnTo>
                <a:lnTo>
                  <a:pt x="88392" y="0"/>
                </a:lnTo>
                <a:lnTo>
                  <a:pt x="0" y="0"/>
                </a:lnTo>
                <a:lnTo>
                  <a:pt x="0" y="88391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8217916" y="1628013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1"/>
                </a:moveTo>
                <a:lnTo>
                  <a:pt x="88392" y="88391"/>
                </a:lnTo>
                <a:lnTo>
                  <a:pt x="88392" y="0"/>
                </a:lnTo>
                <a:lnTo>
                  <a:pt x="0" y="0"/>
                </a:lnTo>
                <a:lnTo>
                  <a:pt x="0" y="88391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 txBox="1"/>
          <p:nvPr/>
        </p:nvSpPr>
        <p:spPr>
          <a:xfrm>
            <a:off x="4575175" y="2764282"/>
            <a:ext cx="139065" cy="1638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latin typeface="Arial"/>
                <a:cs typeface="Arial"/>
              </a:rPr>
              <a:t>-4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9" name="object 119"/>
          <p:cNvSpPr txBox="1"/>
          <p:nvPr/>
        </p:nvSpPr>
        <p:spPr>
          <a:xfrm>
            <a:off x="4469129" y="1482090"/>
            <a:ext cx="245110" cy="118999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1000" spc="-5">
                <a:latin typeface="Arial"/>
                <a:cs typeface="Arial"/>
              </a:rPr>
              <a:t>-</a:t>
            </a:r>
            <a:r>
              <a:rPr dirty="0" sz="1000" spc="-10">
                <a:latin typeface="Arial"/>
                <a:cs typeface="Arial"/>
              </a:rPr>
              <a:t>1,5</a:t>
            </a:r>
            <a:endParaRPr sz="1000">
              <a:latin typeface="Arial"/>
              <a:cs typeface="Arial"/>
            </a:endParaRPr>
          </a:p>
          <a:p>
            <a:pPr algn="ctr" marL="105410">
              <a:lnSpc>
                <a:spcPct val="100000"/>
              </a:lnSpc>
              <a:spcBef>
                <a:spcPts val="820"/>
              </a:spcBef>
            </a:pPr>
            <a:r>
              <a:rPr dirty="0" sz="1000" spc="-5">
                <a:latin typeface="Arial"/>
                <a:cs typeface="Arial"/>
              </a:rPr>
              <a:t>-2</a:t>
            </a:r>
            <a:endParaRPr sz="1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820"/>
              </a:spcBef>
            </a:pPr>
            <a:r>
              <a:rPr dirty="0" sz="1000" spc="-5">
                <a:latin typeface="Arial"/>
                <a:cs typeface="Arial"/>
              </a:rPr>
              <a:t>-</a:t>
            </a:r>
            <a:r>
              <a:rPr dirty="0" sz="1000" spc="-10">
                <a:latin typeface="Arial"/>
                <a:cs typeface="Arial"/>
              </a:rPr>
              <a:t>2,5</a:t>
            </a:r>
            <a:endParaRPr sz="1000">
              <a:latin typeface="Arial"/>
              <a:cs typeface="Arial"/>
            </a:endParaRPr>
          </a:p>
          <a:p>
            <a:pPr algn="ctr" marL="106045">
              <a:lnSpc>
                <a:spcPct val="100000"/>
              </a:lnSpc>
              <a:spcBef>
                <a:spcPts val="815"/>
              </a:spcBef>
            </a:pPr>
            <a:r>
              <a:rPr dirty="0" sz="1000" spc="-5">
                <a:latin typeface="Arial"/>
                <a:cs typeface="Arial"/>
              </a:rPr>
              <a:t>-3</a:t>
            </a:r>
            <a:endParaRPr sz="1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819"/>
              </a:spcBef>
            </a:pPr>
            <a:r>
              <a:rPr dirty="0" sz="1000" spc="-5">
                <a:latin typeface="Arial"/>
                <a:cs typeface="Arial"/>
              </a:rPr>
              <a:t>-</a:t>
            </a:r>
            <a:r>
              <a:rPr dirty="0" sz="1000" spc="-10">
                <a:latin typeface="Arial"/>
                <a:cs typeface="Arial"/>
              </a:rPr>
              <a:t>3,5</a:t>
            </a:r>
            <a:endParaRPr sz="1000">
              <a:latin typeface="Arial"/>
              <a:cs typeface="Arial"/>
            </a:endParaRPr>
          </a:p>
        </p:txBody>
      </p:sp>
      <p:sp>
        <p:nvSpPr>
          <p:cNvPr id="120" name="object 120"/>
          <p:cNvSpPr txBox="1"/>
          <p:nvPr/>
        </p:nvSpPr>
        <p:spPr>
          <a:xfrm>
            <a:off x="4469129" y="712723"/>
            <a:ext cx="245110" cy="6769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60655">
              <a:lnSpc>
                <a:spcPct val="100000"/>
              </a:lnSpc>
            </a:pPr>
            <a:r>
              <a:rPr dirty="0" sz="1000" spc="-5">
                <a:latin typeface="Arial"/>
                <a:cs typeface="Arial"/>
              </a:rPr>
              <a:t>0</a:t>
            </a:r>
            <a:endParaRPr sz="1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819"/>
              </a:spcBef>
            </a:pPr>
            <a:r>
              <a:rPr dirty="0" sz="1000" spc="-5">
                <a:latin typeface="Arial"/>
                <a:cs typeface="Arial"/>
              </a:rPr>
              <a:t>-</a:t>
            </a:r>
            <a:r>
              <a:rPr dirty="0" sz="1000" spc="-10">
                <a:latin typeface="Arial"/>
                <a:cs typeface="Arial"/>
              </a:rPr>
              <a:t>0,5</a:t>
            </a:r>
            <a:endParaRPr sz="1000">
              <a:latin typeface="Arial"/>
              <a:cs typeface="Arial"/>
            </a:endParaRPr>
          </a:p>
          <a:p>
            <a:pPr algn="ctr" marL="105410">
              <a:lnSpc>
                <a:spcPct val="100000"/>
              </a:lnSpc>
              <a:spcBef>
                <a:spcPts val="815"/>
              </a:spcBef>
            </a:pPr>
            <a:r>
              <a:rPr dirty="0" sz="1000" spc="-5">
                <a:latin typeface="Arial"/>
                <a:cs typeface="Arial"/>
              </a:rPr>
              <a:t>-1</a:t>
            </a:r>
            <a:endParaRPr sz="1000">
              <a:latin typeface="Arial"/>
              <a:cs typeface="Arial"/>
            </a:endParaRPr>
          </a:p>
        </p:txBody>
      </p:sp>
      <p:sp>
        <p:nvSpPr>
          <p:cNvPr id="121" name="object 121"/>
          <p:cNvSpPr txBox="1"/>
          <p:nvPr/>
        </p:nvSpPr>
        <p:spPr>
          <a:xfrm>
            <a:off x="4849739" y="570738"/>
            <a:ext cx="3493770" cy="16573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105"/>
              </a:lnSpc>
            </a:pPr>
            <a:r>
              <a:rPr dirty="0" sz="1000">
                <a:latin typeface="Arial"/>
                <a:cs typeface="Arial"/>
              </a:rPr>
              <a:t>0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55"/>
              </a:spcBef>
            </a:pPr>
            <a:r>
              <a:rPr dirty="0" sz="1000">
                <a:latin typeface="Arial"/>
                <a:cs typeface="Arial"/>
              </a:rPr>
              <a:t>2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50"/>
              </a:spcBef>
            </a:pPr>
            <a:r>
              <a:rPr dirty="0" sz="1000">
                <a:latin typeface="Arial"/>
                <a:cs typeface="Arial"/>
              </a:rPr>
              <a:t>4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50"/>
              </a:spcBef>
            </a:pPr>
            <a:r>
              <a:rPr dirty="0" sz="1000">
                <a:latin typeface="Arial"/>
                <a:cs typeface="Arial"/>
              </a:rPr>
              <a:t>6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55"/>
              </a:spcBef>
            </a:pPr>
            <a:r>
              <a:rPr dirty="0" sz="1000">
                <a:latin typeface="Arial"/>
                <a:cs typeface="Arial"/>
              </a:rPr>
              <a:t>8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55"/>
              </a:spcBef>
            </a:pPr>
            <a:r>
              <a:rPr dirty="0" sz="1000" spc="-5">
                <a:latin typeface="Arial"/>
                <a:cs typeface="Arial"/>
              </a:rPr>
              <a:t>10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55"/>
              </a:spcBef>
            </a:pPr>
            <a:r>
              <a:rPr dirty="0" sz="1000" spc="-5">
                <a:latin typeface="Arial"/>
                <a:cs typeface="Arial"/>
              </a:rPr>
              <a:t>12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55"/>
              </a:spcBef>
            </a:pPr>
            <a:r>
              <a:rPr dirty="0" sz="1000" spc="-5">
                <a:latin typeface="Arial"/>
                <a:cs typeface="Arial"/>
              </a:rPr>
              <a:t>14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50"/>
              </a:spcBef>
            </a:pPr>
            <a:r>
              <a:rPr dirty="0" sz="1000" spc="-5">
                <a:latin typeface="Arial"/>
                <a:cs typeface="Arial"/>
              </a:rPr>
              <a:t>16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55"/>
              </a:spcBef>
            </a:pPr>
            <a:r>
              <a:rPr dirty="0" sz="1000" spc="-5">
                <a:latin typeface="Arial"/>
                <a:cs typeface="Arial"/>
              </a:rPr>
              <a:t>18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55"/>
              </a:spcBef>
            </a:pPr>
            <a:r>
              <a:rPr dirty="0" sz="1000" spc="-5">
                <a:latin typeface="Arial"/>
                <a:cs typeface="Arial"/>
              </a:rPr>
              <a:t>20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55"/>
              </a:spcBef>
            </a:pPr>
            <a:r>
              <a:rPr dirty="0" sz="1000" spc="-5">
                <a:latin typeface="Arial"/>
                <a:cs typeface="Arial"/>
              </a:rPr>
              <a:t>22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55"/>
              </a:spcBef>
            </a:pPr>
            <a:r>
              <a:rPr dirty="0" sz="1000" spc="-5">
                <a:latin typeface="Arial"/>
                <a:cs typeface="Arial"/>
              </a:rPr>
              <a:t>24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55"/>
              </a:spcBef>
            </a:pPr>
            <a:r>
              <a:rPr dirty="0" sz="1000" spc="-5">
                <a:latin typeface="Arial"/>
                <a:cs typeface="Arial"/>
              </a:rPr>
              <a:t>26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50"/>
              </a:spcBef>
            </a:pPr>
            <a:r>
              <a:rPr dirty="0" sz="1000" spc="-5">
                <a:latin typeface="Arial"/>
                <a:cs typeface="Arial"/>
              </a:rPr>
              <a:t>28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55"/>
              </a:spcBef>
            </a:pPr>
            <a:r>
              <a:rPr dirty="0" sz="1000" spc="-5">
                <a:latin typeface="Arial"/>
                <a:cs typeface="Arial"/>
              </a:rPr>
              <a:t>30</a:t>
            </a:r>
            <a:endParaRPr sz="1000">
              <a:latin typeface="Arial"/>
              <a:cs typeface="Arial"/>
            </a:endParaRPr>
          </a:p>
        </p:txBody>
      </p:sp>
      <p:sp>
        <p:nvSpPr>
          <p:cNvPr id="122" name="object 122"/>
          <p:cNvSpPr txBox="1"/>
          <p:nvPr/>
        </p:nvSpPr>
        <p:spPr>
          <a:xfrm>
            <a:off x="4489440" y="1714349"/>
            <a:ext cx="152400" cy="36766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105"/>
              </a:lnSpc>
            </a:pPr>
            <a:r>
              <a:rPr dirty="0" sz="1000" spc="-5" b="1">
                <a:latin typeface="Arial"/>
                <a:cs typeface="Arial"/>
              </a:rPr>
              <a:t>S</a:t>
            </a:r>
            <a:r>
              <a:rPr dirty="0" sz="1000" b="1">
                <a:latin typeface="Arial"/>
                <a:cs typeface="Arial"/>
              </a:rPr>
              <a:t>,</a:t>
            </a:r>
            <a:r>
              <a:rPr dirty="0" sz="1000" spc="5" b="1">
                <a:latin typeface="Arial"/>
                <a:cs typeface="Arial"/>
              </a:rPr>
              <a:t> </a:t>
            </a:r>
            <a:r>
              <a:rPr dirty="0" sz="1000" spc="-5" b="1">
                <a:latin typeface="Arial"/>
                <a:cs typeface="Arial"/>
              </a:rPr>
              <a:t>м</a:t>
            </a:r>
            <a:r>
              <a:rPr dirty="0" sz="1000" b="1">
                <a:latin typeface="Arial"/>
                <a:cs typeface="Arial"/>
              </a:rPr>
              <a:t>м</a:t>
            </a:r>
            <a:endParaRPr sz="1000">
              <a:latin typeface="Arial"/>
              <a:cs typeface="Arial"/>
            </a:endParaRPr>
          </a:p>
        </p:txBody>
      </p:sp>
      <p:sp>
        <p:nvSpPr>
          <p:cNvPr id="123" name="object 123"/>
          <p:cNvSpPr/>
          <p:nvPr/>
        </p:nvSpPr>
        <p:spPr>
          <a:xfrm>
            <a:off x="6975347" y="1668779"/>
            <a:ext cx="188595" cy="102235"/>
          </a:xfrm>
          <a:custGeom>
            <a:avLst/>
            <a:gdLst/>
            <a:ahLst/>
            <a:cxnLst/>
            <a:rect l="l" t="t" r="r" b="b"/>
            <a:pathLst>
              <a:path w="188595" h="102235">
                <a:moveTo>
                  <a:pt x="0" y="101854"/>
                </a:moveTo>
                <a:lnTo>
                  <a:pt x="188595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 txBox="1"/>
          <p:nvPr/>
        </p:nvSpPr>
        <p:spPr>
          <a:xfrm>
            <a:off x="7260717" y="1590040"/>
            <a:ext cx="116205" cy="2355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>
                <a:latin typeface="Calibri"/>
                <a:cs typeface="Calibri"/>
              </a:rPr>
              <a:t>2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25" name="object 125"/>
          <p:cNvSpPr/>
          <p:nvPr/>
        </p:nvSpPr>
        <p:spPr>
          <a:xfrm>
            <a:off x="7616952" y="1150619"/>
            <a:ext cx="188595" cy="102235"/>
          </a:xfrm>
          <a:custGeom>
            <a:avLst/>
            <a:gdLst/>
            <a:ahLst/>
            <a:cxnLst/>
            <a:rect l="l" t="t" r="r" b="b"/>
            <a:pathLst>
              <a:path w="188595" h="102234">
                <a:moveTo>
                  <a:pt x="0" y="101853"/>
                </a:moveTo>
                <a:lnTo>
                  <a:pt x="188595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 txBox="1"/>
          <p:nvPr/>
        </p:nvSpPr>
        <p:spPr>
          <a:xfrm>
            <a:off x="7901685" y="1071245"/>
            <a:ext cx="116205" cy="2355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>
                <a:latin typeface="Calibri"/>
                <a:cs typeface="Calibri"/>
              </a:rPr>
              <a:t>1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127" name="object 127"/>
          <p:cNvSpPr/>
          <p:nvPr/>
        </p:nvSpPr>
        <p:spPr>
          <a:xfrm>
            <a:off x="8352281" y="144018"/>
            <a:ext cx="612775" cy="622300"/>
          </a:xfrm>
          <a:custGeom>
            <a:avLst/>
            <a:gdLst/>
            <a:ahLst/>
            <a:cxnLst/>
            <a:rect l="l" t="t" r="r" b="b"/>
            <a:pathLst>
              <a:path w="612775" h="622300">
                <a:moveTo>
                  <a:pt x="0" y="310895"/>
                </a:moveTo>
                <a:lnTo>
                  <a:pt x="3321" y="264953"/>
                </a:lnTo>
                <a:lnTo>
                  <a:pt x="12970" y="221104"/>
                </a:lnTo>
                <a:lnTo>
                  <a:pt x="28472" y="179829"/>
                </a:lnTo>
                <a:lnTo>
                  <a:pt x="49354" y="141609"/>
                </a:lnTo>
                <a:lnTo>
                  <a:pt x="75140" y="106925"/>
                </a:lnTo>
                <a:lnTo>
                  <a:pt x="105358" y="76257"/>
                </a:lnTo>
                <a:lnTo>
                  <a:pt x="139533" y="50087"/>
                </a:lnTo>
                <a:lnTo>
                  <a:pt x="177191" y="28895"/>
                </a:lnTo>
                <a:lnTo>
                  <a:pt x="217858" y="13162"/>
                </a:lnTo>
                <a:lnTo>
                  <a:pt x="261060" y="3370"/>
                </a:lnTo>
                <a:lnTo>
                  <a:pt x="306324" y="0"/>
                </a:lnTo>
                <a:lnTo>
                  <a:pt x="351587" y="3370"/>
                </a:lnTo>
                <a:lnTo>
                  <a:pt x="394789" y="13162"/>
                </a:lnTo>
                <a:lnTo>
                  <a:pt x="435456" y="28895"/>
                </a:lnTo>
                <a:lnTo>
                  <a:pt x="473114" y="50087"/>
                </a:lnTo>
                <a:lnTo>
                  <a:pt x="507289" y="76257"/>
                </a:lnTo>
                <a:lnTo>
                  <a:pt x="537507" y="106925"/>
                </a:lnTo>
                <a:lnTo>
                  <a:pt x="563293" y="141609"/>
                </a:lnTo>
                <a:lnTo>
                  <a:pt x="584175" y="179829"/>
                </a:lnTo>
                <a:lnTo>
                  <a:pt x="599677" y="221104"/>
                </a:lnTo>
                <a:lnTo>
                  <a:pt x="609326" y="264953"/>
                </a:lnTo>
                <a:lnTo>
                  <a:pt x="612648" y="310895"/>
                </a:lnTo>
                <a:lnTo>
                  <a:pt x="609326" y="356838"/>
                </a:lnTo>
                <a:lnTo>
                  <a:pt x="599677" y="400687"/>
                </a:lnTo>
                <a:lnTo>
                  <a:pt x="584175" y="441962"/>
                </a:lnTo>
                <a:lnTo>
                  <a:pt x="563293" y="480182"/>
                </a:lnTo>
                <a:lnTo>
                  <a:pt x="537507" y="514866"/>
                </a:lnTo>
                <a:lnTo>
                  <a:pt x="507289" y="545534"/>
                </a:lnTo>
                <a:lnTo>
                  <a:pt x="473114" y="571704"/>
                </a:lnTo>
                <a:lnTo>
                  <a:pt x="435456" y="592896"/>
                </a:lnTo>
                <a:lnTo>
                  <a:pt x="394789" y="608629"/>
                </a:lnTo>
                <a:lnTo>
                  <a:pt x="351587" y="618421"/>
                </a:lnTo>
                <a:lnTo>
                  <a:pt x="306324" y="621791"/>
                </a:lnTo>
                <a:lnTo>
                  <a:pt x="261060" y="618421"/>
                </a:lnTo>
                <a:lnTo>
                  <a:pt x="217858" y="608629"/>
                </a:lnTo>
                <a:lnTo>
                  <a:pt x="177191" y="592896"/>
                </a:lnTo>
                <a:lnTo>
                  <a:pt x="139533" y="571704"/>
                </a:lnTo>
                <a:lnTo>
                  <a:pt x="105358" y="545534"/>
                </a:lnTo>
                <a:lnTo>
                  <a:pt x="75140" y="514866"/>
                </a:lnTo>
                <a:lnTo>
                  <a:pt x="49354" y="480182"/>
                </a:lnTo>
                <a:lnTo>
                  <a:pt x="28472" y="441962"/>
                </a:lnTo>
                <a:lnTo>
                  <a:pt x="12970" y="400687"/>
                </a:lnTo>
                <a:lnTo>
                  <a:pt x="3321" y="356838"/>
                </a:lnTo>
                <a:lnTo>
                  <a:pt x="0" y="310895"/>
                </a:lnTo>
                <a:close/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 txBox="1"/>
          <p:nvPr/>
        </p:nvSpPr>
        <p:spPr>
          <a:xfrm>
            <a:off x="8422893" y="309371"/>
            <a:ext cx="350520" cy="6330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0">
              <a:lnSpc>
                <a:spcPct val="100000"/>
              </a:lnSpc>
            </a:pPr>
            <a:r>
              <a:rPr dirty="0" sz="1800" spc="-75">
                <a:latin typeface="Times New Roman"/>
                <a:cs typeface="Times New Roman"/>
              </a:rPr>
              <a:t>11</a:t>
            </a:r>
            <a:endParaRPr sz="18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1535"/>
              </a:spcBef>
            </a:pPr>
            <a:r>
              <a:rPr dirty="0" sz="1000" spc="-5" b="1">
                <a:latin typeface="Arial"/>
                <a:cs typeface="Arial"/>
              </a:rPr>
              <a:t>P,</a:t>
            </a:r>
            <a:r>
              <a:rPr dirty="0" sz="1000" spc="-85" b="1">
                <a:latin typeface="Arial"/>
                <a:cs typeface="Arial"/>
              </a:rPr>
              <a:t> </a:t>
            </a:r>
            <a:r>
              <a:rPr dirty="0" sz="1000" spc="-5" b="1">
                <a:latin typeface="Arial"/>
                <a:cs typeface="Arial"/>
              </a:rPr>
              <a:t>кН</a:t>
            </a:r>
            <a:endParaRPr sz="1000">
              <a:latin typeface="Arial"/>
              <a:cs typeface="Arial"/>
            </a:endParaRPr>
          </a:p>
        </p:txBody>
      </p:sp>
      <p:sp>
        <p:nvSpPr>
          <p:cNvPr id="129" name="object 129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pc="-20"/>
              <a:t>Графіки </a:t>
            </a:r>
            <a:r>
              <a:rPr dirty="0" spc="-5"/>
              <a:t>залежності осідання </a:t>
            </a:r>
            <a:r>
              <a:rPr dirty="0"/>
              <a:t>– </a:t>
            </a:r>
            <a:r>
              <a:rPr dirty="0" spc="-5"/>
              <a:t>навантаження </a:t>
            </a:r>
            <a:r>
              <a:rPr dirty="0"/>
              <a:t>для </a:t>
            </a:r>
            <a:r>
              <a:rPr dirty="0" spc="-15"/>
              <a:t>моделі</a:t>
            </a:r>
            <a:r>
              <a:rPr dirty="0"/>
              <a:t> №1</a:t>
            </a:r>
          </a:p>
        </p:txBody>
      </p:sp>
      <p:sp>
        <p:nvSpPr>
          <p:cNvPr id="130" name="object 130"/>
          <p:cNvSpPr txBox="1"/>
          <p:nvPr/>
        </p:nvSpPr>
        <p:spPr>
          <a:xfrm>
            <a:off x="690473" y="2956433"/>
            <a:ext cx="7296150" cy="6394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4333240" algn="l"/>
              </a:tabLst>
            </a:pPr>
            <a:r>
              <a:rPr dirty="0" sz="1400">
                <a:latin typeface="Times New Roman"/>
                <a:cs typeface="Times New Roman"/>
              </a:rPr>
              <a:t>для паль </a:t>
            </a:r>
            <a:r>
              <a:rPr dirty="0" sz="1400" spc="-5">
                <a:latin typeface="Times New Roman"/>
                <a:cs typeface="Times New Roman"/>
              </a:rPr>
              <a:t>довжиною </a:t>
            </a:r>
            <a:r>
              <a:rPr dirty="0" sz="1400">
                <a:latin typeface="Times New Roman"/>
                <a:cs typeface="Times New Roman"/>
              </a:rPr>
              <a:t>20 см при кроці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5">
                <a:latin typeface="Times New Roman"/>
                <a:cs typeface="Times New Roman"/>
              </a:rPr>
              <a:t>3d	</a:t>
            </a:r>
            <a:r>
              <a:rPr dirty="0" baseline="3968" sz="2100">
                <a:latin typeface="Times New Roman"/>
                <a:cs typeface="Times New Roman"/>
              </a:rPr>
              <a:t>для паль </a:t>
            </a:r>
            <a:r>
              <a:rPr dirty="0" baseline="3968" sz="2100" spc="-7">
                <a:latin typeface="Times New Roman"/>
                <a:cs typeface="Times New Roman"/>
              </a:rPr>
              <a:t>довжиною </a:t>
            </a:r>
            <a:r>
              <a:rPr dirty="0" baseline="3968" sz="2100">
                <a:latin typeface="Times New Roman"/>
                <a:cs typeface="Times New Roman"/>
              </a:rPr>
              <a:t>20 см при кроці</a:t>
            </a:r>
            <a:r>
              <a:rPr dirty="0" baseline="3968" sz="2100" spc="-179">
                <a:latin typeface="Times New Roman"/>
                <a:cs typeface="Times New Roman"/>
              </a:rPr>
              <a:t> </a:t>
            </a:r>
            <a:r>
              <a:rPr dirty="0" baseline="3968" sz="2100" spc="7">
                <a:latin typeface="Times New Roman"/>
                <a:cs typeface="Times New Roman"/>
              </a:rPr>
              <a:t>6d</a:t>
            </a:r>
            <a:endParaRPr baseline="3968" sz="2100">
              <a:latin typeface="Times New Roman"/>
              <a:cs typeface="Times New Roman"/>
            </a:endParaRPr>
          </a:p>
          <a:p>
            <a:pPr marL="563880">
              <a:lnSpc>
                <a:spcPct val="100000"/>
              </a:lnSpc>
              <a:spcBef>
                <a:spcPts val="1000"/>
              </a:spcBef>
            </a:pPr>
            <a:r>
              <a:rPr dirty="0" sz="1800" spc="-20">
                <a:latin typeface="Calibri"/>
                <a:cs typeface="Calibri"/>
              </a:rPr>
              <a:t>Графіки </a:t>
            </a:r>
            <a:r>
              <a:rPr dirty="0" sz="1800" spc="-5">
                <a:latin typeface="Calibri"/>
                <a:cs typeface="Calibri"/>
              </a:rPr>
              <a:t>залежності осідання </a:t>
            </a:r>
            <a:r>
              <a:rPr dirty="0" sz="1800">
                <a:latin typeface="Calibri"/>
                <a:cs typeface="Calibri"/>
              </a:rPr>
              <a:t>– </a:t>
            </a:r>
            <a:r>
              <a:rPr dirty="0" sz="1800" spc="-5">
                <a:latin typeface="Calibri"/>
                <a:cs typeface="Calibri"/>
              </a:rPr>
              <a:t>навантаження </a:t>
            </a:r>
            <a:r>
              <a:rPr dirty="0" sz="1800">
                <a:latin typeface="Calibri"/>
                <a:cs typeface="Calibri"/>
              </a:rPr>
              <a:t>для </a:t>
            </a:r>
            <a:r>
              <a:rPr dirty="0" sz="1800" spc="-15">
                <a:latin typeface="Calibri"/>
                <a:cs typeface="Calibri"/>
              </a:rPr>
              <a:t>моделі</a:t>
            </a:r>
            <a:r>
              <a:rPr dirty="0" sz="1800" spc="10">
                <a:latin typeface="Calibri"/>
                <a:cs typeface="Calibri"/>
              </a:rPr>
              <a:t> </a:t>
            </a:r>
            <a:r>
              <a:rPr dirty="0" sz="1800">
                <a:latin typeface="Calibri"/>
                <a:cs typeface="Calibri"/>
              </a:rPr>
              <a:t>№2</a:t>
            </a:r>
            <a:endParaRPr sz="1800">
              <a:latin typeface="Calibri"/>
              <a:cs typeface="Calibri"/>
            </a:endParaRPr>
          </a:p>
        </p:txBody>
      </p:sp>
      <p:sp>
        <p:nvSpPr>
          <p:cNvPr id="131" name="object 131"/>
          <p:cNvSpPr/>
          <p:nvPr/>
        </p:nvSpPr>
        <p:spPr>
          <a:xfrm>
            <a:off x="752855" y="6149340"/>
            <a:ext cx="3333115" cy="0"/>
          </a:xfrm>
          <a:custGeom>
            <a:avLst/>
            <a:gdLst/>
            <a:ahLst/>
            <a:cxnLst/>
            <a:rect l="l" t="t" r="r" b="b"/>
            <a:pathLst>
              <a:path w="3333115" h="0">
                <a:moveTo>
                  <a:pt x="0" y="0"/>
                </a:moveTo>
                <a:lnTo>
                  <a:pt x="3332988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752855" y="5871971"/>
            <a:ext cx="3333115" cy="0"/>
          </a:xfrm>
          <a:custGeom>
            <a:avLst/>
            <a:gdLst/>
            <a:ahLst/>
            <a:cxnLst/>
            <a:rect l="l" t="t" r="r" b="b"/>
            <a:pathLst>
              <a:path w="3333115" h="0">
                <a:moveTo>
                  <a:pt x="0" y="0"/>
                </a:moveTo>
                <a:lnTo>
                  <a:pt x="3332988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752855" y="5594603"/>
            <a:ext cx="3333115" cy="0"/>
          </a:xfrm>
          <a:custGeom>
            <a:avLst/>
            <a:gdLst/>
            <a:ahLst/>
            <a:cxnLst/>
            <a:rect l="l" t="t" r="r" b="b"/>
            <a:pathLst>
              <a:path w="3333115" h="0">
                <a:moveTo>
                  <a:pt x="0" y="0"/>
                </a:moveTo>
                <a:lnTo>
                  <a:pt x="3332988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752855" y="5317235"/>
            <a:ext cx="3333115" cy="0"/>
          </a:xfrm>
          <a:custGeom>
            <a:avLst/>
            <a:gdLst/>
            <a:ahLst/>
            <a:cxnLst/>
            <a:rect l="l" t="t" r="r" b="b"/>
            <a:pathLst>
              <a:path w="3333115" h="0">
                <a:moveTo>
                  <a:pt x="0" y="0"/>
                </a:moveTo>
                <a:lnTo>
                  <a:pt x="3332988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752855" y="5039867"/>
            <a:ext cx="3333115" cy="0"/>
          </a:xfrm>
          <a:custGeom>
            <a:avLst/>
            <a:gdLst/>
            <a:ahLst/>
            <a:cxnLst/>
            <a:rect l="l" t="t" r="r" b="b"/>
            <a:pathLst>
              <a:path w="3333115" h="0">
                <a:moveTo>
                  <a:pt x="0" y="0"/>
                </a:moveTo>
                <a:lnTo>
                  <a:pt x="3332988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752855" y="4762500"/>
            <a:ext cx="3333115" cy="0"/>
          </a:xfrm>
          <a:custGeom>
            <a:avLst/>
            <a:gdLst/>
            <a:ahLst/>
            <a:cxnLst/>
            <a:rect l="l" t="t" r="r" b="b"/>
            <a:pathLst>
              <a:path w="3333115" h="0">
                <a:moveTo>
                  <a:pt x="0" y="0"/>
                </a:moveTo>
                <a:lnTo>
                  <a:pt x="3332988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752855" y="4483608"/>
            <a:ext cx="3333115" cy="0"/>
          </a:xfrm>
          <a:custGeom>
            <a:avLst/>
            <a:gdLst/>
            <a:ahLst/>
            <a:cxnLst/>
            <a:rect l="l" t="t" r="r" b="b"/>
            <a:pathLst>
              <a:path w="3333115" h="0">
                <a:moveTo>
                  <a:pt x="0" y="0"/>
                </a:moveTo>
                <a:lnTo>
                  <a:pt x="3332988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/>
          <p:nvPr/>
        </p:nvSpPr>
        <p:spPr>
          <a:xfrm>
            <a:off x="752855" y="4206240"/>
            <a:ext cx="3333115" cy="0"/>
          </a:xfrm>
          <a:custGeom>
            <a:avLst/>
            <a:gdLst/>
            <a:ahLst/>
            <a:cxnLst/>
            <a:rect l="l" t="t" r="r" b="b"/>
            <a:pathLst>
              <a:path w="3333115" h="0">
                <a:moveTo>
                  <a:pt x="0" y="0"/>
                </a:moveTo>
                <a:lnTo>
                  <a:pt x="3332988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/>
          <p:nvPr/>
        </p:nvSpPr>
        <p:spPr>
          <a:xfrm>
            <a:off x="752855" y="3928871"/>
            <a:ext cx="0" cy="2220595"/>
          </a:xfrm>
          <a:custGeom>
            <a:avLst/>
            <a:gdLst/>
            <a:ahLst/>
            <a:cxnLst/>
            <a:rect l="l" t="t" r="r" b="b"/>
            <a:pathLst>
              <a:path w="0" h="2220595">
                <a:moveTo>
                  <a:pt x="0" y="2220467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714755" y="6149340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/>
          <p:nvPr/>
        </p:nvSpPr>
        <p:spPr>
          <a:xfrm>
            <a:off x="714755" y="5871971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/>
          <p:nvPr/>
        </p:nvSpPr>
        <p:spPr>
          <a:xfrm>
            <a:off x="714755" y="559460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/>
          <p:nvPr/>
        </p:nvSpPr>
        <p:spPr>
          <a:xfrm>
            <a:off x="714755" y="531723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/>
          <p:nvPr/>
        </p:nvSpPr>
        <p:spPr>
          <a:xfrm>
            <a:off x="714755" y="503986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714755" y="4762500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/>
          <p:nvPr/>
        </p:nvSpPr>
        <p:spPr>
          <a:xfrm>
            <a:off x="714755" y="4483608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/>
          <p:nvPr/>
        </p:nvSpPr>
        <p:spPr>
          <a:xfrm>
            <a:off x="714755" y="4206240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8" name="object 148"/>
          <p:cNvSpPr/>
          <p:nvPr/>
        </p:nvSpPr>
        <p:spPr>
          <a:xfrm>
            <a:off x="714755" y="3928871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9" name="object 149"/>
          <p:cNvSpPr/>
          <p:nvPr/>
        </p:nvSpPr>
        <p:spPr>
          <a:xfrm>
            <a:off x="752855" y="3928871"/>
            <a:ext cx="3333115" cy="0"/>
          </a:xfrm>
          <a:custGeom>
            <a:avLst/>
            <a:gdLst/>
            <a:ahLst/>
            <a:cxnLst/>
            <a:rect l="l" t="t" r="r" b="b"/>
            <a:pathLst>
              <a:path w="3333115" h="0">
                <a:moveTo>
                  <a:pt x="0" y="0"/>
                </a:moveTo>
                <a:lnTo>
                  <a:pt x="3332988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0" name="object 150"/>
          <p:cNvSpPr/>
          <p:nvPr/>
        </p:nvSpPr>
        <p:spPr>
          <a:xfrm>
            <a:off x="752855" y="3928871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1" name="object 151"/>
          <p:cNvSpPr/>
          <p:nvPr/>
        </p:nvSpPr>
        <p:spPr>
          <a:xfrm>
            <a:off x="897636" y="3928871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2" name="object 152"/>
          <p:cNvSpPr/>
          <p:nvPr/>
        </p:nvSpPr>
        <p:spPr>
          <a:xfrm>
            <a:off x="1042416" y="3928871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3" name="object 153"/>
          <p:cNvSpPr/>
          <p:nvPr/>
        </p:nvSpPr>
        <p:spPr>
          <a:xfrm>
            <a:off x="1187196" y="3928871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4" name="object 154"/>
          <p:cNvSpPr/>
          <p:nvPr/>
        </p:nvSpPr>
        <p:spPr>
          <a:xfrm>
            <a:off x="1331975" y="3928871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5" name="object 155"/>
          <p:cNvSpPr/>
          <p:nvPr/>
        </p:nvSpPr>
        <p:spPr>
          <a:xfrm>
            <a:off x="1476755" y="3928871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6" name="object 156"/>
          <p:cNvSpPr/>
          <p:nvPr/>
        </p:nvSpPr>
        <p:spPr>
          <a:xfrm>
            <a:off x="1621536" y="3928871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7" name="object 157"/>
          <p:cNvSpPr/>
          <p:nvPr/>
        </p:nvSpPr>
        <p:spPr>
          <a:xfrm>
            <a:off x="1766316" y="3928871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8" name="object 158"/>
          <p:cNvSpPr/>
          <p:nvPr/>
        </p:nvSpPr>
        <p:spPr>
          <a:xfrm>
            <a:off x="1911095" y="3928871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9" name="object 159"/>
          <p:cNvSpPr/>
          <p:nvPr/>
        </p:nvSpPr>
        <p:spPr>
          <a:xfrm>
            <a:off x="2055876" y="3928871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0" name="object 160"/>
          <p:cNvSpPr/>
          <p:nvPr/>
        </p:nvSpPr>
        <p:spPr>
          <a:xfrm>
            <a:off x="2200655" y="3928871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1" name="object 161"/>
          <p:cNvSpPr/>
          <p:nvPr/>
        </p:nvSpPr>
        <p:spPr>
          <a:xfrm>
            <a:off x="2346960" y="3928871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2" name="object 162"/>
          <p:cNvSpPr/>
          <p:nvPr/>
        </p:nvSpPr>
        <p:spPr>
          <a:xfrm>
            <a:off x="2491739" y="3928871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3" name="object 163"/>
          <p:cNvSpPr/>
          <p:nvPr/>
        </p:nvSpPr>
        <p:spPr>
          <a:xfrm>
            <a:off x="2636520" y="3928871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4" name="object 164"/>
          <p:cNvSpPr/>
          <p:nvPr/>
        </p:nvSpPr>
        <p:spPr>
          <a:xfrm>
            <a:off x="2781300" y="3928871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5" name="object 165"/>
          <p:cNvSpPr/>
          <p:nvPr/>
        </p:nvSpPr>
        <p:spPr>
          <a:xfrm>
            <a:off x="2926079" y="3928871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6" name="object 166"/>
          <p:cNvSpPr/>
          <p:nvPr/>
        </p:nvSpPr>
        <p:spPr>
          <a:xfrm>
            <a:off x="3070860" y="3928871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7" name="object 167"/>
          <p:cNvSpPr/>
          <p:nvPr/>
        </p:nvSpPr>
        <p:spPr>
          <a:xfrm>
            <a:off x="3215639" y="3928871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8" name="object 168"/>
          <p:cNvSpPr/>
          <p:nvPr/>
        </p:nvSpPr>
        <p:spPr>
          <a:xfrm>
            <a:off x="3360420" y="3928871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9" name="object 169"/>
          <p:cNvSpPr/>
          <p:nvPr/>
        </p:nvSpPr>
        <p:spPr>
          <a:xfrm>
            <a:off x="3505200" y="3928871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0" name="object 170"/>
          <p:cNvSpPr/>
          <p:nvPr/>
        </p:nvSpPr>
        <p:spPr>
          <a:xfrm>
            <a:off x="3649979" y="3928871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1" name="object 171"/>
          <p:cNvSpPr/>
          <p:nvPr/>
        </p:nvSpPr>
        <p:spPr>
          <a:xfrm>
            <a:off x="3794759" y="3928871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2" name="object 172"/>
          <p:cNvSpPr/>
          <p:nvPr/>
        </p:nvSpPr>
        <p:spPr>
          <a:xfrm>
            <a:off x="3939540" y="3928871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3" name="object 173"/>
          <p:cNvSpPr/>
          <p:nvPr/>
        </p:nvSpPr>
        <p:spPr>
          <a:xfrm>
            <a:off x="4085844" y="3928871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4" name="object 174"/>
          <p:cNvSpPr/>
          <p:nvPr/>
        </p:nvSpPr>
        <p:spPr>
          <a:xfrm>
            <a:off x="824483" y="3928871"/>
            <a:ext cx="2173605" cy="1979930"/>
          </a:xfrm>
          <a:custGeom>
            <a:avLst/>
            <a:gdLst/>
            <a:ahLst/>
            <a:cxnLst/>
            <a:rect l="l" t="t" r="r" b="b"/>
            <a:pathLst>
              <a:path w="2173605" h="1979929">
                <a:moveTo>
                  <a:pt x="0" y="0"/>
                </a:moveTo>
                <a:lnTo>
                  <a:pt x="144779" y="22859"/>
                </a:lnTo>
                <a:lnTo>
                  <a:pt x="289559" y="71627"/>
                </a:lnTo>
                <a:lnTo>
                  <a:pt x="434340" y="94487"/>
                </a:lnTo>
                <a:lnTo>
                  <a:pt x="580644" y="94487"/>
                </a:lnTo>
                <a:lnTo>
                  <a:pt x="725424" y="185927"/>
                </a:lnTo>
                <a:lnTo>
                  <a:pt x="870204" y="280415"/>
                </a:lnTo>
                <a:lnTo>
                  <a:pt x="1014984" y="304800"/>
                </a:lnTo>
                <a:lnTo>
                  <a:pt x="1159764" y="382523"/>
                </a:lnTo>
                <a:lnTo>
                  <a:pt x="1304543" y="455675"/>
                </a:lnTo>
                <a:lnTo>
                  <a:pt x="1449323" y="647700"/>
                </a:lnTo>
                <a:lnTo>
                  <a:pt x="1594104" y="766571"/>
                </a:lnTo>
                <a:lnTo>
                  <a:pt x="1738884" y="1060703"/>
                </a:lnTo>
                <a:lnTo>
                  <a:pt x="1883664" y="1263395"/>
                </a:lnTo>
                <a:lnTo>
                  <a:pt x="2028443" y="1691639"/>
                </a:lnTo>
                <a:lnTo>
                  <a:pt x="2173224" y="1979676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5" name="object 175"/>
          <p:cNvSpPr/>
          <p:nvPr/>
        </p:nvSpPr>
        <p:spPr>
          <a:xfrm>
            <a:off x="791781" y="3896995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4" h="64135">
                <a:moveTo>
                  <a:pt x="32003" y="0"/>
                </a:moveTo>
                <a:lnTo>
                  <a:pt x="64008" y="32003"/>
                </a:lnTo>
                <a:lnTo>
                  <a:pt x="32003" y="64007"/>
                </a:lnTo>
                <a:lnTo>
                  <a:pt x="0" y="32003"/>
                </a:lnTo>
                <a:lnTo>
                  <a:pt x="32003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6" name="object 176"/>
          <p:cNvSpPr/>
          <p:nvPr/>
        </p:nvSpPr>
        <p:spPr>
          <a:xfrm>
            <a:off x="936561" y="3919854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4" h="64135">
                <a:moveTo>
                  <a:pt x="32003" y="0"/>
                </a:moveTo>
                <a:lnTo>
                  <a:pt x="64007" y="32004"/>
                </a:lnTo>
                <a:lnTo>
                  <a:pt x="32003" y="64008"/>
                </a:lnTo>
                <a:lnTo>
                  <a:pt x="0" y="32004"/>
                </a:lnTo>
                <a:lnTo>
                  <a:pt x="32003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7" name="object 177"/>
          <p:cNvSpPr/>
          <p:nvPr/>
        </p:nvSpPr>
        <p:spPr>
          <a:xfrm>
            <a:off x="1081341" y="3968622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4" h="64135">
                <a:moveTo>
                  <a:pt x="32004" y="0"/>
                </a:moveTo>
                <a:lnTo>
                  <a:pt x="64008" y="31876"/>
                </a:lnTo>
                <a:lnTo>
                  <a:pt x="32004" y="64007"/>
                </a:lnTo>
                <a:lnTo>
                  <a:pt x="0" y="31876"/>
                </a:lnTo>
                <a:lnTo>
                  <a:pt x="32004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8" name="object 178"/>
          <p:cNvSpPr/>
          <p:nvPr/>
        </p:nvSpPr>
        <p:spPr>
          <a:xfrm>
            <a:off x="1226121" y="3991355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4" h="64135">
                <a:moveTo>
                  <a:pt x="32003" y="0"/>
                </a:moveTo>
                <a:lnTo>
                  <a:pt x="63944" y="32004"/>
                </a:lnTo>
                <a:lnTo>
                  <a:pt x="32003" y="64135"/>
                </a:lnTo>
                <a:lnTo>
                  <a:pt x="0" y="32004"/>
                </a:lnTo>
                <a:lnTo>
                  <a:pt x="32003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9" name="object 179"/>
          <p:cNvSpPr/>
          <p:nvPr/>
        </p:nvSpPr>
        <p:spPr>
          <a:xfrm>
            <a:off x="1372361" y="3991355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4" h="64135">
                <a:moveTo>
                  <a:pt x="32003" y="0"/>
                </a:moveTo>
                <a:lnTo>
                  <a:pt x="64007" y="32004"/>
                </a:lnTo>
                <a:lnTo>
                  <a:pt x="32003" y="64135"/>
                </a:lnTo>
                <a:lnTo>
                  <a:pt x="0" y="32004"/>
                </a:lnTo>
                <a:lnTo>
                  <a:pt x="32003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0" name="object 180"/>
          <p:cNvSpPr/>
          <p:nvPr/>
        </p:nvSpPr>
        <p:spPr>
          <a:xfrm>
            <a:off x="1517141" y="4082922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4" h="64135">
                <a:moveTo>
                  <a:pt x="32004" y="0"/>
                </a:moveTo>
                <a:lnTo>
                  <a:pt x="64008" y="31876"/>
                </a:lnTo>
                <a:lnTo>
                  <a:pt x="32004" y="64007"/>
                </a:lnTo>
                <a:lnTo>
                  <a:pt x="0" y="31876"/>
                </a:lnTo>
                <a:lnTo>
                  <a:pt x="32004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1" name="object 181"/>
          <p:cNvSpPr/>
          <p:nvPr/>
        </p:nvSpPr>
        <p:spPr>
          <a:xfrm>
            <a:off x="1661922" y="4177410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5" h="64135">
                <a:moveTo>
                  <a:pt x="32003" y="0"/>
                </a:moveTo>
                <a:lnTo>
                  <a:pt x="64007" y="32003"/>
                </a:lnTo>
                <a:lnTo>
                  <a:pt x="32003" y="64007"/>
                </a:lnTo>
                <a:lnTo>
                  <a:pt x="0" y="32003"/>
                </a:lnTo>
                <a:lnTo>
                  <a:pt x="32003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2" name="object 182"/>
          <p:cNvSpPr/>
          <p:nvPr/>
        </p:nvSpPr>
        <p:spPr>
          <a:xfrm>
            <a:off x="1806701" y="4201667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5" h="64135">
                <a:moveTo>
                  <a:pt x="32004" y="0"/>
                </a:moveTo>
                <a:lnTo>
                  <a:pt x="64008" y="32003"/>
                </a:lnTo>
                <a:lnTo>
                  <a:pt x="32004" y="64134"/>
                </a:lnTo>
                <a:lnTo>
                  <a:pt x="0" y="32003"/>
                </a:lnTo>
                <a:lnTo>
                  <a:pt x="32004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3" name="object 183"/>
          <p:cNvSpPr/>
          <p:nvPr/>
        </p:nvSpPr>
        <p:spPr>
          <a:xfrm>
            <a:off x="1951482" y="4279519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5" h="64135">
                <a:moveTo>
                  <a:pt x="32004" y="0"/>
                </a:moveTo>
                <a:lnTo>
                  <a:pt x="64007" y="32003"/>
                </a:lnTo>
                <a:lnTo>
                  <a:pt x="32004" y="64007"/>
                </a:lnTo>
                <a:lnTo>
                  <a:pt x="0" y="32003"/>
                </a:lnTo>
                <a:lnTo>
                  <a:pt x="32004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4" name="object 184"/>
          <p:cNvSpPr/>
          <p:nvPr/>
        </p:nvSpPr>
        <p:spPr>
          <a:xfrm>
            <a:off x="2096261" y="4352671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5" h="64135">
                <a:moveTo>
                  <a:pt x="32004" y="0"/>
                </a:moveTo>
                <a:lnTo>
                  <a:pt x="64007" y="31876"/>
                </a:lnTo>
                <a:lnTo>
                  <a:pt x="32004" y="64007"/>
                </a:lnTo>
                <a:lnTo>
                  <a:pt x="0" y="31876"/>
                </a:lnTo>
                <a:lnTo>
                  <a:pt x="32004" y="0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5" name="object 185"/>
          <p:cNvSpPr/>
          <p:nvPr/>
        </p:nvSpPr>
        <p:spPr>
          <a:xfrm>
            <a:off x="2241042" y="4544567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5" h="64135">
                <a:moveTo>
                  <a:pt x="32003" y="0"/>
                </a:moveTo>
                <a:lnTo>
                  <a:pt x="64007" y="32003"/>
                </a:lnTo>
                <a:lnTo>
                  <a:pt x="32003" y="64134"/>
                </a:lnTo>
                <a:lnTo>
                  <a:pt x="0" y="32003"/>
                </a:lnTo>
                <a:lnTo>
                  <a:pt x="32003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6" name="object 186"/>
          <p:cNvSpPr/>
          <p:nvPr/>
        </p:nvSpPr>
        <p:spPr>
          <a:xfrm>
            <a:off x="2385822" y="4663566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5" h="64135">
                <a:moveTo>
                  <a:pt x="32003" y="0"/>
                </a:moveTo>
                <a:lnTo>
                  <a:pt x="64007" y="32003"/>
                </a:lnTo>
                <a:lnTo>
                  <a:pt x="32003" y="64007"/>
                </a:lnTo>
                <a:lnTo>
                  <a:pt x="0" y="32003"/>
                </a:lnTo>
                <a:lnTo>
                  <a:pt x="32003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7" name="object 187"/>
          <p:cNvSpPr/>
          <p:nvPr/>
        </p:nvSpPr>
        <p:spPr>
          <a:xfrm>
            <a:off x="2530601" y="4957698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5" h="64135">
                <a:moveTo>
                  <a:pt x="32004" y="0"/>
                </a:moveTo>
                <a:lnTo>
                  <a:pt x="64008" y="32003"/>
                </a:lnTo>
                <a:lnTo>
                  <a:pt x="32004" y="64007"/>
                </a:lnTo>
                <a:lnTo>
                  <a:pt x="0" y="32003"/>
                </a:lnTo>
                <a:lnTo>
                  <a:pt x="32004" y="0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8" name="object 188"/>
          <p:cNvSpPr/>
          <p:nvPr/>
        </p:nvSpPr>
        <p:spPr>
          <a:xfrm>
            <a:off x="2675382" y="5160390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5" h="64135">
                <a:moveTo>
                  <a:pt x="32004" y="0"/>
                </a:moveTo>
                <a:lnTo>
                  <a:pt x="64007" y="31876"/>
                </a:lnTo>
                <a:lnTo>
                  <a:pt x="32004" y="64007"/>
                </a:lnTo>
                <a:lnTo>
                  <a:pt x="0" y="31876"/>
                </a:lnTo>
                <a:lnTo>
                  <a:pt x="32004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9" name="object 189"/>
          <p:cNvSpPr/>
          <p:nvPr/>
        </p:nvSpPr>
        <p:spPr>
          <a:xfrm>
            <a:off x="2820161" y="5588571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5" h="64135">
                <a:moveTo>
                  <a:pt x="32004" y="0"/>
                </a:moveTo>
                <a:lnTo>
                  <a:pt x="64007" y="32003"/>
                </a:lnTo>
                <a:lnTo>
                  <a:pt x="32004" y="64007"/>
                </a:lnTo>
                <a:lnTo>
                  <a:pt x="0" y="32003"/>
                </a:lnTo>
                <a:lnTo>
                  <a:pt x="32004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0" name="object 190"/>
          <p:cNvSpPr/>
          <p:nvPr/>
        </p:nvSpPr>
        <p:spPr>
          <a:xfrm>
            <a:off x="2964942" y="5876607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5" h="64135">
                <a:moveTo>
                  <a:pt x="32003" y="0"/>
                </a:moveTo>
                <a:lnTo>
                  <a:pt x="64007" y="32003"/>
                </a:lnTo>
                <a:lnTo>
                  <a:pt x="32003" y="64007"/>
                </a:lnTo>
                <a:lnTo>
                  <a:pt x="0" y="32003"/>
                </a:lnTo>
                <a:lnTo>
                  <a:pt x="32003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1" name="object 191"/>
          <p:cNvSpPr/>
          <p:nvPr/>
        </p:nvSpPr>
        <p:spPr>
          <a:xfrm>
            <a:off x="825246" y="3929634"/>
            <a:ext cx="3187065" cy="1199515"/>
          </a:xfrm>
          <a:custGeom>
            <a:avLst/>
            <a:gdLst/>
            <a:ahLst/>
            <a:cxnLst/>
            <a:rect l="l" t="t" r="r" b="b"/>
            <a:pathLst>
              <a:path w="3187065" h="1199514">
                <a:moveTo>
                  <a:pt x="0" y="0"/>
                </a:moveTo>
                <a:lnTo>
                  <a:pt x="144779" y="155448"/>
                </a:lnTo>
                <a:lnTo>
                  <a:pt x="289559" y="179832"/>
                </a:lnTo>
                <a:lnTo>
                  <a:pt x="434340" y="217932"/>
                </a:lnTo>
                <a:lnTo>
                  <a:pt x="579119" y="260604"/>
                </a:lnTo>
                <a:lnTo>
                  <a:pt x="723900" y="304800"/>
                </a:lnTo>
                <a:lnTo>
                  <a:pt x="868679" y="362712"/>
                </a:lnTo>
                <a:lnTo>
                  <a:pt x="1013460" y="420624"/>
                </a:lnTo>
                <a:lnTo>
                  <a:pt x="1158240" y="496824"/>
                </a:lnTo>
                <a:lnTo>
                  <a:pt x="1303020" y="515112"/>
                </a:lnTo>
                <a:lnTo>
                  <a:pt x="1449323" y="527304"/>
                </a:lnTo>
                <a:lnTo>
                  <a:pt x="1594104" y="544068"/>
                </a:lnTo>
                <a:lnTo>
                  <a:pt x="1738884" y="562356"/>
                </a:lnTo>
                <a:lnTo>
                  <a:pt x="1883664" y="592836"/>
                </a:lnTo>
                <a:lnTo>
                  <a:pt x="2028443" y="621792"/>
                </a:lnTo>
                <a:lnTo>
                  <a:pt x="2173224" y="669036"/>
                </a:lnTo>
                <a:lnTo>
                  <a:pt x="2318004" y="710184"/>
                </a:lnTo>
                <a:lnTo>
                  <a:pt x="2462783" y="787908"/>
                </a:lnTo>
                <a:lnTo>
                  <a:pt x="2607564" y="885444"/>
                </a:lnTo>
                <a:lnTo>
                  <a:pt x="2752343" y="940308"/>
                </a:lnTo>
                <a:lnTo>
                  <a:pt x="2897124" y="1018032"/>
                </a:lnTo>
                <a:lnTo>
                  <a:pt x="3041904" y="1104900"/>
                </a:lnTo>
                <a:lnTo>
                  <a:pt x="3186683" y="1199388"/>
                </a:lnTo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2" name="object 192"/>
          <p:cNvSpPr/>
          <p:nvPr/>
        </p:nvSpPr>
        <p:spPr>
          <a:xfrm>
            <a:off x="779589" y="3884803"/>
            <a:ext cx="88900" cy="88265"/>
          </a:xfrm>
          <a:custGeom>
            <a:avLst/>
            <a:gdLst/>
            <a:ahLst/>
            <a:cxnLst/>
            <a:rect l="l" t="t" r="r" b="b"/>
            <a:pathLst>
              <a:path w="88900" h="88264">
                <a:moveTo>
                  <a:pt x="44195" y="0"/>
                </a:moveTo>
                <a:lnTo>
                  <a:pt x="0" y="44196"/>
                </a:lnTo>
                <a:lnTo>
                  <a:pt x="44195" y="88265"/>
                </a:lnTo>
                <a:lnTo>
                  <a:pt x="88392" y="44196"/>
                </a:lnTo>
                <a:lnTo>
                  <a:pt x="4419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3" name="object 193"/>
          <p:cNvSpPr/>
          <p:nvPr/>
        </p:nvSpPr>
        <p:spPr>
          <a:xfrm>
            <a:off x="779589" y="3884803"/>
            <a:ext cx="88900" cy="88265"/>
          </a:xfrm>
          <a:custGeom>
            <a:avLst/>
            <a:gdLst/>
            <a:ahLst/>
            <a:cxnLst/>
            <a:rect l="l" t="t" r="r" b="b"/>
            <a:pathLst>
              <a:path w="88900" h="88264">
                <a:moveTo>
                  <a:pt x="44195" y="0"/>
                </a:moveTo>
                <a:lnTo>
                  <a:pt x="88392" y="44196"/>
                </a:lnTo>
                <a:lnTo>
                  <a:pt x="44195" y="88265"/>
                </a:lnTo>
                <a:lnTo>
                  <a:pt x="0" y="44196"/>
                </a:lnTo>
                <a:lnTo>
                  <a:pt x="44195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4" name="object 194"/>
          <p:cNvSpPr/>
          <p:nvPr/>
        </p:nvSpPr>
        <p:spPr>
          <a:xfrm>
            <a:off x="924369" y="4040251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196" y="0"/>
                </a:moveTo>
                <a:lnTo>
                  <a:pt x="0" y="44196"/>
                </a:lnTo>
                <a:lnTo>
                  <a:pt x="44196" y="88392"/>
                </a:lnTo>
                <a:lnTo>
                  <a:pt x="88392" y="44196"/>
                </a:lnTo>
                <a:lnTo>
                  <a:pt x="441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5" name="object 195"/>
          <p:cNvSpPr/>
          <p:nvPr/>
        </p:nvSpPr>
        <p:spPr>
          <a:xfrm>
            <a:off x="924369" y="4040251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196" y="0"/>
                </a:moveTo>
                <a:lnTo>
                  <a:pt x="88392" y="44196"/>
                </a:lnTo>
                <a:lnTo>
                  <a:pt x="44196" y="88392"/>
                </a:lnTo>
                <a:lnTo>
                  <a:pt x="0" y="44196"/>
                </a:lnTo>
                <a:lnTo>
                  <a:pt x="44196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6" name="object 196"/>
          <p:cNvSpPr/>
          <p:nvPr/>
        </p:nvSpPr>
        <p:spPr>
          <a:xfrm>
            <a:off x="1069149" y="4064634"/>
            <a:ext cx="88900" cy="88265"/>
          </a:xfrm>
          <a:custGeom>
            <a:avLst/>
            <a:gdLst/>
            <a:ahLst/>
            <a:cxnLst/>
            <a:rect l="l" t="t" r="r" b="b"/>
            <a:pathLst>
              <a:path w="88900" h="88264">
                <a:moveTo>
                  <a:pt x="44196" y="0"/>
                </a:moveTo>
                <a:lnTo>
                  <a:pt x="0" y="44195"/>
                </a:lnTo>
                <a:lnTo>
                  <a:pt x="44196" y="88264"/>
                </a:lnTo>
                <a:lnTo>
                  <a:pt x="88391" y="44195"/>
                </a:lnTo>
                <a:lnTo>
                  <a:pt x="441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7" name="object 197"/>
          <p:cNvSpPr/>
          <p:nvPr/>
        </p:nvSpPr>
        <p:spPr>
          <a:xfrm>
            <a:off x="1069149" y="4064634"/>
            <a:ext cx="88900" cy="88265"/>
          </a:xfrm>
          <a:custGeom>
            <a:avLst/>
            <a:gdLst/>
            <a:ahLst/>
            <a:cxnLst/>
            <a:rect l="l" t="t" r="r" b="b"/>
            <a:pathLst>
              <a:path w="88900" h="88264">
                <a:moveTo>
                  <a:pt x="44196" y="0"/>
                </a:moveTo>
                <a:lnTo>
                  <a:pt x="88391" y="44195"/>
                </a:lnTo>
                <a:lnTo>
                  <a:pt x="44196" y="88264"/>
                </a:lnTo>
                <a:lnTo>
                  <a:pt x="0" y="44195"/>
                </a:lnTo>
                <a:lnTo>
                  <a:pt x="44196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8" name="object 198"/>
          <p:cNvSpPr/>
          <p:nvPr/>
        </p:nvSpPr>
        <p:spPr>
          <a:xfrm>
            <a:off x="1213929" y="4104259"/>
            <a:ext cx="88900" cy="88265"/>
          </a:xfrm>
          <a:custGeom>
            <a:avLst/>
            <a:gdLst/>
            <a:ahLst/>
            <a:cxnLst/>
            <a:rect l="l" t="t" r="r" b="b"/>
            <a:pathLst>
              <a:path w="88900" h="88264">
                <a:moveTo>
                  <a:pt x="44196" y="0"/>
                </a:moveTo>
                <a:lnTo>
                  <a:pt x="0" y="44196"/>
                </a:lnTo>
                <a:lnTo>
                  <a:pt x="44196" y="88265"/>
                </a:lnTo>
                <a:lnTo>
                  <a:pt x="88328" y="44196"/>
                </a:lnTo>
                <a:lnTo>
                  <a:pt x="441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9" name="object 199"/>
          <p:cNvSpPr/>
          <p:nvPr/>
        </p:nvSpPr>
        <p:spPr>
          <a:xfrm>
            <a:off x="1213929" y="4104259"/>
            <a:ext cx="88900" cy="88265"/>
          </a:xfrm>
          <a:custGeom>
            <a:avLst/>
            <a:gdLst/>
            <a:ahLst/>
            <a:cxnLst/>
            <a:rect l="l" t="t" r="r" b="b"/>
            <a:pathLst>
              <a:path w="88900" h="88264">
                <a:moveTo>
                  <a:pt x="44196" y="0"/>
                </a:moveTo>
                <a:lnTo>
                  <a:pt x="88328" y="44196"/>
                </a:lnTo>
                <a:lnTo>
                  <a:pt x="44196" y="88265"/>
                </a:lnTo>
                <a:lnTo>
                  <a:pt x="0" y="44196"/>
                </a:lnTo>
                <a:lnTo>
                  <a:pt x="44196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0" name="object 200"/>
          <p:cNvSpPr/>
          <p:nvPr/>
        </p:nvSpPr>
        <p:spPr>
          <a:xfrm>
            <a:off x="1360169" y="4145407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196" y="0"/>
                </a:moveTo>
                <a:lnTo>
                  <a:pt x="0" y="44196"/>
                </a:lnTo>
                <a:lnTo>
                  <a:pt x="44196" y="88392"/>
                </a:lnTo>
                <a:lnTo>
                  <a:pt x="88392" y="44196"/>
                </a:lnTo>
                <a:lnTo>
                  <a:pt x="441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1" name="object 201"/>
          <p:cNvSpPr/>
          <p:nvPr/>
        </p:nvSpPr>
        <p:spPr>
          <a:xfrm>
            <a:off x="1360169" y="4145407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196" y="0"/>
                </a:moveTo>
                <a:lnTo>
                  <a:pt x="88392" y="44196"/>
                </a:lnTo>
                <a:lnTo>
                  <a:pt x="44196" y="88392"/>
                </a:lnTo>
                <a:lnTo>
                  <a:pt x="0" y="44196"/>
                </a:lnTo>
                <a:lnTo>
                  <a:pt x="44196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2" name="object 202"/>
          <p:cNvSpPr/>
          <p:nvPr/>
        </p:nvSpPr>
        <p:spPr>
          <a:xfrm>
            <a:off x="1504950" y="4189603"/>
            <a:ext cx="88900" cy="88265"/>
          </a:xfrm>
          <a:custGeom>
            <a:avLst/>
            <a:gdLst/>
            <a:ahLst/>
            <a:cxnLst/>
            <a:rect l="l" t="t" r="r" b="b"/>
            <a:pathLst>
              <a:path w="88900" h="88264">
                <a:moveTo>
                  <a:pt x="44196" y="0"/>
                </a:moveTo>
                <a:lnTo>
                  <a:pt x="0" y="44196"/>
                </a:lnTo>
                <a:lnTo>
                  <a:pt x="44196" y="88265"/>
                </a:lnTo>
                <a:lnTo>
                  <a:pt x="88391" y="44196"/>
                </a:lnTo>
                <a:lnTo>
                  <a:pt x="441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3" name="object 203"/>
          <p:cNvSpPr/>
          <p:nvPr/>
        </p:nvSpPr>
        <p:spPr>
          <a:xfrm>
            <a:off x="1504950" y="4189603"/>
            <a:ext cx="88900" cy="88265"/>
          </a:xfrm>
          <a:custGeom>
            <a:avLst/>
            <a:gdLst/>
            <a:ahLst/>
            <a:cxnLst/>
            <a:rect l="l" t="t" r="r" b="b"/>
            <a:pathLst>
              <a:path w="88900" h="88264">
                <a:moveTo>
                  <a:pt x="44196" y="0"/>
                </a:moveTo>
                <a:lnTo>
                  <a:pt x="88391" y="44196"/>
                </a:lnTo>
                <a:lnTo>
                  <a:pt x="44196" y="88265"/>
                </a:lnTo>
                <a:lnTo>
                  <a:pt x="0" y="44196"/>
                </a:lnTo>
                <a:lnTo>
                  <a:pt x="44196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4" name="object 204"/>
          <p:cNvSpPr/>
          <p:nvPr/>
        </p:nvSpPr>
        <p:spPr>
          <a:xfrm>
            <a:off x="1649729" y="4248911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195" y="0"/>
                </a:moveTo>
                <a:lnTo>
                  <a:pt x="0" y="44323"/>
                </a:lnTo>
                <a:lnTo>
                  <a:pt x="44195" y="88392"/>
                </a:lnTo>
                <a:lnTo>
                  <a:pt x="88392" y="44323"/>
                </a:lnTo>
                <a:lnTo>
                  <a:pt x="4419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5" name="object 205"/>
          <p:cNvSpPr/>
          <p:nvPr/>
        </p:nvSpPr>
        <p:spPr>
          <a:xfrm>
            <a:off x="1649729" y="4248911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195" y="0"/>
                </a:moveTo>
                <a:lnTo>
                  <a:pt x="88392" y="44323"/>
                </a:lnTo>
                <a:lnTo>
                  <a:pt x="44195" y="88392"/>
                </a:lnTo>
                <a:lnTo>
                  <a:pt x="0" y="44323"/>
                </a:lnTo>
                <a:lnTo>
                  <a:pt x="44195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6" name="object 206"/>
          <p:cNvSpPr/>
          <p:nvPr/>
        </p:nvSpPr>
        <p:spPr>
          <a:xfrm>
            <a:off x="1794510" y="4306951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195" y="0"/>
                </a:moveTo>
                <a:lnTo>
                  <a:pt x="0" y="44196"/>
                </a:lnTo>
                <a:lnTo>
                  <a:pt x="44195" y="88392"/>
                </a:lnTo>
                <a:lnTo>
                  <a:pt x="88391" y="44196"/>
                </a:lnTo>
                <a:lnTo>
                  <a:pt x="4419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7" name="object 207"/>
          <p:cNvSpPr/>
          <p:nvPr/>
        </p:nvSpPr>
        <p:spPr>
          <a:xfrm>
            <a:off x="1794510" y="4306951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195" y="0"/>
                </a:moveTo>
                <a:lnTo>
                  <a:pt x="88391" y="44196"/>
                </a:lnTo>
                <a:lnTo>
                  <a:pt x="44195" y="88392"/>
                </a:lnTo>
                <a:lnTo>
                  <a:pt x="0" y="44196"/>
                </a:lnTo>
                <a:lnTo>
                  <a:pt x="44195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8" name="object 208"/>
          <p:cNvSpPr/>
          <p:nvPr/>
        </p:nvSpPr>
        <p:spPr>
          <a:xfrm>
            <a:off x="1939289" y="4381500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196" y="0"/>
                </a:moveTo>
                <a:lnTo>
                  <a:pt x="0" y="44323"/>
                </a:lnTo>
                <a:lnTo>
                  <a:pt x="44196" y="88392"/>
                </a:lnTo>
                <a:lnTo>
                  <a:pt x="88392" y="44323"/>
                </a:lnTo>
                <a:lnTo>
                  <a:pt x="441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09" name="object 209"/>
          <p:cNvSpPr/>
          <p:nvPr/>
        </p:nvSpPr>
        <p:spPr>
          <a:xfrm>
            <a:off x="1939289" y="4381500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196" y="0"/>
                </a:moveTo>
                <a:lnTo>
                  <a:pt x="88392" y="44323"/>
                </a:lnTo>
                <a:lnTo>
                  <a:pt x="44196" y="88392"/>
                </a:lnTo>
                <a:lnTo>
                  <a:pt x="0" y="44323"/>
                </a:lnTo>
                <a:lnTo>
                  <a:pt x="44196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0" name="object 210"/>
          <p:cNvSpPr/>
          <p:nvPr/>
        </p:nvSpPr>
        <p:spPr>
          <a:xfrm>
            <a:off x="2084070" y="4401311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196" y="0"/>
                </a:moveTo>
                <a:lnTo>
                  <a:pt x="0" y="44323"/>
                </a:lnTo>
                <a:lnTo>
                  <a:pt x="44196" y="88392"/>
                </a:lnTo>
                <a:lnTo>
                  <a:pt x="88392" y="44323"/>
                </a:lnTo>
                <a:lnTo>
                  <a:pt x="441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1" name="object 211"/>
          <p:cNvSpPr/>
          <p:nvPr/>
        </p:nvSpPr>
        <p:spPr>
          <a:xfrm>
            <a:off x="2084070" y="4401311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196" y="0"/>
                </a:moveTo>
                <a:lnTo>
                  <a:pt x="88392" y="44323"/>
                </a:lnTo>
                <a:lnTo>
                  <a:pt x="44196" y="88392"/>
                </a:lnTo>
                <a:lnTo>
                  <a:pt x="0" y="44323"/>
                </a:lnTo>
                <a:lnTo>
                  <a:pt x="44196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2" name="object 212"/>
          <p:cNvSpPr/>
          <p:nvPr/>
        </p:nvSpPr>
        <p:spPr>
          <a:xfrm>
            <a:off x="2228850" y="4412107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195" y="0"/>
                </a:moveTo>
                <a:lnTo>
                  <a:pt x="0" y="44196"/>
                </a:lnTo>
                <a:lnTo>
                  <a:pt x="44195" y="88392"/>
                </a:lnTo>
                <a:lnTo>
                  <a:pt x="88392" y="44196"/>
                </a:lnTo>
                <a:lnTo>
                  <a:pt x="4419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3" name="object 213"/>
          <p:cNvSpPr/>
          <p:nvPr/>
        </p:nvSpPr>
        <p:spPr>
          <a:xfrm>
            <a:off x="2228850" y="4412107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195" y="0"/>
                </a:moveTo>
                <a:lnTo>
                  <a:pt x="88392" y="44196"/>
                </a:lnTo>
                <a:lnTo>
                  <a:pt x="44195" y="88392"/>
                </a:lnTo>
                <a:lnTo>
                  <a:pt x="0" y="44196"/>
                </a:lnTo>
                <a:lnTo>
                  <a:pt x="44195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4" name="object 214"/>
          <p:cNvSpPr/>
          <p:nvPr/>
        </p:nvSpPr>
        <p:spPr>
          <a:xfrm>
            <a:off x="2373629" y="4428871"/>
            <a:ext cx="88900" cy="88265"/>
          </a:xfrm>
          <a:custGeom>
            <a:avLst/>
            <a:gdLst/>
            <a:ahLst/>
            <a:cxnLst/>
            <a:rect l="l" t="t" r="r" b="b"/>
            <a:pathLst>
              <a:path w="88900" h="88264">
                <a:moveTo>
                  <a:pt x="44195" y="0"/>
                </a:moveTo>
                <a:lnTo>
                  <a:pt x="0" y="44195"/>
                </a:lnTo>
                <a:lnTo>
                  <a:pt x="44195" y="88264"/>
                </a:lnTo>
                <a:lnTo>
                  <a:pt x="88392" y="44195"/>
                </a:lnTo>
                <a:lnTo>
                  <a:pt x="4419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5" name="object 215"/>
          <p:cNvSpPr/>
          <p:nvPr/>
        </p:nvSpPr>
        <p:spPr>
          <a:xfrm>
            <a:off x="2373629" y="4428871"/>
            <a:ext cx="88900" cy="88265"/>
          </a:xfrm>
          <a:custGeom>
            <a:avLst/>
            <a:gdLst/>
            <a:ahLst/>
            <a:cxnLst/>
            <a:rect l="l" t="t" r="r" b="b"/>
            <a:pathLst>
              <a:path w="88900" h="88264">
                <a:moveTo>
                  <a:pt x="44195" y="0"/>
                </a:moveTo>
                <a:lnTo>
                  <a:pt x="88392" y="44195"/>
                </a:lnTo>
                <a:lnTo>
                  <a:pt x="44195" y="88264"/>
                </a:lnTo>
                <a:lnTo>
                  <a:pt x="0" y="44195"/>
                </a:lnTo>
                <a:lnTo>
                  <a:pt x="44195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6" name="object 216"/>
          <p:cNvSpPr/>
          <p:nvPr/>
        </p:nvSpPr>
        <p:spPr>
          <a:xfrm>
            <a:off x="2518410" y="4448555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195" y="0"/>
                </a:moveTo>
                <a:lnTo>
                  <a:pt x="0" y="44323"/>
                </a:lnTo>
                <a:lnTo>
                  <a:pt x="44195" y="88392"/>
                </a:lnTo>
                <a:lnTo>
                  <a:pt x="88391" y="44323"/>
                </a:lnTo>
                <a:lnTo>
                  <a:pt x="4419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7" name="object 217"/>
          <p:cNvSpPr/>
          <p:nvPr/>
        </p:nvSpPr>
        <p:spPr>
          <a:xfrm>
            <a:off x="2518410" y="4448555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195" y="0"/>
                </a:moveTo>
                <a:lnTo>
                  <a:pt x="88391" y="44323"/>
                </a:lnTo>
                <a:lnTo>
                  <a:pt x="44195" y="88392"/>
                </a:lnTo>
                <a:lnTo>
                  <a:pt x="0" y="44323"/>
                </a:lnTo>
                <a:lnTo>
                  <a:pt x="44195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8" name="object 218"/>
          <p:cNvSpPr/>
          <p:nvPr/>
        </p:nvSpPr>
        <p:spPr>
          <a:xfrm>
            <a:off x="2663189" y="4479163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196" y="0"/>
                </a:moveTo>
                <a:lnTo>
                  <a:pt x="0" y="44195"/>
                </a:lnTo>
                <a:lnTo>
                  <a:pt x="44196" y="88392"/>
                </a:lnTo>
                <a:lnTo>
                  <a:pt x="88392" y="44195"/>
                </a:lnTo>
                <a:lnTo>
                  <a:pt x="441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19" name="object 219"/>
          <p:cNvSpPr/>
          <p:nvPr/>
        </p:nvSpPr>
        <p:spPr>
          <a:xfrm>
            <a:off x="2663189" y="4479163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196" y="0"/>
                </a:moveTo>
                <a:lnTo>
                  <a:pt x="88392" y="44195"/>
                </a:lnTo>
                <a:lnTo>
                  <a:pt x="44196" y="88392"/>
                </a:lnTo>
                <a:lnTo>
                  <a:pt x="0" y="44195"/>
                </a:lnTo>
                <a:lnTo>
                  <a:pt x="44196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0" name="object 220"/>
          <p:cNvSpPr/>
          <p:nvPr/>
        </p:nvSpPr>
        <p:spPr>
          <a:xfrm>
            <a:off x="2807970" y="4506467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196" y="0"/>
                </a:moveTo>
                <a:lnTo>
                  <a:pt x="0" y="44322"/>
                </a:lnTo>
                <a:lnTo>
                  <a:pt x="44196" y="88391"/>
                </a:lnTo>
                <a:lnTo>
                  <a:pt x="88392" y="44322"/>
                </a:lnTo>
                <a:lnTo>
                  <a:pt x="441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1" name="object 221"/>
          <p:cNvSpPr/>
          <p:nvPr/>
        </p:nvSpPr>
        <p:spPr>
          <a:xfrm>
            <a:off x="2807970" y="4506467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196" y="0"/>
                </a:moveTo>
                <a:lnTo>
                  <a:pt x="88392" y="44322"/>
                </a:lnTo>
                <a:lnTo>
                  <a:pt x="44196" y="88391"/>
                </a:lnTo>
                <a:lnTo>
                  <a:pt x="0" y="44322"/>
                </a:lnTo>
                <a:lnTo>
                  <a:pt x="44196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2" name="object 222"/>
          <p:cNvSpPr/>
          <p:nvPr/>
        </p:nvSpPr>
        <p:spPr>
          <a:xfrm>
            <a:off x="2952750" y="4553711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195" y="0"/>
                </a:moveTo>
                <a:lnTo>
                  <a:pt x="0" y="44323"/>
                </a:lnTo>
                <a:lnTo>
                  <a:pt x="44195" y="88392"/>
                </a:lnTo>
                <a:lnTo>
                  <a:pt x="88392" y="44323"/>
                </a:lnTo>
                <a:lnTo>
                  <a:pt x="4419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3" name="object 223"/>
          <p:cNvSpPr/>
          <p:nvPr/>
        </p:nvSpPr>
        <p:spPr>
          <a:xfrm>
            <a:off x="2952750" y="4553711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195" y="0"/>
                </a:moveTo>
                <a:lnTo>
                  <a:pt x="88392" y="44323"/>
                </a:lnTo>
                <a:lnTo>
                  <a:pt x="44195" y="88392"/>
                </a:lnTo>
                <a:lnTo>
                  <a:pt x="0" y="44323"/>
                </a:lnTo>
                <a:lnTo>
                  <a:pt x="44195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4" name="object 224"/>
          <p:cNvSpPr/>
          <p:nvPr/>
        </p:nvSpPr>
        <p:spPr>
          <a:xfrm>
            <a:off x="3099054" y="4594986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195" y="0"/>
                </a:moveTo>
                <a:lnTo>
                  <a:pt x="0" y="44195"/>
                </a:lnTo>
                <a:lnTo>
                  <a:pt x="44195" y="88392"/>
                </a:lnTo>
                <a:lnTo>
                  <a:pt x="88391" y="44195"/>
                </a:lnTo>
                <a:lnTo>
                  <a:pt x="4419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5" name="object 225"/>
          <p:cNvSpPr/>
          <p:nvPr/>
        </p:nvSpPr>
        <p:spPr>
          <a:xfrm>
            <a:off x="3099054" y="4594986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195" y="0"/>
                </a:moveTo>
                <a:lnTo>
                  <a:pt x="88391" y="44195"/>
                </a:lnTo>
                <a:lnTo>
                  <a:pt x="44195" y="88392"/>
                </a:lnTo>
                <a:lnTo>
                  <a:pt x="0" y="44195"/>
                </a:lnTo>
                <a:lnTo>
                  <a:pt x="44195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6" name="object 226"/>
          <p:cNvSpPr/>
          <p:nvPr/>
        </p:nvSpPr>
        <p:spPr>
          <a:xfrm>
            <a:off x="3243833" y="4672710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195" y="0"/>
                </a:moveTo>
                <a:lnTo>
                  <a:pt x="0" y="44195"/>
                </a:lnTo>
                <a:lnTo>
                  <a:pt x="44195" y="88391"/>
                </a:lnTo>
                <a:lnTo>
                  <a:pt x="88392" y="44195"/>
                </a:lnTo>
                <a:lnTo>
                  <a:pt x="4419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7" name="object 227"/>
          <p:cNvSpPr/>
          <p:nvPr/>
        </p:nvSpPr>
        <p:spPr>
          <a:xfrm>
            <a:off x="3243833" y="4672710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195" y="0"/>
                </a:moveTo>
                <a:lnTo>
                  <a:pt x="88392" y="44195"/>
                </a:lnTo>
                <a:lnTo>
                  <a:pt x="44195" y="88391"/>
                </a:lnTo>
                <a:lnTo>
                  <a:pt x="0" y="44195"/>
                </a:lnTo>
                <a:lnTo>
                  <a:pt x="44195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8" name="object 228"/>
          <p:cNvSpPr/>
          <p:nvPr/>
        </p:nvSpPr>
        <p:spPr>
          <a:xfrm>
            <a:off x="3388614" y="4770246"/>
            <a:ext cx="88900" cy="88265"/>
          </a:xfrm>
          <a:custGeom>
            <a:avLst/>
            <a:gdLst/>
            <a:ahLst/>
            <a:cxnLst/>
            <a:rect l="l" t="t" r="r" b="b"/>
            <a:pathLst>
              <a:path w="88900" h="88264">
                <a:moveTo>
                  <a:pt x="44196" y="0"/>
                </a:moveTo>
                <a:lnTo>
                  <a:pt x="0" y="44195"/>
                </a:lnTo>
                <a:lnTo>
                  <a:pt x="44196" y="88264"/>
                </a:lnTo>
                <a:lnTo>
                  <a:pt x="88391" y="44195"/>
                </a:lnTo>
                <a:lnTo>
                  <a:pt x="441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9" name="object 229"/>
          <p:cNvSpPr/>
          <p:nvPr/>
        </p:nvSpPr>
        <p:spPr>
          <a:xfrm>
            <a:off x="3388614" y="4770246"/>
            <a:ext cx="88900" cy="88265"/>
          </a:xfrm>
          <a:custGeom>
            <a:avLst/>
            <a:gdLst/>
            <a:ahLst/>
            <a:cxnLst/>
            <a:rect l="l" t="t" r="r" b="b"/>
            <a:pathLst>
              <a:path w="88900" h="88264">
                <a:moveTo>
                  <a:pt x="44196" y="0"/>
                </a:moveTo>
                <a:lnTo>
                  <a:pt x="88391" y="44195"/>
                </a:lnTo>
                <a:lnTo>
                  <a:pt x="44196" y="88264"/>
                </a:lnTo>
                <a:lnTo>
                  <a:pt x="0" y="44195"/>
                </a:lnTo>
                <a:lnTo>
                  <a:pt x="44196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0" name="object 230"/>
          <p:cNvSpPr/>
          <p:nvPr/>
        </p:nvSpPr>
        <p:spPr>
          <a:xfrm>
            <a:off x="3533394" y="4826634"/>
            <a:ext cx="88900" cy="88265"/>
          </a:xfrm>
          <a:custGeom>
            <a:avLst/>
            <a:gdLst/>
            <a:ahLst/>
            <a:cxnLst/>
            <a:rect l="l" t="t" r="r" b="b"/>
            <a:pathLst>
              <a:path w="88900" h="88264">
                <a:moveTo>
                  <a:pt x="44195" y="0"/>
                </a:moveTo>
                <a:lnTo>
                  <a:pt x="0" y="44195"/>
                </a:lnTo>
                <a:lnTo>
                  <a:pt x="44195" y="88264"/>
                </a:lnTo>
                <a:lnTo>
                  <a:pt x="88391" y="44195"/>
                </a:lnTo>
                <a:lnTo>
                  <a:pt x="4419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1" name="object 231"/>
          <p:cNvSpPr/>
          <p:nvPr/>
        </p:nvSpPr>
        <p:spPr>
          <a:xfrm>
            <a:off x="3533394" y="4826634"/>
            <a:ext cx="88900" cy="88265"/>
          </a:xfrm>
          <a:custGeom>
            <a:avLst/>
            <a:gdLst/>
            <a:ahLst/>
            <a:cxnLst/>
            <a:rect l="l" t="t" r="r" b="b"/>
            <a:pathLst>
              <a:path w="88900" h="88264">
                <a:moveTo>
                  <a:pt x="44195" y="0"/>
                </a:moveTo>
                <a:lnTo>
                  <a:pt x="88391" y="44195"/>
                </a:lnTo>
                <a:lnTo>
                  <a:pt x="44195" y="88264"/>
                </a:lnTo>
                <a:lnTo>
                  <a:pt x="0" y="44195"/>
                </a:lnTo>
                <a:lnTo>
                  <a:pt x="44195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2" name="object 232"/>
          <p:cNvSpPr/>
          <p:nvPr/>
        </p:nvSpPr>
        <p:spPr>
          <a:xfrm>
            <a:off x="3678173" y="4904359"/>
            <a:ext cx="88900" cy="88265"/>
          </a:xfrm>
          <a:custGeom>
            <a:avLst/>
            <a:gdLst/>
            <a:ahLst/>
            <a:cxnLst/>
            <a:rect l="l" t="t" r="r" b="b"/>
            <a:pathLst>
              <a:path w="88900" h="88264">
                <a:moveTo>
                  <a:pt x="44196" y="0"/>
                </a:moveTo>
                <a:lnTo>
                  <a:pt x="0" y="44196"/>
                </a:lnTo>
                <a:lnTo>
                  <a:pt x="44196" y="88265"/>
                </a:lnTo>
                <a:lnTo>
                  <a:pt x="88391" y="44196"/>
                </a:lnTo>
                <a:lnTo>
                  <a:pt x="441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3" name="object 233"/>
          <p:cNvSpPr/>
          <p:nvPr/>
        </p:nvSpPr>
        <p:spPr>
          <a:xfrm>
            <a:off x="3678173" y="4904359"/>
            <a:ext cx="88900" cy="88265"/>
          </a:xfrm>
          <a:custGeom>
            <a:avLst/>
            <a:gdLst/>
            <a:ahLst/>
            <a:cxnLst/>
            <a:rect l="l" t="t" r="r" b="b"/>
            <a:pathLst>
              <a:path w="88900" h="88264">
                <a:moveTo>
                  <a:pt x="44196" y="0"/>
                </a:moveTo>
                <a:lnTo>
                  <a:pt x="88391" y="44196"/>
                </a:lnTo>
                <a:lnTo>
                  <a:pt x="44196" y="88265"/>
                </a:lnTo>
                <a:lnTo>
                  <a:pt x="0" y="44196"/>
                </a:lnTo>
                <a:lnTo>
                  <a:pt x="44196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4" name="object 234"/>
          <p:cNvSpPr/>
          <p:nvPr/>
        </p:nvSpPr>
        <p:spPr>
          <a:xfrm>
            <a:off x="3822953" y="4989703"/>
            <a:ext cx="88900" cy="88265"/>
          </a:xfrm>
          <a:custGeom>
            <a:avLst/>
            <a:gdLst/>
            <a:ahLst/>
            <a:cxnLst/>
            <a:rect l="l" t="t" r="r" b="b"/>
            <a:pathLst>
              <a:path w="88900" h="88264">
                <a:moveTo>
                  <a:pt x="44196" y="0"/>
                </a:moveTo>
                <a:lnTo>
                  <a:pt x="0" y="44196"/>
                </a:lnTo>
                <a:lnTo>
                  <a:pt x="44196" y="88265"/>
                </a:lnTo>
                <a:lnTo>
                  <a:pt x="88392" y="44196"/>
                </a:lnTo>
                <a:lnTo>
                  <a:pt x="441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5" name="object 235"/>
          <p:cNvSpPr/>
          <p:nvPr/>
        </p:nvSpPr>
        <p:spPr>
          <a:xfrm>
            <a:off x="3822953" y="4989703"/>
            <a:ext cx="88900" cy="88265"/>
          </a:xfrm>
          <a:custGeom>
            <a:avLst/>
            <a:gdLst/>
            <a:ahLst/>
            <a:cxnLst/>
            <a:rect l="l" t="t" r="r" b="b"/>
            <a:pathLst>
              <a:path w="88900" h="88264">
                <a:moveTo>
                  <a:pt x="44196" y="0"/>
                </a:moveTo>
                <a:lnTo>
                  <a:pt x="88392" y="44196"/>
                </a:lnTo>
                <a:lnTo>
                  <a:pt x="44196" y="88265"/>
                </a:lnTo>
                <a:lnTo>
                  <a:pt x="0" y="44196"/>
                </a:lnTo>
                <a:lnTo>
                  <a:pt x="44196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6" name="object 236"/>
          <p:cNvSpPr/>
          <p:nvPr/>
        </p:nvSpPr>
        <p:spPr>
          <a:xfrm>
            <a:off x="3967734" y="5084190"/>
            <a:ext cx="88900" cy="88265"/>
          </a:xfrm>
          <a:custGeom>
            <a:avLst/>
            <a:gdLst/>
            <a:ahLst/>
            <a:cxnLst/>
            <a:rect l="l" t="t" r="r" b="b"/>
            <a:pathLst>
              <a:path w="88900" h="88264">
                <a:moveTo>
                  <a:pt x="44195" y="0"/>
                </a:moveTo>
                <a:lnTo>
                  <a:pt x="0" y="44195"/>
                </a:lnTo>
                <a:lnTo>
                  <a:pt x="44195" y="88264"/>
                </a:lnTo>
                <a:lnTo>
                  <a:pt x="88391" y="44195"/>
                </a:lnTo>
                <a:lnTo>
                  <a:pt x="4419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7" name="object 237"/>
          <p:cNvSpPr/>
          <p:nvPr/>
        </p:nvSpPr>
        <p:spPr>
          <a:xfrm>
            <a:off x="3967734" y="5084190"/>
            <a:ext cx="88900" cy="88265"/>
          </a:xfrm>
          <a:custGeom>
            <a:avLst/>
            <a:gdLst/>
            <a:ahLst/>
            <a:cxnLst/>
            <a:rect l="l" t="t" r="r" b="b"/>
            <a:pathLst>
              <a:path w="88900" h="88264">
                <a:moveTo>
                  <a:pt x="44195" y="0"/>
                </a:moveTo>
                <a:lnTo>
                  <a:pt x="88391" y="44195"/>
                </a:lnTo>
                <a:lnTo>
                  <a:pt x="44195" y="88264"/>
                </a:lnTo>
                <a:lnTo>
                  <a:pt x="0" y="44195"/>
                </a:lnTo>
                <a:lnTo>
                  <a:pt x="44195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8" name="object 238"/>
          <p:cNvSpPr txBox="1"/>
          <p:nvPr/>
        </p:nvSpPr>
        <p:spPr>
          <a:xfrm>
            <a:off x="517651" y="6064097"/>
            <a:ext cx="139065" cy="1638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latin typeface="Arial"/>
                <a:cs typeface="Arial"/>
              </a:rPr>
              <a:t>-4</a:t>
            </a:r>
            <a:endParaRPr sz="1000">
              <a:latin typeface="Arial"/>
              <a:cs typeface="Arial"/>
            </a:endParaRPr>
          </a:p>
        </p:txBody>
      </p:sp>
      <p:sp>
        <p:nvSpPr>
          <p:cNvPr id="239" name="object 239"/>
          <p:cNvSpPr txBox="1"/>
          <p:nvPr/>
        </p:nvSpPr>
        <p:spPr>
          <a:xfrm>
            <a:off x="411581" y="5786424"/>
            <a:ext cx="243840" cy="1638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latin typeface="Arial"/>
                <a:cs typeface="Arial"/>
              </a:rPr>
              <a:t>-</a:t>
            </a:r>
            <a:r>
              <a:rPr dirty="0" sz="1000" spc="-10">
                <a:latin typeface="Arial"/>
                <a:cs typeface="Arial"/>
              </a:rPr>
              <a:t>3,5</a:t>
            </a:r>
            <a:endParaRPr sz="1000">
              <a:latin typeface="Arial"/>
              <a:cs typeface="Arial"/>
            </a:endParaRPr>
          </a:p>
        </p:txBody>
      </p:sp>
      <p:sp>
        <p:nvSpPr>
          <p:cNvPr id="240" name="object 240"/>
          <p:cNvSpPr txBox="1"/>
          <p:nvPr/>
        </p:nvSpPr>
        <p:spPr>
          <a:xfrm>
            <a:off x="517651" y="5508752"/>
            <a:ext cx="139065" cy="1638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latin typeface="Arial"/>
                <a:cs typeface="Arial"/>
              </a:rPr>
              <a:t>-3</a:t>
            </a:r>
            <a:endParaRPr sz="1000">
              <a:latin typeface="Arial"/>
              <a:cs typeface="Arial"/>
            </a:endParaRPr>
          </a:p>
        </p:txBody>
      </p:sp>
      <p:sp>
        <p:nvSpPr>
          <p:cNvPr id="241" name="object 241"/>
          <p:cNvSpPr txBox="1"/>
          <p:nvPr/>
        </p:nvSpPr>
        <p:spPr>
          <a:xfrm>
            <a:off x="411581" y="5231129"/>
            <a:ext cx="243840" cy="1638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latin typeface="Arial"/>
                <a:cs typeface="Arial"/>
              </a:rPr>
              <a:t>-</a:t>
            </a:r>
            <a:r>
              <a:rPr dirty="0" sz="1000" spc="-10">
                <a:latin typeface="Arial"/>
                <a:cs typeface="Arial"/>
              </a:rPr>
              <a:t>2,5</a:t>
            </a:r>
            <a:endParaRPr sz="1000">
              <a:latin typeface="Arial"/>
              <a:cs typeface="Arial"/>
            </a:endParaRPr>
          </a:p>
        </p:txBody>
      </p:sp>
      <p:sp>
        <p:nvSpPr>
          <p:cNvPr id="242" name="object 242"/>
          <p:cNvSpPr txBox="1"/>
          <p:nvPr/>
        </p:nvSpPr>
        <p:spPr>
          <a:xfrm>
            <a:off x="517651" y="4953380"/>
            <a:ext cx="139065" cy="1638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latin typeface="Arial"/>
                <a:cs typeface="Arial"/>
              </a:rPr>
              <a:t>-2</a:t>
            </a:r>
            <a:endParaRPr sz="1000">
              <a:latin typeface="Arial"/>
              <a:cs typeface="Arial"/>
            </a:endParaRPr>
          </a:p>
        </p:txBody>
      </p:sp>
      <p:sp>
        <p:nvSpPr>
          <p:cNvPr id="243" name="object 243"/>
          <p:cNvSpPr txBox="1"/>
          <p:nvPr/>
        </p:nvSpPr>
        <p:spPr>
          <a:xfrm>
            <a:off x="411581" y="4675378"/>
            <a:ext cx="244475" cy="1638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latin typeface="Arial"/>
                <a:cs typeface="Arial"/>
              </a:rPr>
              <a:t>-</a:t>
            </a:r>
            <a:r>
              <a:rPr dirty="0" sz="1000" spc="-10">
                <a:latin typeface="Arial"/>
                <a:cs typeface="Arial"/>
              </a:rPr>
              <a:t>1</a:t>
            </a:r>
            <a:r>
              <a:rPr dirty="0" sz="1000" spc="-5">
                <a:latin typeface="Arial"/>
                <a:cs typeface="Arial"/>
              </a:rPr>
              <a:t>,5</a:t>
            </a:r>
            <a:endParaRPr sz="1000">
              <a:latin typeface="Arial"/>
              <a:cs typeface="Arial"/>
            </a:endParaRPr>
          </a:p>
        </p:txBody>
      </p:sp>
      <p:sp>
        <p:nvSpPr>
          <p:cNvPr id="244" name="object 244"/>
          <p:cNvSpPr txBox="1"/>
          <p:nvPr/>
        </p:nvSpPr>
        <p:spPr>
          <a:xfrm>
            <a:off x="517651" y="4397755"/>
            <a:ext cx="139065" cy="1638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latin typeface="Arial"/>
                <a:cs typeface="Arial"/>
              </a:rPr>
              <a:t>-1</a:t>
            </a:r>
            <a:endParaRPr sz="1000">
              <a:latin typeface="Arial"/>
              <a:cs typeface="Arial"/>
            </a:endParaRPr>
          </a:p>
        </p:txBody>
      </p:sp>
      <p:sp>
        <p:nvSpPr>
          <p:cNvPr id="245" name="object 245"/>
          <p:cNvSpPr txBox="1"/>
          <p:nvPr/>
        </p:nvSpPr>
        <p:spPr>
          <a:xfrm>
            <a:off x="411581" y="4120133"/>
            <a:ext cx="243840" cy="1638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latin typeface="Arial"/>
                <a:cs typeface="Arial"/>
              </a:rPr>
              <a:t>-</a:t>
            </a:r>
            <a:r>
              <a:rPr dirty="0" sz="1000" spc="-10">
                <a:latin typeface="Arial"/>
                <a:cs typeface="Arial"/>
              </a:rPr>
              <a:t>0,5</a:t>
            </a:r>
            <a:endParaRPr sz="1000">
              <a:latin typeface="Arial"/>
              <a:cs typeface="Arial"/>
            </a:endParaRPr>
          </a:p>
        </p:txBody>
      </p:sp>
      <p:sp>
        <p:nvSpPr>
          <p:cNvPr id="246" name="object 246"/>
          <p:cNvSpPr txBox="1"/>
          <p:nvPr/>
        </p:nvSpPr>
        <p:spPr>
          <a:xfrm>
            <a:off x="559714" y="3842384"/>
            <a:ext cx="95885" cy="1638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latin typeface="Arial"/>
                <a:cs typeface="Arial"/>
              </a:rPr>
              <a:t>0</a:t>
            </a:r>
            <a:endParaRPr sz="1000">
              <a:latin typeface="Arial"/>
              <a:cs typeface="Arial"/>
            </a:endParaRPr>
          </a:p>
        </p:txBody>
      </p:sp>
      <p:sp>
        <p:nvSpPr>
          <p:cNvPr id="247" name="object 247"/>
          <p:cNvSpPr txBox="1"/>
          <p:nvPr/>
        </p:nvSpPr>
        <p:spPr>
          <a:xfrm>
            <a:off x="753176" y="3700017"/>
            <a:ext cx="3340735" cy="16573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075"/>
              </a:lnSpc>
            </a:pPr>
            <a:r>
              <a:rPr dirty="0" sz="1000">
                <a:latin typeface="Arial"/>
                <a:cs typeface="Arial"/>
              </a:rPr>
              <a:t>0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ts val="1140"/>
              </a:lnSpc>
            </a:pPr>
            <a:r>
              <a:rPr dirty="0" sz="1000">
                <a:latin typeface="Arial"/>
                <a:cs typeface="Arial"/>
              </a:rPr>
              <a:t>2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ts val="1140"/>
              </a:lnSpc>
            </a:pPr>
            <a:r>
              <a:rPr dirty="0" sz="1000">
                <a:latin typeface="Arial"/>
                <a:cs typeface="Arial"/>
              </a:rPr>
              <a:t>4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ts val="1140"/>
              </a:lnSpc>
            </a:pPr>
            <a:r>
              <a:rPr dirty="0" sz="1000">
                <a:latin typeface="Arial"/>
                <a:cs typeface="Arial"/>
              </a:rPr>
              <a:t>6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ts val="1140"/>
              </a:lnSpc>
            </a:pPr>
            <a:r>
              <a:rPr dirty="0" sz="1000">
                <a:latin typeface="Arial"/>
                <a:cs typeface="Arial"/>
              </a:rPr>
              <a:t>8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ts val="1140"/>
              </a:lnSpc>
            </a:pPr>
            <a:r>
              <a:rPr dirty="0" sz="1000" spc="-5">
                <a:latin typeface="Arial"/>
                <a:cs typeface="Arial"/>
              </a:rPr>
              <a:t>10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ts val="1140"/>
              </a:lnSpc>
            </a:pPr>
            <a:r>
              <a:rPr dirty="0" sz="1000" spc="-5">
                <a:latin typeface="Arial"/>
                <a:cs typeface="Arial"/>
              </a:rPr>
              <a:t>12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ts val="1140"/>
              </a:lnSpc>
            </a:pPr>
            <a:r>
              <a:rPr dirty="0" sz="1000" spc="-5">
                <a:latin typeface="Arial"/>
                <a:cs typeface="Arial"/>
              </a:rPr>
              <a:t>14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ts val="1140"/>
              </a:lnSpc>
            </a:pPr>
            <a:r>
              <a:rPr dirty="0" sz="1000" spc="-5">
                <a:latin typeface="Arial"/>
                <a:cs typeface="Arial"/>
              </a:rPr>
              <a:t>16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ts val="1140"/>
              </a:lnSpc>
            </a:pPr>
            <a:r>
              <a:rPr dirty="0" sz="1000" spc="-5">
                <a:latin typeface="Arial"/>
                <a:cs typeface="Arial"/>
              </a:rPr>
              <a:t>18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ts val="1140"/>
              </a:lnSpc>
            </a:pPr>
            <a:r>
              <a:rPr dirty="0" sz="1000" spc="-5">
                <a:latin typeface="Arial"/>
                <a:cs typeface="Arial"/>
              </a:rPr>
              <a:t>20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ts val="1140"/>
              </a:lnSpc>
            </a:pPr>
            <a:r>
              <a:rPr dirty="0" sz="1000" spc="-5">
                <a:latin typeface="Arial"/>
                <a:cs typeface="Arial"/>
              </a:rPr>
              <a:t>22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ts val="1140"/>
              </a:lnSpc>
            </a:pPr>
            <a:r>
              <a:rPr dirty="0" sz="1000" spc="-5">
                <a:latin typeface="Arial"/>
                <a:cs typeface="Arial"/>
              </a:rPr>
              <a:t>24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ts val="1140"/>
              </a:lnSpc>
            </a:pPr>
            <a:r>
              <a:rPr dirty="0" sz="1000" spc="-5">
                <a:latin typeface="Arial"/>
                <a:cs typeface="Arial"/>
              </a:rPr>
              <a:t>26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ts val="1140"/>
              </a:lnSpc>
            </a:pPr>
            <a:r>
              <a:rPr dirty="0" sz="1000" spc="-5">
                <a:latin typeface="Arial"/>
                <a:cs typeface="Arial"/>
              </a:rPr>
              <a:t>28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ts val="1140"/>
              </a:lnSpc>
            </a:pPr>
            <a:r>
              <a:rPr dirty="0" sz="1000" spc="-5">
                <a:latin typeface="Arial"/>
                <a:cs typeface="Arial"/>
              </a:rPr>
              <a:t>30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ts val="1140"/>
              </a:lnSpc>
            </a:pPr>
            <a:r>
              <a:rPr dirty="0" sz="1000" spc="-5">
                <a:latin typeface="Arial"/>
                <a:cs typeface="Arial"/>
              </a:rPr>
              <a:t>32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ts val="1140"/>
              </a:lnSpc>
            </a:pPr>
            <a:r>
              <a:rPr dirty="0" sz="1000" spc="-5">
                <a:latin typeface="Arial"/>
                <a:cs typeface="Arial"/>
              </a:rPr>
              <a:t>34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ts val="1140"/>
              </a:lnSpc>
            </a:pPr>
            <a:r>
              <a:rPr dirty="0" sz="1000" spc="-5">
                <a:latin typeface="Arial"/>
                <a:cs typeface="Arial"/>
              </a:rPr>
              <a:t>36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ts val="1140"/>
              </a:lnSpc>
            </a:pPr>
            <a:r>
              <a:rPr dirty="0" sz="1000" spc="-5">
                <a:latin typeface="Arial"/>
                <a:cs typeface="Arial"/>
              </a:rPr>
              <a:t>38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ts val="1140"/>
              </a:lnSpc>
            </a:pPr>
            <a:r>
              <a:rPr dirty="0" sz="1000" spc="-5">
                <a:latin typeface="Arial"/>
                <a:cs typeface="Arial"/>
              </a:rPr>
              <a:t>40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ts val="1140"/>
              </a:lnSpc>
            </a:pPr>
            <a:r>
              <a:rPr dirty="0" sz="1000" spc="-5">
                <a:latin typeface="Arial"/>
                <a:cs typeface="Arial"/>
              </a:rPr>
              <a:t>42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ts val="1170"/>
              </a:lnSpc>
            </a:pPr>
            <a:r>
              <a:rPr dirty="0" sz="1000" spc="-5">
                <a:latin typeface="Arial"/>
                <a:cs typeface="Arial"/>
              </a:rPr>
              <a:t>44</a:t>
            </a:r>
            <a:endParaRPr sz="1000">
              <a:latin typeface="Arial"/>
              <a:cs typeface="Arial"/>
            </a:endParaRPr>
          </a:p>
        </p:txBody>
      </p:sp>
      <p:sp>
        <p:nvSpPr>
          <p:cNvPr id="248" name="object 248"/>
          <p:cNvSpPr txBox="1"/>
          <p:nvPr/>
        </p:nvSpPr>
        <p:spPr>
          <a:xfrm>
            <a:off x="454168" y="4916654"/>
            <a:ext cx="152400" cy="36766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105"/>
              </a:lnSpc>
            </a:pPr>
            <a:r>
              <a:rPr dirty="0" sz="1000" spc="-5" b="1">
                <a:latin typeface="Arial"/>
                <a:cs typeface="Arial"/>
              </a:rPr>
              <a:t>S</a:t>
            </a:r>
            <a:r>
              <a:rPr dirty="0" sz="1000" b="1">
                <a:latin typeface="Arial"/>
                <a:cs typeface="Arial"/>
              </a:rPr>
              <a:t>,</a:t>
            </a:r>
            <a:r>
              <a:rPr dirty="0" sz="1000" spc="5" b="1">
                <a:latin typeface="Arial"/>
                <a:cs typeface="Arial"/>
              </a:rPr>
              <a:t> </a:t>
            </a:r>
            <a:r>
              <a:rPr dirty="0" sz="1000" spc="-5" b="1">
                <a:latin typeface="Arial"/>
                <a:cs typeface="Arial"/>
              </a:rPr>
              <a:t>м</a:t>
            </a:r>
            <a:r>
              <a:rPr dirty="0" sz="1000" b="1">
                <a:latin typeface="Arial"/>
                <a:cs typeface="Arial"/>
              </a:rPr>
              <a:t>м</a:t>
            </a:r>
            <a:endParaRPr sz="1000">
              <a:latin typeface="Arial"/>
              <a:cs typeface="Arial"/>
            </a:endParaRPr>
          </a:p>
        </p:txBody>
      </p:sp>
      <p:sp>
        <p:nvSpPr>
          <p:cNvPr id="249" name="object 249"/>
          <p:cNvSpPr txBox="1"/>
          <p:nvPr/>
        </p:nvSpPr>
        <p:spPr>
          <a:xfrm>
            <a:off x="4131690" y="3905504"/>
            <a:ext cx="336550" cy="1638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 b="1">
                <a:latin typeface="Arial"/>
                <a:cs typeface="Arial"/>
              </a:rPr>
              <a:t>P,</a:t>
            </a:r>
            <a:r>
              <a:rPr dirty="0" sz="1000" spc="-85" b="1">
                <a:latin typeface="Arial"/>
                <a:cs typeface="Arial"/>
              </a:rPr>
              <a:t> </a:t>
            </a:r>
            <a:r>
              <a:rPr dirty="0" sz="1000" spc="-5" b="1">
                <a:latin typeface="Arial"/>
                <a:cs typeface="Arial"/>
              </a:rPr>
              <a:t>кН</a:t>
            </a:r>
            <a:endParaRPr sz="1000">
              <a:latin typeface="Arial"/>
              <a:cs typeface="Arial"/>
            </a:endParaRPr>
          </a:p>
        </p:txBody>
      </p:sp>
      <p:sp>
        <p:nvSpPr>
          <p:cNvPr id="250" name="object 250"/>
          <p:cNvSpPr/>
          <p:nvPr/>
        </p:nvSpPr>
        <p:spPr>
          <a:xfrm>
            <a:off x="2549651" y="4332732"/>
            <a:ext cx="163830" cy="160655"/>
          </a:xfrm>
          <a:custGeom>
            <a:avLst/>
            <a:gdLst/>
            <a:ahLst/>
            <a:cxnLst/>
            <a:rect l="l" t="t" r="r" b="b"/>
            <a:pathLst>
              <a:path w="163830" h="160654">
                <a:moveTo>
                  <a:pt x="0" y="160401"/>
                </a:moveTo>
                <a:lnTo>
                  <a:pt x="16383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1" name="object 251"/>
          <p:cNvSpPr txBox="1"/>
          <p:nvPr/>
        </p:nvSpPr>
        <p:spPr>
          <a:xfrm>
            <a:off x="2768854" y="4234179"/>
            <a:ext cx="116205" cy="2355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>
                <a:latin typeface="Calibri"/>
                <a:cs typeface="Calibri"/>
              </a:rPr>
              <a:t>1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52" name="object 252"/>
          <p:cNvSpPr/>
          <p:nvPr/>
        </p:nvSpPr>
        <p:spPr>
          <a:xfrm>
            <a:off x="2724911" y="5148071"/>
            <a:ext cx="163830" cy="160655"/>
          </a:xfrm>
          <a:custGeom>
            <a:avLst/>
            <a:gdLst/>
            <a:ahLst/>
            <a:cxnLst/>
            <a:rect l="l" t="t" r="r" b="b"/>
            <a:pathLst>
              <a:path w="163830" h="160654">
                <a:moveTo>
                  <a:pt x="0" y="160400"/>
                </a:moveTo>
                <a:lnTo>
                  <a:pt x="163830" y="0"/>
                </a:lnTo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3" name="object 253"/>
          <p:cNvSpPr txBox="1"/>
          <p:nvPr/>
        </p:nvSpPr>
        <p:spPr>
          <a:xfrm>
            <a:off x="2944495" y="5049773"/>
            <a:ext cx="116205" cy="2355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>
                <a:latin typeface="Calibri"/>
                <a:cs typeface="Calibri"/>
              </a:rPr>
              <a:t>2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254" name="object 254"/>
          <p:cNvSpPr/>
          <p:nvPr/>
        </p:nvSpPr>
        <p:spPr>
          <a:xfrm>
            <a:off x="4924044" y="6041135"/>
            <a:ext cx="3061970" cy="0"/>
          </a:xfrm>
          <a:custGeom>
            <a:avLst/>
            <a:gdLst/>
            <a:ahLst/>
            <a:cxnLst/>
            <a:rect l="l" t="t" r="r" b="b"/>
            <a:pathLst>
              <a:path w="3061970" h="0">
                <a:moveTo>
                  <a:pt x="0" y="0"/>
                </a:moveTo>
                <a:lnTo>
                  <a:pt x="306171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5" name="object 255"/>
          <p:cNvSpPr/>
          <p:nvPr/>
        </p:nvSpPr>
        <p:spPr>
          <a:xfrm>
            <a:off x="4924044" y="5804915"/>
            <a:ext cx="3061970" cy="0"/>
          </a:xfrm>
          <a:custGeom>
            <a:avLst/>
            <a:gdLst/>
            <a:ahLst/>
            <a:cxnLst/>
            <a:rect l="l" t="t" r="r" b="b"/>
            <a:pathLst>
              <a:path w="3061970" h="0">
                <a:moveTo>
                  <a:pt x="0" y="0"/>
                </a:moveTo>
                <a:lnTo>
                  <a:pt x="306171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6" name="object 256"/>
          <p:cNvSpPr/>
          <p:nvPr/>
        </p:nvSpPr>
        <p:spPr>
          <a:xfrm>
            <a:off x="4924044" y="5570220"/>
            <a:ext cx="3061970" cy="0"/>
          </a:xfrm>
          <a:custGeom>
            <a:avLst/>
            <a:gdLst/>
            <a:ahLst/>
            <a:cxnLst/>
            <a:rect l="l" t="t" r="r" b="b"/>
            <a:pathLst>
              <a:path w="3061970" h="0">
                <a:moveTo>
                  <a:pt x="0" y="0"/>
                </a:moveTo>
                <a:lnTo>
                  <a:pt x="306171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7" name="object 257"/>
          <p:cNvSpPr/>
          <p:nvPr/>
        </p:nvSpPr>
        <p:spPr>
          <a:xfrm>
            <a:off x="4924044" y="5335523"/>
            <a:ext cx="3061970" cy="0"/>
          </a:xfrm>
          <a:custGeom>
            <a:avLst/>
            <a:gdLst/>
            <a:ahLst/>
            <a:cxnLst/>
            <a:rect l="l" t="t" r="r" b="b"/>
            <a:pathLst>
              <a:path w="3061970" h="0">
                <a:moveTo>
                  <a:pt x="0" y="0"/>
                </a:moveTo>
                <a:lnTo>
                  <a:pt x="306171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8" name="object 258"/>
          <p:cNvSpPr/>
          <p:nvPr/>
        </p:nvSpPr>
        <p:spPr>
          <a:xfrm>
            <a:off x="4924044" y="5100828"/>
            <a:ext cx="3061970" cy="0"/>
          </a:xfrm>
          <a:custGeom>
            <a:avLst/>
            <a:gdLst/>
            <a:ahLst/>
            <a:cxnLst/>
            <a:rect l="l" t="t" r="r" b="b"/>
            <a:pathLst>
              <a:path w="3061970" h="0">
                <a:moveTo>
                  <a:pt x="0" y="0"/>
                </a:moveTo>
                <a:lnTo>
                  <a:pt x="306171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9" name="object 259"/>
          <p:cNvSpPr/>
          <p:nvPr/>
        </p:nvSpPr>
        <p:spPr>
          <a:xfrm>
            <a:off x="4924044" y="4866132"/>
            <a:ext cx="3061970" cy="0"/>
          </a:xfrm>
          <a:custGeom>
            <a:avLst/>
            <a:gdLst/>
            <a:ahLst/>
            <a:cxnLst/>
            <a:rect l="l" t="t" r="r" b="b"/>
            <a:pathLst>
              <a:path w="3061970" h="0">
                <a:moveTo>
                  <a:pt x="0" y="0"/>
                </a:moveTo>
                <a:lnTo>
                  <a:pt x="306171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0" name="object 260"/>
          <p:cNvSpPr/>
          <p:nvPr/>
        </p:nvSpPr>
        <p:spPr>
          <a:xfrm>
            <a:off x="4924044" y="4631435"/>
            <a:ext cx="3061970" cy="0"/>
          </a:xfrm>
          <a:custGeom>
            <a:avLst/>
            <a:gdLst/>
            <a:ahLst/>
            <a:cxnLst/>
            <a:rect l="l" t="t" r="r" b="b"/>
            <a:pathLst>
              <a:path w="3061970" h="0">
                <a:moveTo>
                  <a:pt x="0" y="0"/>
                </a:moveTo>
                <a:lnTo>
                  <a:pt x="306171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1" name="object 261"/>
          <p:cNvSpPr/>
          <p:nvPr/>
        </p:nvSpPr>
        <p:spPr>
          <a:xfrm>
            <a:off x="4924044" y="4395215"/>
            <a:ext cx="3061970" cy="0"/>
          </a:xfrm>
          <a:custGeom>
            <a:avLst/>
            <a:gdLst/>
            <a:ahLst/>
            <a:cxnLst/>
            <a:rect l="l" t="t" r="r" b="b"/>
            <a:pathLst>
              <a:path w="3061970" h="0">
                <a:moveTo>
                  <a:pt x="0" y="0"/>
                </a:moveTo>
                <a:lnTo>
                  <a:pt x="306171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2" name="object 262"/>
          <p:cNvSpPr/>
          <p:nvPr/>
        </p:nvSpPr>
        <p:spPr>
          <a:xfrm>
            <a:off x="4924044" y="4160520"/>
            <a:ext cx="3061970" cy="0"/>
          </a:xfrm>
          <a:custGeom>
            <a:avLst/>
            <a:gdLst/>
            <a:ahLst/>
            <a:cxnLst/>
            <a:rect l="l" t="t" r="r" b="b"/>
            <a:pathLst>
              <a:path w="3061970" h="0">
                <a:moveTo>
                  <a:pt x="0" y="0"/>
                </a:moveTo>
                <a:lnTo>
                  <a:pt x="306171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3" name="object 263"/>
          <p:cNvSpPr/>
          <p:nvPr/>
        </p:nvSpPr>
        <p:spPr>
          <a:xfrm>
            <a:off x="4924044" y="3925823"/>
            <a:ext cx="0" cy="2115820"/>
          </a:xfrm>
          <a:custGeom>
            <a:avLst/>
            <a:gdLst/>
            <a:ahLst/>
            <a:cxnLst/>
            <a:rect l="l" t="t" r="r" b="b"/>
            <a:pathLst>
              <a:path w="0" h="2115820">
                <a:moveTo>
                  <a:pt x="0" y="2115312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4" name="object 264"/>
          <p:cNvSpPr/>
          <p:nvPr/>
        </p:nvSpPr>
        <p:spPr>
          <a:xfrm>
            <a:off x="4885944" y="604113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5" name="object 265"/>
          <p:cNvSpPr/>
          <p:nvPr/>
        </p:nvSpPr>
        <p:spPr>
          <a:xfrm>
            <a:off x="4885944" y="580491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6" name="object 266"/>
          <p:cNvSpPr/>
          <p:nvPr/>
        </p:nvSpPr>
        <p:spPr>
          <a:xfrm>
            <a:off x="4885944" y="5570220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7" name="object 267"/>
          <p:cNvSpPr/>
          <p:nvPr/>
        </p:nvSpPr>
        <p:spPr>
          <a:xfrm>
            <a:off x="4885944" y="533552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8" name="object 268"/>
          <p:cNvSpPr/>
          <p:nvPr/>
        </p:nvSpPr>
        <p:spPr>
          <a:xfrm>
            <a:off x="4885944" y="5100828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9" name="object 269"/>
          <p:cNvSpPr/>
          <p:nvPr/>
        </p:nvSpPr>
        <p:spPr>
          <a:xfrm>
            <a:off x="4885944" y="4866132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0" name="object 270"/>
          <p:cNvSpPr/>
          <p:nvPr/>
        </p:nvSpPr>
        <p:spPr>
          <a:xfrm>
            <a:off x="4885944" y="463143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1" name="object 271"/>
          <p:cNvSpPr/>
          <p:nvPr/>
        </p:nvSpPr>
        <p:spPr>
          <a:xfrm>
            <a:off x="4885944" y="4395215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2" name="object 272"/>
          <p:cNvSpPr/>
          <p:nvPr/>
        </p:nvSpPr>
        <p:spPr>
          <a:xfrm>
            <a:off x="4885944" y="4160520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3" name="object 273"/>
          <p:cNvSpPr/>
          <p:nvPr/>
        </p:nvSpPr>
        <p:spPr>
          <a:xfrm>
            <a:off x="4885944" y="392582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4" name="object 274"/>
          <p:cNvSpPr/>
          <p:nvPr/>
        </p:nvSpPr>
        <p:spPr>
          <a:xfrm>
            <a:off x="4924044" y="3925823"/>
            <a:ext cx="3061970" cy="0"/>
          </a:xfrm>
          <a:custGeom>
            <a:avLst/>
            <a:gdLst/>
            <a:ahLst/>
            <a:cxnLst/>
            <a:rect l="l" t="t" r="r" b="b"/>
            <a:pathLst>
              <a:path w="3061970" h="0">
                <a:moveTo>
                  <a:pt x="0" y="0"/>
                </a:moveTo>
                <a:lnTo>
                  <a:pt x="3061715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5" name="object 275"/>
          <p:cNvSpPr/>
          <p:nvPr/>
        </p:nvSpPr>
        <p:spPr>
          <a:xfrm>
            <a:off x="4924044" y="3925823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6" name="object 276"/>
          <p:cNvSpPr/>
          <p:nvPr/>
        </p:nvSpPr>
        <p:spPr>
          <a:xfrm>
            <a:off x="5076444" y="3925823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7" name="object 277"/>
          <p:cNvSpPr/>
          <p:nvPr/>
        </p:nvSpPr>
        <p:spPr>
          <a:xfrm>
            <a:off x="5230367" y="3925823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8" name="object 278"/>
          <p:cNvSpPr/>
          <p:nvPr/>
        </p:nvSpPr>
        <p:spPr>
          <a:xfrm>
            <a:off x="5382767" y="3925823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9" name="object 279"/>
          <p:cNvSpPr/>
          <p:nvPr/>
        </p:nvSpPr>
        <p:spPr>
          <a:xfrm>
            <a:off x="5536691" y="3925823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0" name="object 280"/>
          <p:cNvSpPr/>
          <p:nvPr/>
        </p:nvSpPr>
        <p:spPr>
          <a:xfrm>
            <a:off x="5689091" y="3925823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1" name="object 281"/>
          <p:cNvSpPr/>
          <p:nvPr/>
        </p:nvSpPr>
        <p:spPr>
          <a:xfrm>
            <a:off x="5843015" y="3925823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2" name="object 282"/>
          <p:cNvSpPr/>
          <p:nvPr/>
        </p:nvSpPr>
        <p:spPr>
          <a:xfrm>
            <a:off x="5995415" y="3925823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3" name="object 283"/>
          <p:cNvSpPr/>
          <p:nvPr/>
        </p:nvSpPr>
        <p:spPr>
          <a:xfrm>
            <a:off x="6147815" y="3925823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4" name="object 284"/>
          <p:cNvSpPr/>
          <p:nvPr/>
        </p:nvSpPr>
        <p:spPr>
          <a:xfrm>
            <a:off x="6301740" y="3925823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5" name="object 285"/>
          <p:cNvSpPr/>
          <p:nvPr/>
        </p:nvSpPr>
        <p:spPr>
          <a:xfrm>
            <a:off x="6454140" y="3925823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6" name="object 286"/>
          <p:cNvSpPr/>
          <p:nvPr/>
        </p:nvSpPr>
        <p:spPr>
          <a:xfrm>
            <a:off x="6608064" y="3925823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7" name="object 287"/>
          <p:cNvSpPr/>
          <p:nvPr/>
        </p:nvSpPr>
        <p:spPr>
          <a:xfrm>
            <a:off x="6760464" y="3925823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8" name="object 288"/>
          <p:cNvSpPr/>
          <p:nvPr/>
        </p:nvSpPr>
        <p:spPr>
          <a:xfrm>
            <a:off x="6914388" y="3925823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9" name="object 289"/>
          <p:cNvSpPr/>
          <p:nvPr/>
        </p:nvSpPr>
        <p:spPr>
          <a:xfrm>
            <a:off x="7066788" y="3925823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0" name="object 290"/>
          <p:cNvSpPr/>
          <p:nvPr/>
        </p:nvSpPr>
        <p:spPr>
          <a:xfrm>
            <a:off x="7220711" y="3925823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1" name="object 291"/>
          <p:cNvSpPr/>
          <p:nvPr/>
        </p:nvSpPr>
        <p:spPr>
          <a:xfrm>
            <a:off x="7373111" y="3925823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2" name="object 292"/>
          <p:cNvSpPr/>
          <p:nvPr/>
        </p:nvSpPr>
        <p:spPr>
          <a:xfrm>
            <a:off x="7525511" y="3925823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3" name="object 293"/>
          <p:cNvSpPr/>
          <p:nvPr/>
        </p:nvSpPr>
        <p:spPr>
          <a:xfrm>
            <a:off x="7679435" y="3925823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4" name="object 294"/>
          <p:cNvSpPr/>
          <p:nvPr/>
        </p:nvSpPr>
        <p:spPr>
          <a:xfrm>
            <a:off x="7831835" y="3925823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5" name="object 295"/>
          <p:cNvSpPr/>
          <p:nvPr/>
        </p:nvSpPr>
        <p:spPr>
          <a:xfrm>
            <a:off x="7985759" y="3925823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6" name="object 296"/>
          <p:cNvSpPr/>
          <p:nvPr/>
        </p:nvSpPr>
        <p:spPr>
          <a:xfrm>
            <a:off x="5000244" y="3925823"/>
            <a:ext cx="2449195" cy="1874520"/>
          </a:xfrm>
          <a:custGeom>
            <a:avLst/>
            <a:gdLst/>
            <a:ahLst/>
            <a:cxnLst/>
            <a:rect l="l" t="t" r="r" b="b"/>
            <a:pathLst>
              <a:path w="2449195" h="1874520">
                <a:moveTo>
                  <a:pt x="0" y="0"/>
                </a:moveTo>
                <a:lnTo>
                  <a:pt x="153923" y="0"/>
                </a:lnTo>
                <a:lnTo>
                  <a:pt x="306323" y="0"/>
                </a:lnTo>
                <a:lnTo>
                  <a:pt x="458723" y="28956"/>
                </a:lnTo>
                <a:lnTo>
                  <a:pt x="612647" y="30480"/>
                </a:lnTo>
                <a:lnTo>
                  <a:pt x="765047" y="141731"/>
                </a:lnTo>
                <a:lnTo>
                  <a:pt x="918971" y="220980"/>
                </a:lnTo>
                <a:lnTo>
                  <a:pt x="1071371" y="284988"/>
                </a:lnTo>
                <a:lnTo>
                  <a:pt x="1225295" y="387095"/>
                </a:lnTo>
                <a:lnTo>
                  <a:pt x="1377695" y="484631"/>
                </a:lnTo>
                <a:lnTo>
                  <a:pt x="1531620" y="601980"/>
                </a:lnTo>
                <a:lnTo>
                  <a:pt x="1684020" y="777239"/>
                </a:lnTo>
                <a:lnTo>
                  <a:pt x="1836420" y="1024127"/>
                </a:lnTo>
                <a:lnTo>
                  <a:pt x="1990344" y="1249680"/>
                </a:lnTo>
                <a:lnTo>
                  <a:pt x="2142744" y="1505712"/>
                </a:lnTo>
                <a:lnTo>
                  <a:pt x="2296667" y="1764791"/>
                </a:lnTo>
                <a:lnTo>
                  <a:pt x="2449067" y="187452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7" name="object 297"/>
          <p:cNvSpPr/>
          <p:nvPr/>
        </p:nvSpPr>
        <p:spPr>
          <a:xfrm>
            <a:off x="4968366" y="3893439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5" h="64135">
                <a:moveTo>
                  <a:pt x="32004" y="0"/>
                </a:moveTo>
                <a:lnTo>
                  <a:pt x="64008" y="32004"/>
                </a:lnTo>
                <a:lnTo>
                  <a:pt x="32004" y="64008"/>
                </a:lnTo>
                <a:lnTo>
                  <a:pt x="0" y="32004"/>
                </a:lnTo>
                <a:lnTo>
                  <a:pt x="32004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8" name="object 298"/>
          <p:cNvSpPr/>
          <p:nvPr/>
        </p:nvSpPr>
        <p:spPr>
          <a:xfrm>
            <a:off x="5122290" y="3893439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5" h="64135">
                <a:moveTo>
                  <a:pt x="32004" y="0"/>
                </a:moveTo>
                <a:lnTo>
                  <a:pt x="64008" y="32004"/>
                </a:lnTo>
                <a:lnTo>
                  <a:pt x="32004" y="64008"/>
                </a:lnTo>
                <a:lnTo>
                  <a:pt x="0" y="32004"/>
                </a:lnTo>
                <a:lnTo>
                  <a:pt x="32004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9" name="object 299"/>
          <p:cNvSpPr/>
          <p:nvPr/>
        </p:nvSpPr>
        <p:spPr>
          <a:xfrm>
            <a:off x="5274690" y="3893439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5" h="64135">
                <a:moveTo>
                  <a:pt x="32004" y="0"/>
                </a:moveTo>
                <a:lnTo>
                  <a:pt x="64008" y="32004"/>
                </a:lnTo>
                <a:lnTo>
                  <a:pt x="32004" y="64008"/>
                </a:lnTo>
                <a:lnTo>
                  <a:pt x="0" y="32004"/>
                </a:lnTo>
                <a:lnTo>
                  <a:pt x="32004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0" name="object 300"/>
          <p:cNvSpPr/>
          <p:nvPr/>
        </p:nvSpPr>
        <p:spPr>
          <a:xfrm>
            <a:off x="5427090" y="3922395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5" h="64135">
                <a:moveTo>
                  <a:pt x="32004" y="0"/>
                </a:moveTo>
                <a:lnTo>
                  <a:pt x="64008" y="32003"/>
                </a:lnTo>
                <a:lnTo>
                  <a:pt x="32004" y="64007"/>
                </a:lnTo>
                <a:lnTo>
                  <a:pt x="0" y="32003"/>
                </a:lnTo>
                <a:lnTo>
                  <a:pt x="32004" y="0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1" name="object 301"/>
          <p:cNvSpPr/>
          <p:nvPr/>
        </p:nvSpPr>
        <p:spPr>
          <a:xfrm>
            <a:off x="5581015" y="3923919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5" h="64135">
                <a:moveTo>
                  <a:pt x="32004" y="0"/>
                </a:moveTo>
                <a:lnTo>
                  <a:pt x="64008" y="32003"/>
                </a:lnTo>
                <a:lnTo>
                  <a:pt x="32004" y="64007"/>
                </a:lnTo>
                <a:lnTo>
                  <a:pt x="0" y="32003"/>
                </a:lnTo>
                <a:lnTo>
                  <a:pt x="32004" y="0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2" name="object 302"/>
          <p:cNvSpPr/>
          <p:nvPr/>
        </p:nvSpPr>
        <p:spPr>
          <a:xfrm>
            <a:off x="5733415" y="4035171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5" h="64135">
                <a:moveTo>
                  <a:pt x="32004" y="0"/>
                </a:moveTo>
                <a:lnTo>
                  <a:pt x="64008" y="32003"/>
                </a:lnTo>
                <a:lnTo>
                  <a:pt x="32004" y="64007"/>
                </a:lnTo>
                <a:lnTo>
                  <a:pt x="0" y="32003"/>
                </a:lnTo>
                <a:lnTo>
                  <a:pt x="32004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3" name="object 303"/>
          <p:cNvSpPr/>
          <p:nvPr/>
        </p:nvSpPr>
        <p:spPr>
          <a:xfrm>
            <a:off x="5887339" y="4114419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5" h="64135">
                <a:moveTo>
                  <a:pt x="32003" y="0"/>
                </a:moveTo>
                <a:lnTo>
                  <a:pt x="64008" y="32003"/>
                </a:lnTo>
                <a:lnTo>
                  <a:pt x="32003" y="64007"/>
                </a:lnTo>
                <a:lnTo>
                  <a:pt x="0" y="32003"/>
                </a:lnTo>
                <a:lnTo>
                  <a:pt x="32003" y="0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4" name="object 304"/>
          <p:cNvSpPr/>
          <p:nvPr/>
        </p:nvSpPr>
        <p:spPr>
          <a:xfrm>
            <a:off x="6039739" y="4178427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5" h="64135">
                <a:moveTo>
                  <a:pt x="32003" y="0"/>
                </a:moveTo>
                <a:lnTo>
                  <a:pt x="64008" y="32004"/>
                </a:lnTo>
                <a:lnTo>
                  <a:pt x="32003" y="64008"/>
                </a:lnTo>
                <a:lnTo>
                  <a:pt x="0" y="32004"/>
                </a:lnTo>
                <a:lnTo>
                  <a:pt x="32003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5" name="object 305"/>
          <p:cNvSpPr/>
          <p:nvPr/>
        </p:nvSpPr>
        <p:spPr>
          <a:xfrm>
            <a:off x="6193663" y="4280534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5" h="64135">
                <a:moveTo>
                  <a:pt x="32003" y="0"/>
                </a:moveTo>
                <a:lnTo>
                  <a:pt x="64008" y="32003"/>
                </a:lnTo>
                <a:lnTo>
                  <a:pt x="32003" y="64007"/>
                </a:lnTo>
                <a:lnTo>
                  <a:pt x="0" y="32003"/>
                </a:lnTo>
                <a:lnTo>
                  <a:pt x="32003" y="0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6" name="object 306"/>
          <p:cNvSpPr/>
          <p:nvPr/>
        </p:nvSpPr>
        <p:spPr>
          <a:xfrm>
            <a:off x="6346063" y="4378071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5" h="64135">
                <a:moveTo>
                  <a:pt x="32003" y="0"/>
                </a:moveTo>
                <a:lnTo>
                  <a:pt x="64008" y="32003"/>
                </a:lnTo>
                <a:lnTo>
                  <a:pt x="32003" y="64007"/>
                </a:lnTo>
                <a:lnTo>
                  <a:pt x="0" y="32003"/>
                </a:lnTo>
                <a:lnTo>
                  <a:pt x="32003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7" name="object 307"/>
          <p:cNvSpPr/>
          <p:nvPr/>
        </p:nvSpPr>
        <p:spPr>
          <a:xfrm>
            <a:off x="6499986" y="4495419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4" h="64135">
                <a:moveTo>
                  <a:pt x="32004" y="0"/>
                </a:moveTo>
                <a:lnTo>
                  <a:pt x="64008" y="32003"/>
                </a:lnTo>
                <a:lnTo>
                  <a:pt x="32004" y="64007"/>
                </a:lnTo>
                <a:lnTo>
                  <a:pt x="0" y="32003"/>
                </a:lnTo>
                <a:lnTo>
                  <a:pt x="32004" y="0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8" name="object 308"/>
          <p:cNvSpPr/>
          <p:nvPr/>
        </p:nvSpPr>
        <p:spPr>
          <a:xfrm>
            <a:off x="6652386" y="4670678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4" h="64135">
                <a:moveTo>
                  <a:pt x="32004" y="0"/>
                </a:moveTo>
                <a:lnTo>
                  <a:pt x="64008" y="32004"/>
                </a:lnTo>
                <a:lnTo>
                  <a:pt x="32004" y="64008"/>
                </a:lnTo>
                <a:lnTo>
                  <a:pt x="0" y="32004"/>
                </a:lnTo>
                <a:lnTo>
                  <a:pt x="32004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9" name="object 309"/>
          <p:cNvSpPr/>
          <p:nvPr/>
        </p:nvSpPr>
        <p:spPr>
          <a:xfrm>
            <a:off x="6804786" y="4917566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4" h="64135">
                <a:moveTo>
                  <a:pt x="32004" y="0"/>
                </a:moveTo>
                <a:lnTo>
                  <a:pt x="64008" y="32003"/>
                </a:lnTo>
                <a:lnTo>
                  <a:pt x="32004" y="64007"/>
                </a:lnTo>
                <a:lnTo>
                  <a:pt x="0" y="32003"/>
                </a:lnTo>
                <a:lnTo>
                  <a:pt x="32004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0" name="object 310"/>
          <p:cNvSpPr/>
          <p:nvPr/>
        </p:nvSpPr>
        <p:spPr>
          <a:xfrm>
            <a:off x="6958710" y="5143119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4" h="64135">
                <a:moveTo>
                  <a:pt x="32004" y="0"/>
                </a:moveTo>
                <a:lnTo>
                  <a:pt x="64008" y="32003"/>
                </a:lnTo>
                <a:lnTo>
                  <a:pt x="32004" y="64007"/>
                </a:lnTo>
                <a:lnTo>
                  <a:pt x="0" y="32003"/>
                </a:lnTo>
                <a:lnTo>
                  <a:pt x="32004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1" name="object 311"/>
          <p:cNvSpPr/>
          <p:nvPr/>
        </p:nvSpPr>
        <p:spPr>
          <a:xfrm>
            <a:off x="7111110" y="5399151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4" h="64135">
                <a:moveTo>
                  <a:pt x="32004" y="0"/>
                </a:moveTo>
                <a:lnTo>
                  <a:pt x="64008" y="32004"/>
                </a:lnTo>
                <a:lnTo>
                  <a:pt x="32004" y="64008"/>
                </a:lnTo>
                <a:lnTo>
                  <a:pt x="0" y="32004"/>
                </a:lnTo>
                <a:lnTo>
                  <a:pt x="32004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2" name="object 312"/>
          <p:cNvSpPr/>
          <p:nvPr/>
        </p:nvSpPr>
        <p:spPr>
          <a:xfrm>
            <a:off x="7265034" y="5658243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4" h="64135">
                <a:moveTo>
                  <a:pt x="32004" y="0"/>
                </a:moveTo>
                <a:lnTo>
                  <a:pt x="64008" y="32003"/>
                </a:lnTo>
                <a:lnTo>
                  <a:pt x="32004" y="64007"/>
                </a:lnTo>
                <a:lnTo>
                  <a:pt x="0" y="32003"/>
                </a:lnTo>
                <a:lnTo>
                  <a:pt x="32004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3" name="object 313"/>
          <p:cNvSpPr/>
          <p:nvPr/>
        </p:nvSpPr>
        <p:spPr>
          <a:xfrm>
            <a:off x="7417434" y="5767971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4" h="64135">
                <a:moveTo>
                  <a:pt x="32004" y="0"/>
                </a:moveTo>
                <a:lnTo>
                  <a:pt x="64008" y="32004"/>
                </a:lnTo>
                <a:lnTo>
                  <a:pt x="32004" y="64008"/>
                </a:lnTo>
                <a:lnTo>
                  <a:pt x="0" y="32004"/>
                </a:lnTo>
                <a:lnTo>
                  <a:pt x="32004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4" name="object 314"/>
          <p:cNvSpPr/>
          <p:nvPr/>
        </p:nvSpPr>
        <p:spPr>
          <a:xfrm>
            <a:off x="5001005" y="3926585"/>
            <a:ext cx="2908300" cy="466725"/>
          </a:xfrm>
          <a:custGeom>
            <a:avLst/>
            <a:gdLst/>
            <a:ahLst/>
            <a:cxnLst/>
            <a:rect l="l" t="t" r="r" b="b"/>
            <a:pathLst>
              <a:path w="2908300" h="466725">
                <a:moveTo>
                  <a:pt x="0" y="0"/>
                </a:moveTo>
                <a:lnTo>
                  <a:pt x="152400" y="45719"/>
                </a:lnTo>
                <a:lnTo>
                  <a:pt x="306324" y="62483"/>
                </a:lnTo>
                <a:lnTo>
                  <a:pt x="458724" y="86868"/>
                </a:lnTo>
                <a:lnTo>
                  <a:pt x="611124" y="120395"/>
                </a:lnTo>
                <a:lnTo>
                  <a:pt x="765048" y="147827"/>
                </a:lnTo>
                <a:lnTo>
                  <a:pt x="917448" y="188975"/>
                </a:lnTo>
                <a:lnTo>
                  <a:pt x="1071372" y="256031"/>
                </a:lnTo>
                <a:lnTo>
                  <a:pt x="1223772" y="283463"/>
                </a:lnTo>
                <a:lnTo>
                  <a:pt x="1377696" y="307847"/>
                </a:lnTo>
                <a:lnTo>
                  <a:pt x="1530096" y="307847"/>
                </a:lnTo>
                <a:lnTo>
                  <a:pt x="1682496" y="312419"/>
                </a:lnTo>
                <a:lnTo>
                  <a:pt x="1836420" y="312419"/>
                </a:lnTo>
                <a:lnTo>
                  <a:pt x="1988820" y="321563"/>
                </a:lnTo>
                <a:lnTo>
                  <a:pt x="2142744" y="330707"/>
                </a:lnTo>
                <a:lnTo>
                  <a:pt x="2295144" y="345947"/>
                </a:lnTo>
                <a:lnTo>
                  <a:pt x="2449068" y="362712"/>
                </a:lnTo>
                <a:lnTo>
                  <a:pt x="2601468" y="391668"/>
                </a:lnTo>
                <a:lnTo>
                  <a:pt x="2755392" y="432815"/>
                </a:lnTo>
                <a:lnTo>
                  <a:pt x="2907792" y="466344"/>
                </a:lnTo>
              </a:path>
            </a:pathLst>
          </a:custGeom>
          <a:ln w="2895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5" name="object 315"/>
          <p:cNvSpPr/>
          <p:nvPr/>
        </p:nvSpPr>
        <p:spPr>
          <a:xfrm>
            <a:off x="4956175" y="3881246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196" y="0"/>
                </a:moveTo>
                <a:lnTo>
                  <a:pt x="0" y="44195"/>
                </a:lnTo>
                <a:lnTo>
                  <a:pt x="44196" y="88391"/>
                </a:lnTo>
                <a:lnTo>
                  <a:pt x="88391" y="44195"/>
                </a:lnTo>
                <a:lnTo>
                  <a:pt x="441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6" name="object 316"/>
          <p:cNvSpPr/>
          <p:nvPr/>
        </p:nvSpPr>
        <p:spPr>
          <a:xfrm>
            <a:off x="4956175" y="3881246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196" y="0"/>
                </a:moveTo>
                <a:lnTo>
                  <a:pt x="88391" y="44195"/>
                </a:lnTo>
                <a:lnTo>
                  <a:pt x="44196" y="88391"/>
                </a:lnTo>
                <a:lnTo>
                  <a:pt x="0" y="44195"/>
                </a:lnTo>
                <a:lnTo>
                  <a:pt x="44196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7" name="object 317"/>
          <p:cNvSpPr/>
          <p:nvPr/>
        </p:nvSpPr>
        <p:spPr>
          <a:xfrm>
            <a:off x="5110098" y="3928490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196" y="0"/>
                </a:moveTo>
                <a:lnTo>
                  <a:pt x="0" y="44195"/>
                </a:lnTo>
                <a:lnTo>
                  <a:pt x="44196" y="88391"/>
                </a:lnTo>
                <a:lnTo>
                  <a:pt x="88391" y="44195"/>
                </a:lnTo>
                <a:lnTo>
                  <a:pt x="441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18" name="object 318"/>
          <p:cNvSpPr/>
          <p:nvPr/>
        </p:nvSpPr>
        <p:spPr>
          <a:xfrm>
            <a:off x="5110098" y="3928490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196" y="0"/>
                </a:moveTo>
                <a:lnTo>
                  <a:pt x="88391" y="44195"/>
                </a:lnTo>
                <a:lnTo>
                  <a:pt x="44196" y="88391"/>
                </a:lnTo>
                <a:lnTo>
                  <a:pt x="0" y="44195"/>
                </a:lnTo>
                <a:lnTo>
                  <a:pt x="44196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9" name="object 319"/>
          <p:cNvSpPr/>
          <p:nvPr/>
        </p:nvSpPr>
        <p:spPr>
          <a:xfrm>
            <a:off x="5262498" y="3945254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196" y="0"/>
                </a:moveTo>
                <a:lnTo>
                  <a:pt x="0" y="44196"/>
                </a:lnTo>
                <a:lnTo>
                  <a:pt x="44196" y="88392"/>
                </a:lnTo>
                <a:lnTo>
                  <a:pt x="88391" y="44196"/>
                </a:lnTo>
                <a:lnTo>
                  <a:pt x="441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0" name="object 320"/>
          <p:cNvSpPr/>
          <p:nvPr/>
        </p:nvSpPr>
        <p:spPr>
          <a:xfrm>
            <a:off x="5262498" y="3945254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196" y="0"/>
                </a:moveTo>
                <a:lnTo>
                  <a:pt x="88391" y="44196"/>
                </a:lnTo>
                <a:lnTo>
                  <a:pt x="44196" y="88392"/>
                </a:lnTo>
                <a:lnTo>
                  <a:pt x="0" y="44196"/>
                </a:lnTo>
                <a:lnTo>
                  <a:pt x="44196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1" name="object 321"/>
          <p:cNvSpPr/>
          <p:nvPr/>
        </p:nvSpPr>
        <p:spPr>
          <a:xfrm>
            <a:off x="5414898" y="3968115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196" y="0"/>
                </a:moveTo>
                <a:lnTo>
                  <a:pt x="0" y="44196"/>
                </a:lnTo>
                <a:lnTo>
                  <a:pt x="44196" y="88392"/>
                </a:lnTo>
                <a:lnTo>
                  <a:pt x="88391" y="44196"/>
                </a:lnTo>
                <a:lnTo>
                  <a:pt x="441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2" name="object 322"/>
          <p:cNvSpPr/>
          <p:nvPr/>
        </p:nvSpPr>
        <p:spPr>
          <a:xfrm>
            <a:off x="5414898" y="3968115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196" y="0"/>
                </a:moveTo>
                <a:lnTo>
                  <a:pt x="88391" y="44196"/>
                </a:lnTo>
                <a:lnTo>
                  <a:pt x="44196" y="88392"/>
                </a:lnTo>
                <a:lnTo>
                  <a:pt x="0" y="44196"/>
                </a:lnTo>
                <a:lnTo>
                  <a:pt x="44196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3" name="object 323"/>
          <p:cNvSpPr/>
          <p:nvPr/>
        </p:nvSpPr>
        <p:spPr>
          <a:xfrm>
            <a:off x="5568822" y="4003166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196" y="0"/>
                </a:moveTo>
                <a:lnTo>
                  <a:pt x="0" y="44195"/>
                </a:lnTo>
                <a:lnTo>
                  <a:pt x="44196" y="88391"/>
                </a:lnTo>
                <a:lnTo>
                  <a:pt x="88391" y="44195"/>
                </a:lnTo>
                <a:lnTo>
                  <a:pt x="441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4" name="object 324"/>
          <p:cNvSpPr/>
          <p:nvPr/>
        </p:nvSpPr>
        <p:spPr>
          <a:xfrm>
            <a:off x="5568822" y="4003166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196" y="0"/>
                </a:moveTo>
                <a:lnTo>
                  <a:pt x="88391" y="44195"/>
                </a:lnTo>
                <a:lnTo>
                  <a:pt x="44196" y="88391"/>
                </a:lnTo>
                <a:lnTo>
                  <a:pt x="0" y="44195"/>
                </a:lnTo>
                <a:lnTo>
                  <a:pt x="44196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5" name="object 325"/>
          <p:cNvSpPr/>
          <p:nvPr/>
        </p:nvSpPr>
        <p:spPr>
          <a:xfrm>
            <a:off x="5721222" y="4029075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196" y="0"/>
                </a:moveTo>
                <a:lnTo>
                  <a:pt x="0" y="44195"/>
                </a:lnTo>
                <a:lnTo>
                  <a:pt x="44196" y="88392"/>
                </a:lnTo>
                <a:lnTo>
                  <a:pt x="88391" y="44195"/>
                </a:lnTo>
                <a:lnTo>
                  <a:pt x="441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6" name="object 326"/>
          <p:cNvSpPr/>
          <p:nvPr/>
        </p:nvSpPr>
        <p:spPr>
          <a:xfrm>
            <a:off x="5721222" y="4029075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196" y="0"/>
                </a:moveTo>
                <a:lnTo>
                  <a:pt x="88391" y="44195"/>
                </a:lnTo>
                <a:lnTo>
                  <a:pt x="44196" y="88392"/>
                </a:lnTo>
                <a:lnTo>
                  <a:pt x="0" y="44195"/>
                </a:lnTo>
                <a:lnTo>
                  <a:pt x="44196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7" name="object 327"/>
          <p:cNvSpPr/>
          <p:nvPr/>
        </p:nvSpPr>
        <p:spPr>
          <a:xfrm>
            <a:off x="5875146" y="4071746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195" y="0"/>
                </a:moveTo>
                <a:lnTo>
                  <a:pt x="0" y="44195"/>
                </a:lnTo>
                <a:lnTo>
                  <a:pt x="44195" y="88391"/>
                </a:lnTo>
                <a:lnTo>
                  <a:pt x="88391" y="44195"/>
                </a:lnTo>
                <a:lnTo>
                  <a:pt x="4419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28" name="object 328"/>
          <p:cNvSpPr/>
          <p:nvPr/>
        </p:nvSpPr>
        <p:spPr>
          <a:xfrm>
            <a:off x="5875146" y="4071746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195" y="0"/>
                </a:moveTo>
                <a:lnTo>
                  <a:pt x="88391" y="44195"/>
                </a:lnTo>
                <a:lnTo>
                  <a:pt x="44195" y="88391"/>
                </a:lnTo>
                <a:lnTo>
                  <a:pt x="0" y="44195"/>
                </a:lnTo>
                <a:lnTo>
                  <a:pt x="44195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9" name="object 329"/>
          <p:cNvSpPr/>
          <p:nvPr/>
        </p:nvSpPr>
        <p:spPr>
          <a:xfrm>
            <a:off x="6027546" y="4137278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195" y="0"/>
                </a:moveTo>
                <a:lnTo>
                  <a:pt x="0" y="44196"/>
                </a:lnTo>
                <a:lnTo>
                  <a:pt x="44195" y="88392"/>
                </a:lnTo>
                <a:lnTo>
                  <a:pt x="88391" y="44196"/>
                </a:lnTo>
                <a:lnTo>
                  <a:pt x="4419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0" name="object 330"/>
          <p:cNvSpPr/>
          <p:nvPr/>
        </p:nvSpPr>
        <p:spPr>
          <a:xfrm>
            <a:off x="6027546" y="4137278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195" y="0"/>
                </a:moveTo>
                <a:lnTo>
                  <a:pt x="88391" y="44196"/>
                </a:lnTo>
                <a:lnTo>
                  <a:pt x="44195" y="88392"/>
                </a:lnTo>
                <a:lnTo>
                  <a:pt x="0" y="44196"/>
                </a:lnTo>
                <a:lnTo>
                  <a:pt x="44195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1" name="object 331"/>
          <p:cNvSpPr/>
          <p:nvPr/>
        </p:nvSpPr>
        <p:spPr>
          <a:xfrm>
            <a:off x="6181471" y="4166234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195" y="0"/>
                </a:moveTo>
                <a:lnTo>
                  <a:pt x="0" y="44195"/>
                </a:lnTo>
                <a:lnTo>
                  <a:pt x="44195" y="88391"/>
                </a:lnTo>
                <a:lnTo>
                  <a:pt x="88391" y="44195"/>
                </a:lnTo>
                <a:lnTo>
                  <a:pt x="4419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2" name="object 332"/>
          <p:cNvSpPr/>
          <p:nvPr/>
        </p:nvSpPr>
        <p:spPr>
          <a:xfrm>
            <a:off x="6181471" y="4166234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195" y="0"/>
                </a:moveTo>
                <a:lnTo>
                  <a:pt x="88391" y="44195"/>
                </a:lnTo>
                <a:lnTo>
                  <a:pt x="44195" y="88391"/>
                </a:lnTo>
                <a:lnTo>
                  <a:pt x="0" y="44195"/>
                </a:lnTo>
                <a:lnTo>
                  <a:pt x="44195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3" name="object 333"/>
          <p:cNvSpPr/>
          <p:nvPr/>
        </p:nvSpPr>
        <p:spPr>
          <a:xfrm>
            <a:off x="6333871" y="4189095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195" y="0"/>
                </a:moveTo>
                <a:lnTo>
                  <a:pt x="0" y="44195"/>
                </a:lnTo>
                <a:lnTo>
                  <a:pt x="44195" y="88391"/>
                </a:lnTo>
                <a:lnTo>
                  <a:pt x="88391" y="44195"/>
                </a:lnTo>
                <a:lnTo>
                  <a:pt x="4419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4" name="object 334"/>
          <p:cNvSpPr/>
          <p:nvPr/>
        </p:nvSpPr>
        <p:spPr>
          <a:xfrm>
            <a:off x="6333871" y="4189095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195" y="0"/>
                </a:moveTo>
                <a:lnTo>
                  <a:pt x="88391" y="44195"/>
                </a:lnTo>
                <a:lnTo>
                  <a:pt x="44195" y="88391"/>
                </a:lnTo>
                <a:lnTo>
                  <a:pt x="0" y="44195"/>
                </a:lnTo>
                <a:lnTo>
                  <a:pt x="44195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5" name="object 335"/>
          <p:cNvSpPr/>
          <p:nvPr/>
        </p:nvSpPr>
        <p:spPr>
          <a:xfrm>
            <a:off x="6487795" y="4190619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196" y="0"/>
                </a:moveTo>
                <a:lnTo>
                  <a:pt x="0" y="44195"/>
                </a:lnTo>
                <a:lnTo>
                  <a:pt x="44196" y="88391"/>
                </a:lnTo>
                <a:lnTo>
                  <a:pt x="88391" y="44195"/>
                </a:lnTo>
                <a:lnTo>
                  <a:pt x="441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6" name="object 336"/>
          <p:cNvSpPr/>
          <p:nvPr/>
        </p:nvSpPr>
        <p:spPr>
          <a:xfrm>
            <a:off x="6487795" y="4190619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196" y="0"/>
                </a:moveTo>
                <a:lnTo>
                  <a:pt x="88391" y="44195"/>
                </a:lnTo>
                <a:lnTo>
                  <a:pt x="44196" y="88391"/>
                </a:lnTo>
                <a:lnTo>
                  <a:pt x="0" y="44195"/>
                </a:lnTo>
                <a:lnTo>
                  <a:pt x="44196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7" name="object 337"/>
          <p:cNvSpPr/>
          <p:nvPr/>
        </p:nvSpPr>
        <p:spPr>
          <a:xfrm>
            <a:off x="6640194" y="4195190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196" y="0"/>
                </a:moveTo>
                <a:lnTo>
                  <a:pt x="0" y="44195"/>
                </a:lnTo>
                <a:lnTo>
                  <a:pt x="44196" y="88391"/>
                </a:lnTo>
                <a:lnTo>
                  <a:pt x="88391" y="44195"/>
                </a:lnTo>
                <a:lnTo>
                  <a:pt x="441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8" name="object 338"/>
          <p:cNvSpPr/>
          <p:nvPr/>
        </p:nvSpPr>
        <p:spPr>
          <a:xfrm>
            <a:off x="6640194" y="4195190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196" y="0"/>
                </a:moveTo>
                <a:lnTo>
                  <a:pt x="88391" y="44195"/>
                </a:lnTo>
                <a:lnTo>
                  <a:pt x="44196" y="88391"/>
                </a:lnTo>
                <a:lnTo>
                  <a:pt x="0" y="44195"/>
                </a:lnTo>
                <a:lnTo>
                  <a:pt x="44196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9" name="object 339"/>
          <p:cNvSpPr/>
          <p:nvPr/>
        </p:nvSpPr>
        <p:spPr>
          <a:xfrm>
            <a:off x="6792594" y="4195190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196" y="0"/>
                </a:moveTo>
                <a:lnTo>
                  <a:pt x="0" y="44195"/>
                </a:lnTo>
                <a:lnTo>
                  <a:pt x="44196" y="88391"/>
                </a:lnTo>
                <a:lnTo>
                  <a:pt x="88391" y="44195"/>
                </a:lnTo>
                <a:lnTo>
                  <a:pt x="441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0" name="object 340"/>
          <p:cNvSpPr/>
          <p:nvPr/>
        </p:nvSpPr>
        <p:spPr>
          <a:xfrm>
            <a:off x="6792594" y="4195190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196" y="0"/>
                </a:moveTo>
                <a:lnTo>
                  <a:pt x="88391" y="44195"/>
                </a:lnTo>
                <a:lnTo>
                  <a:pt x="44196" y="88391"/>
                </a:lnTo>
                <a:lnTo>
                  <a:pt x="0" y="44195"/>
                </a:lnTo>
                <a:lnTo>
                  <a:pt x="44196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1" name="object 341"/>
          <p:cNvSpPr/>
          <p:nvPr/>
        </p:nvSpPr>
        <p:spPr>
          <a:xfrm>
            <a:off x="6946518" y="4202810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196" y="0"/>
                </a:moveTo>
                <a:lnTo>
                  <a:pt x="0" y="44195"/>
                </a:lnTo>
                <a:lnTo>
                  <a:pt x="44196" y="88391"/>
                </a:lnTo>
                <a:lnTo>
                  <a:pt x="88391" y="44195"/>
                </a:lnTo>
                <a:lnTo>
                  <a:pt x="441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2" name="object 342"/>
          <p:cNvSpPr/>
          <p:nvPr/>
        </p:nvSpPr>
        <p:spPr>
          <a:xfrm>
            <a:off x="6946518" y="4202810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196" y="0"/>
                </a:moveTo>
                <a:lnTo>
                  <a:pt x="88391" y="44195"/>
                </a:lnTo>
                <a:lnTo>
                  <a:pt x="44196" y="88391"/>
                </a:lnTo>
                <a:lnTo>
                  <a:pt x="0" y="44195"/>
                </a:lnTo>
                <a:lnTo>
                  <a:pt x="44196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3" name="object 343"/>
          <p:cNvSpPr/>
          <p:nvPr/>
        </p:nvSpPr>
        <p:spPr>
          <a:xfrm>
            <a:off x="7098918" y="4211954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196" y="0"/>
                </a:moveTo>
                <a:lnTo>
                  <a:pt x="0" y="44196"/>
                </a:lnTo>
                <a:lnTo>
                  <a:pt x="44196" y="88392"/>
                </a:lnTo>
                <a:lnTo>
                  <a:pt x="88391" y="44196"/>
                </a:lnTo>
                <a:lnTo>
                  <a:pt x="441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4" name="object 344"/>
          <p:cNvSpPr/>
          <p:nvPr/>
        </p:nvSpPr>
        <p:spPr>
          <a:xfrm>
            <a:off x="7098918" y="4211954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196" y="0"/>
                </a:moveTo>
                <a:lnTo>
                  <a:pt x="88391" y="44196"/>
                </a:lnTo>
                <a:lnTo>
                  <a:pt x="44196" y="88392"/>
                </a:lnTo>
                <a:lnTo>
                  <a:pt x="0" y="44196"/>
                </a:lnTo>
                <a:lnTo>
                  <a:pt x="44196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5" name="object 345"/>
          <p:cNvSpPr/>
          <p:nvPr/>
        </p:nvSpPr>
        <p:spPr>
          <a:xfrm>
            <a:off x="7252843" y="4228719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196" y="0"/>
                </a:moveTo>
                <a:lnTo>
                  <a:pt x="0" y="44195"/>
                </a:lnTo>
                <a:lnTo>
                  <a:pt x="44196" y="88391"/>
                </a:lnTo>
                <a:lnTo>
                  <a:pt x="88391" y="44195"/>
                </a:lnTo>
                <a:lnTo>
                  <a:pt x="441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6" name="object 346"/>
          <p:cNvSpPr/>
          <p:nvPr/>
        </p:nvSpPr>
        <p:spPr>
          <a:xfrm>
            <a:off x="7252843" y="4228719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196" y="0"/>
                </a:moveTo>
                <a:lnTo>
                  <a:pt x="88391" y="44195"/>
                </a:lnTo>
                <a:lnTo>
                  <a:pt x="44196" y="88391"/>
                </a:lnTo>
                <a:lnTo>
                  <a:pt x="0" y="44195"/>
                </a:lnTo>
                <a:lnTo>
                  <a:pt x="44196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7" name="object 347"/>
          <p:cNvSpPr/>
          <p:nvPr/>
        </p:nvSpPr>
        <p:spPr>
          <a:xfrm>
            <a:off x="7405243" y="4243959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196" y="0"/>
                </a:moveTo>
                <a:lnTo>
                  <a:pt x="0" y="44196"/>
                </a:lnTo>
                <a:lnTo>
                  <a:pt x="44196" y="88392"/>
                </a:lnTo>
                <a:lnTo>
                  <a:pt x="88391" y="44196"/>
                </a:lnTo>
                <a:lnTo>
                  <a:pt x="441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8" name="object 348"/>
          <p:cNvSpPr/>
          <p:nvPr/>
        </p:nvSpPr>
        <p:spPr>
          <a:xfrm>
            <a:off x="7405243" y="4243959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196" y="0"/>
                </a:moveTo>
                <a:lnTo>
                  <a:pt x="88391" y="44196"/>
                </a:lnTo>
                <a:lnTo>
                  <a:pt x="44196" y="88392"/>
                </a:lnTo>
                <a:lnTo>
                  <a:pt x="0" y="44196"/>
                </a:lnTo>
                <a:lnTo>
                  <a:pt x="44196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9" name="object 349"/>
          <p:cNvSpPr/>
          <p:nvPr/>
        </p:nvSpPr>
        <p:spPr>
          <a:xfrm>
            <a:off x="7559167" y="4274439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196" y="0"/>
                </a:moveTo>
                <a:lnTo>
                  <a:pt x="0" y="44196"/>
                </a:lnTo>
                <a:lnTo>
                  <a:pt x="44196" y="88392"/>
                </a:lnTo>
                <a:lnTo>
                  <a:pt x="88391" y="44196"/>
                </a:lnTo>
                <a:lnTo>
                  <a:pt x="441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0" name="object 350"/>
          <p:cNvSpPr/>
          <p:nvPr/>
        </p:nvSpPr>
        <p:spPr>
          <a:xfrm>
            <a:off x="7559167" y="4274439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196" y="0"/>
                </a:moveTo>
                <a:lnTo>
                  <a:pt x="88391" y="44196"/>
                </a:lnTo>
                <a:lnTo>
                  <a:pt x="44196" y="88392"/>
                </a:lnTo>
                <a:lnTo>
                  <a:pt x="0" y="44196"/>
                </a:lnTo>
                <a:lnTo>
                  <a:pt x="44196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1" name="object 351"/>
          <p:cNvSpPr/>
          <p:nvPr/>
        </p:nvSpPr>
        <p:spPr>
          <a:xfrm>
            <a:off x="7711567" y="4315586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196" y="0"/>
                </a:moveTo>
                <a:lnTo>
                  <a:pt x="0" y="44195"/>
                </a:lnTo>
                <a:lnTo>
                  <a:pt x="44196" y="88392"/>
                </a:lnTo>
                <a:lnTo>
                  <a:pt x="88391" y="44195"/>
                </a:lnTo>
                <a:lnTo>
                  <a:pt x="441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2" name="object 352"/>
          <p:cNvSpPr/>
          <p:nvPr/>
        </p:nvSpPr>
        <p:spPr>
          <a:xfrm>
            <a:off x="7711567" y="4315586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196" y="0"/>
                </a:moveTo>
                <a:lnTo>
                  <a:pt x="88391" y="44195"/>
                </a:lnTo>
                <a:lnTo>
                  <a:pt x="44196" y="88392"/>
                </a:lnTo>
                <a:lnTo>
                  <a:pt x="0" y="44195"/>
                </a:lnTo>
                <a:lnTo>
                  <a:pt x="44196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3" name="object 353"/>
          <p:cNvSpPr/>
          <p:nvPr/>
        </p:nvSpPr>
        <p:spPr>
          <a:xfrm>
            <a:off x="7865491" y="4347590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195" y="0"/>
                </a:moveTo>
                <a:lnTo>
                  <a:pt x="0" y="44195"/>
                </a:lnTo>
                <a:lnTo>
                  <a:pt x="44195" y="88391"/>
                </a:lnTo>
                <a:lnTo>
                  <a:pt x="88391" y="44195"/>
                </a:lnTo>
                <a:lnTo>
                  <a:pt x="44195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4" name="object 354"/>
          <p:cNvSpPr/>
          <p:nvPr/>
        </p:nvSpPr>
        <p:spPr>
          <a:xfrm>
            <a:off x="7865491" y="4347590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195" y="0"/>
                </a:moveTo>
                <a:lnTo>
                  <a:pt x="88391" y="44195"/>
                </a:lnTo>
                <a:lnTo>
                  <a:pt x="44195" y="88391"/>
                </a:lnTo>
                <a:lnTo>
                  <a:pt x="0" y="44195"/>
                </a:lnTo>
                <a:lnTo>
                  <a:pt x="44195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5" name="object 355"/>
          <p:cNvSpPr txBox="1"/>
          <p:nvPr/>
        </p:nvSpPr>
        <p:spPr>
          <a:xfrm>
            <a:off x="4583684" y="3839717"/>
            <a:ext cx="245110" cy="22790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60655">
              <a:lnSpc>
                <a:spcPct val="100000"/>
              </a:lnSpc>
            </a:pPr>
            <a:r>
              <a:rPr dirty="0" sz="1000" spc="-5">
                <a:latin typeface="Arial"/>
                <a:cs typeface="Arial"/>
              </a:rPr>
              <a:t>0</a:t>
            </a:r>
            <a:endParaRPr sz="1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650"/>
              </a:spcBef>
            </a:pPr>
            <a:r>
              <a:rPr dirty="0" sz="1000" spc="-5">
                <a:latin typeface="Arial"/>
                <a:cs typeface="Arial"/>
              </a:rPr>
              <a:t>-</a:t>
            </a:r>
            <a:r>
              <a:rPr dirty="0" sz="1000" spc="-10">
                <a:latin typeface="Arial"/>
                <a:cs typeface="Arial"/>
              </a:rPr>
              <a:t>0,5</a:t>
            </a:r>
            <a:endParaRPr sz="1000">
              <a:latin typeface="Arial"/>
              <a:cs typeface="Arial"/>
            </a:endParaRPr>
          </a:p>
          <a:p>
            <a:pPr algn="ctr" marL="105410">
              <a:lnSpc>
                <a:spcPct val="100000"/>
              </a:lnSpc>
              <a:spcBef>
                <a:spcPts val="650"/>
              </a:spcBef>
            </a:pPr>
            <a:r>
              <a:rPr dirty="0" sz="1000" spc="-5">
                <a:latin typeface="Arial"/>
                <a:cs typeface="Arial"/>
              </a:rPr>
              <a:t>-1</a:t>
            </a:r>
            <a:endParaRPr sz="1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650"/>
              </a:spcBef>
            </a:pPr>
            <a:r>
              <a:rPr dirty="0" sz="1000" spc="-5">
                <a:latin typeface="Arial"/>
                <a:cs typeface="Arial"/>
              </a:rPr>
              <a:t>-</a:t>
            </a:r>
            <a:r>
              <a:rPr dirty="0" sz="1000" spc="-10">
                <a:latin typeface="Arial"/>
                <a:cs typeface="Arial"/>
              </a:rPr>
              <a:t>1,5</a:t>
            </a:r>
            <a:endParaRPr sz="1000">
              <a:latin typeface="Arial"/>
              <a:cs typeface="Arial"/>
            </a:endParaRPr>
          </a:p>
          <a:p>
            <a:pPr algn="ctr" marL="105410">
              <a:lnSpc>
                <a:spcPct val="100000"/>
              </a:lnSpc>
              <a:spcBef>
                <a:spcPts val="650"/>
              </a:spcBef>
            </a:pPr>
            <a:r>
              <a:rPr dirty="0" sz="1000" spc="-5">
                <a:latin typeface="Arial"/>
                <a:cs typeface="Arial"/>
              </a:rPr>
              <a:t>-2</a:t>
            </a:r>
            <a:endParaRPr sz="1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645"/>
              </a:spcBef>
            </a:pPr>
            <a:r>
              <a:rPr dirty="0" sz="1000" spc="-5">
                <a:latin typeface="Arial"/>
                <a:cs typeface="Arial"/>
              </a:rPr>
              <a:t>-</a:t>
            </a:r>
            <a:r>
              <a:rPr dirty="0" sz="1000" spc="-10">
                <a:latin typeface="Arial"/>
                <a:cs typeface="Arial"/>
              </a:rPr>
              <a:t>2,5</a:t>
            </a:r>
            <a:endParaRPr sz="1000">
              <a:latin typeface="Arial"/>
              <a:cs typeface="Arial"/>
            </a:endParaRPr>
          </a:p>
          <a:p>
            <a:pPr algn="ctr" marL="105410">
              <a:lnSpc>
                <a:spcPct val="100000"/>
              </a:lnSpc>
              <a:spcBef>
                <a:spcPts val="650"/>
              </a:spcBef>
            </a:pPr>
            <a:r>
              <a:rPr dirty="0" sz="1000" spc="-5">
                <a:latin typeface="Arial"/>
                <a:cs typeface="Arial"/>
              </a:rPr>
              <a:t>-3</a:t>
            </a:r>
            <a:endParaRPr sz="1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650"/>
              </a:spcBef>
            </a:pPr>
            <a:r>
              <a:rPr dirty="0" sz="1000" spc="-5">
                <a:latin typeface="Arial"/>
                <a:cs typeface="Arial"/>
              </a:rPr>
              <a:t>-</a:t>
            </a:r>
            <a:r>
              <a:rPr dirty="0" sz="1000" spc="-10">
                <a:latin typeface="Arial"/>
                <a:cs typeface="Arial"/>
              </a:rPr>
              <a:t>3,5</a:t>
            </a:r>
            <a:endParaRPr sz="1000">
              <a:latin typeface="Arial"/>
              <a:cs typeface="Arial"/>
            </a:endParaRPr>
          </a:p>
          <a:p>
            <a:pPr algn="ctr" marL="105410">
              <a:lnSpc>
                <a:spcPct val="100000"/>
              </a:lnSpc>
              <a:spcBef>
                <a:spcPts val="650"/>
              </a:spcBef>
            </a:pPr>
            <a:r>
              <a:rPr dirty="0" sz="1000" spc="-5">
                <a:latin typeface="Arial"/>
                <a:cs typeface="Arial"/>
              </a:rPr>
              <a:t>-4</a:t>
            </a:r>
            <a:endParaRPr sz="10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650"/>
              </a:spcBef>
            </a:pPr>
            <a:r>
              <a:rPr dirty="0" sz="1000" spc="-5">
                <a:latin typeface="Arial"/>
                <a:cs typeface="Arial"/>
              </a:rPr>
              <a:t>-</a:t>
            </a:r>
            <a:r>
              <a:rPr dirty="0" sz="1000" spc="-10">
                <a:latin typeface="Arial"/>
                <a:cs typeface="Arial"/>
              </a:rPr>
              <a:t>4,5</a:t>
            </a:r>
            <a:endParaRPr sz="1000">
              <a:latin typeface="Arial"/>
              <a:cs typeface="Arial"/>
            </a:endParaRPr>
          </a:p>
        </p:txBody>
      </p:sp>
      <p:sp>
        <p:nvSpPr>
          <p:cNvPr id="356" name="object 356"/>
          <p:cNvSpPr txBox="1"/>
          <p:nvPr/>
        </p:nvSpPr>
        <p:spPr>
          <a:xfrm>
            <a:off x="4928994" y="3697351"/>
            <a:ext cx="3061335" cy="16573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110"/>
              </a:lnSpc>
            </a:pPr>
            <a:r>
              <a:rPr dirty="0" sz="1000">
                <a:latin typeface="Arial"/>
                <a:cs typeface="Arial"/>
              </a:rPr>
              <a:t>0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00">
                <a:latin typeface="Arial"/>
                <a:cs typeface="Arial"/>
              </a:rPr>
              <a:t>2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00">
                <a:latin typeface="Arial"/>
                <a:cs typeface="Arial"/>
              </a:rPr>
              <a:t>4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00">
                <a:latin typeface="Arial"/>
                <a:cs typeface="Arial"/>
              </a:rPr>
              <a:t>6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00">
                <a:latin typeface="Arial"/>
                <a:cs typeface="Arial"/>
              </a:rPr>
              <a:t>8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00" spc="-5">
                <a:latin typeface="Arial"/>
                <a:cs typeface="Arial"/>
              </a:rPr>
              <a:t>10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00" spc="-5">
                <a:latin typeface="Arial"/>
                <a:cs typeface="Arial"/>
              </a:rPr>
              <a:t>12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00" spc="-5">
                <a:latin typeface="Arial"/>
                <a:cs typeface="Arial"/>
              </a:rPr>
              <a:t>14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00" spc="-5">
                <a:latin typeface="Arial"/>
                <a:cs typeface="Arial"/>
              </a:rPr>
              <a:t>16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</a:pPr>
            <a:r>
              <a:rPr dirty="0" sz="1000" spc="-5">
                <a:latin typeface="Arial"/>
                <a:cs typeface="Arial"/>
              </a:rPr>
              <a:t>18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00" spc="-5">
                <a:latin typeface="Arial"/>
                <a:cs typeface="Arial"/>
              </a:rPr>
              <a:t>20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00" spc="-5">
                <a:latin typeface="Arial"/>
                <a:cs typeface="Arial"/>
              </a:rPr>
              <a:t>22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00" spc="-5">
                <a:latin typeface="Arial"/>
                <a:cs typeface="Arial"/>
              </a:rPr>
              <a:t>24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00" spc="-5">
                <a:latin typeface="Arial"/>
                <a:cs typeface="Arial"/>
              </a:rPr>
              <a:t>26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00" spc="-5">
                <a:latin typeface="Arial"/>
                <a:cs typeface="Arial"/>
              </a:rPr>
              <a:t>28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00" spc="-5">
                <a:latin typeface="Arial"/>
                <a:cs typeface="Arial"/>
              </a:rPr>
              <a:t>30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00" spc="-5">
                <a:latin typeface="Arial"/>
                <a:cs typeface="Arial"/>
              </a:rPr>
              <a:t>32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00" spc="-5">
                <a:latin typeface="Arial"/>
                <a:cs typeface="Arial"/>
              </a:rPr>
              <a:t>34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00" spc="-5">
                <a:latin typeface="Arial"/>
                <a:cs typeface="Arial"/>
              </a:rPr>
              <a:t>36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00" spc="-5">
                <a:latin typeface="Arial"/>
                <a:cs typeface="Arial"/>
              </a:rPr>
              <a:t>38</a:t>
            </a:r>
            <a:endParaRPr sz="1000">
              <a:latin typeface="Arial"/>
              <a:cs typeface="Arial"/>
            </a:endParaRPr>
          </a:p>
        </p:txBody>
      </p:sp>
      <p:sp>
        <p:nvSpPr>
          <p:cNvPr id="357" name="object 357"/>
          <p:cNvSpPr txBox="1"/>
          <p:nvPr/>
        </p:nvSpPr>
        <p:spPr>
          <a:xfrm>
            <a:off x="4632950" y="4868393"/>
            <a:ext cx="152400" cy="36766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105"/>
              </a:lnSpc>
            </a:pPr>
            <a:r>
              <a:rPr dirty="0" sz="1000" spc="-5" b="1">
                <a:latin typeface="Arial"/>
                <a:cs typeface="Arial"/>
              </a:rPr>
              <a:t>S</a:t>
            </a:r>
            <a:r>
              <a:rPr dirty="0" sz="1000" b="1">
                <a:latin typeface="Arial"/>
                <a:cs typeface="Arial"/>
              </a:rPr>
              <a:t>,</a:t>
            </a:r>
            <a:r>
              <a:rPr dirty="0" sz="1000" spc="5" b="1">
                <a:latin typeface="Arial"/>
                <a:cs typeface="Arial"/>
              </a:rPr>
              <a:t> </a:t>
            </a:r>
            <a:r>
              <a:rPr dirty="0" sz="1000" spc="-5" b="1">
                <a:latin typeface="Arial"/>
                <a:cs typeface="Arial"/>
              </a:rPr>
              <a:t>м</a:t>
            </a:r>
            <a:r>
              <a:rPr dirty="0" sz="1000" b="1">
                <a:latin typeface="Arial"/>
                <a:cs typeface="Arial"/>
              </a:rPr>
              <a:t>м</a:t>
            </a:r>
            <a:endParaRPr sz="1000">
              <a:latin typeface="Arial"/>
              <a:cs typeface="Arial"/>
            </a:endParaRPr>
          </a:p>
        </p:txBody>
      </p:sp>
      <p:sp>
        <p:nvSpPr>
          <p:cNvPr id="358" name="object 358"/>
          <p:cNvSpPr txBox="1"/>
          <p:nvPr/>
        </p:nvSpPr>
        <p:spPr>
          <a:xfrm>
            <a:off x="8011794" y="3904233"/>
            <a:ext cx="336550" cy="1638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 b="1">
                <a:latin typeface="Arial"/>
                <a:cs typeface="Arial"/>
              </a:rPr>
              <a:t>P,</a:t>
            </a:r>
            <a:r>
              <a:rPr dirty="0" sz="1000" spc="-85" b="1">
                <a:latin typeface="Arial"/>
                <a:cs typeface="Arial"/>
              </a:rPr>
              <a:t> </a:t>
            </a:r>
            <a:r>
              <a:rPr dirty="0" sz="1000" spc="-5" b="1">
                <a:latin typeface="Arial"/>
                <a:cs typeface="Arial"/>
              </a:rPr>
              <a:t>кН</a:t>
            </a:r>
            <a:endParaRPr sz="1000">
              <a:latin typeface="Arial"/>
              <a:cs typeface="Arial"/>
            </a:endParaRPr>
          </a:p>
        </p:txBody>
      </p:sp>
      <p:sp>
        <p:nvSpPr>
          <p:cNvPr id="359" name="object 359"/>
          <p:cNvSpPr/>
          <p:nvPr/>
        </p:nvSpPr>
        <p:spPr>
          <a:xfrm>
            <a:off x="6963156" y="5007864"/>
            <a:ext cx="161290" cy="163830"/>
          </a:xfrm>
          <a:custGeom>
            <a:avLst/>
            <a:gdLst/>
            <a:ahLst/>
            <a:cxnLst/>
            <a:rect l="l" t="t" r="r" b="b"/>
            <a:pathLst>
              <a:path w="161290" h="163829">
                <a:moveTo>
                  <a:pt x="0" y="163575"/>
                </a:moveTo>
                <a:lnTo>
                  <a:pt x="16129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0" name="object 360"/>
          <p:cNvSpPr txBox="1"/>
          <p:nvPr/>
        </p:nvSpPr>
        <p:spPr>
          <a:xfrm>
            <a:off x="7215631" y="4916932"/>
            <a:ext cx="116205" cy="2355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>
                <a:latin typeface="Calibri"/>
                <a:cs typeface="Calibri"/>
              </a:rPr>
              <a:t>2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61" name="object 361"/>
          <p:cNvSpPr/>
          <p:nvPr/>
        </p:nvSpPr>
        <p:spPr>
          <a:xfrm>
            <a:off x="7318247" y="4114800"/>
            <a:ext cx="161290" cy="163830"/>
          </a:xfrm>
          <a:custGeom>
            <a:avLst/>
            <a:gdLst/>
            <a:ahLst/>
            <a:cxnLst/>
            <a:rect l="l" t="t" r="r" b="b"/>
            <a:pathLst>
              <a:path w="161290" h="163829">
                <a:moveTo>
                  <a:pt x="0" y="163575"/>
                </a:moveTo>
                <a:lnTo>
                  <a:pt x="16129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2" name="object 362"/>
          <p:cNvSpPr txBox="1"/>
          <p:nvPr/>
        </p:nvSpPr>
        <p:spPr>
          <a:xfrm>
            <a:off x="7538084" y="3985514"/>
            <a:ext cx="116205" cy="2355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>
                <a:latin typeface="Calibri"/>
                <a:cs typeface="Calibri"/>
              </a:rPr>
              <a:t>1</a:t>
            </a:r>
            <a:endParaRPr sz="1400">
              <a:latin typeface="Calibri"/>
              <a:cs typeface="Calibri"/>
            </a:endParaRPr>
          </a:p>
        </p:txBody>
      </p:sp>
      <p:sp>
        <p:nvSpPr>
          <p:cNvPr id="363" name="object 363"/>
          <p:cNvSpPr txBox="1"/>
          <p:nvPr/>
        </p:nvSpPr>
        <p:spPr>
          <a:xfrm>
            <a:off x="888898" y="6279083"/>
            <a:ext cx="2974340" cy="2254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>
                <a:latin typeface="Times New Roman"/>
                <a:cs typeface="Times New Roman"/>
              </a:rPr>
              <a:t>для паль </a:t>
            </a:r>
            <a:r>
              <a:rPr dirty="0" sz="1400" spc="-5">
                <a:latin typeface="Times New Roman"/>
                <a:cs typeface="Times New Roman"/>
              </a:rPr>
              <a:t>довжиною </a:t>
            </a:r>
            <a:r>
              <a:rPr dirty="0" sz="1400">
                <a:latin typeface="Times New Roman"/>
                <a:cs typeface="Times New Roman"/>
              </a:rPr>
              <a:t>20 см при кроці</a:t>
            </a:r>
            <a:r>
              <a:rPr dirty="0" sz="1400" spc="-1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3d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364" name="object 364"/>
          <p:cNvSpPr txBox="1"/>
          <p:nvPr/>
        </p:nvSpPr>
        <p:spPr>
          <a:xfrm>
            <a:off x="4976621" y="6125159"/>
            <a:ext cx="3023870" cy="2254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400">
                <a:latin typeface="Times New Roman"/>
                <a:cs typeface="Times New Roman"/>
              </a:rPr>
              <a:t>для паль </a:t>
            </a:r>
            <a:r>
              <a:rPr dirty="0" sz="1400" spc="-5">
                <a:latin typeface="Times New Roman"/>
                <a:cs typeface="Times New Roman"/>
              </a:rPr>
              <a:t>довжиною  </a:t>
            </a:r>
            <a:r>
              <a:rPr dirty="0" sz="1400">
                <a:latin typeface="Times New Roman"/>
                <a:cs typeface="Times New Roman"/>
              </a:rPr>
              <a:t>30 см при кроці</a:t>
            </a:r>
            <a:r>
              <a:rPr dirty="0" sz="1400" spc="-75">
                <a:latin typeface="Times New Roman"/>
                <a:cs typeface="Times New Roman"/>
              </a:rPr>
              <a:t> </a:t>
            </a:r>
            <a:r>
              <a:rPr dirty="0" sz="1400" spc="5">
                <a:latin typeface="Times New Roman"/>
                <a:cs typeface="Times New Roman"/>
              </a:rPr>
              <a:t>6d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5266944" y="2246376"/>
            <a:ext cx="3074035" cy="0"/>
          </a:xfrm>
          <a:custGeom>
            <a:avLst/>
            <a:gdLst/>
            <a:ahLst/>
            <a:cxnLst/>
            <a:rect l="l" t="t" r="r" b="b"/>
            <a:pathLst>
              <a:path w="3074034" h="0">
                <a:moveTo>
                  <a:pt x="0" y="0"/>
                </a:moveTo>
                <a:lnTo>
                  <a:pt x="307390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5266944" y="1996439"/>
            <a:ext cx="3074035" cy="0"/>
          </a:xfrm>
          <a:custGeom>
            <a:avLst/>
            <a:gdLst/>
            <a:ahLst/>
            <a:cxnLst/>
            <a:rect l="l" t="t" r="r" b="b"/>
            <a:pathLst>
              <a:path w="3074034" h="0">
                <a:moveTo>
                  <a:pt x="0" y="0"/>
                </a:moveTo>
                <a:lnTo>
                  <a:pt x="307390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5266944" y="1746504"/>
            <a:ext cx="3074035" cy="0"/>
          </a:xfrm>
          <a:custGeom>
            <a:avLst/>
            <a:gdLst/>
            <a:ahLst/>
            <a:cxnLst/>
            <a:rect l="l" t="t" r="r" b="b"/>
            <a:pathLst>
              <a:path w="3074034" h="0">
                <a:moveTo>
                  <a:pt x="0" y="0"/>
                </a:moveTo>
                <a:lnTo>
                  <a:pt x="307390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5266944" y="1496567"/>
            <a:ext cx="3074035" cy="0"/>
          </a:xfrm>
          <a:custGeom>
            <a:avLst/>
            <a:gdLst/>
            <a:ahLst/>
            <a:cxnLst/>
            <a:rect l="l" t="t" r="r" b="b"/>
            <a:pathLst>
              <a:path w="3074034" h="0">
                <a:moveTo>
                  <a:pt x="0" y="0"/>
                </a:moveTo>
                <a:lnTo>
                  <a:pt x="307390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5266944" y="1246632"/>
            <a:ext cx="3074035" cy="0"/>
          </a:xfrm>
          <a:custGeom>
            <a:avLst/>
            <a:gdLst/>
            <a:ahLst/>
            <a:cxnLst/>
            <a:rect l="l" t="t" r="r" b="b"/>
            <a:pathLst>
              <a:path w="3074034" h="0">
                <a:moveTo>
                  <a:pt x="0" y="0"/>
                </a:moveTo>
                <a:lnTo>
                  <a:pt x="307390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5266944" y="996696"/>
            <a:ext cx="3074035" cy="0"/>
          </a:xfrm>
          <a:custGeom>
            <a:avLst/>
            <a:gdLst/>
            <a:ahLst/>
            <a:cxnLst/>
            <a:rect l="l" t="t" r="r" b="b"/>
            <a:pathLst>
              <a:path w="3074034" h="0">
                <a:moveTo>
                  <a:pt x="0" y="0"/>
                </a:moveTo>
                <a:lnTo>
                  <a:pt x="307390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5266944" y="746759"/>
            <a:ext cx="3074035" cy="0"/>
          </a:xfrm>
          <a:custGeom>
            <a:avLst/>
            <a:gdLst/>
            <a:ahLst/>
            <a:cxnLst/>
            <a:rect l="l" t="t" r="r" b="b"/>
            <a:pathLst>
              <a:path w="3074034" h="0">
                <a:moveTo>
                  <a:pt x="0" y="0"/>
                </a:moveTo>
                <a:lnTo>
                  <a:pt x="307390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266944" y="496823"/>
            <a:ext cx="3074035" cy="0"/>
          </a:xfrm>
          <a:custGeom>
            <a:avLst/>
            <a:gdLst/>
            <a:ahLst/>
            <a:cxnLst/>
            <a:rect l="l" t="t" r="r" b="b"/>
            <a:pathLst>
              <a:path w="3074034" h="0">
                <a:moveTo>
                  <a:pt x="0" y="0"/>
                </a:moveTo>
                <a:lnTo>
                  <a:pt x="307390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266944" y="496823"/>
            <a:ext cx="0" cy="1999614"/>
          </a:xfrm>
          <a:custGeom>
            <a:avLst/>
            <a:gdLst/>
            <a:ahLst/>
            <a:cxnLst/>
            <a:rect l="l" t="t" r="r" b="b"/>
            <a:pathLst>
              <a:path w="0" h="1999614">
                <a:moveTo>
                  <a:pt x="0" y="1999488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5234940" y="2496311"/>
            <a:ext cx="32384" cy="0"/>
          </a:xfrm>
          <a:custGeom>
            <a:avLst/>
            <a:gdLst/>
            <a:ahLst/>
            <a:cxnLst/>
            <a:rect l="l" t="t" r="r" b="b"/>
            <a:pathLst>
              <a:path w="32385" h="0">
                <a:moveTo>
                  <a:pt x="0" y="0"/>
                </a:moveTo>
                <a:lnTo>
                  <a:pt x="3200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234940" y="2246376"/>
            <a:ext cx="32384" cy="0"/>
          </a:xfrm>
          <a:custGeom>
            <a:avLst/>
            <a:gdLst/>
            <a:ahLst/>
            <a:cxnLst/>
            <a:rect l="l" t="t" r="r" b="b"/>
            <a:pathLst>
              <a:path w="32385" h="0">
                <a:moveTo>
                  <a:pt x="0" y="0"/>
                </a:moveTo>
                <a:lnTo>
                  <a:pt x="3200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234940" y="1996439"/>
            <a:ext cx="32384" cy="0"/>
          </a:xfrm>
          <a:custGeom>
            <a:avLst/>
            <a:gdLst/>
            <a:ahLst/>
            <a:cxnLst/>
            <a:rect l="l" t="t" r="r" b="b"/>
            <a:pathLst>
              <a:path w="32385" h="0">
                <a:moveTo>
                  <a:pt x="0" y="0"/>
                </a:moveTo>
                <a:lnTo>
                  <a:pt x="3200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234940" y="1746504"/>
            <a:ext cx="32384" cy="0"/>
          </a:xfrm>
          <a:custGeom>
            <a:avLst/>
            <a:gdLst/>
            <a:ahLst/>
            <a:cxnLst/>
            <a:rect l="l" t="t" r="r" b="b"/>
            <a:pathLst>
              <a:path w="32385" h="0">
                <a:moveTo>
                  <a:pt x="0" y="0"/>
                </a:moveTo>
                <a:lnTo>
                  <a:pt x="3200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5234940" y="1496567"/>
            <a:ext cx="32384" cy="0"/>
          </a:xfrm>
          <a:custGeom>
            <a:avLst/>
            <a:gdLst/>
            <a:ahLst/>
            <a:cxnLst/>
            <a:rect l="l" t="t" r="r" b="b"/>
            <a:pathLst>
              <a:path w="32385" h="0">
                <a:moveTo>
                  <a:pt x="0" y="0"/>
                </a:moveTo>
                <a:lnTo>
                  <a:pt x="3200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5234940" y="1246632"/>
            <a:ext cx="32384" cy="0"/>
          </a:xfrm>
          <a:custGeom>
            <a:avLst/>
            <a:gdLst/>
            <a:ahLst/>
            <a:cxnLst/>
            <a:rect l="l" t="t" r="r" b="b"/>
            <a:pathLst>
              <a:path w="32385" h="0">
                <a:moveTo>
                  <a:pt x="0" y="0"/>
                </a:moveTo>
                <a:lnTo>
                  <a:pt x="3200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5234940" y="996696"/>
            <a:ext cx="32384" cy="0"/>
          </a:xfrm>
          <a:custGeom>
            <a:avLst/>
            <a:gdLst/>
            <a:ahLst/>
            <a:cxnLst/>
            <a:rect l="l" t="t" r="r" b="b"/>
            <a:pathLst>
              <a:path w="32385" h="0">
                <a:moveTo>
                  <a:pt x="0" y="0"/>
                </a:moveTo>
                <a:lnTo>
                  <a:pt x="3200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5234940" y="746759"/>
            <a:ext cx="32384" cy="0"/>
          </a:xfrm>
          <a:custGeom>
            <a:avLst/>
            <a:gdLst/>
            <a:ahLst/>
            <a:cxnLst/>
            <a:rect l="l" t="t" r="r" b="b"/>
            <a:pathLst>
              <a:path w="32385" h="0">
                <a:moveTo>
                  <a:pt x="0" y="0"/>
                </a:moveTo>
                <a:lnTo>
                  <a:pt x="3200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5234940" y="496823"/>
            <a:ext cx="32384" cy="0"/>
          </a:xfrm>
          <a:custGeom>
            <a:avLst/>
            <a:gdLst/>
            <a:ahLst/>
            <a:cxnLst/>
            <a:rect l="l" t="t" r="r" b="b"/>
            <a:pathLst>
              <a:path w="32385" h="0">
                <a:moveTo>
                  <a:pt x="0" y="0"/>
                </a:moveTo>
                <a:lnTo>
                  <a:pt x="3200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5266944" y="2496311"/>
            <a:ext cx="3074035" cy="0"/>
          </a:xfrm>
          <a:custGeom>
            <a:avLst/>
            <a:gdLst/>
            <a:ahLst/>
            <a:cxnLst/>
            <a:rect l="l" t="t" r="r" b="b"/>
            <a:pathLst>
              <a:path w="3074034" h="0">
                <a:moveTo>
                  <a:pt x="0" y="0"/>
                </a:moveTo>
                <a:lnTo>
                  <a:pt x="3073907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5266944" y="2496311"/>
            <a:ext cx="0" cy="30480"/>
          </a:xfrm>
          <a:custGeom>
            <a:avLst/>
            <a:gdLst/>
            <a:ahLst/>
            <a:cxnLst/>
            <a:rect l="l" t="t" r="r" b="b"/>
            <a:pathLst>
              <a:path w="0" h="30480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5779008" y="2496311"/>
            <a:ext cx="0" cy="30480"/>
          </a:xfrm>
          <a:custGeom>
            <a:avLst/>
            <a:gdLst/>
            <a:ahLst/>
            <a:cxnLst/>
            <a:rect l="l" t="t" r="r" b="b"/>
            <a:pathLst>
              <a:path w="0" h="30480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6291071" y="2496311"/>
            <a:ext cx="0" cy="30480"/>
          </a:xfrm>
          <a:custGeom>
            <a:avLst/>
            <a:gdLst/>
            <a:ahLst/>
            <a:cxnLst/>
            <a:rect l="l" t="t" r="r" b="b"/>
            <a:pathLst>
              <a:path w="0" h="30480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6803135" y="2496311"/>
            <a:ext cx="0" cy="30480"/>
          </a:xfrm>
          <a:custGeom>
            <a:avLst/>
            <a:gdLst/>
            <a:ahLst/>
            <a:cxnLst/>
            <a:rect l="l" t="t" r="r" b="b"/>
            <a:pathLst>
              <a:path w="0" h="30480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7316723" y="2496311"/>
            <a:ext cx="0" cy="30480"/>
          </a:xfrm>
          <a:custGeom>
            <a:avLst/>
            <a:gdLst/>
            <a:ahLst/>
            <a:cxnLst/>
            <a:rect l="l" t="t" r="r" b="b"/>
            <a:pathLst>
              <a:path w="0" h="30480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7828788" y="2496311"/>
            <a:ext cx="0" cy="30480"/>
          </a:xfrm>
          <a:custGeom>
            <a:avLst/>
            <a:gdLst/>
            <a:ahLst/>
            <a:cxnLst/>
            <a:rect l="l" t="t" r="r" b="b"/>
            <a:pathLst>
              <a:path w="0" h="30480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8340852" y="2496311"/>
            <a:ext cx="0" cy="30480"/>
          </a:xfrm>
          <a:custGeom>
            <a:avLst/>
            <a:gdLst/>
            <a:ahLst/>
            <a:cxnLst/>
            <a:rect l="l" t="t" r="r" b="b"/>
            <a:pathLst>
              <a:path w="0" h="30480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5778880" y="597280"/>
            <a:ext cx="2050414" cy="400050"/>
          </a:xfrm>
          <a:custGeom>
            <a:avLst/>
            <a:gdLst/>
            <a:ahLst/>
            <a:cxnLst/>
            <a:rect l="l" t="t" r="r" b="b"/>
            <a:pathLst>
              <a:path w="2050415" h="400050">
                <a:moveTo>
                  <a:pt x="0" y="399796"/>
                </a:moveTo>
                <a:lnTo>
                  <a:pt x="51244" y="395041"/>
                </a:lnTo>
                <a:lnTo>
                  <a:pt x="102489" y="390712"/>
                </a:lnTo>
                <a:lnTo>
                  <a:pt x="153733" y="386731"/>
                </a:lnTo>
                <a:lnTo>
                  <a:pt x="204978" y="383024"/>
                </a:lnTo>
                <a:lnTo>
                  <a:pt x="256222" y="379517"/>
                </a:lnTo>
                <a:lnTo>
                  <a:pt x="307467" y="376134"/>
                </a:lnTo>
                <a:lnTo>
                  <a:pt x="358711" y="372801"/>
                </a:lnTo>
                <a:lnTo>
                  <a:pt x="409956" y="369441"/>
                </a:lnTo>
                <a:lnTo>
                  <a:pt x="461200" y="365982"/>
                </a:lnTo>
                <a:lnTo>
                  <a:pt x="512445" y="362346"/>
                </a:lnTo>
                <a:lnTo>
                  <a:pt x="563689" y="358461"/>
                </a:lnTo>
                <a:lnTo>
                  <a:pt x="614934" y="354249"/>
                </a:lnTo>
                <a:lnTo>
                  <a:pt x="666178" y="349638"/>
                </a:lnTo>
                <a:lnTo>
                  <a:pt x="717423" y="344550"/>
                </a:lnTo>
                <a:lnTo>
                  <a:pt x="768667" y="338913"/>
                </a:lnTo>
                <a:lnTo>
                  <a:pt x="819912" y="332650"/>
                </a:lnTo>
                <a:lnTo>
                  <a:pt x="871156" y="325687"/>
                </a:lnTo>
                <a:lnTo>
                  <a:pt x="922401" y="317949"/>
                </a:lnTo>
                <a:lnTo>
                  <a:pt x="973645" y="309360"/>
                </a:lnTo>
                <a:lnTo>
                  <a:pt x="1024890" y="299847"/>
                </a:lnTo>
                <a:lnTo>
                  <a:pt x="1073694" y="289896"/>
                </a:lnTo>
                <a:lnTo>
                  <a:pt x="1122498" y="279102"/>
                </a:lnTo>
                <a:lnTo>
                  <a:pt x="1171303" y="267528"/>
                </a:lnTo>
                <a:lnTo>
                  <a:pt x="1220108" y="255241"/>
                </a:lnTo>
                <a:lnTo>
                  <a:pt x="1268913" y="242304"/>
                </a:lnTo>
                <a:lnTo>
                  <a:pt x="1317718" y="228783"/>
                </a:lnTo>
                <a:lnTo>
                  <a:pt x="1366524" y="214742"/>
                </a:lnTo>
                <a:lnTo>
                  <a:pt x="1415331" y="200248"/>
                </a:lnTo>
                <a:lnTo>
                  <a:pt x="1464138" y="185363"/>
                </a:lnTo>
                <a:lnTo>
                  <a:pt x="1512946" y="170154"/>
                </a:lnTo>
                <a:lnTo>
                  <a:pt x="1561755" y="154686"/>
                </a:lnTo>
                <a:lnTo>
                  <a:pt x="1610565" y="139022"/>
                </a:lnTo>
                <a:lnTo>
                  <a:pt x="1659375" y="123229"/>
                </a:lnTo>
                <a:lnTo>
                  <a:pt x="1708187" y="107371"/>
                </a:lnTo>
                <a:lnTo>
                  <a:pt x="1757000" y="91513"/>
                </a:lnTo>
                <a:lnTo>
                  <a:pt x="1805814" y="75720"/>
                </a:lnTo>
                <a:lnTo>
                  <a:pt x="1854630" y="60056"/>
                </a:lnTo>
                <a:lnTo>
                  <a:pt x="1903447" y="44588"/>
                </a:lnTo>
                <a:lnTo>
                  <a:pt x="1952265" y="29379"/>
                </a:lnTo>
                <a:lnTo>
                  <a:pt x="2001085" y="14494"/>
                </a:lnTo>
                <a:lnTo>
                  <a:pt x="2049907" y="0"/>
                </a:lnTo>
              </a:path>
            </a:pathLst>
          </a:custGeom>
          <a:ln w="2438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5746622" y="964819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5" h="64134">
                <a:moveTo>
                  <a:pt x="64007" y="32003"/>
                </a:moveTo>
                <a:lnTo>
                  <a:pt x="61489" y="44451"/>
                </a:lnTo>
                <a:lnTo>
                  <a:pt x="54625" y="54625"/>
                </a:lnTo>
                <a:lnTo>
                  <a:pt x="44451" y="61489"/>
                </a:lnTo>
                <a:lnTo>
                  <a:pt x="32003" y="64007"/>
                </a:lnTo>
                <a:lnTo>
                  <a:pt x="19502" y="61489"/>
                </a:lnTo>
                <a:lnTo>
                  <a:pt x="9334" y="54625"/>
                </a:lnTo>
                <a:lnTo>
                  <a:pt x="2500" y="44451"/>
                </a:lnTo>
                <a:lnTo>
                  <a:pt x="0" y="32003"/>
                </a:lnTo>
                <a:lnTo>
                  <a:pt x="2500" y="19556"/>
                </a:lnTo>
                <a:lnTo>
                  <a:pt x="9334" y="9382"/>
                </a:lnTo>
                <a:lnTo>
                  <a:pt x="19502" y="2518"/>
                </a:lnTo>
                <a:lnTo>
                  <a:pt x="32003" y="0"/>
                </a:lnTo>
                <a:lnTo>
                  <a:pt x="44451" y="2518"/>
                </a:lnTo>
                <a:lnTo>
                  <a:pt x="54625" y="9382"/>
                </a:lnTo>
                <a:lnTo>
                  <a:pt x="61489" y="19556"/>
                </a:lnTo>
                <a:lnTo>
                  <a:pt x="64007" y="32003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6770751" y="865758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4" h="64134">
                <a:moveTo>
                  <a:pt x="64007" y="32003"/>
                </a:moveTo>
                <a:lnTo>
                  <a:pt x="61489" y="44451"/>
                </a:lnTo>
                <a:lnTo>
                  <a:pt x="54625" y="54625"/>
                </a:lnTo>
                <a:lnTo>
                  <a:pt x="44451" y="61489"/>
                </a:lnTo>
                <a:lnTo>
                  <a:pt x="32003" y="64007"/>
                </a:lnTo>
                <a:lnTo>
                  <a:pt x="19502" y="61489"/>
                </a:lnTo>
                <a:lnTo>
                  <a:pt x="9334" y="54625"/>
                </a:lnTo>
                <a:lnTo>
                  <a:pt x="2500" y="44451"/>
                </a:lnTo>
                <a:lnTo>
                  <a:pt x="0" y="32003"/>
                </a:lnTo>
                <a:lnTo>
                  <a:pt x="2500" y="19556"/>
                </a:lnTo>
                <a:lnTo>
                  <a:pt x="9334" y="9382"/>
                </a:lnTo>
                <a:lnTo>
                  <a:pt x="19502" y="2518"/>
                </a:lnTo>
                <a:lnTo>
                  <a:pt x="32003" y="0"/>
                </a:lnTo>
                <a:lnTo>
                  <a:pt x="44451" y="2518"/>
                </a:lnTo>
                <a:lnTo>
                  <a:pt x="54625" y="9382"/>
                </a:lnTo>
                <a:lnTo>
                  <a:pt x="61489" y="19556"/>
                </a:lnTo>
                <a:lnTo>
                  <a:pt x="64007" y="32003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7796403" y="565530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4" h="64134">
                <a:moveTo>
                  <a:pt x="64007" y="32004"/>
                </a:moveTo>
                <a:lnTo>
                  <a:pt x="61489" y="44451"/>
                </a:lnTo>
                <a:lnTo>
                  <a:pt x="54625" y="54625"/>
                </a:lnTo>
                <a:lnTo>
                  <a:pt x="44451" y="61489"/>
                </a:lnTo>
                <a:lnTo>
                  <a:pt x="32003" y="64008"/>
                </a:lnTo>
                <a:lnTo>
                  <a:pt x="19502" y="61489"/>
                </a:lnTo>
                <a:lnTo>
                  <a:pt x="9334" y="54625"/>
                </a:lnTo>
                <a:lnTo>
                  <a:pt x="2500" y="44451"/>
                </a:lnTo>
                <a:lnTo>
                  <a:pt x="0" y="32004"/>
                </a:lnTo>
                <a:lnTo>
                  <a:pt x="2500" y="19556"/>
                </a:lnTo>
                <a:lnTo>
                  <a:pt x="9334" y="9382"/>
                </a:lnTo>
                <a:lnTo>
                  <a:pt x="19502" y="2518"/>
                </a:lnTo>
                <a:lnTo>
                  <a:pt x="32003" y="0"/>
                </a:lnTo>
                <a:lnTo>
                  <a:pt x="44451" y="2518"/>
                </a:lnTo>
                <a:lnTo>
                  <a:pt x="54625" y="9382"/>
                </a:lnTo>
                <a:lnTo>
                  <a:pt x="61489" y="19556"/>
                </a:lnTo>
                <a:lnTo>
                  <a:pt x="64007" y="32004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5778880" y="1819275"/>
            <a:ext cx="2050414" cy="399415"/>
          </a:xfrm>
          <a:custGeom>
            <a:avLst/>
            <a:gdLst/>
            <a:ahLst/>
            <a:cxnLst/>
            <a:rect l="l" t="t" r="r" b="b"/>
            <a:pathLst>
              <a:path w="2050415" h="399414">
                <a:moveTo>
                  <a:pt x="0" y="398907"/>
                </a:moveTo>
                <a:lnTo>
                  <a:pt x="51244" y="393953"/>
                </a:lnTo>
                <a:lnTo>
                  <a:pt x="102489" y="389408"/>
                </a:lnTo>
                <a:lnTo>
                  <a:pt x="153733" y="385198"/>
                </a:lnTo>
                <a:lnTo>
                  <a:pt x="204978" y="381254"/>
                </a:lnTo>
                <a:lnTo>
                  <a:pt x="256222" y="377501"/>
                </a:lnTo>
                <a:lnTo>
                  <a:pt x="307467" y="373869"/>
                </a:lnTo>
                <a:lnTo>
                  <a:pt x="358711" y="370286"/>
                </a:lnTo>
                <a:lnTo>
                  <a:pt x="409956" y="366679"/>
                </a:lnTo>
                <a:lnTo>
                  <a:pt x="461200" y="362977"/>
                </a:lnTo>
                <a:lnTo>
                  <a:pt x="512445" y="359108"/>
                </a:lnTo>
                <a:lnTo>
                  <a:pt x="563689" y="355000"/>
                </a:lnTo>
                <a:lnTo>
                  <a:pt x="614934" y="350580"/>
                </a:lnTo>
                <a:lnTo>
                  <a:pt x="666178" y="345778"/>
                </a:lnTo>
                <a:lnTo>
                  <a:pt x="717423" y="340521"/>
                </a:lnTo>
                <a:lnTo>
                  <a:pt x="768667" y="334738"/>
                </a:lnTo>
                <a:lnTo>
                  <a:pt x="819912" y="328355"/>
                </a:lnTo>
                <a:lnTo>
                  <a:pt x="871156" y="321303"/>
                </a:lnTo>
                <a:lnTo>
                  <a:pt x="922401" y="313507"/>
                </a:lnTo>
                <a:lnTo>
                  <a:pt x="973645" y="304898"/>
                </a:lnTo>
                <a:lnTo>
                  <a:pt x="1024890" y="295401"/>
                </a:lnTo>
                <a:lnTo>
                  <a:pt x="1073694" y="285487"/>
                </a:lnTo>
                <a:lnTo>
                  <a:pt x="1122498" y="274762"/>
                </a:lnTo>
                <a:lnTo>
                  <a:pt x="1171303" y="263289"/>
                </a:lnTo>
                <a:lnTo>
                  <a:pt x="1220108" y="251131"/>
                </a:lnTo>
                <a:lnTo>
                  <a:pt x="1268913" y="238350"/>
                </a:lnTo>
                <a:lnTo>
                  <a:pt x="1317718" y="225008"/>
                </a:lnTo>
                <a:lnTo>
                  <a:pt x="1366524" y="211168"/>
                </a:lnTo>
                <a:lnTo>
                  <a:pt x="1415331" y="196891"/>
                </a:lnTo>
                <a:lnTo>
                  <a:pt x="1464138" y="182241"/>
                </a:lnTo>
                <a:lnTo>
                  <a:pt x="1512946" y="167280"/>
                </a:lnTo>
                <a:lnTo>
                  <a:pt x="1561755" y="152070"/>
                </a:lnTo>
                <a:lnTo>
                  <a:pt x="1610565" y="136673"/>
                </a:lnTo>
                <a:lnTo>
                  <a:pt x="1659375" y="121152"/>
                </a:lnTo>
                <a:lnTo>
                  <a:pt x="1708187" y="105569"/>
                </a:lnTo>
                <a:lnTo>
                  <a:pt x="1757000" y="89987"/>
                </a:lnTo>
                <a:lnTo>
                  <a:pt x="1805814" y="74468"/>
                </a:lnTo>
                <a:lnTo>
                  <a:pt x="1854630" y="59074"/>
                </a:lnTo>
                <a:lnTo>
                  <a:pt x="1903447" y="43868"/>
                </a:lnTo>
                <a:lnTo>
                  <a:pt x="1952265" y="28912"/>
                </a:lnTo>
                <a:lnTo>
                  <a:pt x="2001085" y="14268"/>
                </a:lnTo>
                <a:lnTo>
                  <a:pt x="2049907" y="0"/>
                </a:lnTo>
              </a:path>
            </a:pathLst>
          </a:custGeom>
          <a:ln w="2438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5746622" y="2185542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5" h="64135">
                <a:moveTo>
                  <a:pt x="0" y="64008"/>
                </a:moveTo>
                <a:lnTo>
                  <a:pt x="64008" y="64008"/>
                </a:lnTo>
                <a:lnTo>
                  <a:pt x="64008" y="0"/>
                </a:lnTo>
                <a:lnTo>
                  <a:pt x="0" y="0"/>
                </a:lnTo>
                <a:lnTo>
                  <a:pt x="0" y="640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5746622" y="2185542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5" h="64135">
                <a:moveTo>
                  <a:pt x="0" y="64008"/>
                </a:moveTo>
                <a:lnTo>
                  <a:pt x="64008" y="64008"/>
                </a:lnTo>
                <a:lnTo>
                  <a:pt x="64008" y="0"/>
                </a:lnTo>
                <a:lnTo>
                  <a:pt x="0" y="0"/>
                </a:lnTo>
                <a:lnTo>
                  <a:pt x="0" y="640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6770751" y="2083435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4" h="64135">
                <a:moveTo>
                  <a:pt x="0" y="64008"/>
                </a:moveTo>
                <a:lnTo>
                  <a:pt x="64007" y="64008"/>
                </a:lnTo>
                <a:lnTo>
                  <a:pt x="64007" y="0"/>
                </a:lnTo>
                <a:lnTo>
                  <a:pt x="0" y="0"/>
                </a:lnTo>
                <a:lnTo>
                  <a:pt x="0" y="640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6770751" y="2083435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4" h="64135">
                <a:moveTo>
                  <a:pt x="0" y="64008"/>
                </a:moveTo>
                <a:lnTo>
                  <a:pt x="64007" y="64008"/>
                </a:lnTo>
                <a:lnTo>
                  <a:pt x="64007" y="0"/>
                </a:lnTo>
                <a:lnTo>
                  <a:pt x="0" y="0"/>
                </a:lnTo>
                <a:lnTo>
                  <a:pt x="0" y="640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7796403" y="1787779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4" h="64135">
                <a:moveTo>
                  <a:pt x="0" y="64008"/>
                </a:moveTo>
                <a:lnTo>
                  <a:pt x="64007" y="64008"/>
                </a:lnTo>
                <a:lnTo>
                  <a:pt x="64007" y="0"/>
                </a:lnTo>
                <a:lnTo>
                  <a:pt x="0" y="0"/>
                </a:lnTo>
                <a:lnTo>
                  <a:pt x="0" y="640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7796403" y="1787779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4" h="64135">
                <a:moveTo>
                  <a:pt x="0" y="64008"/>
                </a:moveTo>
                <a:lnTo>
                  <a:pt x="64007" y="64008"/>
                </a:lnTo>
                <a:lnTo>
                  <a:pt x="64007" y="0"/>
                </a:lnTo>
                <a:lnTo>
                  <a:pt x="0" y="0"/>
                </a:lnTo>
                <a:lnTo>
                  <a:pt x="0" y="640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5778880" y="1274572"/>
            <a:ext cx="2050414" cy="4445"/>
          </a:xfrm>
          <a:custGeom>
            <a:avLst/>
            <a:gdLst/>
            <a:ahLst/>
            <a:cxnLst/>
            <a:rect l="l" t="t" r="r" b="b"/>
            <a:pathLst>
              <a:path w="2050415" h="4444">
                <a:moveTo>
                  <a:pt x="0" y="2222"/>
                </a:moveTo>
                <a:lnTo>
                  <a:pt x="2049907" y="2222"/>
                </a:lnTo>
              </a:path>
            </a:pathLst>
          </a:custGeom>
          <a:ln w="444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5746622" y="1243711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5" h="64134">
                <a:moveTo>
                  <a:pt x="32003" y="0"/>
                </a:moveTo>
                <a:lnTo>
                  <a:pt x="0" y="64008"/>
                </a:lnTo>
                <a:lnTo>
                  <a:pt x="64007" y="64008"/>
                </a:lnTo>
                <a:lnTo>
                  <a:pt x="3200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5746622" y="1243711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5" h="64134">
                <a:moveTo>
                  <a:pt x="32003" y="0"/>
                </a:moveTo>
                <a:lnTo>
                  <a:pt x="64007" y="64008"/>
                </a:lnTo>
                <a:lnTo>
                  <a:pt x="0" y="64008"/>
                </a:lnTo>
                <a:lnTo>
                  <a:pt x="32003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6770751" y="1246758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4" h="64134">
                <a:moveTo>
                  <a:pt x="32003" y="0"/>
                </a:moveTo>
                <a:lnTo>
                  <a:pt x="0" y="64007"/>
                </a:lnTo>
                <a:lnTo>
                  <a:pt x="64007" y="64007"/>
                </a:lnTo>
                <a:lnTo>
                  <a:pt x="3200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6770751" y="1246758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4" h="64134">
                <a:moveTo>
                  <a:pt x="32003" y="0"/>
                </a:moveTo>
                <a:lnTo>
                  <a:pt x="64007" y="64007"/>
                </a:lnTo>
                <a:lnTo>
                  <a:pt x="0" y="64007"/>
                </a:lnTo>
                <a:lnTo>
                  <a:pt x="32003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7796403" y="1242186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4" h="64134">
                <a:moveTo>
                  <a:pt x="32003" y="0"/>
                </a:moveTo>
                <a:lnTo>
                  <a:pt x="0" y="64008"/>
                </a:lnTo>
                <a:lnTo>
                  <a:pt x="64007" y="64008"/>
                </a:lnTo>
                <a:lnTo>
                  <a:pt x="3200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7796403" y="1242186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4" h="64134">
                <a:moveTo>
                  <a:pt x="32003" y="0"/>
                </a:moveTo>
                <a:lnTo>
                  <a:pt x="64007" y="64008"/>
                </a:lnTo>
                <a:lnTo>
                  <a:pt x="0" y="64008"/>
                </a:lnTo>
                <a:lnTo>
                  <a:pt x="32003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5778246" y="1197102"/>
            <a:ext cx="2049780" cy="300355"/>
          </a:xfrm>
          <a:custGeom>
            <a:avLst/>
            <a:gdLst/>
            <a:ahLst/>
            <a:cxnLst/>
            <a:rect l="l" t="t" r="r" b="b"/>
            <a:pathLst>
              <a:path w="2049779" h="300355">
                <a:moveTo>
                  <a:pt x="0" y="300227"/>
                </a:moveTo>
                <a:lnTo>
                  <a:pt x="48804" y="290594"/>
                </a:lnTo>
                <a:lnTo>
                  <a:pt x="97608" y="280765"/>
                </a:lnTo>
                <a:lnTo>
                  <a:pt x="146412" y="270772"/>
                </a:lnTo>
                <a:lnTo>
                  <a:pt x="195217" y="260650"/>
                </a:lnTo>
                <a:lnTo>
                  <a:pt x="244021" y="250429"/>
                </a:lnTo>
                <a:lnTo>
                  <a:pt x="292825" y="240142"/>
                </a:lnTo>
                <a:lnTo>
                  <a:pt x="341630" y="229822"/>
                </a:lnTo>
                <a:lnTo>
                  <a:pt x="390434" y="219502"/>
                </a:lnTo>
                <a:lnTo>
                  <a:pt x="439238" y="209214"/>
                </a:lnTo>
                <a:lnTo>
                  <a:pt x="488042" y="198990"/>
                </a:lnTo>
                <a:lnTo>
                  <a:pt x="536847" y="188863"/>
                </a:lnTo>
                <a:lnTo>
                  <a:pt x="585651" y="178866"/>
                </a:lnTo>
                <a:lnTo>
                  <a:pt x="634455" y="169030"/>
                </a:lnTo>
                <a:lnTo>
                  <a:pt x="683260" y="159389"/>
                </a:lnTo>
                <a:lnTo>
                  <a:pt x="732064" y="149975"/>
                </a:lnTo>
                <a:lnTo>
                  <a:pt x="780868" y="140820"/>
                </a:lnTo>
                <a:lnTo>
                  <a:pt x="829672" y="131957"/>
                </a:lnTo>
                <a:lnTo>
                  <a:pt x="878477" y="123419"/>
                </a:lnTo>
                <a:lnTo>
                  <a:pt x="927281" y="115238"/>
                </a:lnTo>
                <a:lnTo>
                  <a:pt x="976085" y="107446"/>
                </a:lnTo>
                <a:lnTo>
                  <a:pt x="1024889" y="100075"/>
                </a:lnTo>
                <a:lnTo>
                  <a:pt x="1076134" y="92814"/>
                </a:lnTo>
                <a:lnTo>
                  <a:pt x="1127378" y="86016"/>
                </a:lnTo>
                <a:lnTo>
                  <a:pt x="1178623" y="79644"/>
                </a:lnTo>
                <a:lnTo>
                  <a:pt x="1229867" y="73659"/>
                </a:lnTo>
                <a:lnTo>
                  <a:pt x="1281112" y="68026"/>
                </a:lnTo>
                <a:lnTo>
                  <a:pt x="1332356" y="62705"/>
                </a:lnTo>
                <a:lnTo>
                  <a:pt x="1383601" y="57660"/>
                </a:lnTo>
                <a:lnTo>
                  <a:pt x="1434845" y="52852"/>
                </a:lnTo>
                <a:lnTo>
                  <a:pt x="1486090" y="48244"/>
                </a:lnTo>
                <a:lnTo>
                  <a:pt x="1537334" y="43799"/>
                </a:lnTo>
                <a:lnTo>
                  <a:pt x="1588579" y="39478"/>
                </a:lnTo>
                <a:lnTo>
                  <a:pt x="1639823" y="35245"/>
                </a:lnTo>
                <a:lnTo>
                  <a:pt x="1691068" y="31061"/>
                </a:lnTo>
                <a:lnTo>
                  <a:pt x="1742312" y="26889"/>
                </a:lnTo>
                <a:lnTo>
                  <a:pt x="1793557" y="22691"/>
                </a:lnTo>
                <a:lnTo>
                  <a:pt x="1844801" y="18430"/>
                </a:lnTo>
                <a:lnTo>
                  <a:pt x="1896046" y="14068"/>
                </a:lnTo>
                <a:lnTo>
                  <a:pt x="1947290" y="9567"/>
                </a:lnTo>
                <a:lnTo>
                  <a:pt x="1998535" y="4890"/>
                </a:lnTo>
                <a:lnTo>
                  <a:pt x="2049779" y="0"/>
                </a:lnTo>
              </a:path>
            </a:pathLst>
          </a:custGeom>
          <a:ln w="32004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5734430" y="1452499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88392" y="44196"/>
                </a:moveTo>
                <a:lnTo>
                  <a:pt x="84915" y="61442"/>
                </a:lnTo>
                <a:lnTo>
                  <a:pt x="75438" y="75485"/>
                </a:lnTo>
                <a:lnTo>
                  <a:pt x="61388" y="84933"/>
                </a:lnTo>
                <a:lnTo>
                  <a:pt x="44196" y="88391"/>
                </a:lnTo>
                <a:lnTo>
                  <a:pt x="26949" y="84933"/>
                </a:lnTo>
                <a:lnTo>
                  <a:pt x="12906" y="75485"/>
                </a:lnTo>
                <a:lnTo>
                  <a:pt x="3458" y="61442"/>
                </a:lnTo>
                <a:lnTo>
                  <a:pt x="0" y="44196"/>
                </a:lnTo>
                <a:lnTo>
                  <a:pt x="3458" y="27003"/>
                </a:lnTo>
                <a:lnTo>
                  <a:pt x="12906" y="12954"/>
                </a:lnTo>
                <a:lnTo>
                  <a:pt x="26949" y="3476"/>
                </a:lnTo>
                <a:lnTo>
                  <a:pt x="44196" y="0"/>
                </a:lnTo>
                <a:lnTo>
                  <a:pt x="61388" y="3476"/>
                </a:lnTo>
                <a:lnTo>
                  <a:pt x="75437" y="12953"/>
                </a:lnTo>
                <a:lnTo>
                  <a:pt x="84915" y="27003"/>
                </a:lnTo>
                <a:lnTo>
                  <a:pt x="88392" y="44196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6758558" y="1252855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88392" y="44196"/>
                </a:moveTo>
                <a:lnTo>
                  <a:pt x="84915" y="61442"/>
                </a:lnTo>
                <a:lnTo>
                  <a:pt x="75438" y="75485"/>
                </a:lnTo>
                <a:lnTo>
                  <a:pt x="61388" y="84933"/>
                </a:lnTo>
                <a:lnTo>
                  <a:pt x="44196" y="88392"/>
                </a:lnTo>
                <a:lnTo>
                  <a:pt x="26949" y="84933"/>
                </a:lnTo>
                <a:lnTo>
                  <a:pt x="12906" y="75485"/>
                </a:lnTo>
                <a:lnTo>
                  <a:pt x="3458" y="61442"/>
                </a:lnTo>
                <a:lnTo>
                  <a:pt x="0" y="44196"/>
                </a:lnTo>
                <a:lnTo>
                  <a:pt x="3458" y="27003"/>
                </a:lnTo>
                <a:lnTo>
                  <a:pt x="12906" y="12954"/>
                </a:lnTo>
                <a:lnTo>
                  <a:pt x="26949" y="3476"/>
                </a:lnTo>
                <a:lnTo>
                  <a:pt x="44196" y="0"/>
                </a:lnTo>
                <a:lnTo>
                  <a:pt x="61388" y="3476"/>
                </a:lnTo>
                <a:lnTo>
                  <a:pt x="75438" y="12953"/>
                </a:lnTo>
                <a:lnTo>
                  <a:pt x="84915" y="27003"/>
                </a:lnTo>
                <a:lnTo>
                  <a:pt x="88392" y="44196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7784210" y="1152271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88392" y="44195"/>
                </a:moveTo>
                <a:lnTo>
                  <a:pt x="84915" y="61442"/>
                </a:lnTo>
                <a:lnTo>
                  <a:pt x="75438" y="75485"/>
                </a:lnTo>
                <a:lnTo>
                  <a:pt x="61388" y="84933"/>
                </a:lnTo>
                <a:lnTo>
                  <a:pt x="44196" y="88391"/>
                </a:lnTo>
                <a:lnTo>
                  <a:pt x="26949" y="84933"/>
                </a:lnTo>
                <a:lnTo>
                  <a:pt x="12906" y="75485"/>
                </a:lnTo>
                <a:lnTo>
                  <a:pt x="3458" y="61442"/>
                </a:lnTo>
                <a:lnTo>
                  <a:pt x="0" y="44195"/>
                </a:lnTo>
                <a:lnTo>
                  <a:pt x="3458" y="27003"/>
                </a:lnTo>
                <a:lnTo>
                  <a:pt x="12906" y="12953"/>
                </a:lnTo>
                <a:lnTo>
                  <a:pt x="26949" y="3476"/>
                </a:lnTo>
                <a:lnTo>
                  <a:pt x="44196" y="0"/>
                </a:lnTo>
                <a:lnTo>
                  <a:pt x="61388" y="3476"/>
                </a:lnTo>
                <a:lnTo>
                  <a:pt x="75438" y="12953"/>
                </a:lnTo>
                <a:lnTo>
                  <a:pt x="84915" y="27003"/>
                </a:lnTo>
                <a:lnTo>
                  <a:pt x="88392" y="44195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6803897" y="2116073"/>
            <a:ext cx="1024255" cy="30480"/>
          </a:xfrm>
          <a:custGeom>
            <a:avLst/>
            <a:gdLst/>
            <a:ahLst/>
            <a:cxnLst/>
            <a:rect l="l" t="t" r="r" b="b"/>
            <a:pathLst>
              <a:path w="1024254" h="30480">
                <a:moveTo>
                  <a:pt x="0" y="30479"/>
                </a:moveTo>
                <a:lnTo>
                  <a:pt x="0" y="30479"/>
                </a:lnTo>
                <a:lnTo>
                  <a:pt x="972921" y="1523"/>
                </a:lnTo>
                <a:lnTo>
                  <a:pt x="1024127" y="0"/>
                </a:lnTo>
              </a:path>
            </a:pathLst>
          </a:custGeom>
          <a:ln w="32003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5778246" y="2146554"/>
            <a:ext cx="1024890" cy="30480"/>
          </a:xfrm>
          <a:custGeom>
            <a:avLst/>
            <a:gdLst/>
            <a:ahLst/>
            <a:cxnLst/>
            <a:rect l="l" t="t" r="r" b="b"/>
            <a:pathLst>
              <a:path w="1024890" h="30480">
                <a:moveTo>
                  <a:pt x="0" y="30480"/>
                </a:moveTo>
                <a:lnTo>
                  <a:pt x="0" y="30480"/>
                </a:lnTo>
                <a:lnTo>
                  <a:pt x="717423" y="9143"/>
                </a:lnTo>
                <a:lnTo>
                  <a:pt x="768667" y="7619"/>
                </a:lnTo>
                <a:lnTo>
                  <a:pt x="819912" y="6095"/>
                </a:lnTo>
                <a:lnTo>
                  <a:pt x="871156" y="4571"/>
                </a:lnTo>
                <a:lnTo>
                  <a:pt x="922401" y="3047"/>
                </a:lnTo>
                <a:lnTo>
                  <a:pt x="973645" y="1523"/>
                </a:lnTo>
                <a:lnTo>
                  <a:pt x="1024889" y="0"/>
                </a:lnTo>
              </a:path>
            </a:pathLst>
          </a:custGeom>
          <a:ln w="32004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5734430" y="2132202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1"/>
                </a:moveTo>
                <a:lnTo>
                  <a:pt x="88391" y="88391"/>
                </a:lnTo>
                <a:lnTo>
                  <a:pt x="88391" y="0"/>
                </a:lnTo>
                <a:lnTo>
                  <a:pt x="0" y="0"/>
                </a:lnTo>
                <a:lnTo>
                  <a:pt x="0" y="88391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6758558" y="2103247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1"/>
                </a:moveTo>
                <a:lnTo>
                  <a:pt x="88392" y="88391"/>
                </a:lnTo>
                <a:lnTo>
                  <a:pt x="88392" y="0"/>
                </a:lnTo>
                <a:lnTo>
                  <a:pt x="0" y="0"/>
                </a:lnTo>
                <a:lnTo>
                  <a:pt x="0" y="88391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7784210" y="2072767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1"/>
                </a:moveTo>
                <a:lnTo>
                  <a:pt x="88392" y="88391"/>
                </a:lnTo>
                <a:lnTo>
                  <a:pt x="88392" y="0"/>
                </a:lnTo>
                <a:lnTo>
                  <a:pt x="0" y="0"/>
                </a:lnTo>
                <a:lnTo>
                  <a:pt x="0" y="88391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5778246" y="1576577"/>
            <a:ext cx="2049780" cy="241300"/>
          </a:xfrm>
          <a:custGeom>
            <a:avLst/>
            <a:gdLst/>
            <a:ahLst/>
            <a:cxnLst/>
            <a:rect l="l" t="t" r="r" b="b"/>
            <a:pathLst>
              <a:path w="2049779" h="241300">
                <a:moveTo>
                  <a:pt x="0" y="240792"/>
                </a:moveTo>
                <a:lnTo>
                  <a:pt x="51244" y="232139"/>
                </a:lnTo>
                <a:lnTo>
                  <a:pt x="102489" y="223274"/>
                </a:lnTo>
                <a:lnTo>
                  <a:pt x="153733" y="214234"/>
                </a:lnTo>
                <a:lnTo>
                  <a:pt x="204978" y="205058"/>
                </a:lnTo>
                <a:lnTo>
                  <a:pt x="256222" y="195782"/>
                </a:lnTo>
                <a:lnTo>
                  <a:pt x="307467" y="186444"/>
                </a:lnTo>
                <a:lnTo>
                  <a:pt x="358711" y="177082"/>
                </a:lnTo>
                <a:lnTo>
                  <a:pt x="409956" y="167733"/>
                </a:lnTo>
                <a:lnTo>
                  <a:pt x="461200" y="158435"/>
                </a:lnTo>
                <a:lnTo>
                  <a:pt x="512445" y="149224"/>
                </a:lnTo>
                <a:lnTo>
                  <a:pt x="563689" y="140140"/>
                </a:lnTo>
                <a:lnTo>
                  <a:pt x="614934" y="131219"/>
                </a:lnTo>
                <a:lnTo>
                  <a:pt x="666178" y="122499"/>
                </a:lnTo>
                <a:lnTo>
                  <a:pt x="717423" y="114017"/>
                </a:lnTo>
                <a:lnTo>
                  <a:pt x="768667" y="105810"/>
                </a:lnTo>
                <a:lnTo>
                  <a:pt x="819912" y="97918"/>
                </a:lnTo>
                <a:lnTo>
                  <a:pt x="871156" y="90376"/>
                </a:lnTo>
                <a:lnTo>
                  <a:pt x="922401" y="83222"/>
                </a:lnTo>
                <a:lnTo>
                  <a:pt x="973645" y="76495"/>
                </a:lnTo>
                <a:lnTo>
                  <a:pt x="1024889" y="70231"/>
                </a:lnTo>
                <a:lnTo>
                  <a:pt x="1076134" y="64455"/>
                </a:lnTo>
                <a:lnTo>
                  <a:pt x="1127378" y="59143"/>
                </a:lnTo>
                <a:lnTo>
                  <a:pt x="1178623" y="54257"/>
                </a:lnTo>
                <a:lnTo>
                  <a:pt x="1229867" y="49759"/>
                </a:lnTo>
                <a:lnTo>
                  <a:pt x="1281112" y="45612"/>
                </a:lnTo>
                <a:lnTo>
                  <a:pt x="1332356" y="41779"/>
                </a:lnTo>
                <a:lnTo>
                  <a:pt x="1383601" y="38221"/>
                </a:lnTo>
                <a:lnTo>
                  <a:pt x="1434845" y="34902"/>
                </a:lnTo>
                <a:lnTo>
                  <a:pt x="1486090" y="31784"/>
                </a:lnTo>
                <a:lnTo>
                  <a:pt x="1537334" y="28829"/>
                </a:lnTo>
                <a:lnTo>
                  <a:pt x="1588579" y="25999"/>
                </a:lnTo>
                <a:lnTo>
                  <a:pt x="1639823" y="23258"/>
                </a:lnTo>
                <a:lnTo>
                  <a:pt x="1691068" y="20567"/>
                </a:lnTo>
                <a:lnTo>
                  <a:pt x="1742312" y="17890"/>
                </a:lnTo>
                <a:lnTo>
                  <a:pt x="1793557" y="15188"/>
                </a:lnTo>
                <a:lnTo>
                  <a:pt x="1844801" y="12424"/>
                </a:lnTo>
                <a:lnTo>
                  <a:pt x="1896046" y="9561"/>
                </a:lnTo>
                <a:lnTo>
                  <a:pt x="1947290" y="6561"/>
                </a:lnTo>
                <a:lnTo>
                  <a:pt x="1998535" y="3386"/>
                </a:lnTo>
                <a:lnTo>
                  <a:pt x="2049779" y="0"/>
                </a:lnTo>
              </a:path>
            </a:pathLst>
          </a:custGeom>
          <a:ln w="32004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5734430" y="1772539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196" y="0"/>
                </a:moveTo>
                <a:lnTo>
                  <a:pt x="88392" y="88391"/>
                </a:lnTo>
                <a:lnTo>
                  <a:pt x="0" y="88391"/>
                </a:lnTo>
                <a:lnTo>
                  <a:pt x="44196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/>
          <p:nvPr/>
        </p:nvSpPr>
        <p:spPr>
          <a:xfrm>
            <a:off x="6758558" y="1603375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196" y="0"/>
                </a:moveTo>
                <a:lnTo>
                  <a:pt x="88392" y="88391"/>
                </a:lnTo>
                <a:lnTo>
                  <a:pt x="0" y="88391"/>
                </a:lnTo>
                <a:lnTo>
                  <a:pt x="44196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8" name="object 58"/>
          <p:cNvSpPr/>
          <p:nvPr/>
        </p:nvSpPr>
        <p:spPr>
          <a:xfrm>
            <a:off x="7784210" y="1533271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196" y="0"/>
                </a:moveTo>
                <a:lnTo>
                  <a:pt x="88392" y="88391"/>
                </a:lnTo>
                <a:lnTo>
                  <a:pt x="0" y="88391"/>
                </a:lnTo>
                <a:lnTo>
                  <a:pt x="44196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9" name="object 59"/>
          <p:cNvSpPr txBox="1"/>
          <p:nvPr/>
        </p:nvSpPr>
        <p:spPr>
          <a:xfrm>
            <a:off x="5110734" y="2427351"/>
            <a:ext cx="82550" cy="1339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800">
                <a:latin typeface="Arial"/>
                <a:cs typeface="Arial"/>
              </a:rPr>
              <a:t>0</a:t>
            </a:r>
            <a:endParaRPr sz="800">
              <a:latin typeface="Arial"/>
              <a:cs typeface="Arial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5110734" y="2177415"/>
            <a:ext cx="82550" cy="1339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800">
                <a:latin typeface="Arial"/>
                <a:cs typeface="Arial"/>
              </a:rPr>
              <a:t>5</a:t>
            </a:r>
            <a:endParaRPr sz="800">
              <a:latin typeface="Arial"/>
              <a:cs typeface="Arial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5053965" y="1927478"/>
            <a:ext cx="138430" cy="1339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800" spc="-5">
                <a:latin typeface="Arial"/>
                <a:cs typeface="Arial"/>
              </a:rPr>
              <a:t>10</a:t>
            </a:r>
            <a:endParaRPr sz="800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5053965" y="1677161"/>
            <a:ext cx="138430" cy="1339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800" spc="-5">
                <a:latin typeface="Arial"/>
                <a:cs typeface="Arial"/>
              </a:rPr>
              <a:t>15</a:t>
            </a:r>
            <a:endParaRPr sz="800"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5053965" y="1427226"/>
            <a:ext cx="138430" cy="1339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800" spc="-5">
                <a:latin typeface="Arial"/>
                <a:cs typeface="Arial"/>
              </a:rPr>
              <a:t>20</a:t>
            </a:r>
            <a:endParaRPr sz="800">
              <a:latin typeface="Arial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5053965" y="1177290"/>
            <a:ext cx="138430" cy="1339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800" spc="-5">
                <a:latin typeface="Arial"/>
                <a:cs typeface="Arial"/>
              </a:rPr>
              <a:t>25</a:t>
            </a:r>
            <a:endParaRPr sz="800">
              <a:latin typeface="Arial"/>
              <a:cs typeface="Arial"/>
            </a:endParaRPr>
          </a:p>
        </p:txBody>
      </p:sp>
      <p:sp>
        <p:nvSpPr>
          <p:cNvPr id="65" name="object 65"/>
          <p:cNvSpPr txBox="1"/>
          <p:nvPr/>
        </p:nvSpPr>
        <p:spPr>
          <a:xfrm>
            <a:off x="5053965" y="927353"/>
            <a:ext cx="138430" cy="1339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800" spc="-5">
                <a:latin typeface="Arial"/>
                <a:cs typeface="Arial"/>
              </a:rPr>
              <a:t>30</a:t>
            </a:r>
            <a:endParaRPr sz="800">
              <a:latin typeface="Arial"/>
              <a:cs typeface="Arial"/>
            </a:endParaRPr>
          </a:p>
        </p:txBody>
      </p:sp>
      <p:sp>
        <p:nvSpPr>
          <p:cNvPr id="66" name="object 66"/>
          <p:cNvSpPr txBox="1"/>
          <p:nvPr/>
        </p:nvSpPr>
        <p:spPr>
          <a:xfrm>
            <a:off x="5053965" y="677417"/>
            <a:ext cx="138430" cy="1339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800" spc="-5">
                <a:latin typeface="Arial"/>
                <a:cs typeface="Arial"/>
              </a:rPr>
              <a:t>35</a:t>
            </a:r>
            <a:endParaRPr sz="800">
              <a:latin typeface="Arial"/>
              <a:cs typeface="Arial"/>
            </a:endParaRPr>
          </a:p>
        </p:txBody>
      </p:sp>
      <p:sp>
        <p:nvSpPr>
          <p:cNvPr id="67" name="object 67"/>
          <p:cNvSpPr txBox="1"/>
          <p:nvPr/>
        </p:nvSpPr>
        <p:spPr>
          <a:xfrm>
            <a:off x="5053965" y="427482"/>
            <a:ext cx="138430" cy="1339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800" spc="-5">
                <a:latin typeface="Arial"/>
                <a:cs typeface="Arial"/>
              </a:rPr>
              <a:t>40</a:t>
            </a:r>
            <a:endParaRPr sz="800">
              <a:latin typeface="Arial"/>
              <a:cs typeface="Arial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5197855" y="2548382"/>
            <a:ext cx="3213735" cy="1339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525145" algn="l"/>
                <a:tab pos="1037590" algn="l"/>
                <a:tab pos="1550035" algn="l"/>
                <a:tab pos="2062480" algn="l"/>
                <a:tab pos="2575560" algn="l"/>
                <a:tab pos="3088005" algn="l"/>
              </a:tabLst>
            </a:pPr>
            <a:r>
              <a:rPr dirty="0" sz="800" spc="-5">
                <a:latin typeface="Arial"/>
                <a:cs typeface="Arial"/>
              </a:rPr>
              <a:t>1</a:t>
            </a:r>
            <a:r>
              <a:rPr dirty="0" sz="800">
                <a:latin typeface="Arial"/>
                <a:cs typeface="Arial"/>
              </a:rPr>
              <a:t>5</a:t>
            </a:r>
            <a:r>
              <a:rPr dirty="0" sz="800">
                <a:latin typeface="Arial"/>
                <a:cs typeface="Arial"/>
              </a:rPr>
              <a:t>	</a:t>
            </a:r>
            <a:r>
              <a:rPr dirty="0" sz="800" spc="-5">
                <a:latin typeface="Arial"/>
                <a:cs typeface="Arial"/>
              </a:rPr>
              <a:t>2</a:t>
            </a:r>
            <a:r>
              <a:rPr dirty="0" sz="800">
                <a:latin typeface="Arial"/>
                <a:cs typeface="Arial"/>
              </a:rPr>
              <a:t>0</a:t>
            </a:r>
            <a:r>
              <a:rPr dirty="0" sz="800">
                <a:latin typeface="Arial"/>
                <a:cs typeface="Arial"/>
              </a:rPr>
              <a:t>	</a:t>
            </a:r>
            <a:r>
              <a:rPr dirty="0" sz="800" spc="-5">
                <a:latin typeface="Arial"/>
                <a:cs typeface="Arial"/>
              </a:rPr>
              <a:t>2</a:t>
            </a:r>
            <a:r>
              <a:rPr dirty="0" sz="800">
                <a:latin typeface="Arial"/>
                <a:cs typeface="Arial"/>
              </a:rPr>
              <a:t>5</a:t>
            </a:r>
            <a:r>
              <a:rPr dirty="0" sz="800">
                <a:latin typeface="Arial"/>
                <a:cs typeface="Arial"/>
              </a:rPr>
              <a:t>	</a:t>
            </a:r>
            <a:r>
              <a:rPr dirty="0" sz="800" spc="-5">
                <a:latin typeface="Arial"/>
                <a:cs typeface="Arial"/>
              </a:rPr>
              <a:t>3</a:t>
            </a:r>
            <a:r>
              <a:rPr dirty="0" sz="800">
                <a:latin typeface="Arial"/>
                <a:cs typeface="Arial"/>
              </a:rPr>
              <a:t>0</a:t>
            </a:r>
            <a:r>
              <a:rPr dirty="0" sz="800">
                <a:latin typeface="Arial"/>
                <a:cs typeface="Arial"/>
              </a:rPr>
              <a:t>	</a:t>
            </a:r>
            <a:r>
              <a:rPr dirty="0" sz="800" spc="-5">
                <a:latin typeface="Arial"/>
                <a:cs typeface="Arial"/>
              </a:rPr>
              <a:t>3</a:t>
            </a:r>
            <a:r>
              <a:rPr dirty="0" sz="800">
                <a:latin typeface="Arial"/>
                <a:cs typeface="Arial"/>
              </a:rPr>
              <a:t>5</a:t>
            </a:r>
            <a:r>
              <a:rPr dirty="0" sz="800">
                <a:latin typeface="Arial"/>
                <a:cs typeface="Arial"/>
              </a:rPr>
              <a:t>	</a:t>
            </a:r>
            <a:r>
              <a:rPr dirty="0" sz="800" spc="-5">
                <a:latin typeface="Arial"/>
                <a:cs typeface="Arial"/>
              </a:rPr>
              <a:t>4</a:t>
            </a:r>
            <a:r>
              <a:rPr dirty="0" sz="800">
                <a:latin typeface="Arial"/>
                <a:cs typeface="Arial"/>
              </a:rPr>
              <a:t>0</a:t>
            </a:r>
            <a:r>
              <a:rPr dirty="0" sz="800">
                <a:latin typeface="Arial"/>
                <a:cs typeface="Arial"/>
              </a:rPr>
              <a:t>	</a:t>
            </a:r>
            <a:r>
              <a:rPr dirty="0" sz="800" spc="-5">
                <a:latin typeface="Arial"/>
                <a:cs typeface="Arial"/>
              </a:rPr>
              <a:t>45</a:t>
            </a:r>
            <a:endParaRPr sz="800">
              <a:latin typeface="Arial"/>
              <a:cs typeface="Arial"/>
            </a:endParaRPr>
          </a:p>
        </p:txBody>
      </p:sp>
      <p:sp>
        <p:nvSpPr>
          <p:cNvPr id="69" name="object 69"/>
          <p:cNvSpPr txBox="1"/>
          <p:nvPr/>
        </p:nvSpPr>
        <p:spPr>
          <a:xfrm>
            <a:off x="4796607" y="1359604"/>
            <a:ext cx="128270" cy="27622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915"/>
              </a:lnSpc>
            </a:pPr>
            <a:r>
              <a:rPr dirty="0" sz="800" b="1">
                <a:latin typeface="Arial"/>
                <a:cs typeface="Arial"/>
              </a:rPr>
              <a:t>Р,</a:t>
            </a:r>
            <a:r>
              <a:rPr dirty="0" sz="800" spc="-5" b="1">
                <a:latin typeface="Arial"/>
                <a:cs typeface="Arial"/>
              </a:rPr>
              <a:t> </a:t>
            </a:r>
            <a:r>
              <a:rPr dirty="0" sz="800" b="1">
                <a:latin typeface="Arial"/>
                <a:cs typeface="Arial"/>
              </a:rPr>
              <a:t>к</a:t>
            </a:r>
            <a:r>
              <a:rPr dirty="0" sz="800" b="1">
                <a:latin typeface="Arial"/>
                <a:cs typeface="Arial"/>
              </a:rPr>
              <a:t>Н</a:t>
            </a:r>
            <a:endParaRPr sz="800">
              <a:latin typeface="Arial"/>
              <a:cs typeface="Arial"/>
            </a:endParaRPr>
          </a:p>
        </p:txBody>
      </p:sp>
      <p:sp>
        <p:nvSpPr>
          <p:cNvPr id="70" name="object 70"/>
          <p:cNvSpPr/>
          <p:nvPr/>
        </p:nvSpPr>
        <p:spPr>
          <a:xfrm>
            <a:off x="7485888" y="481583"/>
            <a:ext cx="160020" cy="160020"/>
          </a:xfrm>
          <a:custGeom>
            <a:avLst/>
            <a:gdLst/>
            <a:ahLst/>
            <a:cxnLst/>
            <a:rect l="l" t="t" r="r" b="b"/>
            <a:pathLst>
              <a:path w="160020" h="160020">
                <a:moveTo>
                  <a:pt x="159511" y="159512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 txBox="1"/>
          <p:nvPr/>
        </p:nvSpPr>
        <p:spPr>
          <a:xfrm>
            <a:off x="7290054" y="337311"/>
            <a:ext cx="96520" cy="1879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>
                <a:latin typeface="Calibri"/>
                <a:cs typeface="Calibri"/>
              </a:rPr>
              <a:t>1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72" name="object 72"/>
          <p:cNvSpPr/>
          <p:nvPr/>
        </p:nvSpPr>
        <p:spPr>
          <a:xfrm>
            <a:off x="6284976" y="1097280"/>
            <a:ext cx="226060" cy="149225"/>
          </a:xfrm>
          <a:custGeom>
            <a:avLst/>
            <a:gdLst/>
            <a:ahLst/>
            <a:cxnLst/>
            <a:rect l="l" t="t" r="r" b="b"/>
            <a:pathLst>
              <a:path w="226059" h="149225">
                <a:moveTo>
                  <a:pt x="225805" y="148844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 txBox="1"/>
          <p:nvPr/>
        </p:nvSpPr>
        <p:spPr>
          <a:xfrm>
            <a:off x="6133338" y="975614"/>
            <a:ext cx="96520" cy="1879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>
                <a:latin typeface="Calibri"/>
                <a:cs typeface="Calibri"/>
              </a:rPr>
              <a:t>3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74" name="object 74"/>
          <p:cNvSpPr/>
          <p:nvPr/>
        </p:nvSpPr>
        <p:spPr>
          <a:xfrm>
            <a:off x="6199632" y="1586483"/>
            <a:ext cx="319405" cy="95885"/>
          </a:xfrm>
          <a:custGeom>
            <a:avLst/>
            <a:gdLst/>
            <a:ahLst/>
            <a:cxnLst/>
            <a:rect l="l" t="t" r="r" b="b"/>
            <a:pathLst>
              <a:path w="319404" h="95885">
                <a:moveTo>
                  <a:pt x="319023" y="95630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 txBox="1"/>
          <p:nvPr/>
        </p:nvSpPr>
        <p:spPr>
          <a:xfrm>
            <a:off x="6048247" y="1464817"/>
            <a:ext cx="128905" cy="1879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>
                <a:latin typeface="Calibri"/>
                <a:cs typeface="Calibri"/>
              </a:rPr>
              <a:t>3'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76" name="object 76"/>
          <p:cNvSpPr/>
          <p:nvPr/>
        </p:nvSpPr>
        <p:spPr>
          <a:xfrm>
            <a:off x="5599176" y="1363980"/>
            <a:ext cx="299085" cy="95885"/>
          </a:xfrm>
          <a:custGeom>
            <a:avLst/>
            <a:gdLst/>
            <a:ahLst/>
            <a:cxnLst/>
            <a:rect l="l" t="t" r="r" b="b"/>
            <a:pathLst>
              <a:path w="299085" h="95884">
                <a:moveTo>
                  <a:pt x="298958" y="95631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 txBox="1"/>
          <p:nvPr/>
        </p:nvSpPr>
        <p:spPr>
          <a:xfrm>
            <a:off x="5476494" y="1251965"/>
            <a:ext cx="128905" cy="1879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>
                <a:latin typeface="Calibri"/>
                <a:cs typeface="Calibri"/>
              </a:rPr>
              <a:t>1'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78" name="object 78"/>
          <p:cNvSpPr/>
          <p:nvPr/>
        </p:nvSpPr>
        <p:spPr>
          <a:xfrm>
            <a:off x="7103364" y="1883664"/>
            <a:ext cx="149225" cy="117475"/>
          </a:xfrm>
          <a:custGeom>
            <a:avLst/>
            <a:gdLst/>
            <a:ahLst/>
            <a:cxnLst/>
            <a:rect l="l" t="t" r="r" b="b"/>
            <a:pathLst>
              <a:path w="149225" h="117475">
                <a:moveTo>
                  <a:pt x="148843" y="116966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 txBox="1"/>
          <p:nvPr/>
        </p:nvSpPr>
        <p:spPr>
          <a:xfrm>
            <a:off x="6992239" y="1783588"/>
            <a:ext cx="97155" cy="1879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>
                <a:latin typeface="Calibri"/>
                <a:cs typeface="Calibri"/>
              </a:rPr>
              <a:t>2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80" name="object 80"/>
          <p:cNvSpPr/>
          <p:nvPr/>
        </p:nvSpPr>
        <p:spPr>
          <a:xfrm>
            <a:off x="7571231" y="1894332"/>
            <a:ext cx="361950" cy="223520"/>
          </a:xfrm>
          <a:custGeom>
            <a:avLst/>
            <a:gdLst/>
            <a:ahLst/>
            <a:cxnLst/>
            <a:rect l="l" t="t" r="r" b="b"/>
            <a:pathLst>
              <a:path w="361950" h="223519">
                <a:moveTo>
                  <a:pt x="361442" y="0"/>
                </a:moveTo>
                <a:lnTo>
                  <a:pt x="0" y="223265"/>
                </a:lnTo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 txBox="1"/>
          <p:nvPr/>
        </p:nvSpPr>
        <p:spPr>
          <a:xfrm>
            <a:off x="7959979" y="1794255"/>
            <a:ext cx="128905" cy="1879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>
                <a:latin typeface="Calibri"/>
                <a:cs typeface="Calibri"/>
              </a:rPr>
              <a:t>2'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82" name="object 82"/>
          <p:cNvSpPr/>
          <p:nvPr/>
        </p:nvSpPr>
        <p:spPr>
          <a:xfrm>
            <a:off x="758951" y="2194560"/>
            <a:ext cx="3139440" cy="0"/>
          </a:xfrm>
          <a:custGeom>
            <a:avLst/>
            <a:gdLst/>
            <a:ahLst/>
            <a:cxnLst/>
            <a:rect l="l" t="t" r="r" b="b"/>
            <a:pathLst>
              <a:path w="3139440" h="0">
                <a:moveTo>
                  <a:pt x="0" y="0"/>
                </a:moveTo>
                <a:lnTo>
                  <a:pt x="313944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758951" y="1997964"/>
            <a:ext cx="3139440" cy="0"/>
          </a:xfrm>
          <a:custGeom>
            <a:avLst/>
            <a:gdLst/>
            <a:ahLst/>
            <a:cxnLst/>
            <a:rect l="l" t="t" r="r" b="b"/>
            <a:pathLst>
              <a:path w="3139440" h="0">
                <a:moveTo>
                  <a:pt x="0" y="0"/>
                </a:moveTo>
                <a:lnTo>
                  <a:pt x="313944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758951" y="1802892"/>
            <a:ext cx="3139440" cy="0"/>
          </a:xfrm>
          <a:custGeom>
            <a:avLst/>
            <a:gdLst/>
            <a:ahLst/>
            <a:cxnLst/>
            <a:rect l="l" t="t" r="r" b="b"/>
            <a:pathLst>
              <a:path w="3139440" h="0">
                <a:moveTo>
                  <a:pt x="0" y="0"/>
                </a:moveTo>
                <a:lnTo>
                  <a:pt x="313944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758951" y="1607819"/>
            <a:ext cx="3139440" cy="0"/>
          </a:xfrm>
          <a:custGeom>
            <a:avLst/>
            <a:gdLst/>
            <a:ahLst/>
            <a:cxnLst/>
            <a:rect l="l" t="t" r="r" b="b"/>
            <a:pathLst>
              <a:path w="3139440" h="0">
                <a:moveTo>
                  <a:pt x="0" y="0"/>
                </a:moveTo>
                <a:lnTo>
                  <a:pt x="313944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758951" y="1411224"/>
            <a:ext cx="3139440" cy="0"/>
          </a:xfrm>
          <a:custGeom>
            <a:avLst/>
            <a:gdLst/>
            <a:ahLst/>
            <a:cxnLst/>
            <a:rect l="l" t="t" r="r" b="b"/>
            <a:pathLst>
              <a:path w="3139440" h="0">
                <a:moveTo>
                  <a:pt x="0" y="0"/>
                </a:moveTo>
                <a:lnTo>
                  <a:pt x="313944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758951" y="1216152"/>
            <a:ext cx="3139440" cy="0"/>
          </a:xfrm>
          <a:custGeom>
            <a:avLst/>
            <a:gdLst/>
            <a:ahLst/>
            <a:cxnLst/>
            <a:rect l="l" t="t" r="r" b="b"/>
            <a:pathLst>
              <a:path w="3139440" h="0">
                <a:moveTo>
                  <a:pt x="0" y="0"/>
                </a:moveTo>
                <a:lnTo>
                  <a:pt x="313944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758951" y="1021080"/>
            <a:ext cx="3139440" cy="0"/>
          </a:xfrm>
          <a:custGeom>
            <a:avLst/>
            <a:gdLst/>
            <a:ahLst/>
            <a:cxnLst/>
            <a:rect l="l" t="t" r="r" b="b"/>
            <a:pathLst>
              <a:path w="3139440" h="0">
                <a:moveTo>
                  <a:pt x="0" y="0"/>
                </a:moveTo>
                <a:lnTo>
                  <a:pt x="313944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758951" y="824483"/>
            <a:ext cx="3139440" cy="0"/>
          </a:xfrm>
          <a:custGeom>
            <a:avLst/>
            <a:gdLst/>
            <a:ahLst/>
            <a:cxnLst/>
            <a:rect l="l" t="t" r="r" b="b"/>
            <a:pathLst>
              <a:path w="3139440" h="0">
                <a:moveTo>
                  <a:pt x="0" y="0"/>
                </a:moveTo>
                <a:lnTo>
                  <a:pt x="313944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758951" y="629412"/>
            <a:ext cx="3139440" cy="0"/>
          </a:xfrm>
          <a:custGeom>
            <a:avLst/>
            <a:gdLst/>
            <a:ahLst/>
            <a:cxnLst/>
            <a:rect l="l" t="t" r="r" b="b"/>
            <a:pathLst>
              <a:path w="3139440" h="0">
                <a:moveTo>
                  <a:pt x="0" y="0"/>
                </a:moveTo>
                <a:lnTo>
                  <a:pt x="313944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758951" y="434340"/>
            <a:ext cx="3139440" cy="0"/>
          </a:xfrm>
          <a:custGeom>
            <a:avLst/>
            <a:gdLst/>
            <a:ahLst/>
            <a:cxnLst/>
            <a:rect l="l" t="t" r="r" b="b"/>
            <a:pathLst>
              <a:path w="3139440" h="0">
                <a:moveTo>
                  <a:pt x="0" y="0"/>
                </a:moveTo>
                <a:lnTo>
                  <a:pt x="313944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758951" y="434340"/>
            <a:ext cx="0" cy="1955800"/>
          </a:xfrm>
          <a:custGeom>
            <a:avLst/>
            <a:gdLst/>
            <a:ahLst/>
            <a:cxnLst/>
            <a:rect l="l" t="t" r="r" b="b"/>
            <a:pathLst>
              <a:path w="0" h="1955800">
                <a:moveTo>
                  <a:pt x="0" y="1955292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728472" y="2389632"/>
            <a:ext cx="30480" cy="0"/>
          </a:xfrm>
          <a:custGeom>
            <a:avLst/>
            <a:gdLst/>
            <a:ahLst/>
            <a:cxnLst/>
            <a:rect l="l" t="t" r="r" b="b"/>
            <a:pathLst>
              <a:path w="30479" h="0">
                <a:moveTo>
                  <a:pt x="0" y="0"/>
                </a:moveTo>
                <a:lnTo>
                  <a:pt x="3047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728472" y="2194560"/>
            <a:ext cx="30480" cy="0"/>
          </a:xfrm>
          <a:custGeom>
            <a:avLst/>
            <a:gdLst/>
            <a:ahLst/>
            <a:cxnLst/>
            <a:rect l="l" t="t" r="r" b="b"/>
            <a:pathLst>
              <a:path w="30479" h="0">
                <a:moveTo>
                  <a:pt x="0" y="0"/>
                </a:moveTo>
                <a:lnTo>
                  <a:pt x="3047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728472" y="1997964"/>
            <a:ext cx="30480" cy="0"/>
          </a:xfrm>
          <a:custGeom>
            <a:avLst/>
            <a:gdLst/>
            <a:ahLst/>
            <a:cxnLst/>
            <a:rect l="l" t="t" r="r" b="b"/>
            <a:pathLst>
              <a:path w="30479" h="0">
                <a:moveTo>
                  <a:pt x="0" y="0"/>
                </a:moveTo>
                <a:lnTo>
                  <a:pt x="3047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/>
          <p:nvPr/>
        </p:nvSpPr>
        <p:spPr>
          <a:xfrm>
            <a:off x="728472" y="1802892"/>
            <a:ext cx="30480" cy="0"/>
          </a:xfrm>
          <a:custGeom>
            <a:avLst/>
            <a:gdLst/>
            <a:ahLst/>
            <a:cxnLst/>
            <a:rect l="l" t="t" r="r" b="b"/>
            <a:pathLst>
              <a:path w="30479" h="0">
                <a:moveTo>
                  <a:pt x="0" y="0"/>
                </a:moveTo>
                <a:lnTo>
                  <a:pt x="3047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7" name="object 97"/>
          <p:cNvSpPr/>
          <p:nvPr/>
        </p:nvSpPr>
        <p:spPr>
          <a:xfrm>
            <a:off x="728472" y="1607819"/>
            <a:ext cx="30480" cy="0"/>
          </a:xfrm>
          <a:custGeom>
            <a:avLst/>
            <a:gdLst/>
            <a:ahLst/>
            <a:cxnLst/>
            <a:rect l="l" t="t" r="r" b="b"/>
            <a:pathLst>
              <a:path w="30479" h="0">
                <a:moveTo>
                  <a:pt x="0" y="0"/>
                </a:moveTo>
                <a:lnTo>
                  <a:pt x="3047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8" name="object 98"/>
          <p:cNvSpPr/>
          <p:nvPr/>
        </p:nvSpPr>
        <p:spPr>
          <a:xfrm>
            <a:off x="728472" y="1411224"/>
            <a:ext cx="30480" cy="0"/>
          </a:xfrm>
          <a:custGeom>
            <a:avLst/>
            <a:gdLst/>
            <a:ahLst/>
            <a:cxnLst/>
            <a:rect l="l" t="t" r="r" b="b"/>
            <a:pathLst>
              <a:path w="30479" h="0">
                <a:moveTo>
                  <a:pt x="0" y="0"/>
                </a:moveTo>
                <a:lnTo>
                  <a:pt x="3047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728472" y="1216152"/>
            <a:ext cx="30480" cy="0"/>
          </a:xfrm>
          <a:custGeom>
            <a:avLst/>
            <a:gdLst/>
            <a:ahLst/>
            <a:cxnLst/>
            <a:rect l="l" t="t" r="r" b="b"/>
            <a:pathLst>
              <a:path w="30479" h="0">
                <a:moveTo>
                  <a:pt x="0" y="0"/>
                </a:moveTo>
                <a:lnTo>
                  <a:pt x="3047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728472" y="1021080"/>
            <a:ext cx="30480" cy="0"/>
          </a:xfrm>
          <a:custGeom>
            <a:avLst/>
            <a:gdLst/>
            <a:ahLst/>
            <a:cxnLst/>
            <a:rect l="l" t="t" r="r" b="b"/>
            <a:pathLst>
              <a:path w="30479" h="0">
                <a:moveTo>
                  <a:pt x="0" y="0"/>
                </a:moveTo>
                <a:lnTo>
                  <a:pt x="3047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728472" y="824483"/>
            <a:ext cx="30480" cy="0"/>
          </a:xfrm>
          <a:custGeom>
            <a:avLst/>
            <a:gdLst/>
            <a:ahLst/>
            <a:cxnLst/>
            <a:rect l="l" t="t" r="r" b="b"/>
            <a:pathLst>
              <a:path w="30479" h="0">
                <a:moveTo>
                  <a:pt x="0" y="0"/>
                </a:moveTo>
                <a:lnTo>
                  <a:pt x="3047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728472" y="629412"/>
            <a:ext cx="30480" cy="0"/>
          </a:xfrm>
          <a:custGeom>
            <a:avLst/>
            <a:gdLst/>
            <a:ahLst/>
            <a:cxnLst/>
            <a:rect l="l" t="t" r="r" b="b"/>
            <a:pathLst>
              <a:path w="30479" h="0">
                <a:moveTo>
                  <a:pt x="0" y="0"/>
                </a:moveTo>
                <a:lnTo>
                  <a:pt x="3047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728472" y="434340"/>
            <a:ext cx="30480" cy="0"/>
          </a:xfrm>
          <a:custGeom>
            <a:avLst/>
            <a:gdLst/>
            <a:ahLst/>
            <a:cxnLst/>
            <a:rect l="l" t="t" r="r" b="b"/>
            <a:pathLst>
              <a:path w="30479" h="0">
                <a:moveTo>
                  <a:pt x="0" y="0"/>
                </a:moveTo>
                <a:lnTo>
                  <a:pt x="30479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758951" y="2389632"/>
            <a:ext cx="3139440" cy="0"/>
          </a:xfrm>
          <a:custGeom>
            <a:avLst/>
            <a:gdLst/>
            <a:ahLst/>
            <a:cxnLst/>
            <a:rect l="l" t="t" r="r" b="b"/>
            <a:pathLst>
              <a:path w="3139440" h="0">
                <a:moveTo>
                  <a:pt x="0" y="0"/>
                </a:moveTo>
                <a:lnTo>
                  <a:pt x="313944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/>
          <p:nvPr/>
        </p:nvSpPr>
        <p:spPr>
          <a:xfrm>
            <a:off x="758951" y="2389632"/>
            <a:ext cx="0" cy="30480"/>
          </a:xfrm>
          <a:custGeom>
            <a:avLst/>
            <a:gdLst/>
            <a:ahLst/>
            <a:cxnLst/>
            <a:rect l="l" t="t" r="r" b="b"/>
            <a:pathLst>
              <a:path w="0" h="30480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6" name="object 106"/>
          <p:cNvSpPr/>
          <p:nvPr/>
        </p:nvSpPr>
        <p:spPr>
          <a:xfrm>
            <a:off x="1281683" y="2389632"/>
            <a:ext cx="0" cy="30480"/>
          </a:xfrm>
          <a:custGeom>
            <a:avLst/>
            <a:gdLst/>
            <a:ahLst/>
            <a:cxnLst/>
            <a:rect l="l" t="t" r="r" b="b"/>
            <a:pathLst>
              <a:path w="0" h="30480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7" name="object 107"/>
          <p:cNvSpPr/>
          <p:nvPr/>
        </p:nvSpPr>
        <p:spPr>
          <a:xfrm>
            <a:off x="1805939" y="2389632"/>
            <a:ext cx="0" cy="30480"/>
          </a:xfrm>
          <a:custGeom>
            <a:avLst/>
            <a:gdLst/>
            <a:ahLst/>
            <a:cxnLst/>
            <a:rect l="l" t="t" r="r" b="b"/>
            <a:pathLst>
              <a:path w="0" h="30480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8" name="object 108"/>
          <p:cNvSpPr/>
          <p:nvPr/>
        </p:nvSpPr>
        <p:spPr>
          <a:xfrm>
            <a:off x="2328672" y="2389632"/>
            <a:ext cx="0" cy="30480"/>
          </a:xfrm>
          <a:custGeom>
            <a:avLst/>
            <a:gdLst/>
            <a:ahLst/>
            <a:cxnLst/>
            <a:rect l="l" t="t" r="r" b="b"/>
            <a:pathLst>
              <a:path w="0" h="30480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9" name="object 109"/>
          <p:cNvSpPr/>
          <p:nvPr/>
        </p:nvSpPr>
        <p:spPr>
          <a:xfrm>
            <a:off x="2851404" y="2389632"/>
            <a:ext cx="0" cy="30480"/>
          </a:xfrm>
          <a:custGeom>
            <a:avLst/>
            <a:gdLst/>
            <a:ahLst/>
            <a:cxnLst/>
            <a:rect l="l" t="t" r="r" b="b"/>
            <a:pathLst>
              <a:path w="0" h="30480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0" name="object 110"/>
          <p:cNvSpPr/>
          <p:nvPr/>
        </p:nvSpPr>
        <p:spPr>
          <a:xfrm>
            <a:off x="3375659" y="2389632"/>
            <a:ext cx="0" cy="30480"/>
          </a:xfrm>
          <a:custGeom>
            <a:avLst/>
            <a:gdLst/>
            <a:ahLst/>
            <a:cxnLst/>
            <a:rect l="l" t="t" r="r" b="b"/>
            <a:pathLst>
              <a:path w="0" h="30480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1" name="object 111"/>
          <p:cNvSpPr/>
          <p:nvPr/>
        </p:nvSpPr>
        <p:spPr>
          <a:xfrm>
            <a:off x="3898391" y="2389632"/>
            <a:ext cx="0" cy="30480"/>
          </a:xfrm>
          <a:custGeom>
            <a:avLst/>
            <a:gdLst/>
            <a:ahLst/>
            <a:cxnLst/>
            <a:rect l="l" t="t" r="r" b="b"/>
            <a:pathLst>
              <a:path w="0" h="30480">
                <a:moveTo>
                  <a:pt x="0" y="0"/>
                </a:moveTo>
                <a:lnTo>
                  <a:pt x="0" y="30479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2" name="object 112"/>
          <p:cNvSpPr/>
          <p:nvPr/>
        </p:nvSpPr>
        <p:spPr>
          <a:xfrm>
            <a:off x="1282319" y="668655"/>
            <a:ext cx="2092960" cy="469900"/>
          </a:xfrm>
          <a:custGeom>
            <a:avLst/>
            <a:gdLst/>
            <a:ahLst/>
            <a:cxnLst/>
            <a:rect l="l" t="t" r="r" b="b"/>
            <a:pathLst>
              <a:path w="2092960" h="469900">
                <a:moveTo>
                  <a:pt x="0" y="469392"/>
                </a:moveTo>
                <a:lnTo>
                  <a:pt x="49837" y="458216"/>
                </a:lnTo>
                <a:lnTo>
                  <a:pt x="99673" y="447040"/>
                </a:lnTo>
                <a:lnTo>
                  <a:pt x="149508" y="435864"/>
                </a:lnTo>
                <a:lnTo>
                  <a:pt x="199341" y="424688"/>
                </a:lnTo>
                <a:lnTo>
                  <a:pt x="249173" y="413512"/>
                </a:lnTo>
                <a:lnTo>
                  <a:pt x="299005" y="402336"/>
                </a:lnTo>
                <a:lnTo>
                  <a:pt x="348836" y="391160"/>
                </a:lnTo>
                <a:lnTo>
                  <a:pt x="398666" y="379984"/>
                </a:lnTo>
                <a:lnTo>
                  <a:pt x="448495" y="368808"/>
                </a:lnTo>
                <a:lnTo>
                  <a:pt x="498325" y="357632"/>
                </a:lnTo>
                <a:lnTo>
                  <a:pt x="548154" y="346456"/>
                </a:lnTo>
                <a:lnTo>
                  <a:pt x="597984" y="335280"/>
                </a:lnTo>
                <a:lnTo>
                  <a:pt x="647813" y="324104"/>
                </a:lnTo>
                <a:lnTo>
                  <a:pt x="697643" y="312928"/>
                </a:lnTo>
                <a:lnTo>
                  <a:pt x="747474" y="301752"/>
                </a:lnTo>
                <a:lnTo>
                  <a:pt x="797306" y="290576"/>
                </a:lnTo>
                <a:lnTo>
                  <a:pt x="847138" y="279400"/>
                </a:lnTo>
                <a:lnTo>
                  <a:pt x="896971" y="268224"/>
                </a:lnTo>
                <a:lnTo>
                  <a:pt x="946806" y="257048"/>
                </a:lnTo>
                <a:lnTo>
                  <a:pt x="996642" y="245872"/>
                </a:lnTo>
                <a:lnTo>
                  <a:pt x="1046480" y="234696"/>
                </a:lnTo>
                <a:lnTo>
                  <a:pt x="1096317" y="223520"/>
                </a:lnTo>
                <a:lnTo>
                  <a:pt x="1146153" y="212344"/>
                </a:lnTo>
                <a:lnTo>
                  <a:pt x="1195988" y="201168"/>
                </a:lnTo>
                <a:lnTo>
                  <a:pt x="1245821" y="189992"/>
                </a:lnTo>
                <a:lnTo>
                  <a:pt x="1295653" y="178816"/>
                </a:lnTo>
                <a:lnTo>
                  <a:pt x="1345485" y="167640"/>
                </a:lnTo>
                <a:lnTo>
                  <a:pt x="1395316" y="156464"/>
                </a:lnTo>
                <a:lnTo>
                  <a:pt x="1445146" y="145288"/>
                </a:lnTo>
                <a:lnTo>
                  <a:pt x="1494975" y="134112"/>
                </a:lnTo>
                <a:lnTo>
                  <a:pt x="1544805" y="122936"/>
                </a:lnTo>
                <a:lnTo>
                  <a:pt x="1594634" y="111760"/>
                </a:lnTo>
                <a:lnTo>
                  <a:pt x="1644464" y="100584"/>
                </a:lnTo>
                <a:lnTo>
                  <a:pt x="1694293" y="89408"/>
                </a:lnTo>
                <a:lnTo>
                  <a:pt x="1744123" y="78232"/>
                </a:lnTo>
                <a:lnTo>
                  <a:pt x="1793954" y="67056"/>
                </a:lnTo>
                <a:lnTo>
                  <a:pt x="1843786" y="55880"/>
                </a:lnTo>
                <a:lnTo>
                  <a:pt x="1893618" y="44704"/>
                </a:lnTo>
                <a:lnTo>
                  <a:pt x="1943451" y="33528"/>
                </a:lnTo>
                <a:lnTo>
                  <a:pt x="1993286" y="22352"/>
                </a:lnTo>
                <a:lnTo>
                  <a:pt x="2043122" y="11176"/>
                </a:lnTo>
                <a:lnTo>
                  <a:pt x="2092959" y="0"/>
                </a:lnTo>
              </a:path>
            </a:pathLst>
          </a:custGeom>
          <a:ln w="2133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3" name="object 113"/>
          <p:cNvSpPr/>
          <p:nvPr/>
        </p:nvSpPr>
        <p:spPr>
          <a:xfrm>
            <a:off x="1249743" y="1105661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4" h="64134">
                <a:moveTo>
                  <a:pt x="64071" y="32003"/>
                </a:moveTo>
                <a:lnTo>
                  <a:pt x="61553" y="44505"/>
                </a:lnTo>
                <a:lnTo>
                  <a:pt x="54689" y="54673"/>
                </a:lnTo>
                <a:lnTo>
                  <a:pt x="44515" y="61507"/>
                </a:lnTo>
                <a:lnTo>
                  <a:pt x="32067" y="64008"/>
                </a:lnTo>
                <a:lnTo>
                  <a:pt x="19577" y="61507"/>
                </a:lnTo>
                <a:lnTo>
                  <a:pt x="9385" y="54673"/>
                </a:lnTo>
                <a:lnTo>
                  <a:pt x="2517" y="44505"/>
                </a:lnTo>
                <a:lnTo>
                  <a:pt x="0" y="32003"/>
                </a:lnTo>
                <a:lnTo>
                  <a:pt x="2517" y="19556"/>
                </a:lnTo>
                <a:lnTo>
                  <a:pt x="9385" y="9382"/>
                </a:lnTo>
                <a:lnTo>
                  <a:pt x="19577" y="2518"/>
                </a:lnTo>
                <a:lnTo>
                  <a:pt x="32067" y="0"/>
                </a:lnTo>
                <a:lnTo>
                  <a:pt x="44515" y="2518"/>
                </a:lnTo>
                <a:lnTo>
                  <a:pt x="54689" y="9382"/>
                </a:lnTo>
                <a:lnTo>
                  <a:pt x="61553" y="19556"/>
                </a:lnTo>
                <a:lnTo>
                  <a:pt x="64071" y="32003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4" name="object 114"/>
          <p:cNvSpPr/>
          <p:nvPr/>
        </p:nvSpPr>
        <p:spPr>
          <a:xfrm>
            <a:off x="2296795" y="870966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5" h="64134">
                <a:moveTo>
                  <a:pt x="64007" y="32004"/>
                </a:moveTo>
                <a:lnTo>
                  <a:pt x="61489" y="44505"/>
                </a:lnTo>
                <a:lnTo>
                  <a:pt x="54625" y="54673"/>
                </a:lnTo>
                <a:lnTo>
                  <a:pt x="44451" y="61507"/>
                </a:lnTo>
                <a:lnTo>
                  <a:pt x="32004" y="64008"/>
                </a:lnTo>
                <a:lnTo>
                  <a:pt x="19502" y="61507"/>
                </a:lnTo>
                <a:lnTo>
                  <a:pt x="9334" y="54673"/>
                </a:lnTo>
                <a:lnTo>
                  <a:pt x="2500" y="44505"/>
                </a:lnTo>
                <a:lnTo>
                  <a:pt x="0" y="32004"/>
                </a:lnTo>
                <a:lnTo>
                  <a:pt x="2500" y="19556"/>
                </a:lnTo>
                <a:lnTo>
                  <a:pt x="9334" y="9382"/>
                </a:lnTo>
                <a:lnTo>
                  <a:pt x="19502" y="2518"/>
                </a:lnTo>
                <a:lnTo>
                  <a:pt x="32004" y="0"/>
                </a:lnTo>
                <a:lnTo>
                  <a:pt x="44451" y="2518"/>
                </a:lnTo>
                <a:lnTo>
                  <a:pt x="54625" y="9382"/>
                </a:lnTo>
                <a:lnTo>
                  <a:pt x="61489" y="19556"/>
                </a:lnTo>
                <a:lnTo>
                  <a:pt x="64007" y="32004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5" name="object 115"/>
          <p:cNvSpPr/>
          <p:nvPr/>
        </p:nvSpPr>
        <p:spPr>
          <a:xfrm>
            <a:off x="3343783" y="636269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5" h="64134">
                <a:moveTo>
                  <a:pt x="64007" y="32003"/>
                </a:moveTo>
                <a:lnTo>
                  <a:pt x="61489" y="44505"/>
                </a:lnTo>
                <a:lnTo>
                  <a:pt x="54625" y="54673"/>
                </a:lnTo>
                <a:lnTo>
                  <a:pt x="44451" y="61507"/>
                </a:lnTo>
                <a:lnTo>
                  <a:pt x="32003" y="64007"/>
                </a:lnTo>
                <a:lnTo>
                  <a:pt x="19502" y="61507"/>
                </a:lnTo>
                <a:lnTo>
                  <a:pt x="9334" y="54673"/>
                </a:lnTo>
                <a:lnTo>
                  <a:pt x="2500" y="44505"/>
                </a:lnTo>
                <a:lnTo>
                  <a:pt x="0" y="32003"/>
                </a:lnTo>
                <a:lnTo>
                  <a:pt x="2500" y="19556"/>
                </a:lnTo>
                <a:lnTo>
                  <a:pt x="9334" y="9382"/>
                </a:lnTo>
                <a:lnTo>
                  <a:pt x="19502" y="2518"/>
                </a:lnTo>
                <a:lnTo>
                  <a:pt x="32003" y="0"/>
                </a:lnTo>
                <a:lnTo>
                  <a:pt x="44451" y="2518"/>
                </a:lnTo>
                <a:lnTo>
                  <a:pt x="54625" y="9382"/>
                </a:lnTo>
                <a:lnTo>
                  <a:pt x="61489" y="19556"/>
                </a:lnTo>
                <a:lnTo>
                  <a:pt x="64007" y="32003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6" name="object 116"/>
          <p:cNvSpPr/>
          <p:nvPr/>
        </p:nvSpPr>
        <p:spPr>
          <a:xfrm>
            <a:off x="1282319" y="1640967"/>
            <a:ext cx="2092960" cy="436880"/>
          </a:xfrm>
          <a:custGeom>
            <a:avLst/>
            <a:gdLst/>
            <a:ahLst/>
            <a:cxnLst/>
            <a:rect l="l" t="t" r="r" b="b"/>
            <a:pathLst>
              <a:path w="2092960" h="436880">
                <a:moveTo>
                  <a:pt x="0" y="436372"/>
                </a:moveTo>
                <a:lnTo>
                  <a:pt x="49837" y="426659"/>
                </a:lnTo>
                <a:lnTo>
                  <a:pt x="99673" y="417002"/>
                </a:lnTo>
                <a:lnTo>
                  <a:pt x="149508" y="407390"/>
                </a:lnTo>
                <a:lnTo>
                  <a:pt x="199341" y="397816"/>
                </a:lnTo>
                <a:lnTo>
                  <a:pt x="249173" y="388269"/>
                </a:lnTo>
                <a:lnTo>
                  <a:pt x="299005" y="378740"/>
                </a:lnTo>
                <a:lnTo>
                  <a:pt x="348836" y="369221"/>
                </a:lnTo>
                <a:lnTo>
                  <a:pt x="398666" y="359703"/>
                </a:lnTo>
                <a:lnTo>
                  <a:pt x="448495" y="350177"/>
                </a:lnTo>
                <a:lnTo>
                  <a:pt x="498325" y="340632"/>
                </a:lnTo>
                <a:lnTo>
                  <a:pt x="548154" y="331062"/>
                </a:lnTo>
                <a:lnTo>
                  <a:pt x="597984" y="321455"/>
                </a:lnTo>
                <a:lnTo>
                  <a:pt x="647813" y="311804"/>
                </a:lnTo>
                <a:lnTo>
                  <a:pt x="697643" y="302100"/>
                </a:lnTo>
                <a:lnTo>
                  <a:pt x="747474" y="292332"/>
                </a:lnTo>
                <a:lnTo>
                  <a:pt x="797306" y="282493"/>
                </a:lnTo>
                <a:lnTo>
                  <a:pt x="847138" y="272572"/>
                </a:lnTo>
                <a:lnTo>
                  <a:pt x="896971" y="262562"/>
                </a:lnTo>
                <a:lnTo>
                  <a:pt x="946806" y="252453"/>
                </a:lnTo>
                <a:lnTo>
                  <a:pt x="996642" y="242236"/>
                </a:lnTo>
                <a:lnTo>
                  <a:pt x="1046480" y="231902"/>
                </a:lnTo>
                <a:lnTo>
                  <a:pt x="1096317" y="221445"/>
                </a:lnTo>
                <a:lnTo>
                  <a:pt x="1146153" y="210873"/>
                </a:lnTo>
                <a:lnTo>
                  <a:pt x="1195988" y="200194"/>
                </a:lnTo>
                <a:lnTo>
                  <a:pt x="1245821" y="189418"/>
                </a:lnTo>
                <a:lnTo>
                  <a:pt x="1295653" y="178554"/>
                </a:lnTo>
                <a:lnTo>
                  <a:pt x="1345485" y="167610"/>
                </a:lnTo>
                <a:lnTo>
                  <a:pt x="1395316" y="156595"/>
                </a:lnTo>
                <a:lnTo>
                  <a:pt x="1445146" y="145519"/>
                </a:lnTo>
                <a:lnTo>
                  <a:pt x="1494975" y="134390"/>
                </a:lnTo>
                <a:lnTo>
                  <a:pt x="1544805" y="123217"/>
                </a:lnTo>
                <a:lnTo>
                  <a:pt x="1594634" y="112010"/>
                </a:lnTo>
                <a:lnTo>
                  <a:pt x="1644464" y="100777"/>
                </a:lnTo>
                <a:lnTo>
                  <a:pt x="1694293" y="89527"/>
                </a:lnTo>
                <a:lnTo>
                  <a:pt x="1744123" y="78269"/>
                </a:lnTo>
                <a:lnTo>
                  <a:pt x="1793954" y="67013"/>
                </a:lnTo>
                <a:lnTo>
                  <a:pt x="1843786" y="55766"/>
                </a:lnTo>
                <a:lnTo>
                  <a:pt x="1893618" y="44539"/>
                </a:lnTo>
                <a:lnTo>
                  <a:pt x="1943451" y="33339"/>
                </a:lnTo>
                <a:lnTo>
                  <a:pt x="1993286" y="22177"/>
                </a:lnTo>
                <a:lnTo>
                  <a:pt x="2043122" y="11061"/>
                </a:lnTo>
                <a:lnTo>
                  <a:pt x="2092959" y="0"/>
                </a:lnTo>
              </a:path>
            </a:pathLst>
          </a:custGeom>
          <a:ln w="2133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7" name="object 117"/>
          <p:cNvSpPr/>
          <p:nvPr/>
        </p:nvSpPr>
        <p:spPr>
          <a:xfrm>
            <a:off x="1249743" y="2044445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4" h="64135">
                <a:moveTo>
                  <a:pt x="0" y="64008"/>
                </a:moveTo>
                <a:lnTo>
                  <a:pt x="64008" y="64008"/>
                </a:lnTo>
                <a:lnTo>
                  <a:pt x="64008" y="0"/>
                </a:lnTo>
                <a:lnTo>
                  <a:pt x="0" y="0"/>
                </a:lnTo>
                <a:lnTo>
                  <a:pt x="0" y="640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18" name="object 118"/>
          <p:cNvSpPr/>
          <p:nvPr/>
        </p:nvSpPr>
        <p:spPr>
          <a:xfrm>
            <a:off x="1249743" y="2044445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4" h="64135">
                <a:moveTo>
                  <a:pt x="0" y="64008"/>
                </a:moveTo>
                <a:lnTo>
                  <a:pt x="64008" y="64008"/>
                </a:lnTo>
                <a:lnTo>
                  <a:pt x="64008" y="0"/>
                </a:lnTo>
                <a:lnTo>
                  <a:pt x="0" y="0"/>
                </a:lnTo>
                <a:lnTo>
                  <a:pt x="0" y="640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9" name="object 119"/>
          <p:cNvSpPr/>
          <p:nvPr/>
        </p:nvSpPr>
        <p:spPr>
          <a:xfrm>
            <a:off x="2296795" y="1840229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5" h="64135">
                <a:moveTo>
                  <a:pt x="0" y="64008"/>
                </a:moveTo>
                <a:lnTo>
                  <a:pt x="64007" y="64008"/>
                </a:lnTo>
                <a:lnTo>
                  <a:pt x="64007" y="0"/>
                </a:lnTo>
                <a:lnTo>
                  <a:pt x="0" y="0"/>
                </a:lnTo>
                <a:lnTo>
                  <a:pt x="0" y="640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0" name="object 120"/>
          <p:cNvSpPr/>
          <p:nvPr/>
        </p:nvSpPr>
        <p:spPr>
          <a:xfrm>
            <a:off x="2296795" y="1840229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5" h="64135">
                <a:moveTo>
                  <a:pt x="0" y="64008"/>
                </a:moveTo>
                <a:lnTo>
                  <a:pt x="64007" y="64008"/>
                </a:lnTo>
                <a:lnTo>
                  <a:pt x="64007" y="0"/>
                </a:lnTo>
                <a:lnTo>
                  <a:pt x="0" y="0"/>
                </a:lnTo>
                <a:lnTo>
                  <a:pt x="0" y="64008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1" name="object 121"/>
          <p:cNvSpPr/>
          <p:nvPr/>
        </p:nvSpPr>
        <p:spPr>
          <a:xfrm>
            <a:off x="3343783" y="1608582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5" h="64135">
                <a:moveTo>
                  <a:pt x="0" y="64008"/>
                </a:moveTo>
                <a:lnTo>
                  <a:pt x="64008" y="64008"/>
                </a:lnTo>
                <a:lnTo>
                  <a:pt x="64008" y="0"/>
                </a:lnTo>
                <a:lnTo>
                  <a:pt x="0" y="0"/>
                </a:lnTo>
                <a:lnTo>
                  <a:pt x="0" y="640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2" name="object 122"/>
          <p:cNvSpPr/>
          <p:nvPr/>
        </p:nvSpPr>
        <p:spPr>
          <a:xfrm>
            <a:off x="3343783" y="1608582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5" h="64135">
                <a:moveTo>
                  <a:pt x="0" y="64008"/>
                </a:moveTo>
                <a:lnTo>
                  <a:pt x="64008" y="64008"/>
                </a:lnTo>
                <a:lnTo>
                  <a:pt x="64008" y="0"/>
                </a:lnTo>
                <a:lnTo>
                  <a:pt x="0" y="0"/>
                </a:lnTo>
                <a:lnTo>
                  <a:pt x="0" y="640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3" name="object 123"/>
          <p:cNvSpPr/>
          <p:nvPr/>
        </p:nvSpPr>
        <p:spPr>
          <a:xfrm>
            <a:off x="1249743" y="2044445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4" h="64135">
                <a:moveTo>
                  <a:pt x="32035" y="32003"/>
                </a:moveTo>
                <a:lnTo>
                  <a:pt x="0" y="64007"/>
                </a:lnTo>
                <a:lnTo>
                  <a:pt x="64071" y="64007"/>
                </a:lnTo>
                <a:lnTo>
                  <a:pt x="32035" y="32003"/>
                </a:lnTo>
                <a:close/>
              </a:path>
              <a:path w="64134" h="64135">
                <a:moveTo>
                  <a:pt x="64071" y="0"/>
                </a:moveTo>
                <a:lnTo>
                  <a:pt x="0" y="0"/>
                </a:lnTo>
                <a:lnTo>
                  <a:pt x="32035" y="32003"/>
                </a:lnTo>
                <a:lnTo>
                  <a:pt x="64071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4" name="object 124"/>
          <p:cNvSpPr/>
          <p:nvPr/>
        </p:nvSpPr>
        <p:spPr>
          <a:xfrm>
            <a:off x="1249743" y="2044445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4" h="64135">
                <a:moveTo>
                  <a:pt x="64071" y="64007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5" name="object 125"/>
          <p:cNvSpPr/>
          <p:nvPr/>
        </p:nvSpPr>
        <p:spPr>
          <a:xfrm>
            <a:off x="1249743" y="2044445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4" h="64135">
                <a:moveTo>
                  <a:pt x="0" y="64007"/>
                </a:moveTo>
                <a:lnTo>
                  <a:pt x="64071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6" name="object 126"/>
          <p:cNvSpPr/>
          <p:nvPr/>
        </p:nvSpPr>
        <p:spPr>
          <a:xfrm>
            <a:off x="2296795" y="1840229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5" h="64135">
                <a:moveTo>
                  <a:pt x="32004" y="32003"/>
                </a:moveTo>
                <a:lnTo>
                  <a:pt x="0" y="64008"/>
                </a:lnTo>
                <a:lnTo>
                  <a:pt x="64007" y="64008"/>
                </a:lnTo>
                <a:lnTo>
                  <a:pt x="32004" y="32003"/>
                </a:lnTo>
                <a:close/>
              </a:path>
              <a:path w="64135" h="64135">
                <a:moveTo>
                  <a:pt x="64007" y="0"/>
                </a:moveTo>
                <a:lnTo>
                  <a:pt x="0" y="0"/>
                </a:lnTo>
                <a:lnTo>
                  <a:pt x="32004" y="32003"/>
                </a:lnTo>
                <a:lnTo>
                  <a:pt x="6400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27" name="object 127"/>
          <p:cNvSpPr/>
          <p:nvPr/>
        </p:nvSpPr>
        <p:spPr>
          <a:xfrm>
            <a:off x="2296795" y="1840229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5" h="64135">
                <a:moveTo>
                  <a:pt x="64007" y="64008"/>
                </a:moveTo>
                <a:lnTo>
                  <a:pt x="0" y="0"/>
                </a:lnTo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8" name="object 128"/>
          <p:cNvSpPr/>
          <p:nvPr/>
        </p:nvSpPr>
        <p:spPr>
          <a:xfrm>
            <a:off x="2296795" y="1840229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5" h="64135">
                <a:moveTo>
                  <a:pt x="0" y="64008"/>
                </a:moveTo>
                <a:lnTo>
                  <a:pt x="64007" y="0"/>
                </a:lnTo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9" name="object 129"/>
          <p:cNvSpPr/>
          <p:nvPr/>
        </p:nvSpPr>
        <p:spPr>
          <a:xfrm>
            <a:off x="3343783" y="1608582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5" h="64135">
                <a:moveTo>
                  <a:pt x="32003" y="32003"/>
                </a:moveTo>
                <a:lnTo>
                  <a:pt x="0" y="64007"/>
                </a:lnTo>
                <a:lnTo>
                  <a:pt x="64007" y="64007"/>
                </a:lnTo>
                <a:lnTo>
                  <a:pt x="32003" y="32003"/>
                </a:lnTo>
                <a:close/>
              </a:path>
              <a:path w="64135" h="64135">
                <a:moveTo>
                  <a:pt x="64007" y="0"/>
                </a:moveTo>
                <a:lnTo>
                  <a:pt x="0" y="0"/>
                </a:lnTo>
                <a:lnTo>
                  <a:pt x="32003" y="32003"/>
                </a:lnTo>
                <a:lnTo>
                  <a:pt x="6400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0" name="object 130"/>
          <p:cNvSpPr/>
          <p:nvPr/>
        </p:nvSpPr>
        <p:spPr>
          <a:xfrm>
            <a:off x="3343783" y="1608582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5" h="64135">
                <a:moveTo>
                  <a:pt x="64007" y="64007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1" name="object 131"/>
          <p:cNvSpPr/>
          <p:nvPr/>
        </p:nvSpPr>
        <p:spPr>
          <a:xfrm>
            <a:off x="3343783" y="1608582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5" h="64135">
                <a:moveTo>
                  <a:pt x="0" y="64007"/>
                </a:moveTo>
                <a:lnTo>
                  <a:pt x="64007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2" name="object 132"/>
          <p:cNvSpPr/>
          <p:nvPr/>
        </p:nvSpPr>
        <p:spPr>
          <a:xfrm>
            <a:off x="1282319" y="1416911"/>
            <a:ext cx="2092960" cy="33655"/>
          </a:xfrm>
          <a:custGeom>
            <a:avLst/>
            <a:gdLst/>
            <a:ahLst/>
            <a:cxnLst/>
            <a:rect l="l" t="t" r="r" b="b"/>
            <a:pathLst>
              <a:path w="2092960" h="33655">
                <a:moveTo>
                  <a:pt x="0" y="33174"/>
                </a:moveTo>
                <a:lnTo>
                  <a:pt x="49837" y="31711"/>
                </a:lnTo>
                <a:lnTo>
                  <a:pt x="99673" y="30195"/>
                </a:lnTo>
                <a:lnTo>
                  <a:pt x="149508" y="28634"/>
                </a:lnTo>
                <a:lnTo>
                  <a:pt x="199341" y="27038"/>
                </a:lnTo>
                <a:lnTo>
                  <a:pt x="249173" y="25415"/>
                </a:lnTo>
                <a:lnTo>
                  <a:pt x="299005" y="23775"/>
                </a:lnTo>
                <a:lnTo>
                  <a:pt x="348836" y="22125"/>
                </a:lnTo>
                <a:lnTo>
                  <a:pt x="398666" y="20476"/>
                </a:lnTo>
                <a:lnTo>
                  <a:pt x="448495" y="18835"/>
                </a:lnTo>
                <a:lnTo>
                  <a:pt x="498325" y="17212"/>
                </a:lnTo>
                <a:lnTo>
                  <a:pt x="548154" y="15616"/>
                </a:lnTo>
                <a:lnTo>
                  <a:pt x="597984" y="14055"/>
                </a:lnTo>
                <a:lnTo>
                  <a:pt x="647813" y="12539"/>
                </a:lnTo>
                <a:lnTo>
                  <a:pt x="697643" y="11076"/>
                </a:lnTo>
                <a:lnTo>
                  <a:pt x="747474" y="9676"/>
                </a:lnTo>
                <a:lnTo>
                  <a:pt x="797306" y="8346"/>
                </a:lnTo>
                <a:lnTo>
                  <a:pt x="847138" y="7096"/>
                </a:lnTo>
                <a:lnTo>
                  <a:pt x="896971" y="5936"/>
                </a:lnTo>
                <a:lnTo>
                  <a:pt x="946806" y="4873"/>
                </a:lnTo>
                <a:lnTo>
                  <a:pt x="996642" y="3916"/>
                </a:lnTo>
                <a:lnTo>
                  <a:pt x="1046480" y="3075"/>
                </a:lnTo>
                <a:lnTo>
                  <a:pt x="1096317" y="2356"/>
                </a:lnTo>
                <a:lnTo>
                  <a:pt x="1146153" y="1752"/>
                </a:lnTo>
                <a:lnTo>
                  <a:pt x="1195988" y="1254"/>
                </a:lnTo>
                <a:lnTo>
                  <a:pt x="1245821" y="854"/>
                </a:lnTo>
                <a:lnTo>
                  <a:pt x="1295653" y="543"/>
                </a:lnTo>
                <a:lnTo>
                  <a:pt x="1345485" y="311"/>
                </a:lnTo>
                <a:lnTo>
                  <a:pt x="1395316" y="150"/>
                </a:lnTo>
                <a:lnTo>
                  <a:pt x="1445146" y="50"/>
                </a:lnTo>
                <a:lnTo>
                  <a:pt x="1494975" y="3"/>
                </a:lnTo>
                <a:lnTo>
                  <a:pt x="1544805" y="0"/>
                </a:lnTo>
                <a:lnTo>
                  <a:pt x="1594634" y="31"/>
                </a:lnTo>
                <a:lnTo>
                  <a:pt x="1644464" y="88"/>
                </a:lnTo>
                <a:lnTo>
                  <a:pt x="1694293" y="162"/>
                </a:lnTo>
                <a:lnTo>
                  <a:pt x="1744123" y="244"/>
                </a:lnTo>
                <a:lnTo>
                  <a:pt x="1793954" y="324"/>
                </a:lnTo>
                <a:lnTo>
                  <a:pt x="1843786" y="395"/>
                </a:lnTo>
                <a:lnTo>
                  <a:pt x="1893618" y="446"/>
                </a:lnTo>
                <a:lnTo>
                  <a:pt x="1943451" y="469"/>
                </a:lnTo>
                <a:lnTo>
                  <a:pt x="1993286" y="456"/>
                </a:lnTo>
                <a:lnTo>
                  <a:pt x="2043122" y="396"/>
                </a:lnTo>
                <a:lnTo>
                  <a:pt x="2092959" y="281"/>
                </a:lnTo>
              </a:path>
            </a:pathLst>
          </a:custGeom>
          <a:ln w="2133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3" name="object 133"/>
          <p:cNvSpPr/>
          <p:nvPr/>
        </p:nvSpPr>
        <p:spPr>
          <a:xfrm>
            <a:off x="1249743" y="1418082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4" h="64134">
                <a:moveTo>
                  <a:pt x="32067" y="0"/>
                </a:moveTo>
                <a:lnTo>
                  <a:pt x="0" y="64007"/>
                </a:lnTo>
                <a:lnTo>
                  <a:pt x="64071" y="64007"/>
                </a:lnTo>
                <a:lnTo>
                  <a:pt x="3206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4" name="object 134"/>
          <p:cNvSpPr/>
          <p:nvPr/>
        </p:nvSpPr>
        <p:spPr>
          <a:xfrm>
            <a:off x="1249743" y="1418082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4" h="64134">
                <a:moveTo>
                  <a:pt x="32067" y="0"/>
                </a:moveTo>
                <a:lnTo>
                  <a:pt x="64071" y="64007"/>
                </a:lnTo>
                <a:lnTo>
                  <a:pt x="0" y="64007"/>
                </a:lnTo>
                <a:lnTo>
                  <a:pt x="32067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5" name="object 135"/>
          <p:cNvSpPr/>
          <p:nvPr/>
        </p:nvSpPr>
        <p:spPr>
          <a:xfrm>
            <a:off x="2296795" y="1387602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5" h="64134">
                <a:moveTo>
                  <a:pt x="32004" y="0"/>
                </a:moveTo>
                <a:lnTo>
                  <a:pt x="0" y="64008"/>
                </a:lnTo>
                <a:lnTo>
                  <a:pt x="64007" y="64008"/>
                </a:lnTo>
                <a:lnTo>
                  <a:pt x="3200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6" name="object 136"/>
          <p:cNvSpPr/>
          <p:nvPr/>
        </p:nvSpPr>
        <p:spPr>
          <a:xfrm>
            <a:off x="2296795" y="1387602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5" h="64134">
                <a:moveTo>
                  <a:pt x="32004" y="0"/>
                </a:moveTo>
                <a:lnTo>
                  <a:pt x="64007" y="64008"/>
                </a:lnTo>
                <a:lnTo>
                  <a:pt x="0" y="64008"/>
                </a:lnTo>
                <a:lnTo>
                  <a:pt x="32004" y="0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7" name="object 137"/>
          <p:cNvSpPr/>
          <p:nvPr/>
        </p:nvSpPr>
        <p:spPr>
          <a:xfrm>
            <a:off x="3343783" y="1384553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5" h="64134">
                <a:moveTo>
                  <a:pt x="32003" y="0"/>
                </a:moveTo>
                <a:lnTo>
                  <a:pt x="0" y="64008"/>
                </a:lnTo>
                <a:lnTo>
                  <a:pt x="64007" y="64008"/>
                </a:lnTo>
                <a:lnTo>
                  <a:pt x="3200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38" name="object 138"/>
          <p:cNvSpPr/>
          <p:nvPr/>
        </p:nvSpPr>
        <p:spPr>
          <a:xfrm>
            <a:off x="3343783" y="1384553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5" h="64134">
                <a:moveTo>
                  <a:pt x="32003" y="0"/>
                </a:moveTo>
                <a:lnTo>
                  <a:pt x="64007" y="64008"/>
                </a:lnTo>
                <a:lnTo>
                  <a:pt x="0" y="64008"/>
                </a:lnTo>
                <a:lnTo>
                  <a:pt x="32003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9" name="object 139"/>
          <p:cNvSpPr/>
          <p:nvPr/>
        </p:nvSpPr>
        <p:spPr>
          <a:xfrm>
            <a:off x="1282446" y="1372361"/>
            <a:ext cx="2092960" cy="312420"/>
          </a:xfrm>
          <a:custGeom>
            <a:avLst/>
            <a:gdLst/>
            <a:ahLst/>
            <a:cxnLst/>
            <a:rect l="l" t="t" r="r" b="b"/>
            <a:pathLst>
              <a:path w="2092960" h="312419">
                <a:moveTo>
                  <a:pt x="0" y="312420"/>
                </a:moveTo>
                <a:lnTo>
                  <a:pt x="0" y="312420"/>
                </a:lnTo>
                <a:lnTo>
                  <a:pt x="298921" y="267788"/>
                </a:lnTo>
                <a:lnTo>
                  <a:pt x="348741" y="260350"/>
                </a:lnTo>
                <a:lnTo>
                  <a:pt x="996405" y="163648"/>
                </a:lnTo>
                <a:lnTo>
                  <a:pt x="1046226" y="156210"/>
                </a:lnTo>
                <a:lnTo>
                  <a:pt x="1594249" y="74385"/>
                </a:lnTo>
                <a:lnTo>
                  <a:pt x="1644069" y="66947"/>
                </a:lnTo>
                <a:lnTo>
                  <a:pt x="2042631" y="7438"/>
                </a:lnTo>
                <a:lnTo>
                  <a:pt x="2092452" y="0"/>
                </a:lnTo>
              </a:path>
            </a:pathLst>
          </a:custGeom>
          <a:ln w="22860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140" name="object 140"/>
          <p:cNvSpPr/>
          <p:nvPr/>
        </p:nvSpPr>
        <p:spPr>
          <a:xfrm>
            <a:off x="1237551" y="1640585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88455" y="44196"/>
                </a:moveTo>
                <a:lnTo>
                  <a:pt x="84978" y="61442"/>
                </a:lnTo>
                <a:lnTo>
                  <a:pt x="75501" y="75485"/>
                </a:lnTo>
                <a:lnTo>
                  <a:pt x="61452" y="84933"/>
                </a:lnTo>
                <a:lnTo>
                  <a:pt x="44259" y="88391"/>
                </a:lnTo>
                <a:lnTo>
                  <a:pt x="27019" y="84933"/>
                </a:lnTo>
                <a:lnTo>
                  <a:pt x="12952" y="75485"/>
                </a:lnTo>
                <a:lnTo>
                  <a:pt x="3474" y="61442"/>
                </a:lnTo>
                <a:lnTo>
                  <a:pt x="0" y="44196"/>
                </a:lnTo>
                <a:lnTo>
                  <a:pt x="3474" y="27003"/>
                </a:lnTo>
                <a:lnTo>
                  <a:pt x="12952" y="12954"/>
                </a:lnTo>
                <a:lnTo>
                  <a:pt x="27019" y="3476"/>
                </a:lnTo>
                <a:lnTo>
                  <a:pt x="44259" y="0"/>
                </a:lnTo>
                <a:lnTo>
                  <a:pt x="61452" y="3476"/>
                </a:lnTo>
                <a:lnTo>
                  <a:pt x="75501" y="12953"/>
                </a:lnTo>
                <a:lnTo>
                  <a:pt x="84978" y="27003"/>
                </a:lnTo>
                <a:lnTo>
                  <a:pt x="88455" y="44196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1" name="object 141"/>
          <p:cNvSpPr/>
          <p:nvPr/>
        </p:nvSpPr>
        <p:spPr>
          <a:xfrm>
            <a:off x="2284602" y="1483613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88392" y="44196"/>
                </a:moveTo>
                <a:lnTo>
                  <a:pt x="84915" y="61442"/>
                </a:lnTo>
                <a:lnTo>
                  <a:pt x="75437" y="75485"/>
                </a:lnTo>
                <a:lnTo>
                  <a:pt x="61388" y="84933"/>
                </a:lnTo>
                <a:lnTo>
                  <a:pt x="44196" y="88391"/>
                </a:lnTo>
                <a:lnTo>
                  <a:pt x="26949" y="84933"/>
                </a:lnTo>
                <a:lnTo>
                  <a:pt x="12906" y="75485"/>
                </a:lnTo>
                <a:lnTo>
                  <a:pt x="3458" y="61442"/>
                </a:lnTo>
                <a:lnTo>
                  <a:pt x="0" y="44196"/>
                </a:lnTo>
                <a:lnTo>
                  <a:pt x="3458" y="27003"/>
                </a:lnTo>
                <a:lnTo>
                  <a:pt x="12906" y="12954"/>
                </a:lnTo>
                <a:lnTo>
                  <a:pt x="26949" y="3476"/>
                </a:lnTo>
                <a:lnTo>
                  <a:pt x="44196" y="0"/>
                </a:lnTo>
                <a:lnTo>
                  <a:pt x="61388" y="3476"/>
                </a:lnTo>
                <a:lnTo>
                  <a:pt x="75437" y="12953"/>
                </a:lnTo>
                <a:lnTo>
                  <a:pt x="84915" y="27003"/>
                </a:lnTo>
                <a:lnTo>
                  <a:pt x="88392" y="44196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2" name="object 142"/>
          <p:cNvSpPr/>
          <p:nvPr/>
        </p:nvSpPr>
        <p:spPr>
          <a:xfrm>
            <a:off x="3331590" y="1328166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88392" y="44196"/>
                </a:moveTo>
                <a:lnTo>
                  <a:pt x="84915" y="61442"/>
                </a:lnTo>
                <a:lnTo>
                  <a:pt x="75438" y="75485"/>
                </a:lnTo>
                <a:lnTo>
                  <a:pt x="61388" y="84933"/>
                </a:lnTo>
                <a:lnTo>
                  <a:pt x="44196" y="88392"/>
                </a:lnTo>
                <a:lnTo>
                  <a:pt x="26949" y="84933"/>
                </a:lnTo>
                <a:lnTo>
                  <a:pt x="12906" y="75485"/>
                </a:lnTo>
                <a:lnTo>
                  <a:pt x="3458" y="61442"/>
                </a:lnTo>
                <a:lnTo>
                  <a:pt x="0" y="44196"/>
                </a:lnTo>
                <a:lnTo>
                  <a:pt x="3458" y="27003"/>
                </a:lnTo>
                <a:lnTo>
                  <a:pt x="12906" y="12954"/>
                </a:lnTo>
                <a:lnTo>
                  <a:pt x="26949" y="3476"/>
                </a:lnTo>
                <a:lnTo>
                  <a:pt x="44196" y="0"/>
                </a:lnTo>
                <a:lnTo>
                  <a:pt x="61388" y="3476"/>
                </a:lnTo>
                <a:lnTo>
                  <a:pt x="75437" y="12953"/>
                </a:lnTo>
                <a:lnTo>
                  <a:pt x="84915" y="27003"/>
                </a:lnTo>
                <a:lnTo>
                  <a:pt x="88392" y="44196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3" name="object 143"/>
          <p:cNvSpPr/>
          <p:nvPr/>
        </p:nvSpPr>
        <p:spPr>
          <a:xfrm>
            <a:off x="1282446" y="1748789"/>
            <a:ext cx="2092960" cy="203200"/>
          </a:xfrm>
          <a:custGeom>
            <a:avLst/>
            <a:gdLst/>
            <a:ahLst/>
            <a:cxnLst/>
            <a:rect l="l" t="t" r="r" b="b"/>
            <a:pathLst>
              <a:path w="2092960" h="203200">
                <a:moveTo>
                  <a:pt x="0" y="202692"/>
                </a:moveTo>
                <a:lnTo>
                  <a:pt x="49820" y="197485"/>
                </a:lnTo>
                <a:lnTo>
                  <a:pt x="99640" y="192248"/>
                </a:lnTo>
                <a:lnTo>
                  <a:pt x="149460" y="186985"/>
                </a:lnTo>
                <a:lnTo>
                  <a:pt x="199281" y="181700"/>
                </a:lnTo>
                <a:lnTo>
                  <a:pt x="249101" y="176400"/>
                </a:lnTo>
                <a:lnTo>
                  <a:pt x="298921" y="171089"/>
                </a:lnTo>
                <a:lnTo>
                  <a:pt x="348741" y="165772"/>
                </a:lnTo>
                <a:lnTo>
                  <a:pt x="398562" y="160455"/>
                </a:lnTo>
                <a:lnTo>
                  <a:pt x="448382" y="155142"/>
                </a:lnTo>
                <a:lnTo>
                  <a:pt x="498202" y="149839"/>
                </a:lnTo>
                <a:lnTo>
                  <a:pt x="548023" y="144550"/>
                </a:lnTo>
                <a:lnTo>
                  <a:pt x="597843" y="139282"/>
                </a:lnTo>
                <a:lnTo>
                  <a:pt x="647663" y="134038"/>
                </a:lnTo>
                <a:lnTo>
                  <a:pt x="697483" y="128825"/>
                </a:lnTo>
                <a:lnTo>
                  <a:pt x="747304" y="123646"/>
                </a:lnTo>
                <a:lnTo>
                  <a:pt x="797124" y="118508"/>
                </a:lnTo>
                <a:lnTo>
                  <a:pt x="846944" y="113415"/>
                </a:lnTo>
                <a:lnTo>
                  <a:pt x="896765" y="108372"/>
                </a:lnTo>
                <a:lnTo>
                  <a:pt x="946585" y="103385"/>
                </a:lnTo>
                <a:lnTo>
                  <a:pt x="996405" y="98459"/>
                </a:lnTo>
                <a:lnTo>
                  <a:pt x="1046226" y="93599"/>
                </a:lnTo>
                <a:lnTo>
                  <a:pt x="1096046" y="88807"/>
                </a:lnTo>
                <a:lnTo>
                  <a:pt x="1145866" y="84081"/>
                </a:lnTo>
                <a:lnTo>
                  <a:pt x="1195686" y="79416"/>
                </a:lnTo>
                <a:lnTo>
                  <a:pt x="1245507" y="74807"/>
                </a:lnTo>
                <a:lnTo>
                  <a:pt x="1295327" y="70248"/>
                </a:lnTo>
                <a:lnTo>
                  <a:pt x="1345147" y="65734"/>
                </a:lnTo>
                <a:lnTo>
                  <a:pt x="1394967" y="61261"/>
                </a:lnTo>
                <a:lnTo>
                  <a:pt x="1444788" y="56822"/>
                </a:lnTo>
                <a:lnTo>
                  <a:pt x="1494608" y="52414"/>
                </a:lnTo>
                <a:lnTo>
                  <a:pt x="1544428" y="48030"/>
                </a:lnTo>
                <a:lnTo>
                  <a:pt x="1594249" y="43667"/>
                </a:lnTo>
                <a:lnTo>
                  <a:pt x="1644069" y="39318"/>
                </a:lnTo>
                <a:lnTo>
                  <a:pt x="1693889" y="34979"/>
                </a:lnTo>
                <a:lnTo>
                  <a:pt x="1743709" y="30644"/>
                </a:lnTo>
                <a:lnTo>
                  <a:pt x="1793530" y="26309"/>
                </a:lnTo>
                <a:lnTo>
                  <a:pt x="1843350" y="21968"/>
                </a:lnTo>
                <a:lnTo>
                  <a:pt x="1893170" y="17616"/>
                </a:lnTo>
                <a:lnTo>
                  <a:pt x="1942991" y="13249"/>
                </a:lnTo>
                <a:lnTo>
                  <a:pt x="1992811" y="8860"/>
                </a:lnTo>
                <a:lnTo>
                  <a:pt x="2042631" y="4445"/>
                </a:lnTo>
                <a:lnTo>
                  <a:pt x="2092452" y="0"/>
                </a:lnTo>
              </a:path>
            </a:pathLst>
          </a:custGeom>
          <a:ln w="22860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144" name="object 144"/>
          <p:cNvSpPr/>
          <p:nvPr/>
        </p:nvSpPr>
        <p:spPr>
          <a:xfrm>
            <a:off x="1237551" y="1905761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1"/>
                </a:moveTo>
                <a:lnTo>
                  <a:pt x="88391" y="88391"/>
                </a:lnTo>
                <a:lnTo>
                  <a:pt x="88391" y="0"/>
                </a:lnTo>
                <a:lnTo>
                  <a:pt x="0" y="0"/>
                </a:lnTo>
                <a:lnTo>
                  <a:pt x="0" y="88391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5" name="object 145"/>
          <p:cNvSpPr/>
          <p:nvPr/>
        </p:nvSpPr>
        <p:spPr>
          <a:xfrm>
            <a:off x="2284602" y="1797557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1"/>
                </a:moveTo>
                <a:lnTo>
                  <a:pt x="88392" y="88391"/>
                </a:lnTo>
                <a:lnTo>
                  <a:pt x="88392" y="0"/>
                </a:lnTo>
                <a:lnTo>
                  <a:pt x="0" y="0"/>
                </a:lnTo>
                <a:lnTo>
                  <a:pt x="0" y="88391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6" name="object 146"/>
          <p:cNvSpPr/>
          <p:nvPr/>
        </p:nvSpPr>
        <p:spPr>
          <a:xfrm>
            <a:off x="3331590" y="1703070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1"/>
                </a:moveTo>
                <a:lnTo>
                  <a:pt x="88391" y="88391"/>
                </a:lnTo>
                <a:lnTo>
                  <a:pt x="88391" y="0"/>
                </a:lnTo>
                <a:lnTo>
                  <a:pt x="0" y="0"/>
                </a:lnTo>
                <a:lnTo>
                  <a:pt x="0" y="88391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7" name="object 147"/>
          <p:cNvSpPr/>
          <p:nvPr/>
        </p:nvSpPr>
        <p:spPr>
          <a:xfrm>
            <a:off x="1282446" y="2013966"/>
            <a:ext cx="2092960" cy="109855"/>
          </a:xfrm>
          <a:custGeom>
            <a:avLst/>
            <a:gdLst/>
            <a:ahLst/>
            <a:cxnLst/>
            <a:rect l="l" t="t" r="r" b="b"/>
            <a:pathLst>
              <a:path w="2092960" h="109855">
                <a:moveTo>
                  <a:pt x="0" y="109728"/>
                </a:moveTo>
                <a:lnTo>
                  <a:pt x="49820" y="107512"/>
                </a:lnTo>
                <a:lnTo>
                  <a:pt x="99640" y="105327"/>
                </a:lnTo>
                <a:lnTo>
                  <a:pt x="149460" y="103166"/>
                </a:lnTo>
                <a:lnTo>
                  <a:pt x="199281" y="101024"/>
                </a:lnTo>
                <a:lnTo>
                  <a:pt x="249101" y="98897"/>
                </a:lnTo>
                <a:lnTo>
                  <a:pt x="298921" y="96779"/>
                </a:lnTo>
                <a:lnTo>
                  <a:pt x="348741" y="94666"/>
                </a:lnTo>
                <a:lnTo>
                  <a:pt x="398562" y="92552"/>
                </a:lnTo>
                <a:lnTo>
                  <a:pt x="448382" y="90433"/>
                </a:lnTo>
                <a:lnTo>
                  <a:pt x="498202" y="88303"/>
                </a:lnTo>
                <a:lnTo>
                  <a:pt x="548023" y="86158"/>
                </a:lnTo>
                <a:lnTo>
                  <a:pt x="597843" y="83991"/>
                </a:lnTo>
                <a:lnTo>
                  <a:pt x="647663" y="81799"/>
                </a:lnTo>
                <a:lnTo>
                  <a:pt x="697483" y="79577"/>
                </a:lnTo>
                <a:lnTo>
                  <a:pt x="747304" y="77318"/>
                </a:lnTo>
                <a:lnTo>
                  <a:pt x="797124" y="75019"/>
                </a:lnTo>
                <a:lnTo>
                  <a:pt x="846944" y="72675"/>
                </a:lnTo>
                <a:lnTo>
                  <a:pt x="896765" y="70279"/>
                </a:lnTo>
                <a:lnTo>
                  <a:pt x="946585" y="67828"/>
                </a:lnTo>
                <a:lnTo>
                  <a:pt x="996405" y="65315"/>
                </a:lnTo>
                <a:lnTo>
                  <a:pt x="1046226" y="62737"/>
                </a:lnTo>
                <a:lnTo>
                  <a:pt x="1096046" y="60090"/>
                </a:lnTo>
                <a:lnTo>
                  <a:pt x="1145866" y="57377"/>
                </a:lnTo>
                <a:lnTo>
                  <a:pt x="1195686" y="54604"/>
                </a:lnTo>
                <a:lnTo>
                  <a:pt x="1245507" y="51774"/>
                </a:lnTo>
                <a:lnTo>
                  <a:pt x="1295327" y="48894"/>
                </a:lnTo>
                <a:lnTo>
                  <a:pt x="1345147" y="45968"/>
                </a:lnTo>
                <a:lnTo>
                  <a:pt x="1394967" y="43001"/>
                </a:lnTo>
                <a:lnTo>
                  <a:pt x="1444788" y="39998"/>
                </a:lnTo>
                <a:lnTo>
                  <a:pt x="1494608" y="36965"/>
                </a:lnTo>
                <a:lnTo>
                  <a:pt x="1544428" y="33906"/>
                </a:lnTo>
                <a:lnTo>
                  <a:pt x="1594249" y="30827"/>
                </a:lnTo>
                <a:lnTo>
                  <a:pt x="1644069" y="27731"/>
                </a:lnTo>
                <a:lnTo>
                  <a:pt x="1693889" y="24626"/>
                </a:lnTo>
                <a:lnTo>
                  <a:pt x="1743709" y="21514"/>
                </a:lnTo>
                <a:lnTo>
                  <a:pt x="1793530" y="18402"/>
                </a:lnTo>
                <a:lnTo>
                  <a:pt x="1843350" y="15295"/>
                </a:lnTo>
                <a:lnTo>
                  <a:pt x="1893170" y="12197"/>
                </a:lnTo>
                <a:lnTo>
                  <a:pt x="1942991" y="9113"/>
                </a:lnTo>
                <a:lnTo>
                  <a:pt x="1992811" y="6049"/>
                </a:lnTo>
                <a:lnTo>
                  <a:pt x="2042631" y="3010"/>
                </a:lnTo>
                <a:lnTo>
                  <a:pt x="2092452" y="0"/>
                </a:lnTo>
              </a:path>
            </a:pathLst>
          </a:custGeom>
          <a:ln w="22860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148" name="object 148"/>
          <p:cNvSpPr/>
          <p:nvPr/>
        </p:nvSpPr>
        <p:spPr>
          <a:xfrm>
            <a:off x="1237551" y="2077973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259" y="0"/>
                </a:moveTo>
                <a:lnTo>
                  <a:pt x="88455" y="88391"/>
                </a:lnTo>
                <a:lnTo>
                  <a:pt x="0" y="88391"/>
                </a:lnTo>
                <a:lnTo>
                  <a:pt x="44259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9" name="object 149"/>
          <p:cNvSpPr/>
          <p:nvPr/>
        </p:nvSpPr>
        <p:spPr>
          <a:xfrm>
            <a:off x="2284602" y="2032254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196" y="0"/>
                </a:moveTo>
                <a:lnTo>
                  <a:pt x="88392" y="88392"/>
                </a:lnTo>
                <a:lnTo>
                  <a:pt x="0" y="88392"/>
                </a:lnTo>
                <a:lnTo>
                  <a:pt x="44196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0" name="object 150"/>
          <p:cNvSpPr/>
          <p:nvPr/>
        </p:nvSpPr>
        <p:spPr>
          <a:xfrm>
            <a:off x="3331590" y="1969770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196" y="0"/>
                </a:moveTo>
                <a:lnTo>
                  <a:pt x="88392" y="88391"/>
                </a:lnTo>
                <a:lnTo>
                  <a:pt x="0" y="88391"/>
                </a:lnTo>
                <a:lnTo>
                  <a:pt x="44196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1" name="object 151"/>
          <p:cNvSpPr txBox="1"/>
          <p:nvPr/>
        </p:nvSpPr>
        <p:spPr>
          <a:xfrm>
            <a:off x="545998" y="364490"/>
            <a:ext cx="139065" cy="20897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800" spc="-5">
                <a:latin typeface="Arial"/>
                <a:cs typeface="Arial"/>
              </a:rPr>
              <a:t>50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dirty="0" sz="800" spc="-5">
                <a:latin typeface="Arial"/>
                <a:cs typeface="Arial"/>
              </a:rPr>
              <a:t>45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dirty="0" sz="800" spc="-5">
                <a:latin typeface="Arial"/>
                <a:cs typeface="Arial"/>
              </a:rPr>
              <a:t>40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dirty="0" sz="800" spc="-5">
                <a:latin typeface="Arial"/>
                <a:cs typeface="Arial"/>
              </a:rPr>
              <a:t>35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dirty="0" sz="800" spc="-5">
                <a:latin typeface="Arial"/>
                <a:cs typeface="Arial"/>
              </a:rPr>
              <a:t>30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dirty="0" sz="800" spc="-5">
                <a:latin typeface="Arial"/>
                <a:cs typeface="Arial"/>
              </a:rPr>
              <a:t>25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dirty="0" sz="800" spc="-5">
                <a:latin typeface="Arial"/>
                <a:cs typeface="Arial"/>
              </a:rPr>
              <a:t>20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75"/>
              </a:spcBef>
            </a:pPr>
            <a:r>
              <a:rPr dirty="0" sz="800" spc="-5">
                <a:latin typeface="Arial"/>
                <a:cs typeface="Arial"/>
              </a:rPr>
              <a:t>15</a:t>
            </a:r>
            <a:endParaRPr sz="8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580"/>
              </a:spcBef>
            </a:pPr>
            <a:r>
              <a:rPr dirty="0" sz="800" spc="-5">
                <a:latin typeface="Arial"/>
                <a:cs typeface="Arial"/>
              </a:rPr>
              <a:t>10</a:t>
            </a:r>
            <a:endParaRPr sz="800">
              <a:latin typeface="Arial"/>
              <a:cs typeface="Arial"/>
            </a:endParaRPr>
          </a:p>
          <a:p>
            <a:pPr marL="69215">
              <a:lnSpc>
                <a:spcPct val="100000"/>
              </a:lnSpc>
              <a:spcBef>
                <a:spcPts val="580"/>
              </a:spcBef>
            </a:pPr>
            <a:r>
              <a:rPr dirty="0" sz="800">
                <a:latin typeface="Arial"/>
                <a:cs typeface="Arial"/>
              </a:rPr>
              <a:t>5</a:t>
            </a:r>
            <a:endParaRPr sz="800">
              <a:latin typeface="Arial"/>
              <a:cs typeface="Arial"/>
            </a:endParaRPr>
          </a:p>
          <a:p>
            <a:pPr marL="69215">
              <a:lnSpc>
                <a:spcPct val="100000"/>
              </a:lnSpc>
              <a:spcBef>
                <a:spcPts val="575"/>
              </a:spcBef>
            </a:pPr>
            <a:r>
              <a:rPr dirty="0" sz="800">
                <a:latin typeface="Arial"/>
                <a:cs typeface="Arial"/>
              </a:rPr>
              <a:t>0</a:t>
            </a:r>
            <a:endParaRPr sz="800">
              <a:latin typeface="Arial"/>
              <a:cs typeface="Arial"/>
            </a:endParaRPr>
          </a:p>
        </p:txBody>
      </p:sp>
      <p:sp>
        <p:nvSpPr>
          <p:cNvPr id="152" name="object 152"/>
          <p:cNvSpPr txBox="1"/>
          <p:nvPr/>
        </p:nvSpPr>
        <p:spPr>
          <a:xfrm>
            <a:off x="255689" y="1246682"/>
            <a:ext cx="127635" cy="27622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910"/>
              </a:lnSpc>
            </a:pPr>
            <a:r>
              <a:rPr dirty="0" sz="800" b="1">
                <a:latin typeface="Arial"/>
                <a:cs typeface="Arial"/>
              </a:rPr>
              <a:t>Р</a:t>
            </a:r>
            <a:r>
              <a:rPr dirty="0" sz="800" b="1">
                <a:latin typeface="Arial"/>
                <a:cs typeface="Arial"/>
              </a:rPr>
              <a:t>,</a:t>
            </a:r>
            <a:r>
              <a:rPr dirty="0" sz="800" spc="-5" b="1">
                <a:latin typeface="Arial"/>
                <a:cs typeface="Arial"/>
              </a:rPr>
              <a:t> </a:t>
            </a:r>
            <a:r>
              <a:rPr dirty="0" sz="800" b="1">
                <a:latin typeface="Arial"/>
                <a:cs typeface="Arial"/>
              </a:rPr>
              <a:t>к</a:t>
            </a:r>
            <a:r>
              <a:rPr dirty="0" sz="800" b="1">
                <a:latin typeface="Arial"/>
                <a:cs typeface="Arial"/>
              </a:rPr>
              <a:t>Н</a:t>
            </a:r>
            <a:endParaRPr sz="800">
              <a:latin typeface="Arial"/>
              <a:cs typeface="Arial"/>
            </a:endParaRPr>
          </a:p>
        </p:txBody>
      </p:sp>
      <p:sp>
        <p:nvSpPr>
          <p:cNvPr id="153" name="object 153"/>
          <p:cNvSpPr/>
          <p:nvPr/>
        </p:nvSpPr>
        <p:spPr>
          <a:xfrm>
            <a:off x="2369820" y="754380"/>
            <a:ext cx="127635" cy="95885"/>
          </a:xfrm>
          <a:custGeom>
            <a:avLst/>
            <a:gdLst/>
            <a:ahLst/>
            <a:cxnLst/>
            <a:rect l="l" t="t" r="r" b="b"/>
            <a:pathLst>
              <a:path w="127635" h="95884">
                <a:moveTo>
                  <a:pt x="127635" y="95758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4" name="object 154"/>
          <p:cNvSpPr txBox="1"/>
          <p:nvPr/>
        </p:nvSpPr>
        <p:spPr>
          <a:xfrm>
            <a:off x="2215133" y="621665"/>
            <a:ext cx="96520" cy="1879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>
                <a:latin typeface="Calibri"/>
                <a:cs typeface="Calibri"/>
              </a:rPr>
              <a:t>1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55" name="object 155"/>
          <p:cNvSpPr/>
          <p:nvPr/>
        </p:nvSpPr>
        <p:spPr>
          <a:xfrm>
            <a:off x="1083563" y="1519427"/>
            <a:ext cx="372110" cy="127635"/>
          </a:xfrm>
          <a:custGeom>
            <a:avLst/>
            <a:gdLst/>
            <a:ahLst/>
            <a:cxnLst/>
            <a:rect l="l" t="t" r="r" b="b"/>
            <a:pathLst>
              <a:path w="372109" h="127635">
                <a:moveTo>
                  <a:pt x="372110" y="127635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6" name="object 156"/>
          <p:cNvSpPr txBox="1"/>
          <p:nvPr/>
        </p:nvSpPr>
        <p:spPr>
          <a:xfrm>
            <a:off x="949553" y="1408684"/>
            <a:ext cx="128905" cy="1879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>
                <a:latin typeface="Calibri"/>
                <a:cs typeface="Calibri"/>
              </a:rPr>
              <a:t>1'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57" name="object 157"/>
          <p:cNvSpPr/>
          <p:nvPr/>
        </p:nvSpPr>
        <p:spPr>
          <a:xfrm>
            <a:off x="1636776" y="1328927"/>
            <a:ext cx="234315" cy="106680"/>
          </a:xfrm>
          <a:custGeom>
            <a:avLst/>
            <a:gdLst/>
            <a:ahLst/>
            <a:cxnLst/>
            <a:rect l="l" t="t" r="r" b="b"/>
            <a:pathLst>
              <a:path w="234314" h="106680">
                <a:moveTo>
                  <a:pt x="233934" y="106299"/>
                </a:moveTo>
                <a:lnTo>
                  <a:pt x="0" y="0"/>
                </a:lnTo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8" name="object 158"/>
          <p:cNvSpPr txBox="1"/>
          <p:nvPr/>
        </p:nvSpPr>
        <p:spPr>
          <a:xfrm>
            <a:off x="1544827" y="1227963"/>
            <a:ext cx="96520" cy="1879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>
                <a:latin typeface="Calibri"/>
                <a:cs typeface="Calibri"/>
              </a:rPr>
              <a:t>3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59" name="object 159"/>
          <p:cNvSpPr txBox="1"/>
          <p:nvPr/>
        </p:nvSpPr>
        <p:spPr>
          <a:xfrm>
            <a:off x="690168" y="2174366"/>
            <a:ext cx="3278504" cy="4006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r" marR="767715">
              <a:lnSpc>
                <a:spcPct val="100000"/>
              </a:lnSpc>
            </a:pPr>
            <a:r>
              <a:rPr dirty="0" sz="1100">
                <a:latin typeface="Calibri"/>
                <a:cs typeface="Calibri"/>
              </a:rPr>
              <a:t>3'</a:t>
            </a:r>
            <a:endParaRPr sz="1100">
              <a:latin typeface="Calibri"/>
              <a:cs typeface="Calibri"/>
            </a:endParaRPr>
          </a:p>
          <a:p>
            <a:pPr marL="12700">
              <a:lnSpc>
                <a:spcPct val="100000"/>
              </a:lnSpc>
              <a:spcBef>
                <a:spcPts val="780"/>
              </a:spcBef>
              <a:tabLst>
                <a:tab pos="535305" algn="l"/>
                <a:tab pos="1058545" algn="l"/>
                <a:tab pos="1581785" algn="l"/>
                <a:tab pos="2105660" algn="l"/>
                <a:tab pos="2628900" algn="l"/>
                <a:tab pos="3152140" algn="l"/>
              </a:tabLst>
            </a:pPr>
            <a:r>
              <a:rPr dirty="0" sz="800" spc="-5">
                <a:latin typeface="Arial"/>
                <a:cs typeface="Arial"/>
              </a:rPr>
              <a:t>1</a:t>
            </a:r>
            <a:r>
              <a:rPr dirty="0" sz="800">
                <a:latin typeface="Arial"/>
                <a:cs typeface="Arial"/>
              </a:rPr>
              <a:t>5</a:t>
            </a:r>
            <a:r>
              <a:rPr dirty="0" sz="800">
                <a:latin typeface="Arial"/>
                <a:cs typeface="Arial"/>
              </a:rPr>
              <a:t>	</a:t>
            </a:r>
            <a:r>
              <a:rPr dirty="0" sz="800" spc="-5">
                <a:latin typeface="Arial"/>
                <a:cs typeface="Arial"/>
              </a:rPr>
              <a:t>2</a:t>
            </a:r>
            <a:r>
              <a:rPr dirty="0" sz="800">
                <a:latin typeface="Arial"/>
                <a:cs typeface="Arial"/>
              </a:rPr>
              <a:t>0</a:t>
            </a:r>
            <a:r>
              <a:rPr dirty="0" sz="800">
                <a:latin typeface="Arial"/>
                <a:cs typeface="Arial"/>
              </a:rPr>
              <a:t>	</a:t>
            </a:r>
            <a:r>
              <a:rPr dirty="0" sz="800" spc="-5">
                <a:latin typeface="Arial"/>
                <a:cs typeface="Arial"/>
              </a:rPr>
              <a:t>2</a:t>
            </a:r>
            <a:r>
              <a:rPr dirty="0" sz="800">
                <a:latin typeface="Arial"/>
                <a:cs typeface="Arial"/>
              </a:rPr>
              <a:t>5</a:t>
            </a:r>
            <a:r>
              <a:rPr dirty="0" sz="800">
                <a:latin typeface="Arial"/>
                <a:cs typeface="Arial"/>
              </a:rPr>
              <a:t>	</a:t>
            </a:r>
            <a:r>
              <a:rPr dirty="0" sz="800" spc="-5">
                <a:latin typeface="Arial"/>
                <a:cs typeface="Arial"/>
              </a:rPr>
              <a:t>3</a:t>
            </a:r>
            <a:r>
              <a:rPr dirty="0" sz="800">
                <a:latin typeface="Arial"/>
                <a:cs typeface="Arial"/>
              </a:rPr>
              <a:t>0</a:t>
            </a:r>
            <a:r>
              <a:rPr dirty="0" sz="800">
                <a:latin typeface="Arial"/>
                <a:cs typeface="Arial"/>
              </a:rPr>
              <a:t>	</a:t>
            </a:r>
            <a:r>
              <a:rPr dirty="0" sz="800" spc="-5">
                <a:latin typeface="Arial"/>
                <a:cs typeface="Arial"/>
              </a:rPr>
              <a:t>3</a:t>
            </a:r>
            <a:r>
              <a:rPr dirty="0" sz="800">
                <a:latin typeface="Arial"/>
                <a:cs typeface="Arial"/>
              </a:rPr>
              <a:t>5</a:t>
            </a:r>
            <a:r>
              <a:rPr dirty="0" sz="800">
                <a:latin typeface="Arial"/>
                <a:cs typeface="Arial"/>
              </a:rPr>
              <a:t>	</a:t>
            </a:r>
            <a:r>
              <a:rPr dirty="0" sz="800" spc="-5">
                <a:latin typeface="Arial"/>
                <a:cs typeface="Arial"/>
              </a:rPr>
              <a:t>4</a:t>
            </a:r>
            <a:r>
              <a:rPr dirty="0" sz="800">
                <a:latin typeface="Arial"/>
                <a:cs typeface="Arial"/>
              </a:rPr>
              <a:t>0</a:t>
            </a:r>
            <a:r>
              <a:rPr dirty="0" sz="800">
                <a:latin typeface="Arial"/>
                <a:cs typeface="Arial"/>
              </a:rPr>
              <a:t>	</a:t>
            </a:r>
            <a:r>
              <a:rPr dirty="0" sz="800" spc="-5">
                <a:latin typeface="Arial"/>
                <a:cs typeface="Arial"/>
              </a:rPr>
              <a:t>45</a:t>
            </a:r>
            <a:endParaRPr sz="800">
              <a:latin typeface="Arial"/>
              <a:cs typeface="Arial"/>
            </a:endParaRPr>
          </a:p>
        </p:txBody>
      </p:sp>
      <p:sp>
        <p:nvSpPr>
          <p:cNvPr id="160" name="object 160"/>
          <p:cNvSpPr/>
          <p:nvPr/>
        </p:nvSpPr>
        <p:spPr>
          <a:xfrm>
            <a:off x="2795016" y="2051304"/>
            <a:ext cx="287655" cy="212725"/>
          </a:xfrm>
          <a:custGeom>
            <a:avLst/>
            <a:gdLst/>
            <a:ahLst/>
            <a:cxnLst/>
            <a:rect l="l" t="t" r="r" b="b"/>
            <a:pathLst>
              <a:path w="287655" h="212725">
                <a:moveTo>
                  <a:pt x="287146" y="212598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1" name="object 161"/>
          <p:cNvSpPr/>
          <p:nvPr/>
        </p:nvSpPr>
        <p:spPr>
          <a:xfrm>
            <a:off x="2656332" y="1668779"/>
            <a:ext cx="245110" cy="74930"/>
          </a:xfrm>
          <a:custGeom>
            <a:avLst/>
            <a:gdLst/>
            <a:ahLst/>
            <a:cxnLst/>
            <a:rect l="l" t="t" r="r" b="b"/>
            <a:pathLst>
              <a:path w="245110" h="74930">
                <a:moveTo>
                  <a:pt x="244601" y="74422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2" name="object 162"/>
          <p:cNvSpPr txBox="1"/>
          <p:nvPr/>
        </p:nvSpPr>
        <p:spPr>
          <a:xfrm>
            <a:off x="2533904" y="1557782"/>
            <a:ext cx="96520" cy="1879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>
                <a:latin typeface="Calibri"/>
                <a:cs typeface="Calibri"/>
              </a:rPr>
              <a:t>2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63" name="object 163"/>
          <p:cNvSpPr/>
          <p:nvPr/>
        </p:nvSpPr>
        <p:spPr>
          <a:xfrm>
            <a:off x="1141475" y="1879092"/>
            <a:ext cx="143510" cy="67310"/>
          </a:xfrm>
          <a:custGeom>
            <a:avLst/>
            <a:gdLst/>
            <a:ahLst/>
            <a:cxnLst/>
            <a:rect l="l" t="t" r="r" b="b"/>
            <a:pathLst>
              <a:path w="143509" h="67310">
                <a:moveTo>
                  <a:pt x="143129" y="66802"/>
                </a:moveTo>
                <a:lnTo>
                  <a:pt x="0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4" name="object 164"/>
          <p:cNvSpPr txBox="1"/>
          <p:nvPr/>
        </p:nvSpPr>
        <p:spPr>
          <a:xfrm>
            <a:off x="1008075" y="1767078"/>
            <a:ext cx="128905" cy="1879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>
                <a:latin typeface="Calibri"/>
                <a:cs typeface="Calibri"/>
              </a:rPr>
              <a:t>2'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165" name="object 165"/>
          <p:cNvSpPr/>
          <p:nvPr/>
        </p:nvSpPr>
        <p:spPr>
          <a:xfrm>
            <a:off x="8352281" y="261365"/>
            <a:ext cx="612775" cy="619125"/>
          </a:xfrm>
          <a:custGeom>
            <a:avLst/>
            <a:gdLst/>
            <a:ahLst/>
            <a:cxnLst/>
            <a:rect l="l" t="t" r="r" b="b"/>
            <a:pathLst>
              <a:path w="612775" h="619125">
                <a:moveTo>
                  <a:pt x="0" y="309371"/>
                </a:moveTo>
                <a:lnTo>
                  <a:pt x="3321" y="263665"/>
                </a:lnTo>
                <a:lnTo>
                  <a:pt x="12970" y="220038"/>
                </a:lnTo>
                <a:lnTo>
                  <a:pt x="28472" y="178968"/>
                </a:lnTo>
                <a:lnTo>
                  <a:pt x="49354" y="140936"/>
                </a:lnTo>
                <a:lnTo>
                  <a:pt x="75140" y="106420"/>
                </a:lnTo>
                <a:lnTo>
                  <a:pt x="105358" y="75899"/>
                </a:lnTo>
                <a:lnTo>
                  <a:pt x="139533" y="49853"/>
                </a:lnTo>
                <a:lnTo>
                  <a:pt x="177191" y="28761"/>
                </a:lnTo>
                <a:lnTo>
                  <a:pt x="217858" y="13102"/>
                </a:lnTo>
                <a:lnTo>
                  <a:pt x="261060" y="3355"/>
                </a:lnTo>
                <a:lnTo>
                  <a:pt x="306324" y="0"/>
                </a:lnTo>
                <a:lnTo>
                  <a:pt x="351587" y="3355"/>
                </a:lnTo>
                <a:lnTo>
                  <a:pt x="394789" y="13102"/>
                </a:lnTo>
                <a:lnTo>
                  <a:pt x="435456" y="28761"/>
                </a:lnTo>
                <a:lnTo>
                  <a:pt x="473114" y="49853"/>
                </a:lnTo>
                <a:lnTo>
                  <a:pt x="507289" y="75899"/>
                </a:lnTo>
                <a:lnTo>
                  <a:pt x="537507" y="106420"/>
                </a:lnTo>
                <a:lnTo>
                  <a:pt x="563293" y="140936"/>
                </a:lnTo>
                <a:lnTo>
                  <a:pt x="584175" y="178968"/>
                </a:lnTo>
                <a:lnTo>
                  <a:pt x="599677" y="220038"/>
                </a:lnTo>
                <a:lnTo>
                  <a:pt x="609326" y="263665"/>
                </a:lnTo>
                <a:lnTo>
                  <a:pt x="612648" y="309371"/>
                </a:lnTo>
                <a:lnTo>
                  <a:pt x="609326" y="355078"/>
                </a:lnTo>
                <a:lnTo>
                  <a:pt x="599677" y="398705"/>
                </a:lnTo>
                <a:lnTo>
                  <a:pt x="584175" y="439775"/>
                </a:lnTo>
                <a:lnTo>
                  <a:pt x="563293" y="477807"/>
                </a:lnTo>
                <a:lnTo>
                  <a:pt x="537507" y="512323"/>
                </a:lnTo>
                <a:lnTo>
                  <a:pt x="507289" y="542844"/>
                </a:lnTo>
                <a:lnTo>
                  <a:pt x="473114" y="568890"/>
                </a:lnTo>
                <a:lnTo>
                  <a:pt x="435456" y="589982"/>
                </a:lnTo>
                <a:lnTo>
                  <a:pt x="394789" y="605641"/>
                </a:lnTo>
                <a:lnTo>
                  <a:pt x="351587" y="615388"/>
                </a:lnTo>
                <a:lnTo>
                  <a:pt x="306324" y="618743"/>
                </a:lnTo>
                <a:lnTo>
                  <a:pt x="261060" y="615388"/>
                </a:lnTo>
                <a:lnTo>
                  <a:pt x="217858" y="605641"/>
                </a:lnTo>
                <a:lnTo>
                  <a:pt x="177191" y="589982"/>
                </a:lnTo>
                <a:lnTo>
                  <a:pt x="139533" y="568890"/>
                </a:lnTo>
                <a:lnTo>
                  <a:pt x="105358" y="542844"/>
                </a:lnTo>
                <a:lnTo>
                  <a:pt x="75140" y="512323"/>
                </a:lnTo>
                <a:lnTo>
                  <a:pt x="49354" y="477807"/>
                </a:lnTo>
                <a:lnTo>
                  <a:pt x="28472" y="439775"/>
                </a:lnTo>
                <a:lnTo>
                  <a:pt x="12970" y="398705"/>
                </a:lnTo>
                <a:lnTo>
                  <a:pt x="3321" y="355078"/>
                </a:lnTo>
                <a:lnTo>
                  <a:pt x="0" y="309371"/>
                </a:lnTo>
                <a:close/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6" name="object 166"/>
          <p:cNvSpPr txBox="1"/>
          <p:nvPr/>
        </p:nvSpPr>
        <p:spPr>
          <a:xfrm>
            <a:off x="8532621" y="425196"/>
            <a:ext cx="254000" cy="2863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latin typeface="Times New Roman"/>
                <a:cs typeface="Times New Roman"/>
              </a:rPr>
              <a:t>12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167" name="object 167"/>
          <p:cNvSpPr/>
          <p:nvPr/>
        </p:nvSpPr>
        <p:spPr>
          <a:xfrm>
            <a:off x="1136889" y="5478957"/>
            <a:ext cx="2394585" cy="0"/>
          </a:xfrm>
          <a:custGeom>
            <a:avLst/>
            <a:gdLst/>
            <a:ahLst/>
            <a:cxnLst/>
            <a:rect l="l" t="t" r="r" b="b"/>
            <a:pathLst>
              <a:path w="2394585" h="0">
                <a:moveTo>
                  <a:pt x="0" y="0"/>
                </a:moveTo>
                <a:lnTo>
                  <a:pt x="2394267" y="0"/>
                </a:lnTo>
              </a:path>
            </a:pathLst>
          </a:custGeom>
          <a:ln w="94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8" name="object 168"/>
          <p:cNvSpPr/>
          <p:nvPr/>
        </p:nvSpPr>
        <p:spPr>
          <a:xfrm>
            <a:off x="1136889" y="5101209"/>
            <a:ext cx="2394585" cy="0"/>
          </a:xfrm>
          <a:custGeom>
            <a:avLst/>
            <a:gdLst/>
            <a:ahLst/>
            <a:cxnLst/>
            <a:rect l="l" t="t" r="r" b="b"/>
            <a:pathLst>
              <a:path w="2394585" h="0">
                <a:moveTo>
                  <a:pt x="0" y="0"/>
                </a:moveTo>
                <a:lnTo>
                  <a:pt x="2394267" y="0"/>
                </a:lnTo>
              </a:path>
            </a:pathLst>
          </a:custGeom>
          <a:ln w="94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9" name="object 169"/>
          <p:cNvSpPr/>
          <p:nvPr/>
        </p:nvSpPr>
        <p:spPr>
          <a:xfrm>
            <a:off x="1136889" y="4714044"/>
            <a:ext cx="2394585" cy="0"/>
          </a:xfrm>
          <a:custGeom>
            <a:avLst/>
            <a:gdLst/>
            <a:ahLst/>
            <a:cxnLst/>
            <a:rect l="l" t="t" r="r" b="b"/>
            <a:pathLst>
              <a:path w="2394585" h="0">
                <a:moveTo>
                  <a:pt x="0" y="0"/>
                </a:moveTo>
                <a:lnTo>
                  <a:pt x="2394267" y="0"/>
                </a:lnTo>
              </a:path>
            </a:pathLst>
          </a:custGeom>
          <a:ln w="94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0" name="object 170"/>
          <p:cNvSpPr/>
          <p:nvPr/>
        </p:nvSpPr>
        <p:spPr>
          <a:xfrm>
            <a:off x="1136889" y="4326953"/>
            <a:ext cx="2394585" cy="0"/>
          </a:xfrm>
          <a:custGeom>
            <a:avLst/>
            <a:gdLst/>
            <a:ahLst/>
            <a:cxnLst/>
            <a:rect l="l" t="t" r="r" b="b"/>
            <a:pathLst>
              <a:path w="2394585" h="0">
                <a:moveTo>
                  <a:pt x="0" y="0"/>
                </a:moveTo>
                <a:lnTo>
                  <a:pt x="2394267" y="0"/>
                </a:lnTo>
              </a:path>
            </a:pathLst>
          </a:custGeom>
          <a:ln w="94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1" name="object 171"/>
          <p:cNvSpPr/>
          <p:nvPr/>
        </p:nvSpPr>
        <p:spPr>
          <a:xfrm>
            <a:off x="1136889" y="4336358"/>
            <a:ext cx="0" cy="1530350"/>
          </a:xfrm>
          <a:custGeom>
            <a:avLst/>
            <a:gdLst/>
            <a:ahLst/>
            <a:cxnLst/>
            <a:rect l="l" t="t" r="r" b="b"/>
            <a:pathLst>
              <a:path w="0" h="1530350">
                <a:moveTo>
                  <a:pt x="0" y="1529752"/>
                </a:moveTo>
                <a:lnTo>
                  <a:pt x="0" y="0"/>
                </a:lnTo>
              </a:path>
            </a:pathLst>
          </a:custGeom>
          <a:ln w="9219">
            <a:solidFill>
              <a:srgbClr val="FFFFFF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2" name="object 172"/>
          <p:cNvSpPr/>
          <p:nvPr/>
        </p:nvSpPr>
        <p:spPr>
          <a:xfrm>
            <a:off x="1136889" y="4326953"/>
            <a:ext cx="0" cy="1530350"/>
          </a:xfrm>
          <a:custGeom>
            <a:avLst/>
            <a:gdLst/>
            <a:ahLst/>
            <a:cxnLst/>
            <a:rect l="l" t="t" r="r" b="b"/>
            <a:pathLst>
              <a:path w="0" h="1530350">
                <a:moveTo>
                  <a:pt x="0" y="0"/>
                </a:moveTo>
                <a:lnTo>
                  <a:pt x="0" y="1529752"/>
                </a:lnTo>
              </a:path>
            </a:pathLst>
          </a:custGeom>
          <a:ln w="92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3" name="object 173"/>
          <p:cNvSpPr/>
          <p:nvPr/>
        </p:nvSpPr>
        <p:spPr>
          <a:xfrm>
            <a:off x="1109232" y="5866110"/>
            <a:ext cx="19050" cy="0"/>
          </a:xfrm>
          <a:custGeom>
            <a:avLst/>
            <a:gdLst/>
            <a:ahLst/>
            <a:cxnLst/>
            <a:rect l="l" t="t" r="r" b="b"/>
            <a:pathLst>
              <a:path w="19050" h="0">
                <a:moveTo>
                  <a:pt x="0" y="0"/>
                </a:moveTo>
                <a:lnTo>
                  <a:pt x="18438" y="0"/>
                </a:lnTo>
              </a:path>
            </a:pathLst>
          </a:custGeom>
          <a:ln w="94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4" name="object 174"/>
          <p:cNvSpPr/>
          <p:nvPr/>
        </p:nvSpPr>
        <p:spPr>
          <a:xfrm>
            <a:off x="1109232" y="5478957"/>
            <a:ext cx="19050" cy="0"/>
          </a:xfrm>
          <a:custGeom>
            <a:avLst/>
            <a:gdLst/>
            <a:ahLst/>
            <a:cxnLst/>
            <a:rect l="l" t="t" r="r" b="b"/>
            <a:pathLst>
              <a:path w="19050" h="0">
                <a:moveTo>
                  <a:pt x="0" y="0"/>
                </a:moveTo>
                <a:lnTo>
                  <a:pt x="18438" y="0"/>
                </a:lnTo>
              </a:path>
            </a:pathLst>
          </a:custGeom>
          <a:ln w="94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5" name="object 175"/>
          <p:cNvSpPr/>
          <p:nvPr/>
        </p:nvSpPr>
        <p:spPr>
          <a:xfrm>
            <a:off x="1109232" y="5101209"/>
            <a:ext cx="19050" cy="0"/>
          </a:xfrm>
          <a:custGeom>
            <a:avLst/>
            <a:gdLst/>
            <a:ahLst/>
            <a:cxnLst/>
            <a:rect l="l" t="t" r="r" b="b"/>
            <a:pathLst>
              <a:path w="19050" h="0">
                <a:moveTo>
                  <a:pt x="0" y="0"/>
                </a:moveTo>
                <a:lnTo>
                  <a:pt x="18438" y="0"/>
                </a:lnTo>
              </a:path>
            </a:pathLst>
          </a:custGeom>
          <a:ln w="94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6" name="object 176"/>
          <p:cNvSpPr/>
          <p:nvPr/>
        </p:nvSpPr>
        <p:spPr>
          <a:xfrm>
            <a:off x="1109232" y="4714044"/>
            <a:ext cx="19050" cy="0"/>
          </a:xfrm>
          <a:custGeom>
            <a:avLst/>
            <a:gdLst/>
            <a:ahLst/>
            <a:cxnLst/>
            <a:rect l="l" t="t" r="r" b="b"/>
            <a:pathLst>
              <a:path w="19050" h="0">
                <a:moveTo>
                  <a:pt x="0" y="0"/>
                </a:moveTo>
                <a:lnTo>
                  <a:pt x="18438" y="0"/>
                </a:lnTo>
              </a:path>
            </a:pathLst>
          </a:custGeom>
          <a:ln w="94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7" name="object 177"/>
          <p:cNvSpPr/>
          <p:nvPr/>
        </p:nvSpPr>
        <p:spPr>
          <a:xfrm>
            <a:off x="1109232" y="4326953"/>
            <a:ext cx="19050" cy="0"/>
          </a:xfrm>
          <a:custGeom>
            <a:avLst/>
            <a:gdLst/>
            <a:ahLst/>
            <a:cxnLst/>
            <a:rect l="l" t="t" r="r" b="b"/>
            <a:pathLst>
              <a:path w="19050" h="0">
                <a:moveTo>
                  <a:pt x="0" y="0"/>
                </a:moveTo>
                <a:lnTo>
                  <a:pt x="18438" y="0"/>
                </a:lnTo>
              </a:path>
            </a:pathLst>
          </a:custGeom>
          <a:ln w="94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8" name="object 178"/>
          <p:cNvSpPr/>
          <p:nvPr/>
        </p:nvSpPr>
        <p:spPr>
          <a:xfrm>
            <a:off x="1136889" y="5866110"/>
            <a:ext cx="2394585" cy="0"/>
          </a:xfrm>
          <a:custGeom>
            <a:avLst/>
            <a:gdLst/>
            <a:ahLst/>
            <a:cxnLst/>
            <a:rect l="l" t="t" r="r" b="b"/>
            <a:pathLst>
              <a:path w="2394585" h="0">
                <a:moveTo>
                  <a:pt x="0" y="0"/>
                </a:moveTo>
                <a:lnTo>
                  <a:pt x="2394267" y="0"/>
                </a:lnTo>
              </a:path>
            </a:pathLst>
          </a:custGeom>
          <a:ln w="940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9" name="object 179"/>
          <p:cNvSpPr/>
          <p:nvPr/>
        </p:nvSpPr>
        <p:spPr>
          <a:xfrm>
            <a:off x="1136889" y="5875828"/>
            <a:ext cx="0" cy="19050"/>
          </a:xfrm>
          <a:custGeom>
            <a:avLst/>
            <a:gdLst/>
            <a:ahLst/>
            <a:cxnLst/>
            <a:rect l="l" t="t" r="r" b="b"/>
            <a:pathLst>
              <a:path w="0" h="19050">
                <a:moveTo>
                  <a:pt x="0" y="18809"/>
                </a:moveTo>
                <a:lnTo>
                  <a:pt x="0" y="0"/>
                </a:lnTo>
              </a:path>
            </a:pathLst>
          </a:custGeom>
          <a:ln w="92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0" name="object 180"/>
          <p:cNvSpPr/>
          <p:nvPr/>
        </p:nvSpPr>
        <p:spPr>
          <a:xfrm>
            <a:off x="1534233" y="5875828"/>
            <a:ext cx="0" cy="19050"/>
          </a:xfrm>
          <a:custGeom>
            <a:avLst/>
            <a:gdLst/>
            <a:ahLst/>
            <a:cxnLst/>
            <a:rect l="l" t="t" r="r" b="b"/>
            <a:pathLst>
              <a:path w="0" h="19050">
                <a:moveTo>
                  <a:pt x="0" y="18809"/>
                </a:moveTo>
                <a:lnTo>
                  <a:pt x="0" y="0"/>
                </a:lnTo>
              </a:path>
            </a:pathLst>
          </a:custGeom>
          <a:ln w="92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1" name="object 181"/>
          <p:cNvSpPr/>
          <p:nvPr/>
        </p:nvSpPr>
        <p:spPr>
          <a:xfrm>
            <a:off x="1941165" y="5875828"/>
            <a:ext cx="0" cy="19050"/>
          </a:xfrm>
          <a:custGeom>
            <a:avLst/>
            <a:gdLst/>
            <a:ahLst/>
            <a:cxnLst/>
            <a:rect l="l" t="t" r="r" b="b"/>
            <a:pathLst>
              <a:path w="0" h="19050">
                <a:moveTo>
                  <a:pt x="0" y="18809"/>
                </a:moveTo>
                <a:lnTo>
                  <a:pt x="0" y="0"/>
                </a:lnTo>
              </a:path>
            </a:pathLst>
          </a:custGeom>
          <a:ln w="92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2" name="object 182"/>
          <p:cNvSpPr/>
          <p:nvPr/>
        </p:nvSpPr>
        <p:spPr>
          <a:xfrm>
            <a:off x="2338448" y="5875828"/>
            <a:ext cx="0" cy="19050"/>
          </a:xfrm>
          <a:custGeom>
            <a:avLst/>
            <a:gdLst/>
            <a:ahLst/>
            <a:cxnLst/>
            <a:rect l="l" t="t" r="r" b="b"/>
            <a:pathLst>
              <a:path w="0" h="19050">
                <a:moveTo>
                  <a:pt x="0" y="18809"/>
                </a:moveTo>
                <a:lnTo>
                  <a:pt x="0" y="0"/>
                </a:lnTo>
              </a:path>
            </a:pathLst>
          </a:custGeom>
          <a:ln w="92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3" name="object 183"/>
          <p:cNvSpPr/>
          <p:nvPr/>
        </p:nvSpPr>
        <p:spPr>
          <a:xfrm>
            <a:off x="2736100" y="5875828"/>
            <a:ext cx="0" cy="19050"/>
          </a:xfrm>
          <a:custGeom>
            <a:avLst/>
            <a:gdLst/>
            <a:ahLst/>
            <a:cxnLst/>
            <a:rect l="l" t="t" r="r" b="b"/>
            <a:pathLst>
              <a:path w="0" h="19050">
                <a:moveTo>
                  <a:pt x="0" y="18809"/>
                </a:moveTo>
                <a:lnTo>
                  <a:pt x="0" y="0"/>
                </a:lnTo>
              </a:path>
            </a:pathLst>
          </a:custGeom>
          <a:ln w="92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4" name="object 184"/>
          <p:cNvSpPr/>
          <p:nvPr/>
        </p:nvSpPr>
        <p:spPr>
          <a:xfrm>
            <a:off x="3142970" y="5875828"/>
            <a:ext cx="0" cy="19050"/>
          </a:xfrm>
          <a:custGeom>
            <a:avLst/>
            <a:gdLst/>
            <a:ahLst/>
            <a:cxnLst/>
            <a:rect l="l" t="t" r="r" b="b"/>
            <a:pathLst>
              <a:path w="0" h="19050">
                <a:moveTo>
                  <a:pt x="0" y="18809"/>
                </a:moveTo>
                <a:lnTo>
                  <a:pt x="0" y="0"/>
                </a:lnTo>
              </a:path>
            </a:pathLst>
          </a:custGeom>
          <a:ln w="92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5" name="object 185"/>
          <p:cNvSpPr/>
          <p:nvPr/>
        </p:nvSpPr>
        <p:spPr>
          <a:xfrm>
            <a:off x="3540376" y="5875828"/>
            <a:ext cx="0" cy="19050"/>
          </a:xfrm>
          <a:custGeom>
            <a:avLst/>
            <a:gdLst/>
            <a:ahLst/>
            <a:cxnLst/>
            <a:rect l="l" t="t" r="r" b="b"/>
            <a:pathLst>
              <a:path w="0" h="19050">
                <a:moveTo>
                  <a:pt x="0" y="18809"/>
                </a:moveTo>
                <a:lnTo>
                  <a:pt x="0" y="0"/>
                </a:lnTo>
              </a:path>
            </a:pathLst>
          </a:custGeom>
          <a:ln w="9219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6" name="object 186"/>
          <p:cNvSpPr/>
          <p:nvPr/>
        </p:nvSpPr>
        <p:spPr>
          <a:xfrm>
            <a:off x="1534233" y="5148545"/>
            <a:ext cx="804545" cy="57150"/>
          </a:xfrm>
          <a:custGeom>
            <a:avLst/>
            <a:gdLst/>
            <a:ahLst/>
            <a:cxnLst/>
            <a:rect l="l" t="t" r="r" b="b"/>
            <a:pathLst>
              <a:path w="804544" h="57150">
                <a:moveTo>
                  <a:pt x="0" y="0"/>
                </a:moveTo>
                <a:lnTo>
                  <a:pt x="203435" y="18809"/>
                </a:lnTo>
                <a:lnTo>
                  <a:pt x="397713" y="37618"/>
                </a:lnTo>
                <a:lnTo>
                  <a:pt x="601025" y="47336"/>
                </a:lnTo>
                <a:lnTo>
                  <a:pt x="804214" y="56740"/>
                </a:lnTo>
              </a:path>
            </a:pathLst>
          </a:custGeom>
          <a:ln w="940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7" name="object 187"/>
          <p:cNvSpPr/>
          <p:nvPr/>
        </p:nvSpPr>
        <p:spPr>
          <a:xfrm>
            <a:off x="2338448" y="5139140"/>
            <a:ext cx="804545" cy="66675"/>
          </a:xfrm>
          <a:custGeom>
            <a:avLst/>
            <a:gdLst/>
            <a:ahLst/>
            <a:cxnLst/>
            <a:rect l="l" t="t" r="r" b="b"/>
            <a:pathLst>
              <a:path w="804544" h="66675">
                <a:moveTo>
                  <a:pt x="0" y="66145"/>
                </a:moveTo>
                <a:lnTo>
                  <a:pt x="203435" y="56740"/>
                </a:lnTo>
                <a:lnTo>
                  <a:pt x="397651" y="37618"/>
                </a:lnTo>
                <a:lnTo>
                  <a:pt x="601086" y="18809"/>
                </a:lnTo>
                <a:lnTo>
                  <a:pt x="804522" y="0"/>
                </a:lnTo>
              </a:path>
            </a:pathLst>
          </a:custGeom>
          <a:ln w="940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8" name="object 188"/>
          <p:cNvSpPr/>
          <p:nvPr/>
        </p:nvSpPr>
        <p:spPr>
          <a:xfrm>
            <a:off x="1534233" y="4874547"/>
            <a:ext cx="804545" cy="594995"/>
          </a:xfrm>
          <a:custGeom>
            <a:avLst/>
            <a:gdLst/>
            <a:ahLst/>
            <a:cxnLst/>
            <a:rect l="l" t="t" r="r" b="b"/>
            <a:pathLst>
              <a:path w="804544" h="594995">
                <a:moveTo>
                  <a:pt x="0" y="595005"/>
                </a:moveTo>
                <a:lnTo>
                  <a:pt x="101717" y="519455"/>
                </a:lnTo>
                <a:lnTo>
                  <a:pt x="203435" y="434501"/>
                </a:lnTo>
                <a:lnTo>
                  <a:pt x="397713" y="264593"/>
                </a:lnTo>
                <a:lnTo>
                  <a:pt x="499369" y="179689"/>
                </a:lnTo>
                <a:lnTo>
                  <a:pt x="601025" y="113481"/>
                </a:lnTo>
                <a:lnTo>
                  <a:pt x="702804" y="47398"/>
                </a:lnTo>
                <a:lnTo>
                  <a:pt x="804214" y="0"/>
                </a:lnTo>
              </a:path>
            </a:pathLst>
          </a:custGeom>
          <a:ln w="933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9" name="object 189"/>
          <p:cNvSpPr/>
          <p:nvPr/>
        </p:nvSpPr>
        <p:spPr>
          <a:xfrm>
            <a:off x="2338448" y="4808716"/>
            <a:ext cx="804545" cy="66040"/>
          </a:xfrm>
          <a:custGeom>
            <a:avLst/>
            <a:gdLst/>
            <a:ahLst/>
            <a:cxnLst/>
            <a:rect l="l" t="t" r="r" b="b"/>
            <a:pathLst>
              <a:path w="804544" h="66039">
                <a:moveTo>
                  <a:pt x="0" y="65831"/>
                </a:moveTo>
                <a:lnTo>
                  <a:pt x="101779" y="37618"/>
                </a:lnTo>
                <a:lnTo>
                  <a:pt x="203435" y="9404"/>
                </a:lnTo>
                <a:lnTo>
                  <a:pt x="305214" y="9404"/>
                </a:lnTo>
                <a:lnTo>
                  <a:pt x="397651" y="0"/>
                </a:lnTo>
                <a:lnTo>
                  <a:pt x="601086" y="9404"/>
                </a:lnTo>
                <a:lnTo>
                  <a:pt x="702866" y="9404"/>
                </a:lnTo>
                <a:lnTo>
                  <a:pt x="804522" y="9404"/>
                </a:lnTo>
              </a:path>
            </a:pathLst>
          </a:custGeom>
          <a:ln w="940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0" name="object 190"/>
          <p:cNvSpPr/>
          <p:nvPr/>
        </p:nvSpPr>
        <p:spPr>
          <a:xfrm>
            <a:off x="1506576" y="5120332"/>
            <a:ext cx="55880" cy="56515"/>
          </a:xfrm>
          <a:custGeom>
            <a:avLst/>
            <a:gdLst/>
            <a:ahLst/>
            <a:cxnLst/>
            <a:rect l="l" t="t" r="r" b="b"/>
            <a:pathLst>
              <a:path w="55880" h="56514">
                <a:moveTo>
                  <a:pt x="27657" y="0"/>
                </a:moveTo>
                <a:lnTo>
                  <a:pt x="0" y="56427"/>
                </a:lnTo>
                <a:lnTo>
                  <a:pt x="55622" y="56427"/>
                </a:lnTo>
                <a:lnTo>
                  <a:pt x="2765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1" name="object 191"/>
          <p:cNvSpPr/>
          <p:nvPr/>
        </p:nvSpPr>
        <p:spPr>
          <a:xfrm>
            <a:off x="1506576" y="5120332"/>
            <a:ext cx="55880" cy="56515"/>
          </a:xfrm>
          <a:custGeom>
            <a:avLst/>
            <a:gdLst/>
            <a:ahLst/>
            <a:cxnLst/>
            <a:rect l="l" t="t" r="r" b="b"/>
            <a:pathLst>
              <a:path w="55880" h="56514">
                <a:moveTo>
                  <a:pt x="27657" y="0"/>
                </a:moveTo>
                <a:lnTo>
                  <a:pt x="55622" y="56427"/>
                </a:lnTo>
                <a:lnTo>
                  <a:pt x="0" y="56427"/>
                </a:lnTo>
                <a:lnTo>
                  <a:pt x="27657" y="0"/>
                </a:lnTo>
                <a:close/>
              </a:path>
            </a:pathLst>
          </a:custGeom>
          <a:ln w="931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2" name="object 192"/>
          <p:cNvSpPr/>
          <p:nvPr/>
        </p:nvSpPr>
        <p:spPr>
          <a:xfrm>
            <a:off x="2310791" y="5176759"/>
            <a:ext cx="55880" cy="57150"/>
          </a:xfrm>
          <a:custGeom>
            <a:avLst/>
            <a:gdLst/>
            <a:ahLst/>
            <a:cxnLst/>
            <a:rect l="l" t="t" r="r" b="b"/>
            <a:pathLst>
              <a:path w="55880" h="57150">
                <a:moveTo>
                  <a:pt x="27657" y="0"/>
                </a:moveTo>
                <a:lnTo>
                  <a:pt x="0" y="56740"/>
                </a:lnTo>
                <a:lnTo>
                  <a:pt x="55683" y="56740"/>
                </a:lnTo>
                <a:lnTo>
                  <a:pt x="27657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3" name="object 193"/>
          <p:cNvSpPr/>
          <p:nvPr/>
        </p:nvSpPr>
        <p:spPr>
          <a:xfrm>
            <a:off x="2310791" y="5176759"/>
            <a:ext cx="55880" cy="57150"/>
          </a:xfrm>
          <a:custGeom>
            <a:avLst/>
            <a:gdLst/>
            <a:ahLst/>
            <a:cxnLst/>
            <a:rect l="l" t="t" r="r" b="b"/>
            <a:pathLst>
              <a:path w="55880" h="57150">
                <a:moveTo>
                  <a:pt x="27657" y="0"/>
                </a:moveTo>
                <a:lnTo>
                  <a:pt x="55683" y="56740"/>
                </a:lnTo>
                <a:lnTo>
                  <a:pt x="0" y="56740"/>
                </a:lnTo>
                <a:lnTo>
                  <a:pt x="27657" y="0"/>
                </a:lnTo>
                <a:close/>
              </a:path>
            </a:pathLst>
          </a:custGeom>
          <a:ln w="931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4" name="object 194"/>
          <p:cNvSpPr/>
          <p:nvPr/>
        </p:nvSpPr>
        <p:spPr>
          <a:xfrm>
            <a:off x="3115067" y="5110927"/>
            <a:ext cx="55880" cy="56515"/>
          </a:xfrm>
          <a:custGeom>
            <a:avLst/>
            <a:gdLst/>
            <a:ahLst/>
            <a:cxnLst/>
            <a:rect l="l" t="t" r="r" b="b"/>
            <a:pathLst>
              <a:path w="55880" h="56514">
                <a:moveTo>
                  <a:pt x="27903" y="0"/>
                </a:moveTo>
                <a:lnTo>
                  <a:pt x="0" y="56427"/>
                </a:lnTo>
                <a:lnTo>
                  <a:pt x="55560" y="56427"/>
                </a:lnTo>
                <a:lnTo>
                  <a:pt x="2790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95" name="object 195"/>
          <p:cNvSpPr/>
          <p:nvPr/>
        </p:nvSpPr>
        <p:spPr>
          <a:xfrm>
            <a:off x="3115067" y="5110927"/>
            <a:ext cx="55880" cy="56515"/>
          </a:xfrm>
          <a:custGeom>
            <a:avLst/>
            <a:gdLst/>
            <a:ahLst/>
            <a:cxnLst/>
            <a:rect l="l" t="t" r="r" b="b"/>
            <a:pathLst>
              <a:path w="55880" h="56514">
                <a:moveTo>
                  <a:pt x="27903" y="0"/>
                </a:moveTo>
                <a:lnTo>
                  <a:pt x="55560" y="56427"/>
                </a:lnTo>
                <a:lnTo>
                  <a:pt x="0" y="56427"/>
                </a:lnTo>
                <a:lnTo>
                  <a:pt x="27903" y="0"/>
                </a:lnTo>
                <a:close/>
              </a:path>
            </a:pathLst>
          </a:custGeom>
          <a:ln w="9310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6" name="object 196"/>
          <p:cNvSpPr/>
          <p:nvPr/>
        </p:nvSpPr>
        <p:spPr>
          <a:xfrm>
            <a:off x="1501966" y="5460148"/>
            <a:ext cx="46990" cy="0"/>
          </a:xfrm>
          <a:custGeom>
            <a:avLst/>
            <a:gdLst/>
            <a:ahLst/>
            <a:cxnLst/>
            <a:rect l="l" t="t" r="r" b="b"/>
            <a:pathLst>
              <a:path w="46990" h="0">
                <a:moveTo>
                  <a:pt x="0" y="0"/>
                </a:moveTo>
                <a:lnTo>
                  <a:pt x="46402" y="0"/>
                </a:lnTo>
              </a:path>
            </a:pathLst>
          </a:custGeom>
          <a:ln w="4702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7" name="object 197"/>
          <p:cNvSpPr/>
          <p:nvPr/>
        </p:nvSpPr>
        <p:spPr>
          <a:xfrm>
            <a:off x="2306243" y="4865299"/>
            <a:ext cx="46990" cy="0"/>
          </a:xfrm>
          <a:custGeom>
            <a:avLst/>
            <a:gdLst/>
            <a:ahLst/>
            <a:cxnLst/>
            <a:rect l="l" t="t" r="r" b="b"/>
            <a:pathLst>
              <a:path w="46989" h="0">
                <a:moveTo>
                  <a:pt x="0" y="0"/>
                </a:moveTo>
                <a:lnTo>
                  <a:pt x="46402" y="0"/>
                </a:lnTo>
              </a:path>
            </a:pathLst>
          </a:custGeom>
          <a:ln w="4733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8" name="object 198"/>
          <p:cNvSpPr/>
          <p:nvPr/>
        </p:nvSpPr>
        <p:spPr>
          <a:xfrm>
            <a:off x="3110396" y="4808621"/>
            <a:ext cx="46990" cy="0"/>
          </a:xfrm>
          <a:custGeom>
            <a:avLst/>
            <a:gdLst/>
            <a:ahLst/>
            <a:cxnLst/>
            <a:rect l="l" t="t" r="r" b="b"/>
            <a:pathLst>
              <a:path w="46989" h="0">
                <a:moveTo>
                  <a:pt x="0" y="0"/>
                </a:moveTo>
                <a:lnTo>
                  <a:pt x="46402" y="0"/>
                </a:lnTo>
              </a:path>
            </a:pathLst>
          </a:custGeom>
          <a:ln w="4733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9" name="object 199"/>
          <p:cNvSpPr txBox="1"/>
          <p:nvPr/>
        </p:nvSpPr>
        <p:spPr>
          <a:xfrm>
            <a:off x="934582" y="5410587"/>
            <a:ext cx="137160" cy="1339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800" spc="-10">
                <a:latin typeface="Arial"/>
                <a:cs typeface="Arial"/>
              </a:rPr>
              <a:t>24</a:t>
            </a:r>
            <a:endParaRPr sz="800">
              <a:latin typeface="Arial"/>
              <a:cs typeface="Arial"/>
            </a:endParaRPr>
          </a:p>
        </p:txBody>
      </p:sp>
      <p:sp>
        <p:nvSpPr>
          <p:cNvPr id="200" name="object 200"/>
          <p:cNvSpPr txBox="1"/>
          <p:nvPr/>
        </p:nvSpPr>
        <p:spPr>
          <a:xfrm>
            <a:off x="851610" y="4258583"/>
            <a:ext cx="220979" cy="1339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800" spc="-10">
                <a:latin typeface="Arial"/>
                <a:cs typeface="Arial"/>
              </a:rPr>
              <a:t>25</a:t>
            </a:r>
            <a:r>
              <a:rPr dirty="0" sz="800" spc="-5">
                <a:latin typeface="Arial"/>
                <a:cs typeface="Arial"/>
              </a:rPr>
              <a:t>.</a:t>
            </a:r>
            <a:r>
              <a:rPr dirty="0" sz="800">
                <a:latin typeface="Arial"/>
                <a:cs typeface="Arial"/>
              </a:rPr>
              <a:t>5</a:t>
            </a:r>
            <a:endParaRPr sz="800">
              <a:latin typeface="Arial"/>
              <a:cs typeface="Arial"/>
            </a:endParaRPr>
          </a:p>
        </p:txBody>
      </p:sp>
      <p:sp>
        <p:nvSpPr>
          <p:cNvPr id="201" name="object 201"/>
          <p:cNvSpPr txBox="1"/>
          <p:nvPr/>
        </p:nvSpPr>
        <p:spPr>
          <a:xfrm>
            <a:off x="851610" y="5797739"/>
            <a:ext cx="1153160" cy="2851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800" spc="-10">
                <a:latin typeface="Arial"/>
                <a:cs typeface="Arial"/>
              </a:rPr>
              <a:t>23.5</a:t>
            </a:r>
            <a:endParaRPr sz="800">
              <a:latin typeface="Arial"/>
              <a:cs typeface="Arial"/>
            </a:endParaRPr>
          </a:p>
          <a:p>
            <a:pPr marL="224790">
              <a:lnSpc>
                <a:spcPct val="100000"/>
              </a:lnSpc>
              <a:spcBef>
                <a:spcPts val="229"/>
              </a:spcBef>
              <a:tabLst>
                <a:tab pos="622300" algn="l"/>
                <a:tab pos="1028700" algn="l"/>
              </a:tabLst>
            </a:pPr>
            <a:r>
              <a:rPr dirty="0" sz="800" spc="-10">
                <a:latin typeface="Arial"/>
                <a:cs typeface="Arial"/>
              </a:rPr>
              <a:t>1</a:t>
            </a:r>
            <a:r>
              <a:rPr dirty="0" sz="800">
                <a:latin typeface="Arial"/>
                <a:cs typeface="Arial"/>
              </a:rPr>
              <a:t>5</a:t>
            </a:r>
            <a:r>
              <a:rPr dirty="0" sz="800">
                <a:latin typeface="Arial"/>
                <a:cs typeface="Arial"/>
              </a:rPr>
              <a:t>	</a:t>
            </a:r>
            <a:r>
              <a:rPr dirty="0" sz="800" spc="-10">
                <a:latin typeface="Arial"/>
                <a:cs typeface="Arial"/>
              </a:rPr>
              <a:t>2</a:t>
            </a:r>
            <a:r>
              <a:rPr dirty="0" sz="800">
                <a:latin typeface="Arial"/>
                <a:cs typeface="Arial"/>
              </a:rPr>
              <a:t>0</a:t>
            </a:r>
            <a:r>
              <a:rPr dirty="0" sz="800">
                <a:latin typeface="Arial"/>
                <a:cs typeface="Arial"/>
              </a:rPr>
              <a:t>	</a:t>
            </a:r>
            <a:r>
              <a:rPr dirty="0" sz="800" spc="-10">
                <a:latin typeface="Arial"/>
                <a:cs typeface="Arial"/>
              </a:rPr>
              <a:t>25</a:t>
            </a:r>
            <a:endParaRPr sz="800">
              <a:latin typeface="Arial"/>
              <a:cs typeface="Arial"/>
            </a:endParaRPr>
          </a:p>
        </p:txBody>
      </p:sp>
      <p:sp>
        <p:nvSpPr>
          <p:cNvPr id="202" name="object 202"/>
          <p:cNvSpPr txBox="1"/>
          <p:nvPr/>
        </p:nvSpPr>
        <p:spPr>
          <a:xfrm>
            <a:off x="2265885" y="5948839"/>
            <a:ext cx="1338580" cy="2686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ts val="950"/>
              </a:lnSpc>
              <a:tabLst>
                <a:tab pos="409575" algn="l"/>
                <a:tab pos="816610" algn="l"/>
                <a:tab pos="1214120" algn="l"/>
              </a:tabLst>
            </a:pPr>
            <a:r>
              <a:rPr dirty="0" sz="800" spc="-10">
                <a:latin typeface="Arial"/>
                <a:cs typeface="Arial"/>
              </a:rPr>
              <a:t>3</a:t>
            </a:r>
            <a:r>
              <a:rPr dirty="0" sz="800">
                <a:latin typeface="Arial"/>
                <a:cs typeface="Arial"/>
              </a:rPr>
              <a:t>0</a:t>
            </a:r>
            <a:r>
              <a:rPr dirty="0" sz="800">
                <a:latin typeface="Arial"/>
                <a:cs typeface="Arial"/>
              </a:rPr>
              <a:t>	</a:t>
            </a:r>
            <a:r>
              <a:rPr dirty="0" sz="800" spc="-10">
                <a:latin typeface="Arial"/>
                <a:cs typeface="Arial"/>
              </a:rPr>
              <a:t>3</a:t>
            </a:r>
            <a:r>
              <a:rPr dirty="0" sz="800">
                <a:latin typeface="Arial"/>
                <a:cs typeface="Arial"/>
              </a:rPr>
              <a:t>5</a:t>
            </a:r>
            <a:r>
              <a:rPr dirty="0" sz="800">
                <a:latin typeface="Arial"/>
                <a:cs typeface="Arial"/>
              </a:rPr>
              <a:t>	</a:t>
            </a:r>
            <a:r>
              <a:rPr dirty="0" sz="800" spc="-10">
                <a:latin typeface="Arial"/>
                <a:cs typeface="Arial"/>
              </a:rPr>
              <a:t>4</a:t>
            </a:r>
            <a:r>
              <a:rPr dirty="0" sz="800">
                <a:latin typeface="Arial"/>
                <a:cs typeface="Arial"/>
              </a:rPr>
              <a:t>0</a:t>
            </a:r>
            <a:r>
              <a:rPr dirty="0" sz="800">
                <a:latin typeface="Arial"/>
                <a:cs typeface="Arial"/>
              </a:rPr>
              <a:t>	</a:t>
            </a:r>
            <a:r>
              <a:rPr dirty="0" sz="800" spc="-10">
                <a:latin typeface="Arial"/>
                <a:cs typeface="Arial"/>
              </a:rPr>
              <a:t>45</a:t>
            </a:r>
            <a:endParaRPr sz="800">
              <a:latin typeface="Arial"/>
              <a:cs typeface="Arial"/>
            </a:endParaRPr>
          </a:p>
          <a:p>
            <a:pPr marL="58419">
              <a:lnSpc>
                <a:spcPts val="1070"/>
              </a:lnSpc>
            </a:pPr>
            <a:r>
              <a:rPr dirty="0" sz="900" spc="-25" b="1">
                <a:latin typeface="Arial"/>
                <a:cs typeface="Arial"/>
              </a:rPr>
              <a:t>L,</a:t>
            </a:r>
            <a:r>
              <a:rPr dirty="0" sz="900" spc="-150" b="1">
                <a:latin typeface="Arial"/>
                <a:cs typeface="Arial"/>
              </a:rPr>
              <a:t> </a:t>
            </a:r>
            <a:r>
              <a:rPr dirty="0" sz="900" spc="-10" b="1">
                <a:latin typeface="Arial"/>
                <a:cs typeface="Arial"/>
              </a:rPr>
              <a:t>см</a:t>
            </a:r>
            <a:endParaRPr sz="900">
              <a:latin typeface="Arial"/>
              <a:cs typeface="Arial"/>
            </a:endParaRPr>
          </a:p>
        </p:txBody>
      </p:sp>
      <p:sp>
        <p:nvSpPr>
          <p:cNvPr id="203" name="object 203"/>
          <p:cNvSpPr txBox="1"/>
          <p:nvPr/>
        </p:nvSpPr>
        <p:spPr>
          <a:xfrm>
            <a:off x="678188" y="4936040"/>
            <a:ext cx="137160" cy="29654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980"/>
              </a:lnSpc>
            </a:pPr>
            <a:r>
              <a:rPr dirty="0" sz="850" b="1">
                <a:latin typeface="Arial"/>
                <a:cs typeface="Arial"/>
              </a:rPr>
              <a:t>Р,</a:t>
            </a:r>
            <a:r>
              <a:rPr dirty="0" sz="850" spc="-45" b="1">
                <a:latin typeface="Arial"/>
                <a:cs typeface="Arial"/>
              </a:rPr>
              <a:t> </a:t>
            </a:r>
            <a:r>
              <a:rPr dirty="0" sz="850" b="1">
                <a:latin typeface="Arial"/>
                <a:cs typeface="Arial"/>
              </a:rPr>
              <a:t>кН</a:t>
            </a:r>
            <a:endParaRPr sz="850">
              <a:latin typeface="Arial"/>
              <a:cs typeface="Arial"/>
            </a:endParaRPr>
          </a:p>
        </p:txBody>
      </p:sp>
      <p:sp>
        <p:nvSpPr>
          <p:cNvPr id="204" name="object 204"/>
          <p:cNvSpPr txBox="1"/>
          <p:nvPr/>
        </p:nvSpPr>
        <p:spPr>
          <a:xfrm>
            <a:off x="3054223" y="5241163"/>
            <a:ext cx="88900" cy="1644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latin typeface="Times New Roman"/>
                <a:cs typeface="Times New Roman"/>
              </a:rPr>
              <a:t>1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205" name="object 205"/>
          <p:cNvSpPr/>
          <p:nvPr/>
        </p:nvSpPr>
        <p:spPr>
          <a:xfrm>
            <a:off x="2717292" y="4555235"/>
            <a:ext cx="183515" cy="235585"/>
          </a:xfrm>
          <a:custGeom>
            <a:avLst/>
            <a:gdLst/>
            <a:ahLst/>
            <a:cxnLst/>
            <a:rect l="l" t="t" r="r" b="b"/>
            <a:pathLst>
              <a:path w="183514" h="235585">
                <a:moveTo>
                  <a:pt x="0" y="235457"/>
                </a:moveTo>
                <a:lnTo>
                  <a:pt x="183006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6" name="object 206"/>
          <p:cNvSpPr/>
          <p:nvPr/>
        </p:nvSpPr>
        <p:spPr>
          <a:xfrm>
            <a:off x="2778251" y="5151120"/>
            <a:ext cx="250825" cy="159385"/>
          </a:xfrm>
          <a:custGeom>
            <a:avLst/>
            <a:gdLst/>
            <a:ahLst/>
            <a:cxnLst/>
            <a:rect l="l" t="t" r="r" b="b"/>
            <a:pathLst>
              <a:path w="250825" h="159385">
                <a:moveTo>
                  <a:pt x="250825" y="159257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7" name="object 207"/>
          <p:cNvSpPr/>
          <p:nvPr/>
        </p:nvSpPr>
        <p:spPr>
          <a:xfrm>
            <a:off x="6067044" y="5366003"/>
            <a:ext cx="1993900" cy="0"/>
          </a:xfrm>
          <a:custGeom>
            <a:avLst/>
            <a:gdLst/>
            <a:ahLst/>
            <a:cxnLst/>
            <a:rect l="l" t="t" r="r" b="b"/>
            <a:pathLst>
              <a:path w="1993900" h="0">
                <a:moveTo>
                  <a:pt x="0" y="0"/>
                </a:moveTo>
                <a:lnTo>
                  <a:pt x="199339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8" name="object 208"/>
          <p:cNvSpPr/>
          <p:nvPr/>
        </p:nvSpPr>
        <p:spPr>
          <a:xfrm>
            <a:off x="6067044" y="4866132"/>
            <a:ext cx="1993900" cy="0"/>
          </a:xfrm>
          <a:custGeom>
            <a:avLst/>
            <a:gdLst/>
            <a:ahLst/>
            <a:cxnLst/>
            <a:rect l="l" t="t" r="r" b="b"/>
            <a:pathLst>
              <a:path w="1993900" h="0">
                <a:moveTo>
                  <a:pt x="0" y="0"/>
                </a:moveTo>
                <a:lnTo>
                  <a:pt x="199339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9" name="object 209"/>
          <p:cNvSpPr/>
          <p:nvPr/>
        </p:nvSpPr>
        <p:spPr>
          <a:xfrm>
            <a:off x="6067044" y="4364735"/>
            <a:ext cx="1993900" cy="0"/>
          </a:xfrm>
          <a:custGeom>
            <a:avLst/>
            <a:gdLst/>
            <a:ahLst/>
            <a:cxnLst/>
            <a:rect l="l" t="t" r="r" b="b"/>
            <a:pathLst>
              <a:path w="1993900" h="0">
                <a:moveTo>
                  <a:pt x="0" y="0"/>
                </a:moveTo>
                <a:lnTo>
                  <a:pt x="199339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0" name="object 210"/>
          <p:cNvSpPr/>
          <p:nvPr/>
        </p:nvSpPr>
        <p:spPr>
          <a:xfrm>
            <a:off x="6067044" y="4364735"/>
            <a:ext cx="0" cy="1501140"/>
          </a:xfrm>
          <a:custGeom>
            <a:avLst/>
            <a:gdLst/>
            <a:ahLst/>
            <a:cxnLst/>
            <a:rect l="l" t="t" r="r" b="b"/>
            <a:pathLst>
              <a:path w="0" h="1501139">
                <a:moveTo>
                  <a:pt x="0" y="1501139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1" name="object 211"/>
          <p:cNvSpPr/>
          <p:nvPr/>
        </p:nvSpPr>
        <p:spPr>
          <a:xfrm>
            <a:off x="6036564" y="5865876"/>
            <a:ext cx="30480" cy="0"/>
          </a:xfrm>
          <a:custGeom>
            <a:avLst/>
            <a:gdLst/>
            <a:ahLst/>
            <a:cxnLst/>
            <a:rect l="l" t="t" r="r" b="b"/>
            <a:pathLst>
              <a:path w="30479" h="0">
                <a:moveTo>
                  <a:pt x="0" y="0"/>
                </a:moveTo>
                <a:lnTo>
                  <a:pt x="3048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2" name="object 212"/>
          <p:cNvSpPr/>
          <p:nvPr/>
        </p:nvSpPr>
        <p:spPr>
          <a:xfrm>
            <a:off x="6036564" y="5366003"/>
            <a:ext cx="30480" cy="0"/>
          </a:xfrm>
          <a:custGeom>
            <a:avLst/>
            <a:gdLst/>
            <a:ahLst/>
            <a:cxnLst/>
            <a:rect l="l" t="t" r="r" b="b"/>
            <a:pathLst>
              <a:path w="30479" h="0">
                <a:moveTo>
                  <a:pt x="0" y="0"/>
                </a:moveTo>
                <a:lnTo>
                  <a:pt x="3048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3" name="object 213"/>
          <p:cNvSpPr/>
          <p:nvPr/>
        </p:nvSpPr>
        <p:spPr>
          <a:xfrm>
            <a:off x="6036564" y="4866132"/>
            <a:ext cx="30480" cy="0"/>
          </a:xfrm>
          <a:custGeom>
            <a:avLst/>
            <a:gdLst/>
            <a:ahLst/>
            <a:cxnLst/>
            <a:rect l="l" t="t" r="r" b="b"/>
            <a:pathLst>
              <a:path w="30479" h="0">
                <a:moveTo>
                  <a:pt x="0" y="0"/>
                </a:moveTo>
                <a:lnTo>
                  <a:pt x="3048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4" name="object 214"/>
          <p:cNvSpPr/>
          <p:nvPr/>
        </p:nvSpPr>
        <p:spPr>
          <a:xfrm>
            <a:off x="6036564" y="4364735"/>
            <a:ext cx="30480" cy="0"/>
          </a:xfrm>
          <a:custGeom>
            <a:avLst/>
            <a:gdLst/>
            <a:ahLst/>
            <a:cxnLst/>
            <a:rect l="l" t="t" r="r" b="b"/>
            <a:pathLst>
              <a:path w="30479" h="0">
                <a:moveTo>
                  <a:pt x="0" y="0"/>
                </a:moveTo>
                <a:lnTo>
                  <a:pt x="3048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5" name="object 215"/>
          <p:cNvSpPr/>
          <p:nvPr/>
        </p:nvSpPr>
        <p:spPr>
          <a:xfrm>
            <a:off x="6067044" y="5865876"/>
            <a:ext cx="1993900" cy="0"/>
          </a:xfrm>
          <a:custGeom>
            <a:avLst/>
            <a:gdLst/>
            <a:ahLst/>
            <a:cxnLst/>
            <a:rect l="l" t="t" r="r" b="b"/>
            <a:pathLst>
              <a:path w="1993900" h="0">
                <a:moveTo>
                  <a:pt x="0" y="0"/>
                </a:moveTo>
                <a:lnTo>
                  <a:pt x="1993391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6" name="object 216"/>
          <p:cNvSpPr/>
          <p:nvPr/>
        </p:nvSpPr>
        <p:spPr>
          <a:xfrm>
            <a:off x="6067044" y="5865876"/>
            <a:ext cx="0" cy="30480"/>
          </a:xfrm>
          <a:custGeom>
            <a:avLst/>
            <a:gdLst/>
            <a:ahLst/>
            <a:cxnLst/>
            <a:rect l="l" t="t" r="r" b="b"/>
            <a:pathLst>
              <a:path w="0" h="30479">
                <a:moveTo>
                  <a:pt x="0" y="0"/>
                </a:moveTo>
                <a:lnTo>
                  <a:pt x="0" y="3048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7" name="object 217"/>
          <p:cNvSpPr/>
          <p:nvPr/>
        </p:nvSpPr>
        <p:spPr>
          <a:xfrm>
            <a:off x="6399276" y="5865876"/>
            <a:ext cx="0" cy="30480"/>
          </a:xfrm>
          <a:custGeom>
            <a:avLst/>
            <a:gdLst/>
            <a:ahLst/>
            <a:cxnLst/>
            <a:rect l="l" t="t" r="r" b="b"/>
            <a:pathLst>
              <a:path w="0" h="30479">
                <a:moveTo>
                  <a:pt x="0" y="0"/>
                </a:moveTo>
                <a:lnTo>
                  <a:pt x="0" y="3048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8" name="object 218"/>
          <p:cNvSpPr/>
          <p:nvPr/>
        </p:nvSpPr>
        <p:spPr>
          <a:xfrm>
            <a:off x="6731507" y="5865876"/>
            <a:ext cx="0" cy="30480"/>
          </a:xfrm>
          <a:custGeom>
            <a:avLst/>
            <a:gdLst/>
            <a:ahLst/>
            <a:cxnLst/>
            <a:rect l="l" t="t" r="r" b="b"/>
            <a:pathLst>
              <a:path w="0" h="30479">
                <a:moveTo>
                  <a:pt x="0" y="0"/>
                </a:moveTo>
                <a:lnTo>
                  <a:pt x="0" y="3048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9" name="object 219"/>
          <p:cNvSpPr/>
          <p:nvPr/>
        </p:nvSpPr>
        <p:spPr>
          <a:xfrm>
            <a:off x="7063740" y="5865876"/>
            <a:ext cx="0" cy="30480"/>
          </a:xfrm>
          <a:custGeom>
            <a:avLst/>
            <a:gdLst/>
            <a:ahLst/>
            <a:cxnLst/>
            <a:rect l="l" t="t" r="r" b="b"/>
            <a:pathLst>
              <a:path w="0" h="30479">
                <a:moveTo>
                  <a:pt x="0" y="0"/>
                </a:moveTo>
                <a:lnTo>
                  <a:pt x="0" y="3048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0" name="object 220"/>
          <p:cNvSpPr/>
          <p:nvPr/>
        </p:nvSpPr>
        <p:spPr>
          <a:xfrm>
            <a:off x="7395971" y="5865876"/>
            <a:ext cx="0" cy="30480"/>
          </a:xfrm>
          <a:custGeom>
            <a:avLst/>
            <a:gdLst/>
            <a:ahLst/>
            <a:cxnLst/>
            <a:rect l="l" t="t" r="r" b="b"/>
            <a:pathLst>
              <a:path w="0" h="30479">
                <a:moveTo>
                  <a:pt x="0" y="0"/>
                </a:moveTo>
                <a:lnTo>
                  <a:pt x="0" y="3048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1" name="object 221"/>
          <p:cNvSpPr/>
          <p:nvPr/>
        </p:nvSpPr>
        <p:spPr>
          <a:xfrm>
            <a:off x="7728204" y="5865876"/>
            <a:ext cx="0" cy="30480"/>
          </a:xfrm>
          <a:custGeom>
            <a:avLst/>
            <a:gdLst/>
            <a:ahLst/>
            <a:cxnLst/>
            <a:rect l="l" t="t" r="r" b="b"/>
            <a:pathLst>
              <a:path w="0" h="30479">
                <a:moveTo>
                  <a:pt x="0" y="0"/>
                </a:moveTo>
                <a:lnTo>
                  <a:pt x="0" y="3048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2" name="object 222"/>
          <p:cNvSpPr/>
          <p:nvPr/>
        </p:nvSpPr>
        <p:spPr>
          <a:xfrm>
            <a:off x="8060435" y="5865876"/>
            <a:ext cx="0" cy="30480"/>
          </a:xfrm>
          <a:custGeom>
            <a:avLst/>
            <a:gdLst/>
            <a:ahLst/>
            <a:cxnLst/>
            <a:rect l="l" t="t" r="r" b="b"/>
            <a:pathLst>
              <a:path w="0" h="30479">
                <a:moveTo>
                  <a:pt x="0" y="0"/>
                </a:moveTo>
                <a:lnTo>
                  <a:pt x="0" y="3048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3" name="object 223"/>
          <p:cNvSpPr/>
          <p:nvPr/>
        </p:nvSpPr>
        <p:spPr>
          <a:xfrm>
            <a:off x="6366764" y="5654675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5" h="64135">
                <a:moveTo>
                  <a:pt x="32003" y="0"/>
                </a:moveTo>
                <a:lnTo>
                  <a:pt x="0" y="64008"/>
                </a:lnTo>
                <a:lnTo>
                  <a:pt x="64008" y="64008"/>
                </a:lnTo>
                <a:lnTo>
                  <a:pt x="3200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4" name="object 224"/>
          <p:cNvSpPr/>
          <p:nvPr/>
        </p:nvSpPr>
        <p:spPr>
          <a:xfrm>
            <a:off x="6366764" y="5654675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5" h="64135">
                <a:moveTo>
                  <a:pt x="32003" y="0"/>
                </a:moveTo>
                <a:lnTo>
                  <a:pt x="64008" y="64008"/>
                </a:lnTo>
                <a:lnTo>
                  <a:pt x="0" y="64008"/>
                </a:lnTo>
                <a:lnTo>
                  <a:pt x="32003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5" name="object 225"/>
          <p:cNvSpPr/>
          <p:nvPr/>
        </p:nvSpPr>
        <p:spPr>
          <a:xfrm>
            <a:off x="7031228" y="5534278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4" h="64135">
                <a:moveTo>
                  <a:pt x="32003" y="0"/>
                </a:moveTo>
                <a:lnTo>
                  <a:pt x="0" y="64008"/>
                </a:lnTo>
                <a:lnTo>
                  <a:pt x="64007" y="64008"/>
                </a:lnTo>
                <a:lnTo>
                  <a:pt x="3200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6" name="object 226"/>
          <p:cNvSpPr/>
          <p:nvPr/>
        </p:nvSpPr>
        <p:spPr>
          <a:xfrm>
            <a:off x="7031228" y="5534278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4" h="64135">
                <a:moveTo>
                  <a:pt x="32003" y="0"/>
                </a:moveTo>
                <a:lnTo>
                  <a:pt x="64007" y="64008"/>
                </a:lnTo>
                <a:lnTo>
                  <a:pt x="0" y="64008"/>
                </a:lnTo>
                <a:lnTo>
                  <a:pt x="32003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7" name="object 227"/>
          <p:cNvSpPr/>
          <p:nvPr/>
        </p:nvSpPr>
        <p:spPr>
          <a:xfrm>
            <a:off x="7695692" y="5374259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4" h="64135">
                <a:moveTo>
                  <a:pt x="32003" y="0"/>
                </a:moveTo>
                <a:lnTo>
                  <a:pt x="0" y="64007"/>
                </a:lnTo>
                <a:lnTo>
                  <a:pt x="64007" y="64007"/>
                </a:lnTo>
                <a:lnTo>
                  <a:pt x="3200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28" name="object 228"/>
          <p:cNvSpPr/>
          <p:nvPr/>
        </p:nvSpPr>
        <p:spPr>
          <a:xfrm>
            <a:off x="7695692" y="5374259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4" h="64135">
                <a:moveTo>
                  <a:pt x="32003" y="0"/>
                </a:moveTo>
                <a:lnTo>
                  <a:pt x="64007" y="64007"/>
                </a:lnTo>
                <a:lnTo>
                  <a:pt x="0" y="64007"/>
                </a:lnTo>
                <a:lnTo>
                  <a:pt x="32003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9" name="object 229"/>
          <p:cNvSpPr/>
          <p:nvPr/>
        </p:nvSpPr>
        <p:spPr>
          <a:xfrm>
            <a:off x="6398767" y="4525517"/>
            <a:ext cx="1329690" cy="480695"/>
          </a:xfrm>
          <a:custGeom>
            <a:avLst/>
            <a:gdLst/>
            <a:ahLst/>
            <a:cxnLst/>
            <a:rect l="l" t="t" r="r" b="b"/>
            <a:pathLst>
              <a:path w="1329690" h="480695">
                <a:moveTo>
                  <a:pt x="0" y="480186"/>
                </a:moveTo>
                <a:lnTo>
                  <a:pt x="44321" y="457090"/>
                </a:lnTo>
                <a:lnTo>
                  <a:pt x="88639" y="433284"/>
                </a:lnTo>
                <a:lnTo>
                  <a:pt x="132955" y="408947"/>
                </a:lnTo>
                <a:lnTo>
                  <a:pt x="177269" y="384255"/>
                </a:lnTo>
                <a:lnTo>
                  <a:pt x="221582" y="359386"/>
                </a:lnTo>
                <a:lnTo>
                  <a:pt x="265893" y="334519"/>
                </a:lnTo>
                <a:lnTo>
                  <a:pt x="310203" y="309830"/>
                </a:lnTo>
                <a:lnTo>
                  <a:pt x="354514" y="285498"/>
                </a:lnTo>
                <a:lnTo>
                  <a:pt x="398824" y="261700"/>
                </a:lnTo>
                <a:lnTo>
                  <a:pt x="443135" y="238614"/>
                </a:lnTo>
                <a:lnTo>
                  <a:pt x="487448" y="216417"/>
                </a:lnTo>
                <a:lnTo>
                  <a:pt x="531762" y="195288"/>
                </a:lnTo>
                <a:lnTo>
                  <a:pt x="576078" y="175404"/>
                </a:lnTo>
                <a:lnTo>
                  <a:pt x="620396" y="156942"/>
                </a:lnTo>
                <a:lnTo>
                  <a:pt x="664717" y="140080"/>
                </a:lnTo>
                <a:lnTo>
                  <a:pt x="715832" y="122755"/>
                </a:lnTo>
                <a:lnTo>
                  <a:pt x="766951" y="107523"/>
                </a:lnTo>
                <a:lnTo>
                  <a:pt x="818073" y="94111"/>
                </a:lnTo>
                <a:lnTo>
                  <a:pt x="869197" y="82247"/>
                </a:lnTo>
                <a:lnTo>
                  <a:pt x="920322" y="71657"/>
                </a:lnTo>
                <a:lnTo>
                  <a:pt x="971449" y="62067"/>
                </a:lnTo>
                <a:lnTo>
                  <a:pt x="1022577" y="53205"/>
                </a:lnTo>
                <a:lnTo>
                  <a:pt x="1073704" y="44797"/>
                </a:lnTo>
                <a:lnTo>
                  <a:pt x="1124829" y="36569"/>
                </a:lnTo>
                <a:lnTo>
                  <a:pt x="1175953" y="28249"/>
                </a:lnTo>
                <a:lnTo>
                  <a:pt x="1227075" y="19563"/>
                </a:lnTo>
                <a:lnTo>
                  <a:pt x="1278194" y="10237"/>
                </a:lnTo>
                <a:lnTo>
                  <a:pt x="1329309" y="0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0" name="object 230"/>
          <p:cNvSpPr/>
          <p:nvPr/>
        </p:nvSpPr>
        <p:spPr>
          <a:xfrm>
            <a:off x="6366764" y="4974971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5" h="64135">
                <a:moveTo>
                  <a:pt x="0" y="64007"/>
                </a:moveTo>
                <a:lnTo>
                  <a:pt x="64008" y="64007"/>
                </a:lnTo>
                <a:lnTo>
                  <a:pt x="64008" y="0"/>
                </a:lnTo>
                <a:lnTo>
                  <a:pt x="0" y="0"/>
                </a:lnTo>
                <a:lnTo>
                  <a:pt x="0" y="640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1" name="object 231"/>
          <p:cNvSpPr/>
          <p:nvPr/>
        </p:nvSpPr>
        <p:spPr>
          <a:xfrm>
            <a:off x="6366764" y="4974971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5" h="64135">
                <a:moveTo>
                  <a:pt x="0" y="64007"/>
                </a:moveTo>
                <a:lnTo>
                  <a:pt x="64008" y="64007"/>
                </a:lnTo>
                <a:lnTo>
                  <a:pt x="64008" y="0"/>
                </a:lnTo>
                <a:lnTo>
                  <a:pt x="0" y="0"/>
                </a:lnTo>
                <a:lnTo>
                  <a:pt x="0" y="64007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2" name="object 232"/>
          <p:cNvSpPr/>
          <p:nvPr/>
        </p:nvSpPr>
        <p:spPr>
          <a:xfrm>
            <a:off x="7031228" y="4633595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4" h="64135">
                <a:moveTo>
                  <a:pt x="0" y="64007"/>
                </a:moveTo>
                <a:lnTo>
                  <a:pt x="64007" y="64007"/>
                </a:lnTo>
                <a:lnTo>
                  <a:pt x="64007" y="0"/>
                </a:lnTo>
                <a:lnTo>
                  <a:pt x="0" y="0"/>
                </a:lnTo>
                <a:lnTo>
                  <a:pt x="0" y="640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3" name="object 233"/>
          <p:cNvSpPr/>
          <p:nvPr/>
        </p:nvSpPr>
        <p:spPr>
          <a:xfrm>
            <a:off x="7031228" y="4633595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4" h="64135">
                <a:moveTo>
                  <a:pt x="0" y="64007"/>
                </a:moveTo>
                <a:lnTo>
                  <a:pt x="64007" y="64007"/>
                </a:lnTo>
                <a:lnTo>
                  <a:pt x="64007" y="0"/>
                </a:lnTo>
                <a:lnTo>
                  <a:pt x="0" y="0"/>
                </a:lnTo>
                <a:lnTo>
                  <a:pt x="0" y="64007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4" name="object 234"/>
          <p:cNvSpPr/>
          <p:nvPr/>
        </p:nvSpPr>
        <p:spPr>
          <a:xfrm>
            <a:off x="7695692" y="4494910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4" h="64135">
                <a:moveTo>
                  <a:pt x="0" y="64007"/>
                </a:moveTo>
                <a:lnTo>
                  <a:pt x="64007" y="64007"/>
                </a:lnTo>
                <a:lnTo>
                  <a:pt x="64007" y="0"/>
                </a:lnTo>
                <a:lnTo>
                  <a:pt x="0" y="0"/>
                </a:lnTo>
                <a:lnTo>
                  <a:pt x="0" y="64007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35" name="object 235"/>
          <p:cNvSpPr/>
          <p:nvPr/>
        </p:nvSpPr>
        <p:spPr>
          <a:xfrm>
            <a:off x="7695692" y="4494910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4" h="64135">
                <a:moveTo>
                  <a:pt x="0" y="64007"/>
                </a:moveTo>
                <a:lnTo>
                  <a:pt x="64007" y="64007"/>
                </a:lnTo>
                <a:lnTo>
                  <a:pt x="64007" y="0"/>
                </a:lnTo>
                <a:lnTo>
                  <a:pt x="0" y="0"/>
                </a:lnTo>
                <a:lnTo>
                  <a:pt x="0" y="64007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6" name="object 236"/>
          <p:cNvSpPr txBox="1"/>
          <p:nvPr/>
        </p:nvSpPr>
        <p:spPr>
          <a:xfrm>
            <a:off x="5910834" y="5797499"/>
            <a:ext cx="82550" cy="1339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800">
                <a:latin typeface="Arial"/>
                <a:cs typeface="Arial"/>
              </a:rPr>
              <a:t>5</a:t>
            </a:r>
            <a:endParaRPr sz="800">
              <a:latin typeface="Arial"/>
              <a:cs typeface="Arial"/>
            </a:endParaRPr>
          </a:p>
        </p:txBody>
      </p:sp>
      <p:sp>
        <p:nvSpPr>
          <p:cNvPr id="237" name="object 237"/>
          <p:cNvSpPr txBox="1"/>
          <p:nvPr/>
        </p:nvSpPr>
        <p:spPr>
          <a:xfrm>
            <a:off x="5854446" y="5297296"/>
            <a:ext cx="138430" cy="1339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800" spc="-5">
                <a:latin typeface="Arial"/>
                <a:cs typeface="Arial"/>
              </a:rPr>
              <a:t>10</a:t>
            </a:r>
            <a:endParaRPr sz="800">
              <a:latin typeface="Arial"/>
              <a:cs typeface="Arial"/>
            </a:endParaRPr>
          </a:p>
        </p:txBody>
      </p:sp>
      <p:sp>
        <p:nvSpPr>
          <p:cNvPr id="238" name="object 238"/>
          <p:cNvSpPr txBox="1"/>
          <p:nvPr/>
        </p:nvSpPr>
        <p:spPr>
          <a:xfrm>
            <a:off x="851610" y="4465066"/>
            <a:ext cx="5141595" cy="7023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R="910590">
              <a:lnSpc>
                <a:spcPct val="100000"/>
              </a:lnSpc>
            </a:pPr>
            <a:r>
              <a:rPr dirty="0" sz="1000" spc="-5">
                <a:latin typeface="Times New Roman"/>
                <a:cs typeface="Times New Roman"/>
              </a:rPr>
              <a:t>2</a:t>
            </a:r>
            <a:endParaRPr sz="1000">
              <a:latin typeface="Times New Roman"/>
              <a:cs typeface="Times New Roman"/>
            </a:endParaRPr>
          </a:p>
          <a:p>
            <a:pPr algn="ctr" marR="4830445">
              <a:lnSpc>
                <a:spcPct val="100000"/>
              </a:lnSpc>
              <a:spcBef>
                <a:spcPts val="220"/>
              </a:spcBef>
            </a:pPr>
            <a:r>
              <a:rPr dirty="0" sz="800" spc="-10">
                <a:latin typeface="Arial"/>
                <a:cs typeface="Arial"/>
              </a:rPr>
              <a:t>25</a:t>
            </a:r>
            <a:endParaRPr sz="800">
              <a:latin typeface="Arial"/>
              <a:cs typeface="Arial"/>
            </a:endParaRPr>
          </a:p>
          <a:p>
            <a:pPr algn="r" marR="5080">
              <a:lnSpc>
                <a:spcPct val="100000"/>
              </a:lnSpc>
              <a:spcBef>
                <a:spcPts val="229"/>
              </a:spcBef>
            </a:pPr>
            <a:r>
              <a:rPr dirty="0" sz="800" spc="-5">
                <a:latin typeface="Arial"/>
                <a:cs typeface="Arial"/>
              </a:rPr>
              <a:t>15</a:t>
            </a:r>
            <a:endParaRPr sz="8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750">
              <a:latin typeface="Times New Roman"/>
              <a:cs typeface="Times New Roman"/>
            </a:endParaRPr>
          </a:p>
          <a:p>
            <a:pPr algn="ctr" marR="4912360">
              <a:lnSpc>
                <a:spcPct val="100000"/>
              </a:lnSpc>
            </a:pPr>
            <a:r>
              <a:rPr dirty="0" sz="800" spc="-10">
                <a:latin typeface="Arial"/>
                <a:cs typeface="Arial"/>
              </a:rPr>
              <a:t>24</a:t>
            </a:r>
            <a:r>
              <a:rPr dirty="0" sz="800" spc="-5">
                <a:latin typeface="Arial"/>
                <a:cs typeface="Arial"/>
              </a:rPr>
              <a:t>.</a:t>
            </a:r>
            <a:r>
              <a:rPr dirty="0" sz="800">
                <a:latin typeface="Arial"/>
                <a:cs typeface="Arial"/>
              </a:rPr>
              <a:t>5</a:t>
            </a:r>
            <a:endParaRPr sz="800">
              <a:latin typeface="Arial"/>
              <a:cs typeface="Arial"/>
            </a:endParaRPr>
          </a:p>
        </p:txBody>
      </p:sp>
      <p:sp>
        <p:nvSpPr>
          <p:cNvPr id="239" name="object 239"/>
          <p:cNvSpPr txBox="1"/>
          <p:nvPr/>
        </p:nvSpPr>
        <p:spPr>
          <a:xfrm>
            <a:off x="5854446" y="4296664"/>
            <a:ext cx="138430" cy="1339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800" spc="-5">
                <a:latin typeface="Arial"/>
                <a:cs typeface="Arial"/>
              </a:rPr>
              <a:t>20</a:t>
            </a:r>
            <a:endParaRPr sz="800">
              <a:latin typeface="Arial"/>
              <a:cs typeface="Arial"/>
            </a:endParaRPr>
          </a:p>
        </p:txBody>
      </p:sp>
      <p:sp>
        <p:nvSpPr>
          <p:cNvPr id="240" name="object 240"/>
          <p:cNvSpPr txBox="1"/>
          <p:nvPr/>
        </p:nvSpPr>
        <p:spPr>
          <a:xfrm>
            <a:off x="5998209" y="5918504"/>
            <a:ext cx="138430" cy="1339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800" spc="-5">
                <a:latin typeface="Arial"/>
                <a:cs typeface="Arial"/>
              </a:rPr>
              <a:t>15</a:t>
            </a:r>
            <a:endParaRPr sz="800">
              <a:latin typeface="Arial"/>
              <a:cs typeface="Arial"/>
            </a:endParaRPr>
          </a:p>
        </p:txBody>
      </p:sp>
      <p:sp>
        <p:nvSpPr>
          <p:cNvPr id="241" name="object 241"/>
          <p:cNvSpPr txBox="1"/>
          <p:nvPr/>
        </p:nvSpPr>
        <p:spPr>
          <a:xfrm>
            <a:off x="6330441" y="5918504"/>
            <a:ext cx="138430" cy="1339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800" spc="-5">
                <a:latin typeface="Arial"/>
                <a:cs typeface="Arial"/>
              </a:rPr>
              <a:t>20</a:t>
            </a:r>
            <a:endParaRPr sz="800">
              <a:latin typeface="Arial"/>
              <a:cs typeface="Arial"/>
            </a:endParaRPr>
          </a:p>
        </p:txBody>
      </p:sp>
      <p:sp>
        <p:nvSpPr>
          <p:cNvPr id="242" name="object 242"/>
          <p:cNvSpPr txBox="1"/>
          <p:nvPr/>
        </p:nvSpPr>
        <p:spPr>
          <a:xfrm>
            <a:off x="6663055" y="5918504"/>
            <a:ext cx="138430" cy="1339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800" spc="-5">
                <a:latin typeface="Arial"/>
                <a:cs typeface="Arial"/>
              </a:rPr>
              <a:t>25</a:t>
            </a:r>
            <a:endParaRPr sz="800">
              <a:latin typeface="Arial"/>
              <a:cs typeface="Arial"/>
            </a:endParaRPr>
          </a:p>
        </p:txBody>
      </p:sp>
      <p:sp>
        <p:nvSpPr>
          <p:cNvPr id="243" name="object 243"/>
          <p:cNvSpPr txBox="1"/>
          <p:nvPr/>
        </p:nvSpPr>
        <p:spPr>
          <a:xfrm>
            <a:off x="6995286" y="5918504"/>
            <a:ext cx="138430" cy="1339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800" spc="-5">
                <a:latin typeface="Arial"/>
                <a:cs typeface="Arial"/>
              </a:rPr>
              <a:t>30</a:t>
            </a:r>
            <a:endParaRPr sz="800">
              <a:latin typeface="Arial"/>
              <a:cs typeface="Arial"/>
            </a:endParaRPr>
          </a:p>
        </p:txBody>
      </p:sp>
      <p:sp>
        <p:nvSpPr>
          <p:cNvPr id="244" name="object 244"/>
          <p:cNvSpPr txBox="1"/>
          <p:nvPr/>
        </p:nvSpPr>
        <p:spPr>
          <a:xfrm>
            <a:off x="7327772" y="5918504"/>
            <a:ext cx="138430" cy="1339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800" spc="-5">
                <a:latin typeface="Arial"/>
                <a:cs typeface="Arial"/>
              </a:rPr>
              <a:t>35</a:t>
            </a:r>
            <a:endParaRPr sz="800">
              <a:latin typeface="Arial"/>
              <a:cs typeface="Arial"/>
            </a:endParaRPr>
          </a:p>
        </p:txBody>
      </p:sp>
      <p:sp>
        <p:nvSpPr>
          <p:cNvPr id="245" name="object 245"/>
          <p:cNvSpPr txBox="1"/>
          <p:nvPr/>
        </p:nvSpPr>
        <p:spPr>
          <a:xfrm>
            <a:off x="7660005" y="5918504"/>
            <a:ext cx="138430" cy="1339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800" spc="-5">
                <a:latin typeface="Arial"/>
                <a:cs typeface="Arial"/>
              </a:rPr>
              <a:t>40</a:t>
            </a:r>
            <a:endParaRPr sz="800">
              <a:latin typeface="Arial"/>
              <a:cs typeface="Arial"/>
            </a:endParaRPr>
          </a:p>
        </p:txBody>
      </p:sp>
      <p:sp>
        <p:nvSpPr>
          <p:cNvPr id="246" name="object 246"/>
          <p:cNvSpPr txBox="1"/>
          <p:nvPr/>
        </p:nvSpPr>
        <p:spPr>
          <a:xfrm>
            <a:off x="7992618" y="5918504"/>
            <a:ext cx="138430" cy="1339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800" spc="-5">
                <a:latin typeface="Arial"/>
                <a:cs typeface="Arial"/>
              </a:rPr>
              <a:t>45</a:t>
            </a:r>
            <a:endParaRPr sz="800">
              <a:latin typeface="Arial"/>
              <a:cs typeface="Arial"/>
            </a:endParaRPr>
          </a:p>
        </p:txBody>
      </p:sp>
      <p:sp>
        <p:nvSpPr>
          <p:cNvPr id="247" name="object 247"/>
          <p:cNvSpPr txBox="1"/>
          <p:nvPr/>
        </p:nvSpPr>
        <p:spPr>
          <a:xfrm>
            <a:off x="5681309" y="4990693"/>
            <a:ext cx="139700" cy="30670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1010"/>
              </a:lnSpc>
            </a:pPr>
            <a:r>
              <a:rPr dirty="0" sz="900" b="1">
                <a:latin typeface="Arial"/>
                <a:cs typeface="Arial"/>
              </a:rPr>
              <a:t>Р,</a:t>
            </a:r>
            <a:r>
              <a:rPr dirty="0" sz="900" b="1">
                <a:latin typeface="Arial"/>
                <a:cs typeface="Arial"/>
              </a:rPr>
              <a:t> </a:t>
            </a:r>
            <a:r>
              <a:rPr dirty="0" sz="900" spc="5" b="1">
                <a:latin typeface="Arial"/>
                <a:cs typeface="Arial"/>
              </a:rPr>
              <a:t>к</a:t>
            </a:r>
            <a:r>
              <a:rPr dirty="0" sz="900" b="1">
                <a:latin typeface="Arial"/>
                <a:cs typeface="Arial"/>
              </a:rPr>
              <a:t>Н</a:t>
            </a:r>
            <a:endParaRPr sz="900">
              <a:latin typeface="Arial"/>
              <a:cs typeface="Arial"/>
            </a:endParaRPr>
          </a:p>
        </p:txBody>
      </p:sp>
      <p:sp>
        <p:nvSpPr>
          <p:cNvPr id="248" name="object 248"/>
          <p:cNvSpPr txBox="1"/>
          <p:nvPr/>
        </p:nvSpPr>
        <p:spPr>
          <a:xfrm>
            <a:off x="7066533" y="6053937"/>
            <a:ext cx="307340" cy="1492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900" b="1">
                <a:latin typeface="Arial"/>
                <a:cs typeface="Arial"/>
              </a:rPr>
              <a:t>L,</a:t>
            </a:r>
            <a:r>
              <a:rPr dirty="0" sz="900" spc="-110" b="1">
                <a:latin typeface="Arial"/>
                <a:cs typeface="Arial"/>
              </a:rPr>
              <a:t> </a:t>
            </a:r>
            <a:r>
              <a:rPr dirty="0" sz="900" b="1">
                <a:latin typeface="Arial"/>
                <a:cs typeface="Arial"/>
              </a:rPr>
              <a:t>см</a:t>
            </a:r>
            <a:endParaRPr sz="900">
              <a:latin typeface="Arial"/>
              <a:cs typeface="Arial"/>
            </a:endParaRPr>
          </a:p>
        </p:txBody>
      </p:sp>
      <p:sp>
        <p:nvSpPr>
          <p:cNvPr id="249" name="object 249"/>
          <p:cNvSpPr/>
          <p:nvPr/>
        </p:nvSpPr>
        <p:spPr>
          <a:xfrm>
            <a:off x="7275576" y="4375403"/>
            <a:ext cx="171450" cy="212725"/>
          </a:xfrm>
          <a:custGeom>
            <a:avLst/>
            <a:gdLst/>
            <a:ahLst/>
            <a:cxnLst/>
            <a:rect l="l" t="t" r="r" b="b"/>
            <a:pathLst>
              <a:path w="171450" h="212725">
                <a:moveTo>
                  <a:pt x="0" y="212598"/>
                </a:moveTo>
                <a:lnTo>
                  <a:pt x="170942" y="0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0" name="object 250"/>
          <p:cNvSpPr txBox="1"/>
          <p:nvPr/>
        </p:nvSpPr>
        <p:spPr>
          <a:xfrm>
            <a:off x="7467345" y="4299457"/>
            <a:ext cx="96520" cy="1879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>
                <a:latin typeface="Calibri"/>
                <a:cs typeface="Calibri"/>
              </a:rPr>
              <a:t>2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51" name="object 251"/>
          <p:cNvSpPr/>
          <p:nvPr/>
        </p:nvSpPr>
        <p:spPr>
          <a:xfrm>
            <a:off x="7418831" y="5486400"/>
            <a:ext cx="153035" cy="119380"/>
          </a:xfrm>
          <a:custGeom>
            <a:avLst/>
            <a:gdLst/>
            <a:ahLst/>
            <a:cxnLst/>
            <a:rect l="l" t="t" r="r" b="b"/>
            <a:pathLst>
              <a:path w="153034" h="119379">
                <a:moveTo>
                  <a:pt x="0" y="0"/>
                </a:moveTo>
                <a:lnTo>
                  <a:pt x="152526" y="118795"/>
                </a:lnTo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2" name="object 252"/>
          <p:cNvSpPr txBox="1"/>
          <p:nvPr/>
        </p:nvSpPr>
        <p:spPr>
          <a:xfrm>
            <a:off x="7594472" y="5524093"/>
            <a:ext cx="96520" cy="1879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>
                <a:latin typeface="Calibri"/>
                <a:cs typeface="Calibri"/>
              </a:rPr>
              <a:t>1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53" name="object 253"/>
          <p:cNvSpPr txBox="1"/>
          <p:nvPr/>
        </p:nvSpPr>
        <p:spPr>
          <a:xfrm>
            <a:off x="6386067" y="5524093"/>
            <a:ext cx="207645" cy="18796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194310" algn="l"/>
              </a:tabLst>
            </a:pPr>
            <a:r>
              <a:rPr dirty="0" sz="1100" u="heavy">
                <a:latin typeface="Calibri"/>
                <a:cs typeface="Calibri"/>
              </a:rPr>
              <a:t> </a:t>
            </a:r>
            <a:r>
              <a:rPr dirty="0" sz="1100" u="heavy">
                <a:latin typeface="Calibri"/>
                <a:cs typeface="Calibri"/>
              </a:rPr>
              <a:t>	</a:t>
            </a:r>
            <a:endParaRPr sz="1100">
              <a:latin typeface="Calibri"/>
              <a:cs typeface="Calibri"/>
            </a:endParaRPr>
          </a:p>
        </p:txBody>
      </p:sp>
      <p:sp>
        <p:nvSpPr>
          <p:cNvPr id="254" name="object 254"/>
          <p:cNvSpPr txBox="1"/>
          <p:nvPr/>
        </p:nvSpPr>
        <p:spPr>
          <a:xfrm>
            <a:off x="168351" y="2746502"/>
            <a:ext cx="4304665" cy="144081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R="15240">
              <a:lnSpc>
                <a:spcPct val="100000"/>
              </a:lnSpc>
            </a:pPr>
            <a:r>
              <a:rPr dirty="0" sz="800" b="1">
                <a:latin typeface="Arial"/>
                <a:cs typeface="Arial"/>
              </a:rPr>
              <a:t>L,</a:t>
            </a:r>
            <a:r>
              <a:rPr dirty="0" sz="800" spc="-100" b="1">
                <a:latin typeface="Arial"/>
                <a:cs typeface="Arial"/>
              </a:rPr>
              <a:t> </a:t>
            </a:r>
            <a:r>
              <a:rPr dirty="0" sz="800" spc="-5" b="1">
                <a:latin typeface="Arial"/>
                <a:cs typeface="Arial"/>
              </a:rPr>
              <a:t>см</a:t>
            </a:r>
            <a:endParaRPr sz="800">
              <a:latin typeface="Arial"/>
              <a:cs typeface="Arial"/>
            </a:endParaRPr>
          </a:p>
          <a:p>
            <a:pPr algn="ctr" marL="3175">
              <a:lnSpc>
                <a:spcPct val="100000"/>
              </a:lnSpc>
              <a:spcBef>
                <a:spcPts val="204"/>
              </a:spcBef>
            </a:pPr>
            <a:r>
              <a:rPr dirty="0" sz="1200" spc="-15">
                <a:latin typeface="Times New Roman"/>
                <a:cs typeface="Times New Roman"/>
              </a:rPr>
              <a:t>Графік </a:t>
            </a:r>
            <a:r>
              <a:rPr dirty="0" sz="1200">
                <a:latin typeface="Times New Roman"/>
                <a:cs typeface="Times New Roman"/>
              </a:rPr>
              <a:t>залежності </a:t>
            </a:r>
            <a:r>
              <a:rPr dirty="0" sz="1200" spc="-10">
                <a:latin typeface="Times New Roman"/>
                <a:cs typeface="Times New Roman"/>
              </a:rPr>
              <a:t>несучої </a:t>
            </a:r>
            <a:r>
              <a:rPr dirty="0" sz="1200" spc="-5">
                <a:latin typeface="Times New Roman"/>
                <a:cs typeface="Times New Roman"/>
              </a:rPr>
              <a:t>здатності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фундаменту</a:t>
            </a:r>
            <a:endParaRPr sz="1200">
              <a:latin typeface="Times New Roman"/>
              <a:cs typeface="Times New Roman"/>
            </a:endParaRPr>
          </a:p>
          <a:p>
            <a:pPr algn="ctr" marL="1905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для </a:t>
            </a:r>
            <a:r>
              <a:rPr dirty="0" sz="1200" spc="-10">
                <a:latin typeface="Times New Roman"/>
                <a:cs typeface="Times New Roman"/>
              </a:rPr>
              <a:t>моделі </a:t>
            </a:r>
            <a:r>
              <a:rPr dirty="0" sz="1200" spc="-5">
                <a:latin typeface="Times New Roman"/>
                <a:cs typeface="Times New Roman"/>
              </a:rPr>
              <a:t>№1 </a:t>
            </a:r>
            <a:r>
              <a:rPr dirty="0" sz="1200">
                <a:latin typeface="Times New Roman"/>
                <a:cs typeface="Times New Roman"/>
              </a:rPr>
              <a:t>від </a:t>
            </a:r>
            <a:r>
              <a:rPr dirty="0" sz="1200" spc="-10">
                <a:latin typeface="Times New Roman"/>
                <a:cs typeface="Times New Roman"/>
              </a:rPr>
              <a:t>довжини </a:t>
            </a:r>
            <a:r>
              <a:rPr dirty="0" sz="1200">
                <a:latin typeface="Times New Roman"/>
                <a:cs typeface="Times New Roman"/>
              </a:rPr>
              <a:t>паль при кроці паль</a:t>
            </a:r>
            <a:r>
              <a:rPr dirty="0" sz="1200" spc="-55">
                <a:latin typeface="Times New Roman"/>
                <a:cs typeface="Times New Roman"/>
              </a:rPr>
              <a:t> </a:t>
            </a:r>
            <a:r>
              <a:rPr dirty="0" sz="1200" spc="5">
                <a:latin typeface="Times New Roman"/>
                <a:cs typeface="Times New Roman"/>
              </a:rPr>
              <a:t>3d:</a:t>
            </a:r>
            <a:endParaRPr sz="1200">
              <a:latin typeface="Times New Roman"/>
              <a:cs typeface="Times New Roman"/>
            </a:endParaRPr>
          </a:p>
          <a:p>
            <a:pPr algn="ctr" marL="12700" marR="5080" indent="-1905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1 </a:t>
            </a:r>
            <a:r>
              <a:rPr dirty="0" sz="1200" spc="5">
                <a:latin typeface="Times New Roman"/>
                <a:cs typeface="Times New Roman"/>
              </a:rPr>
              <a:t>та </a:t>
            </a:r>
            <a:r>
              <a:rPr dirty="0" sz="1200" spc="-5">
                <a:latin typeface="Times New Roman"/>
                <a:cs typeface="Times New Roman"/>
              </a:rPr>
              <a:t>1' </a:t>
            </a:r>
            <a:r>
              <a:rPr dirty="0" sz="1200">
                <a:latin typeface="Times New Roman"/>
                <a:cs typeface="Times New Roman"/>
              </a:rPr>
              <a:t>– </a:t>
            </a:r>
            <a:r>
              <a:rPr dirty="0" sz="1200" spc="-10">
                <a:latin typeface="Times New Roman"/>
                <a:cs typeface="Times New Roman"/>
              </a:rPr>
              <a:t>несуча здатність фундаменту </a:t>
            </a:r>
            <a:r>
              <a:rPr dirty="0" sz="1200" spc="-5">
                <a:latin typeface="Times New Roman"/>
                <a:cs typeface="Times New Roman"/>
              </a:rPr>
              <a:t>в цілому підсиленого </a:t>
            </a:r>
            <a:r>
              <a:rPr dirty="0" sz="1200" spc="5">
                <a:latin typeface="Times New Roman"/>
                <a:cs typeface="Times New Roman"/>
              </a:rPr>
              <a:t>та  </a:t>
            </a:r>
            <a:r>
              <a:rPr dirty="0" sz="1200" spc="-5">
                <a:latin typeface="Times New Roman"/>
                <a:cs typeface="Times New Roman"/>
              </a:rPr>
              <a:t>новостореного </a:t>
            </a:r>
            <a:r>
              <a:rPr dirty="0" sz="1200">
                <a:latin typeface="Times New Roman"/>
                <a:cs typeface="Times New Roman"/>
              </a:rPr>
              <a:t>відповідно; 2 </a:t>
            </a:r>
            <a:r>
              <a:rPr dirty="0" sz="1200" spc="5">
                <a:latin typeface="Times New Roman"/>
                <a:cs typeface="Times New Roman"/>
              </a:rPr>
              <a:t>та </a:t>
            </a:r>
            <a:r>
              <a:rPr dirty="0" sz="1200" spc="-5">
                <a:latin typeface="Times New Roman"/>
                <a:cs typeface="Times New Roman"/>
              </a:rPr>
              <a:t>2' </a:t>
            </a:r>
            <a:r>
              <a:rPr dirty="0" sz="1200">
                <a:latin typeface="Times New Roman"/>
                <a:cs typeface="Times New Roman"/>
              </a:rPr>
              <a:t>– </a:t>
            </a:r>
            <a:r>
              <a:rPr dirty="0" sz="1200" spc="-10">
                <a:latin typeface="Times New Roman"/>
                <a:cs typeface="Times New Roman"/>
              </a:rPr>
              <a:t>несуча здатність </a:t>
            </a:r>
            <a:r>
              <a:rPr dirty="0" sz="1200">
                <a:latin typeface="Times New Roman"/>
                <a:cs typeface="Times New Roman"/>
              </a:rPr>
              <a:t>паль у </a:t>
            </a:r>
            <a:r>
              <a:rPr dirty="0" sz="1200" spc="-5">
                <a:latin typeface="Times New Roman"/>
                <a:cs typeface="Times New Roman"/>
              </a:rPr>
              <a:t>складі  підсиленого </a:t>
            </a:r>
            <a:r>
              <a:rPr dirty="0" sz="1200" spc="5">
                <a:latin typeface="Times New Roman"/>
                <a:cs typeface="Times New Roman"/>
              </a:rPr>
              <a:t>та </a:t>
            </a:r>
            <a:r>
              <a:rPr dirty="0" sz="1200" spc="-5">
                <a:latin typeface="Times New Roman"/>
                <a:cs typeface="Times New Roman"/>
              </a:rPr>
              <a:t>новоствореного </a:t>
            </a:r>
            <a:r>
              <a:rPr dirty="0" sz="1200" spc="-10">
                <a:latin typeface="Times New Roman"/>
                <a:cs typeface="Times New Roman"/>
              </a:rPr>
              <a:t>фундаментів; </a:t>
            </a:r>
            <a:r>
              <a:rPr dirty="0" sz="1200">
                <a:latin typeface="Times New Roman"/>
                <a:cs typeface="Times New Roman"/>
              </a:rPr>
              <a:t>3 </a:t>
            </a:r>
            <a:r>
              <a:rPr dirty="0" sz="1200" spc="5">
                <a:latin typeface="Times New Roman"/>
                <a:cs typeface="Times New Roman"/>
              </a:rPr>
              <a:t>та </a:t>
            </a:r>
            <a:r>
              <a:rPr dirty="0" sz="1200" spc="-5">
                <a:latin typeface="Times New Roman"/>
                <a:cs typeface="Times New Roman"/>
              </a:rPr>
              <a:t>3' </a:t>
            </a:r>
            <a:r>
              <a:rPr dirty="0" sz="1200">
                <a:latin typeface="Times New Roman"/>
                <a:cs typeface="Times New Roman"/>
              </a:rPr>
              <a:t>– </a:t>
            </a:r>
            <a:r>
              <a:rPr dirty="0" sz="1200" spc="-10">
                <a:latin typeface="Times New Roman"/>
                <a:cs typeface="Times New Roman"/>
              </a:rPr>
              <a:t>несуча  здатність </a:t>
            </a:r>
            <a:r>
              <a:rPr dirty="0" sz="1200" spc="-5">
                <a:latin typeface="Times New Roman"/>
                <a:cs typeface="Times New Roman"/>
              </a:rPr>
              <a:t>ростверку підсиленого </a:t>
            </a:r>
            <a:r>
              <a:rPr dirty="0" sz="1200" spc="5">
                <a:latin typeface="Times New Roman"/>
                <a:cs typeface="Times New Roman"/>
              </a:rPr>
              <a:t>та </a:t>
            </a:r>
            <a:r>
              <a:rPr dirty="0" sz="1200" spc="-5">
                <a:latin typeface="Times New Roman"/>
                <a:cs typeface="Times New Roman"/>
              </a:rPr>
              <a:t>новоствореного </a:t>
            </a:r>
            <a:r>
              <a:rPr dirty="0" sz="1200" spc="-10">
                <a:latin typeface="Times New Roman"/>
                <a:cs typeface="Times New Roman"/>
              </a:rPr>
              <a:t>фундаменту  </a:t>
            </a:r>
            <a:r>
              <a:rPr dirty="0" sz="1200">
                <a:latin typeface="Times New Roman"/>
                <a:cs typeface="Times New Roman"/>
              </a:rPr>
              <a:t>відповідно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55" name="object 255"/>
          <p:cNvSpPr txBox="1"/>
          <p:nvPr/>
        </p:nvSpPr>
        <p:spPr>
          <a:xfrm>
            <a:off x="4705603" y="2804033"/>
            <a:ext cx="4304665" cy="13836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R="116205">
              <a:lnSpc>
                <a:spcPts val="835"/>
              </a:lnSpc>
            </a:pPr>
            <a:r>
              <a:rPr dirty="0" sz="800" b="1">
                <a:latin typeface="Arial"/>
                <a:cs typeface="Arial"/>
              </a:rPr>
              <a:t>L,</a:t>
            </a:r>
            <a:r>
              <a:rPr dirty="0" sz="800" spc="-105" b="1">
                <a:latin typeface="Arial"/>
                <a:cs typeface="Arial"/>
              </a:rPr>
              <a:t> </a:t>
            </a:r>
            <a:r>
              <a:rPr dirty="0" sz="800" b="1">
                <a:latin typeface="Arial"/>
                <a:cs typeface="Arial"/>
              </a:rPr>
              <a:t>см</a:t>
            </a:r>
            <a:endParaRPr sz="800">
              <a:latin typeface="Arial"/>
              <a:cs typeface="Arial"/>
            </a:endParaRPr>
          </a:p>
          <a:p>
            <a:pPr algn="ctr" marL="1905">
              <a:lnSpc>
                <a:spcPts val="1315"/>
              </a:lnSpc>
            </a:pPr>
            <a:r>
              <a:rPr dirty="0" sz="1200" spc="-15">
                <a:latin typeface="Times New Roman"/>
                <a:cs typeface="Times New Roman"/>
              </a:rPr>
              <a:t>Графік </a:t>
            </a:r>
            <a:r>
              <a:rPr dirty="0" sz="1200">
                <a:latin typeface="Times New Roman"/>
                <a:cs typeface="Times New Roman"/>
              </a:rPr>
              <a:t>залежності </a:t>
            </a:r>
            <a:r>
              <a:rPr dirty="0" sz="1200" spc="-10">
                <a:latin typeface="Times New Roman"/>
                <a:cs typeface="Times New Roman"/>
              </a:rPr>
              <a:t>несучої </a:t>
            </a:r>
            <a:r>
              <a:rPr dirty="0" sz="1200" spc="-5">
                <a:latin typeface="Times New Roman"/>
                <a:cs typeface="Times New Roman"/>
              </a:rPr>
              <a:t>здатності</a:t>
            </a:r>
            <a:r>
              <a:rPr dirty="0" sz="1200" spc="75">
                <a:latin typeface="Times New Roman"/>
                <a:cs typeface="Times New Roman"/>
              </a:rPr>
              <a:t> </a:t>
            </a:r>
            <a:r>
              <a:rPr dirty="0" sz="1200" spc="-10">
                <a:latin typeface="Times New Roman"/>
                <a:cs typeface="Times New Roman"/>
              </a:rPr>
              <a:t>фундаменту</a:t>
            </a:r>
            <a:endParaRPr sz="1200">
              <a:latin typeface="Times New Roman"/>
              <a:cs typeface="Times New Roman"/>
            </a:endParaRPr>
          </a:p>
          <a:p>
            <a:pPr algn="ctr" marL="1905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для </a:t>
            </a:r>
            <a:r>
              <a:rPr dirty="0" sz="1200" spc="-10">
                <a:latin typeface="Times New Roman"/>
                <a:cs typeface="Times New Roman"/>
              </a:rPr>
              <a:t>моделі </a:t>
            </a:r>
            <a:r>
              <a:rPr dirty="0" sz="1200" spc="-5">
                <a:latin typeface="Times New Roman"/>
                <a:cs typeface="Times New Roman"/>
              </a:rPr>
              <a:t>№1 </a:t>
            </a:r>
            <a:r>
              <a:rPr dirty="0" sz="1200">
                <a:latin typeface="Times New Roman"/>
                <a:cs typeface="Times New Roman"/>
              </a:rPr>
              <a:t>від </a:t>
            </a:r>
            <a:r>
              <a:rPr dirty="0" sz="1200" spc="-10">
                <a:latin typeface="Times New Roman"/>
                <a:cs typeface="Times New Roman"/>
              </a:rPr>
              <a:t>довжини </a:t>
            </a:r>
            <a:r>
              <a:rPr dirty="0" sz="1200">
                <a:latin typeface="Times New Roman"/>
                <a:cs typeface="Times New Roman"/>
              </a:rPr>
              <a:t>паль при кроці паль</a:t>
            </a:r>
            <a:r>
              <a:rPr dirty="0" sz="1200" spc="-2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6d:</a:t>
            </a:r>
            <a:endParaRPr sz="1200">
              <a:latin typeface="Times New Roman"/>
              <a:cs typeface="Times New Roman"/>
            </a:endParaRPr>
          </a:p>
          <a:p>
            <a:pPr algn="ctr" marL="12700" marR="5080" indent="-1905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1 </a:t>
            </a:r>
            <a:r>
              <a:rPr dirty="0" sz="1200" spc="5">
                <a:latin typeface="Times New Roman"/>
                <a:cs typeface="Times New Roman"/>
              </a:rPr>
              <a:t>та </a:t>
            </a:r>
            <a:r>
              <a:rPr dirty="0" sz="1200" spc="-5">
                <a:latin typeface="Times New Roman"/>
                <a:cs typeface="Times New Roman"/>
              </a:rPr>
              <a:t>1' </a:t>
            </a:r>
            <a:r>
              <a:rPr dirty="0" sz="1200">
                <a:latin typeface="Times New Roman"/>
                <a:cs typeface="Times New Roman"/>
              </a:rPr>
              <a:t>– </a:t>
            </a:r>
            <a:r>
              <a:rPr dirty="0" sz="1200" spc="-10">
                <a:latin typeface="Times New Roman"/>
                <a:cs typeface="Times New Roman"/>
              </a:rPr>
              <a:t>несуча здатність фундаменту </a:t>
            </a:r>
            <a:r>
              <a:rPr dirty="0" sz="1200" spc="-5">
                <a:latin typeface="Times New Roman"/>
                <a:cs typeface="Times New Roman"/>
              </a:rPr>
              <a:t>в цілому підсиленого </a:t>
            </a:r>
            <a:r>
              <a:rPr dirty="0" sz="1200" spc="5">
                <a:latin typeface="Times New Roman"/>
                <a:cs typeface="Times New Roman"/>
              </a:rPr>
              <a:t>та  </a:t>
            </a:r>
            <a:r>
              <a:rPr dirty="0" sz="1200" spc="-5">
                <a:latin typeface="Times New Roman"/>
                <a:cs typeface="Times New Roman"/>
              </a:rPr>
              <a:t>новостореного </a:t>
            </a:r>
            <a:r>
              <a:rPr dirty="0" sz="1200">
                <a:latin typeface="Times New Roman"/>
                <a:cs typeface="Times New Roman"/>
              </a:rPr>
              <a:t>відповідно; 2 </a:t>
            </a:r>
            <a:r>
              <a:rPr dirty="0" sz="1200" spc="5">
                <a:latin typeface="Times New Roman"/>
                <a:cs typeface="Times New Roman"/>
              </a:rPr>
              <a:t>та </a:t>
            </a:r>
            <a:r>
              <a:rPr dirty="0" sz="1200" spc="-5">
                <a:latin typeface="Times New Roman"/>
                <a:cs typeface="Times New Roman"/>
              </a:rPr>
              <a:t>2' </a:t>
            </a:r>
            <a:r>
              <a:rPr dirty="0" sz="1200">
                <a:latin typeface="Times New Roman"/>
                <a:cs typeface="Times New Roman"/>
              </a:rPr>
              <a:t>– </a:t>
            </a:r>
            <a:r>
              <a:rPr dirty="0" sz="1200" spc="-10">
                <a:latin typeface="Times New Roman"/>
                <a:cs typeface="Times New Roman"/>
              </a:rPr>
              <a:t>несуча здатність </a:t>
            </a:r>
            <a:r>
              <a:rPr dirty="0" sz="1200">
                <a:latin typeface="Times New Roman"/>
                <a:cs typeface="Times New Roman"/>
              </a:rPr>
              <a:t>паль у </a:t>
            </a:r>
            <a:r>
              <a:rPr dirty="0" sz="1200" spc="-5">
                <a:latin typeface="Times New Roman"/>
                <a:cs typeface="Times New Roman"/>
              </a:rPr>
              <a:t>складі  підсиленого </a:t>
            </a:r>
            <a:r>
              <a:rPr dirty="0" sz="1200" spc="5">
                <a:latin typeface="Times New Roman"/>
                <a:cs typeface="Times New Roman"/>
              </a:rPr>
              <a:t>та </a:t>
            </a:r>
            <a:r>
              <a:rPr dirty="0" sz="1200" spc="-5">
                <a:latin typeface="Times New Roman"/>
                <a:cs typeface="Times New Roman"/>
              </a:rPr>
              <a:t>новоствореного </a:t>
            </a:r>
            <a:r>
              <a:rPr dirty="0" sz="1200" spc="-10">
                <a:latin typeface="Times New Roman"/>
                <a:cs typeface="Times New Roman"/>
              </a:rPr>
              <a:t>фундаментів; </a:t>
            </a:r>
            <a:r>
              <a:rPr dirty="0" sz="1200">
                <a:latin typeface="Times New Roman"/>
                <a:cs typeface="Times New Roman"/>
              </a:rPr>
              <a:t>3 </a:t>
            </a:r>
            <a:r>
              <a:rPr dirty="0" sz="1200" spc="5">
                <a:latin typeface="Times New Roman"/>
                <a:cs typeface="Times New Roman"/>
              </a:rPr>
              <a:t>та </a:t>
            </a:r>
            <a:r>
              <a:rPr dirty="0" sz="1200" spc="-5">
                <a:latin typeface="Times New Roman"/>
                <a:cs typeface="Times New Roman"/>
              </a:rPr>
              <a:t>3' </a:t>
            </a:r>
            <a:r>
              <a:rPr dirty="0" sz="1200">
                <a:latin typeface="Times New Roman"/>
                <a:cs typeface="Times New Roman"/>
              </a:rPr>
              <a:t>– </a:t>
            </a:r>
            <a:r>
              <a:rPr dirty="0" sz="1200" spc="-5">
                <a:latin typeface="Times New Roman"/>
                <a:cs typeface="Times New Roman"/>
              </a:rPr>
              <a:t>несуча  </a:t>
            </a:r>
            <a:r>
              <a:rPr dirty="0" sz="1200" spc="-10">
                <a:latin typeface="Times New Roman"/>
                <a:cs typeface="Times New Roman"/>
              </a:rPr>
              <a:t>здатність </a:t>
            </a:r>
            <a:r>
              <a:rPr dirty="0" sz="1200" spc="-5">
                <a:latin typeface="Times New Roman"/>
                <a:cs typeface="Times New Roman"/>
              </a:rPr>
              <a:t>ростверку підсиленого </a:t>
            </a:r>
            <a:r>
              <a:rPr dirty="0" sz="1200" spc="5">
                <a:latin typeface="Times New Roman"/>
                <a:cs typeface="Times New Roman"/>
              </a:rPr>
              <a:t>та </a:t>
            </a:r>
            <a:r>
              <a:rPr dirty="0" sz="1200" spc="-5">
                <a:latin typeface="Times New Roman"/>
                <a:cs typeface="Times New Roman"/>
              </a:rPr>
              <a:t>новоствореного </a:t>
            </a:r>
            <a:r>
              <a:rPr dirty="0" sz="1200" spc="-10">
                <a:latin typeface="Times New Roman"/>
                <a:cs typeface="Times New Roman"/>
              </a:rPr>
              <a:t>фундаменту  </a:t>
            </a:r>
            <a:r>
              <a:rPr dirty="0" sz="1200">
                <a:latin typeface="Times New Roman"/>
                <a:cs typeface="Times New Roman"/>
              </a:rPr>
              <a:t>відповідно</a:t>
            </a:r>
            <a:endParaRPr sz="1200">
              <a:latin typeface="Times New Roman"/>
              <a:cs typeface="Times New Roman"/>
            </a:endParaRPr>
          </a:p>
        </p:txBody>
      </p:sp>
      <p:sp>
        <p:nvSpPr>
          <p:cNvPr id="256" name="object 256"/>
          <p:cNvSpPr txBox="1"/>
          <p:nvPr/>
        </p:nvSpPr>
        <p:spPr>
          <a:xfrm>
            <a:off x="892555" y="6254191"/>
            <a:ext cx="6963409" cy="3778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Залежність </a:t>
            </a:r>
            <a:r>
              <a:rPr dirty="0" sz="1200" spc="-10">
                <a:latin typeface="Times New Roman"/>
                <a:cs typeface="Times New Roman"/>
              </a:rPr>
              <a:t>несучої </a:t>
            </a:r>
            <a:r>
              <a:rPr dirty="0" sz="1200" spc="-5">
                <a:latin typeface="Times New Roman"/>
                <a:cs typeface="Times New Roman"/>
              </a:rPr>
              <a:t>здатності ростверку </a:t>
            </a:r>
            <a:r>
              <a:rPr dirty="0" sz="1200">
                <a:latin typeface="Times New Roman"/>
                <a:cs typeface="Times New Roman"/>
              </a:rPr>
              <a:t>для </a:t>
            </a:r>
            <a:r>
              <a:rPr dirty="0" sz="1200" spc="-10">
                <a:latin typeface="Times New Roman"/>
                <a:cs typeface="Times New Roman"/>
              </a:rPr>
              <a:t>моделі </a:t>
            </a:r>
            <a:r>
              <a:rPr dirty="0" sz="1200" spc="-5">
                <a:latin typeface="Times New Roman"/>
                <a:cs typeface="Times New Roman"/>
              </a:rPr>
              <a:t>№1 </a:t>
            </a:r>
            <a:r>
              <a:rPr dirty="0" sz="1200">
                <a:latin typeface="Times New Roman"/>
                <a:cs typeface="Times New Roman"/>
              </a:rPr>
              <a:t>для </a:t>
            </a:r>
            <a:r>
              <a:rPr dirty="0" sz="1200" spc="-5">
                <a:latin typeface="Times New Roman"/>
                <a:cs typeface="Times New Roman"/>
              </a:rPr>
              <a:t>підсиленого </a:t>
            </a:r>
            <a:r>
              <a:rPr dirty="0" sz="1200" spc="-10">
                <a:latin typeface="Times New Roman"/>
                <a:cs typeface="Times New Roman"/>
              </a:rPr>
              <a:t>фундаменту </a:t>
            </a:r>
            <a:r>
              <a:rPr dirty="0" sz="1200" spc="-5">
                <a:latin typeface="Times New Roman"/>
                <a:cs typeface="Times New Roman"/>
              </a:rPr>
              <a:t>(а) </a:t>
            </a:r>
            <a:r>
              <a:rPr dirty="0" sz="1200" spc="5">
                <a:latin typeface="Times New Roman"/>
                <a:cs typeface="Times New Roman"/>
              </a:rPr>
              <a:t>та</a:t>
            </a:r>
            <a:r>
              <a:rPr dirty="0" sz="1200" spc="285">
                <a:latin typeface="Times New Roman"/>
                <a:cs typeface="Times New Roman"/>
              </a:rPr>
              <a:t> </a:t>
            </a:r>
            <a:r>
              <a:rPr dirty="0" sz="1200" spc="-5">
                <a:latin typeface="Times New Roman"/>
                <a:cs typeface="Times New Roman"/>
              </a:rPr>
              <a:t>новоствореного</a:t>
            </a:r>
            <a:endParaRPr sz="1200">
              <a:latin typeface="Times New Roman"/>
              <a:cs typeface="Times New Roman"/>
            </a:endParaRPr>
          </a:p>
          <a:p>
            <a:pPr algn="ctr" marL="2540">
              <a:lnSpc>
                <a:spcPct val="100000"/>
              </a:lnSpc>
            </a:pPr>
            <a:r>
              <a:rPr dirty="0" sz="1200" spc="-5">
                <a:latin typeface="Times New Roman"/>
                <a:cs typeface="Times New Roman"/>
              </a:rPr>
              <a:t>пальового (2) </a:t>
            </a:r>
            <a:r>
              <a:rPr dirty="0" sz="1200">
                <a:latin typeface="Times New Roman"/>
                <a:cs typeface="Times New Roman"/>
              </a:rPr>
              <a:t>від </a:t>
            </a:r>
            <a:r>
              <a:rPr dirty="0" sz="1200" spc="-5">
                <a:latin typeface="Times New Roman"/>
                <a:cs typeface="Times New Roman"/>
              </a:rPr>
              <a:t>кроку </a:t>
            </a:r>
            <a:r>
              <a:rPr dirty="0" sz="1200">
                <a:latin typeface="Times New Roman"/>
                <a:cs typeface="Times New Roman"/>
              </a:rPr>
              <a:t>і </a:t>
            </a:r>
            <a:r>
              <a:rPr dirty="0" sz="1200" spc="-5">
                <a:latin typeface="Times New Roman"/>
                <a:cs typeface="Times New Roman"/>
              </a:rPr>
              <a:t>довжини </a:t>
            </a:r>
            <a:r>
              <a:rPr dirty="0" sz="1200">
                <a:latin typeface="Times New Roman"/>
                <a:cs typeface="Times New Roman"/>
              </a:rPr>
              <a:t>паль:  </a:t>
            </a:r>
            <a:r>
              <a:rPr dirty="0" sz="1200" spc="5">
                <a:latin typeface="Times New Roman"/>
                <a:cs typeface="Times New Roman"/>
              </a:rPr>
              <a:t>1- </a:t>
            </a:r>
            <a:r>
              <a:rPr dirty="0" sz="1200">
                <a:latin typeface="Times New Roman"/>
                <a:cs typeface="Times New Roman"/>
              </a:rPr>
              <a:t>при кроці </a:t>
            </a:r>
            <a:r>
              <a:rPr dirty="0" sz="1200" spc="-5">
                <a:latin typeface="Times New Roman"/>
                <a:cs typeface="Times New Roman"/>
              </a:rPr>
              <a:t>3d; </a:t>
            </a:r>
            <a:r>
              <a:rPr dirty="0" sz="1200">
                <a:latin typeface="Times New Roman"/>
                <a:cs typeface="Times New Roman"/>
              </a:rPr>
              <a:t>2 – при</a:t>
            </a:r>
            <a:r>
              <a:rPr dirty="0" sz="1200" spc="-114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кроці</a:t>
            </a:r>
            <a:endParaRPr sz="12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209026" y="189737"/>
            <a:ext cx="684530" cy="647700"/>
          </a:xfrm>
          <a:custGeom>
            <a:avLst/>
            <a:gdLst/>
            <a:ahLst/>
            <a:cxnLst/>
            <a:rect l="l" t="t" r="r" b="b"/>
            <a:pathLst>
              <a:path w="684529" h="647700">
                <a:moveTo>
                  <a:pt x="0" y="323849"/>
                </a:moveTo>
                <a:lnTo>
                  <a:pt x="3709" y="276003"/>
                </a:lnTo>
                <a:lnTo>
                  <a:pt x="14484" y="230332"/>
                </a:lnTo>
                <a:lnTo>
                  <a:pt x="31796" y="187340"/>
                </a:lnTo>
                <a:lnTo>
                  <a:pt x="55115" y="147528"/>
                </a:lnTo>
                <a:lnTo>
                  <a:pt x="83914" y="111397"/>
                </a:lnTo>
                <a:lnTo>
                  <a:pt x="117662" y="79448"/>
                </a:lnTo>
                <a:lnTo>
                  <a:pt x="155832" y="52184"/>
                </a:lnTo>
                <a:lnTo>
                  <a:pt x="197893" y="30106"/>
                </a:lnTo>
                <a:lnTo>
                  <a:pt x="243317" y="13714"/>
                </a:lnTo>
                <a:lnTo>
                  <a:pt x="291575" y="3512"/>
                </a:lnTo>
                <a:lnTo>
                  <a:pt x="342138" y="0"/>
                </a:lnTo>
                <a:lnTo>
                  <a:pt x="392700" y="3512"/>
                </a:lnTo>
                <a:lnTo>
                  <a:pt x="440958" y="13714"/>
                </a:lnTo>
                <a:lnTo>
                  <a:pt x="486382" y="30106"/>
                </a:lnTo>
                <a:lnTo>
                  <a:pt x="528443" y="52184"/>
                </a:lnTo>
                <a:lnTo>
                  <a:pt x="566613" y="79448"/>
                </a:lnTo>
                <a:lnTo>
                  <a:pt x="600361" y="111397"/>
                </a:lnTo>
                <a:lnTo>
                  <a:pt x="629160" y="147528"/>
                </a:lnTo>
                <a:lnTo>
                  <a:pt x="652479" y="187340"/>
                </a:lnTo>
                <a:lnTo>
                  <a:pt x="669791" y="230332"/>
                </a:lnTo>
                <a:lnTo>
                  <a:pt x="680566" y="276003"/>
                </a:lnTo>
                <a:lnTo>
                  <a:pt x="684276" y="323849"/>
                </a:lnTo>
                <a:lnTo>
                  <a:pt x="680566" y="371696"/>
                </a:lnTo>
                <a:lnTo>
                  <a:pt x="669791" y="417367"/>
                </a:lnTo>
                <a:lnTo>
                  <a:pt x="652479" y="460359"/>
                </a:lnTo>
                <a:lnTo>
                  <a:pt x="629160" y="500171"/>
                </a:lnTo>
                <a:lnTo>
                  <a:pt x="600361" y="536302"/>
                </a:lnTo>
                <a:lnTo>
                  <a:pt x="566613" y="568251"/>
                </a:lnTo>
                <a:lnTo>
                  <a:pt x="528443" y="595515"/>
                </a:lnTo>
                <a:lnTo>
                  <a:pt x="486382" y="617593"/>
                </a:lnTo>
                <a:lnTo>
                  <a:pt x="440958" y="633985"/>
                </a:lnTo>
                <a:lnTo>
                  <a:pt x="392700" y="644187"/>
                </a:lnTo>
                <a:lnTo>
                  <a:pt x="342138" y="647699"/>
                </a:lnTo>
                <a:lnTo>
                  <a:pt x="291575" y="644187"/>
                </a:lnTo>
                <a:lnTo>
                  <a:pt x="243317" y="633985"/>
                </a:lnTo>
                <a:lnTo>
                  <a:pt x="197893" y="617593"/>
                </a:lnTo>
                <a:lnTo>
                  <a:pt x="155832" y="595515"/>
                </a:lnTo>
                <a:lnTo>
                  <a:pt x="117662" y="568251"/>
                </a:lnTo>
                <a:lnTo>
                  <a:pt x="83914" y="536302"/>
                </a:lnTo>
                <a:lnTo>
                  <a:pt x="55115" y="500171"/>
                </a:lnTo>
                <a:lnTo>
                  <a:pt x="31796" y="460359"/>
                </a:lnTo>
                <a:lnTo>
                  <a:pt x="14484" y="417367"/>
                </a:lnTo>
                <a:lnTo>
                  <a:pt x="3709" y="371696"/>
                </a:lnTo>
                <a:lnTo>
                  <a:pt x="0" y="323849"/>
                </a:lnTo>
                <a:close/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8423909" y="367919"/>
            <a:ext cx="254000" cy="2863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latin typeface="Times New Roman"/>
                <a:cs typeface="Times New Roman"/>
              </a:rPr>
              <a:t>13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915924" y="2197607"/>
            <a:ext cx="3663950" cy="0"/>
          </a:xfrm>
          <a:custGeom>
            <a:avLst/>
            <a:gdLst/>
            <a:ahLst/>
            <a:cxnLst/>
            <a:rect l="l" t="t" r="r" b="b"/>
            <a:pathLst>
              <a:path w="3663950" h="0">
                <a:moveTo>
                  <a:pt x="0" y="0"/>
                </a:moveTo>
                <a:lnTo>
                  <a:pt x="3663696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915924" y="1847088"/>
            <a:ext cx="3663950" cy="0"/>
          </a:xfrm>
          <a:custGeom>
            <a:avLst/>
            <a:gdLst/>
            <a:ahLst/>
            <a:cxnLst/>
            <a:rect l="l" t="t" r="r" b="b"/>
            <a:pathLst>
              <a:path w="3663950" h="0">
                <a:moveTo>
                  <a:pt x="0" y="0"/>
                </a:moveTo>
                <a:lnTo>
                  <a:pt x="3663696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915924" y="1495044"/>
            <a:ext cx="3663950" cy="0"/>
          </a:xfrm>
          <a:custGeom>
            <a:avLst/>
            <a:gdLst/>
            <a:ahLst/>
            <a:cxnLst/>
            <a:rect l="l" t="t" r="r" b="b"/>
            <a:pathLst>
              <a:path w="3663950" h="0">
                <a:moveTo>
                  <a:pt x="0" y="0"/>
                </a:moveTo>
                <a:lnTo>
                  <a:pt x="3663696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915924" y="1144524"/>
            <a:ext cx="3663950" cy="0"/>
          </a:xfrm>
          <a:custGeom>
            <a:avLst/>
            <a:gdLst/>
            <a:ahLst/>
            <a:cxnLst/>
            <a:rect l="l" t="t" r="r" b="b"/>
            <a:pathLst>
              <a:path w="3663950" h="0">
                <a:moveTo>
                  <a:pt x="0" y="0"/>
                </a:moveTo>
                <a:lnTo>
                  <a:pt x="3663696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915924" y="794004"/>
            <a:ext cx="3663950" cy="0"/>
          </a:xfrm>
          <a:custGeom>
            <a:avLst/>
            <a:gdLst/>
            <a:ahLst/>
            <a:cxnLst/>
            <a:rect l="l" t="t" r="r" b="b"/>
            <a:pathLst>
              <a:path w="3663950" h="0">
                <a:moveTo>
                  <a:pt x="0" y="0"/>
                </a:moveTo>
                <a:lnTo>
                  <a:pt x="3663696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915924" y="443483"/>
            <a:ext cx="3663950" cy="0"/>
          </a:xfrm>
          <a:custGeom>
            <a:avLst/>
            <a:gdLst/>
            <a:ahLst/>
            <a:cxnLst/>
            <a:rect l="l" t="t" r="r" b="b"/>
            <a:pathLst>
              <a:path w="3663950" h="0">
                <a:moveTo>
                  <a:pt x="0" y="0"/>
                </a:moveTo>
                <a:lnTo>
                  <a:pt x="3663696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915924" y="443483"/>
            <a:ext cx="3663950" cy="2105025"/>
          </a:xfrm>
          <a:custGeom>
            <a:avLst/>
            <a:gdLst/>
            <a:ahLst/>
            <a:cxnLst/>
            <a:rect l="l" t="t" r="r" b="b"/>
            <a:pathLst>
              <a:path w="3663950" h="2105025">
                <a:moveTo>
                  <a:pt x="0" y="2104644"/>
                </a:moveTo>
                <a:lnTo>
                  <a:pt x="3663696" y="2104644"/>
                </a:lnTo>
                <a:lnTo>
                  <a:pt x="3663696" y="0"/>
                </a:lnTo>
                <a:lnTo>
                  <a:pt x="0" y="0"/>
                </a:lnTo>
                <a:lnTo>
                  <a:pt x="0" y="2104644"/>
                </a:lnTo>
                <a:close/>
              </a:path>
            </a:pathLst>
          </a:custGeom>
          <a:ln w="12192">
            <a:solidFill>
              <a:srgbClr val="80808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915924" y="443483"/>
            <a:ext cx="0" cy="2105025"/>
          </a:xfrm>
          <a:custGeom>
            <a:avLst/>
            <a:gdLst/>
            <a:ahLst/>
            <a:cxnLst/>
            <a:rect l="l" t="t" r="r" b="b"/>
            <a:pathLst>
              <a:path w="0" h="2105025">
                <a:moveTo>
                  <a:pt x="0" y="2104643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877824" y="254812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877824" y="2197607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877824" y="1847088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877824" y="1495044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877824" y="1144524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877824" y="794004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877824" y="443483"/>
            <a:ext cx="38100" cy="0"/>
          </a:xfrm>
          <a:custGeom>
            <a:avLst/>
            <a:gdLst/>
            <a:ahLst/>
            <a:cxnLst/>
            <a:rect l="l" t="t" r="r" b="b"/>
            <a:pathLst>
              <a:path w="38100" h="0">
                <a:moveTo>
                  <a:pt x="0" y="0"/>
                </a:moveTo>
                <a:lnTo>
                  <a:pt x="3810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915924" y="2548127"/>
            <a:ext cx="3663950" cy="0"/>
          </a:xfrm>
          <a:custGeom>
            <a:avLst/>
            <a:gdLst/>
            <a:ahLst/>
            <a:cxnLst/>
            <a:rect l="l" t="t" r="r" b="b"/>
            <a:pathLst>
              <a:path w="3663950" h="0">
                <a:moveTo>
                  <a:pt x="0" y="0"/>
                </a:moveTo>
                <a:lnTo>
                  <a:pt x="3663696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915924" y="2548127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2136648" y="2548127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3357371" y="2548127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4579620" y="2548127"/>
            <a:ext cx="0" cy="38100"/>
          </a:xfrm>
          <a:custGeom>
            <a:avLst/>
            <a:gdLst/>
            <a:ahLst/>
            <a:cxnLst/>
            <a:rect l="l" t="t" r="r" b="b"/>
            <a:pathLst>
              <a:path w="0" h="38100">
                <a:moveTo>
                  <a:pt x="0" y="0"/>
                </a:moveTo>
                <a:lnTo>
                  <a:pt x="0" y="3810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1527047" y="967739"/>
            <a:ext cx="2441575" cy="650875"/>
          </a:xfrm>
          <a:custGeom>
            <a:avLst/>
            <a:gdLst/>
            <a:ahLst/>
            <a:cxnLst/>
            <a:rect l="l" t="t" r="r" b="b"/>
            <a:pathLst>
              <a:path w="2441575" h="650875">
                <a:moveTo>
                  <a:pt x="0" y="0"/>
                </a:moveTo>
                <a:lnTo>
                  <a:pt x="1220724" y="344424"/>
                </a:lnTo>
                <a:lnTo>
                  <a:pt x="2441448" y="650748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1494663" y="935608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4" h="64134">
                <a:moveTo>
                  <a:pt x="32003" y="0"/>
                </a:moveTo>
                <a:lnTo>
                  <a:pt x="0" y="64007"/>
                </a:lnTo>
                <a:lnTo>
                  <a:pt x="64008" y="64007"/>
                </a:lnTo>
                <a:lnTo>
                  <a:pt x="3200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1494663" y="935608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4" h="64134">
                <a:moveTo>
                  <a:pt x="32003" y="0"/>
                </a:moveTo>
                <a:lnTo>
                  <a:pt x="64008" y="64007"/>
                </a:lnTo>
                <a:lnTo>
                  <a:pt x="0" y="64007"/>
                </a:lnTo>
                <a:lnTo>
                  <a:pt x="32003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2715386" y="1280033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5" h="64134">
                <a:moveTo>
                  <a:pt x="32004" y="0"/>
                </a:moveTo>
                <a:lnTo>
                  <a:pt x="0" y="64007"/>
                </a:lnTo>
                <a:lnTo>
                  <a:pt x="64007" y="64007"/>
                </a:lnTo>
                <a:lnTo>
                  <a:pt x="3200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2715386" y="1280033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5" h="64134">
                <a:moveTo>
                  <a:pt x="32004" y="0"/>
                </a:moveTo>
                <a:lnTo>
                  <a:pt x="64007" y="64007"/>
                </a:lnTo>
                <a:lnTo>
                  <a:pt x="0" y="64007"/>
                </a:lnTo>
                <a:lnTo>
                  <a:pt x="32004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3936110" y="1586357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5" h="64135">
                <a:moveTo>
                  <a:pt x="32003" y="0"/>
                </a:moveTo>
                <a:lnTo>
                  <a:pt x="0" y="64007"/>
                </a:lnTo>
                <a:lnTo>
                  <a:pt x="64008" y="64007"/>
                </a:lnTo>
                <a:lnTo>
                  <a:pt x="3200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3936110" y="1586357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5" h="64135">
                <a:moveTo>
                  <a:pt x="32003" y="0"/>
                </a:moveTo>
                <a:lnTo>
                  <a:pt x="64008" y="64007"/>
                </a:lnTo>
                <a:lnTo>
                  <a:pt x="0" y="64007"/>
                </a:lnTo>
                <a:lnTo>
                  <a:pt x="32003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/>
          <p:nvPr/>
        </p:nvSpPr>
        <p:spPr>
          <a:xfrm>
            <a:off x="1527047" y="745236"/>
            <a:ext cx="2441575" cy="599440"/>
          </a:xfrm>
          <a:custGeom>
            <a:avLst/>
            <a:gdLst/>
            <a:ahLst/>
            <a:cxnLst/>
            <a:rect l="l" t="t" r="r" b="b"/>
            <a:pathLst>
              <a:path w="2441575" h="599440">
                <a:moveTo>
                  <a:pt x="0" y="0"/>
                </a:moveTo>
                <a:lnTo>
                  <a:pt x="1220724" y="184403"/>
                </a:lnTo>
                <a:lnTo>
                  <a:pt x="2441448" y="598931"/>
                </a:lnTo>
              </a:path>
            </a:pathLst>
          </a:custGeom>
          <a:ln w="1219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2" name="object 32"/>
          <p:cNvSpPr/>
          <p:nvPr/>
        </p:nvSpPr>
        <p:spPr>
          <a:xfrm>
            <a:off x="1494663" y="713105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4" h="64134">
                <a:moveTo>
                  <a:pt x="0" y="64008"/>
                </a:moveTo>
                <a:lnTo>
                  <a:pt x="64008" y="64008"/>
                </a:lnTo>
                <a:lnTo>
                  <a:pt x="64008" y="0"/>
                </a:lnTo>
                <a:lnTo>
                  <a:pt x="0" y="0"/>
                </a:lnTo>
                <a:lnTo>
                  <a:pt x="0" y="640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3" name="object 33"/>
          <p:cNvSpPr/>
          <p:nvPr/>
        </p:nvSpPr>
        <p:spPr>
          <a:xfrm>
            <a:off x="1494663" y="713105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4" h="64134">
                <a:moveTo>
                  <a:pt x="0" y="64008"/>
                </a:moveTo>
                <a:lnTo>
                  <a:pt x="64008" y="64008"/>
                </a:lnTo>
                <a:lnTo>
                  <a:pt x="64008" y="0"/>
                </a:lnTo>
                <a:lnTo>
                  <a:pt x="0" y="0"/>
                </a:lnTo>
                <a:lnTo>
                  <a:pt x="0" y="640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4" name="object 34"/>
          <p:cNvSpPr/>
          <p:nvPr/>
        </p:nvSpPr>
        <p:spPr>
          <a:xfrm>
            <a:off x="2715386" y="897508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5" h="64134">
                <a:moveTo>
                  <a:pt x="0" y="64008"/>
                </a:moveTo>
                <a:lnTo>
                  <a:pt x="64007" y="64008"/>
                </a:lnTo>
                <a:lnTo>
                  <a:pt x="64007" y="0"/>
                </a:lnTo>
                <a:lnTo>
                  <a:pt x="0" y="0"/>
                </a:lnTo>
                <a:lnTo>
                  <a:pt x="0" y="640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5" name="object 35"/>
          <p:cNvSpPr/>
          <p:nvPr/>
        </p:nvSpPr>
        <p:spPr>
          <a:xfrm>
            <a:off x="2715386" y="897508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5" h="64134">
                <a:moveTo>
                  <a:pt x="0" y="64008"/>
                </a:moveTo>
                <a:lnTo>
                  <a:pt x="64007" y="64008"/>
                </a:lnTo>
                <a:lnTo>
                  <a:pt x="64007" y="0"/>
                </a:lnTo>
                <a:lnTo>
                  <a:pt x="0" y="0"/>
                </a:lnTo>
                <a:lnTo>
                  <a:pt x="0" y="64008"/>
                </a:lnTo>
                <a:close/>
              </a:path>
            </a:pathLst>
          </a:custGeom>
          <a:ln w="914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6" name="object 36"/>
          <p:cNvSpPr/>
          <p:nvPr/>
        </p:nvSpPr>
        <p:spPr>
          <a:xfrm>
            <a:off x="3936110" y="1312036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5" h="64134">
                <a:moveTo>
                  <a:pt x="0" y="64008"/>
                </a:moveTo>
                <a:lnTo>
                  <a:pt x="64008" y="64008"/>
                </a:lnTo>
                <a:lnTo>
                  <a:pt x="64008" y="0"/>
                </a:lnTo>
                <a:lnTo>
                  <a:pt x="0" y="0"/>
                </a:lnTo>
                <a:lnTo>
                  <a:pt x="0" y="64008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7" name="object 37"/>
          <p:cNvSpPr/>
          <p:nvPr/>
        </p:nvSpPr>
        <p:spPr>
          <a:xfrm>
            <a:off x="3936110" y="1312036"/>
            <a:ext cx="64135" cy="64135"/>
          </a:xfrm>
          <a:custGeom>
            <a:avLst/>
            <a:gdLst/>
            <a:ahLst/>
            <a:cxnLst/>
            <a:rect l="l" t="t" r="r" b="b"/>
            <a:pathLst>
              <a:path w="64135" h="64134">
                <a:moveTo>
                  <a:pt x="0" y="64008"/>
                </a:moveTo>
                <a:lnTo>
                  <a:pt x="64008" y="64008"/>
                </a:lnTo>
                <a:lnTo>
                  <a:pt x="64008" y="0"/>
                </a:lnTo>
                <a:lnTo>
                  <a:pt x="0" y="0"/>
                </a:lnTo>
                <a:lnTo>
                  <a:pt x="0" y="64008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8" name="object 38"/>
          <p:cNvSpPr/>
          <p:nvPr/>
        </p:nvSpPr>
        <p:spPr>
          <a:xfrm>
            <a:off x="1526286" y="2274570"/>
            <a:ext cx="2443480" cy="50800"/>
          </a:xfrm>
          <a:custGeom>
            <a:avLst/>
            <a:gdLst/>
            <a:ahLst/>
            <a:cxnLst/>
            <a:rect l="l" t="t" r="r" b="b"/>
            <a:pathLst>
              <a:path w="2443479" h="50800">
                <a:moveTo>
                  <a:pt x="0" y="0"/>
                </a:moveTo>
                <a:lnTo>
                  <a:pt x="1220724" y="50291"/>
                </a:lnTo>
                <a:lnTo>
                  <a:pt x="2442972" y="30479"/>
                </a:lnTo>
              </a:path>
            </a:pathLst>
          </a:custGeom>
          <a:ln w="19812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39" name="object 39"/>
          <p:cNvSpPr/>
          <p:nvPr/>
        </p:nvSpPr>
        <p:spPr>
          <a:xfrm>
            <a:off x="1482471" y="2231008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195" y="0"/>
                </a:moveTo>
                <a:lnTo>
                  <a:pt x="88391" y="88391"/>
                </a:lnTo>
                <a:lnTo>
                  <a:pt x="0" y="88391"/>
                </a:lnTo>
                <a:lnTo>
                  <a:pt x="44195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0" name="object 40"/>
          <p:cNvSpPr/>
          <p:nvPr/>
        </p:nvSpPr>
        <p:spPr>
          <a:xfrm>
            <a:off x="2703195" y="2279776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196" y="0"/>
                </a:moveTo>
                <a:lnTo>
                  <a:pt x="88392" y="88392"/>
                </a:lnTo>
                <a:lnTo>
                  <a:pt x="0" y="88392"/>
                </a:lnTo>
                <a:lnTo>
                  <a:pt x="44196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1" name="object 41"/>
          <p:cNvSpPr/>
          <p:nvPr/>
        </p:nvSpPr>
        <p:spPr>
          <a:xfrm>
            <a:off x="3923919" y="2261489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195" y="0"/>
                </a:moveTo>
                <a:lnTo>
                  <a:pt x="88391" y="88391"/>
                </a:lnTo>
                <a:lnTo>
                  <a:pt x="0" y="88391"/>
                </a:lnTo>
                <a:lnTo>
                  <a:pt x="44195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2" name="object 42"/>
          <p:cNvSpPr/>
          <p:nvPr/>
        </p:nvSpPr>
        <p:spPr>
          <a:xfrm>
            <a:off x="1526286" y="1116330"/>
            <a:ext cx="2443480" cy="99060"/>
          </a:xfrm>
          <a:custGeom>
            <a:avLst/>
            <a:gdLst/>
            <a:ahLst/>
            <a:cxnLst/>
            <a:rect l="l" t="t" r="r" b="b"/>
            <a:pathLst>
              <a:path w="2443479" h="99059">
                <a:moveTo>
                  <a:pt x="0" y="99060"/>
                </a:moveTo>
                <a:lnTo>
                  <a:pt x="1220724" y="0"/>
                </a:lnTo>
                <a:lnTo>
                  <a:pt x="2442972" y="1524"/>
                </a:lnTo>
              </a:path>
            </a:pathLst>
          </a:custGeom>
          <a:ln w="19811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43" name="object 43"/>
          <p:cNvSpPr/>
          <p:nvPr/>
        </p:nvSpPr>
        <p:spPr>
          <a:xfrm>
            <a:off x="1482471" y="1170305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1"/>
                </a:moveTo>
                <a:lnTo>
                  <a:pt x="88391" y="88391"/>
                </a:lnTo>
                <a:lnTo>
                  <a:pt x="88391" y="0"/>
                </a:lnTo>
                <a:lnTo>
                  <a:pt x="0" y="0"/>
                </a:lnTo>
                <a:lnTo>
                  <a:pt x="0" y="88391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4" name="object 44"/>
          <p:cNvSpPr/>
          <p:nvPr/>
        </p:nvSpPr>
        <p:spPr>
          <a:xfrm>
            <a:off x="2703195" y="1071244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1"/>
                </a:moveTo>
                <a:lnTo>
                  <a:pt x="88392" y="88391"/>
                </a:lnTo>
                <a:lnTo>
                  <a:pt x="88392" y="0"/>
                </a:lnTo>
                <a:lnTo>
                  <a:pt x="0" y="0"/>
                </a:lnTo>
                <a:lnTo>
                  <a:pt x="0" y="88391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5" name="object 45"/>
          <p:cNvSpPr/>
          <p:nvPr/>
        </p:nvSpPr>
        <p:spPr>
          <a:xfrm>
            <a:off x="3923919" y="1074292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0" y="88391"/>
                </a:moveTo>
                <a:lnTo>
                  <a:pt x="88391" y="88391"/>
                </a:lnTo>
                <a:lnTo>
                  <a:pt x="88391" y="0"/>
                </a:lnTo>
                <a:lnTo>
                  <a:pt x="0" y="0"/>
                </a:lnTo>
                <a:lnTo>
                  <a:pt x="0" y="88391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 txBox="1"/>
          <p:nvPr/>
        </p:nvSpPr>
        <p:spPr>
          <a:xfrm>
            <a:off x="652983" y="1408557"/>
            <a:ext cx="165735" cy="121602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>
                <a:latin typeface="Arial"/>
                <a:cs typeface="Arial"/>
              </a:rPr>
              <a:t>60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3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000" spc="-10">
                <a:latin typeface="Arial"/>
                <a:cs typeface="Arial"/>
              </a:rPr>
              <a:t>50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3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dirty="0" sz="1000" spc="-10">
                <a:latin typeface="Arial"/>
                <a:cs typeface="Arial"/>
              </a:rPr>
              <a:t>40</a:t>
            </a:r>
            <a:endParaRPr sz="10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135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000" spc="-10">
                <a:latin typeface="Arial"/>
                <a:cs typeface="Arial"/>
              </a:rPr>
              <a:t>30</a:t>
            </a:r>
            <a:endParaRPr sz="10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652983" y="1058036"/>
            <a:ext cx="165735" cy="1638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>
                <a:latin typeface="Arial"/>
                <a:cs typeface="Arial"/>
              </a:rPr>
              <a:t>70</a:t>
            </a:r>
            <a:endParaRPr sz="10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652983" y="356361"/>
            <a:ext cx="165735" cy="1638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>
                <a:latin typeface="Arial"/>
                <a:cs typeface="Arial"/>
              </a:rPr>
              <a:t>90</a:t>
            </a:r>
            <a:endParaRPr sz="1000">
              <a:latin typeface="Arial"/>
              <a:cs typeface="Arial"/>
            </a:endParaRPr>
          </a:p>
        </p:txBody>
      </p:sp>
      <p:sp>
        <p:nvSpPr>
          <p:cNvPr id="49" name="object 49"/>
          <p:cNvSpPr txBox="1"/>
          <p:nvPr/>
        </p:nvSpPr>
        <p:spPr>
          <a:xfrm>
            <a:off x="1443355" y="2612263"/>
            <a:ext cx="2608580" cy="1638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  <a:tabLst>
                <a:tab pos="1233805" algn="l"/>
                <a:tab pos="2454910" algn="l"/>
              </a:tabLst>
            </a:pPr>
            <a:r>
              <a:rPr dirty="0" sz="1000" spc="-10">
                <a:latin typeface="Arial"/>
                <a:cs typeface="Arial"/>
              </a:rPr>
              <a:t>2</a:t>
            </a:r>
            <a:r>
              <a:rPr dirty="0" sz="1000" spc="-5">
                <a:latin typeface="Arial"/>
                <a:cs typeface="Arial"/>
              </a:rPr>
              <a:t>0</a:t>
            </a:r>
            <a:r>
              <a:rPr dirty="0" sz="1000">
                <a:latin typeface="Arial"/>
                <a:cs typeface="Arial"/>
              </a:rPr>
              <a:t>	</a:t>
            </a:r>
            <a:r>
              <a:rPr dirty="0" sz="1000" spc="-10">
                <a:latin typeface="Arial"/>
                <a:cs typeface="Arial"/>
              </a:rPr>
              <a:t>3</a:t>
            </a:r>
            <a:r>
              <a:rPr dirty="0" sz="1000" spc="-5">
                <a:latin typeface="Arial"/>
                <a:cs typeface="Arial"/>
              </a:rPr>
              <a:t>0</a:t>
            </a:r>
            <a:r>
              <a:rPr dirty="0" sz="1000">
                <a:latin typeface="Arial"/>
                <a:cs typeface="Arial"/>
              </a:rPr>
              <a:t>	</a:t>
            </a:r>
            <a:r>
              <a:rPr dirty="0" sz="1000" spc="-10">
                <a:latin typeface="Arial"/>
                <a:cs typeface="Arial"/>
              </a:rPr>
              <a:t>40</a:t>
            </a:r>
            <a:endParaRPr sz="100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307559" y="621214"/>
            <a:ext cx="298450" cy="1621155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55244" indent="-43180">
              <a:lnSpc>
                <a:spcPts val="1085"/>
              </a:lnSpc>
            </a:pPr>
            <a:r>
              <a:rPr dirty="0" sz="1000">
                <a:latin typeface="Arial"/>
                <a:cs typeface="Arial"/>
              </a:rPr>
              <a:t>Ча</a:t>
            </a:r>
            <a:r>
              <a:rPr dirty="0" sz="1000" spc="5">
                <a:latin typeface="Arial"/>
                <a:cs typeface="Arial"/>
              </a:rPr>
              <a:t>с</a:t>
            </a:r>
            <a:r>
              <a:rPr dirty="0" sz="1000">
                <a:latin typeface="Arial"/>
                <a:cs typeface="Arial"/>
              </a:rPr>
              <a:t>тка</a:t>
            </a:r>
            <a:r>
              <a:rPr dirty="0" sz="1000" spc="20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ро</a:t>
            </a:r>
            <a:r>
              <a:rPr dirty="0" sz="1000" spc="5">
                <a:latin typeface="Arial"/>
                <a:cs typeface="Arial"/>
              </a:rPr>
              <a:t>с</a:t>
            </a:r>
            <a:r>
              <a:rPr dirty="0" sz="1000">
                <a:latin typeface="Arial"/>
                <a:cs typeface="Arial"/>
              </a:rPr>
              <a:t>тв</a:t>
            </a:r>
            <a:r>
              <a:rPr dirty="0" sz="1000">
                <a:latin typeface="Arial"/>
                <a:cs typeface="Arial"/>
              </a:rPr>
              <a:t>ерку</a:t>
            </a:r>
            <a:r>
              <a:rPr dirty="0" sz="1000" spc="15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у</a:t>
            </a:r>
            <a:r>
              <a:rPr dirty="0" sz="1000" spc="5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н</a:t>
            </a:r>
            <a:r>
              <a:rPr dirty="0" sz="1000">
                <a:latin typeface="Arial"/>
                <a:cs typeface="Arial"/>
              </a:rPr>
              <a:t>е</a:t>
            </a:r>
            <a:r>
              <a:rPr dirty="0" sz="1000" spc="5">
                <a:latin typeface="Arial"/>
                <a:cs typeface="Arial"/>
              </a:rPr>
              <a:t>с</a:t>
            </a:r>
            <a:r>
              <a:rPr dirty="0" sz="1000" spc="-30">
                <a:latin typeface="Arial"/>
                <a:cs typeface="Arial"/>
              </a:rPr>
              <a:t>у</a:t>
            </a:r>
            <a:r>
              <a:rPr dirty="0" sz="1000">
                <a:latin typeface="Arial"/>
                <a:cs typeface="Arial"/>
              </a:rPr>
              <a:t>ч</a:t>
            </a:r>
            <a:r>
              <a:rPr dirty="0" sz="1000" spc="-10">
                <a:latin typeface="Arial"/>
                <a:cs typeface="Arial"/>
              </a:rPr>
              <a:t>і</a:t>
            </a:r>
            <a:r>
              <a:rPr dirty="0" sz="1000">
                <a:latin typeface="Arial"/>
                <a:cs typeface="Arial"/>
              </a:rPr>
              <a:t>й</a:t>
            </a:r>
            <a:endParaRPr sz="1000">
              <a:latin typeface="Arial"/>
              <a:cs typeface="Arial"/>
            </a:endParaRPr>
          </a:p>
          <a:p>
            <a:pPr marL="55244">
              <a:lnSpc>
                <a:spcPts val="1175"/>
              </a:lnSpc>
            </a:pPr>
            <a:r>
              <a:rPr dirty="0" sz="1000">
                <a:latin typeface="Arial"/>
                <a:cs typeface="Arial"/>
              </a:rPr>
              <a:t>здат</a:t>
            </a:r>
            <a:r>
              <a:rPr dirty="0" sz="1000" spc="5">
                <a:latin typeface="Arial"/>
                <a:cs typeface="Arial"/>
              </a:rPr>
              <a:t>н</a:t>
            </a:r>
            <a:r>
              <a:rPr dirty="0" sz="1000">
                <a:latin typeface="Arial"/>
                <a:cs typeface="Arial"/>
              </a:rPr>
              <a:t>о</a:t>
            </a:r>
            <a:r>
              <a:rPr dirty="0" sz="1000" spc="5">
                <a:latin typeface="Arial"/>
                <a:cs typeface="Arial"/>
              </a:rPr>
              <a:t>с</a:t>
            </a:r>
            <a:r>
              <a:rPr dirty="0" sz="1000">
                <a:latin typeface="Arial"/>
                <a:cs typeface="Arial"/>
              </a:rPr>
              <a:t>ті</a:t>
            </a:r>
            <a:r>
              <a:rPr dirty="0" sz="1000" spc="15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ф</a:t>
            </a:r>
            <a:r>
              <a:rPr dirty="0" sz="1000" spc="-30">
                <a:latin typeface="Arial"/>
                <a:cs typeface="Arial"/>
              </a:rPr>
              <a:t>у</a:t>
            </a:r>
            <a:r>
              <a:rPr dirty="0" sz="1000">
                <a:latin typeface="Arial"/>
                <a:cs typeface="Arial"/>
              </a:rPr>
              <a:t>н</a:t>
            </a:r>
            <a:r>
              <a:rPr dirty="0" sz="1000">
                <a:latin typeface="Arial"/>
                <a:cs typeface="Arial"/>
              </a:rPr>
              <a:t>дамен</a:t>
            </a:r>
            <a:r>
              <a:rPr dirty="0" sz="1000" spc="10">
                <a:latin typeface="Arial"/>
                <a:cs typeface="Arial"/>
              </a:rPr>
              <a:t>т</a:t>
            </a:r>
            <a:r>
              <a:rPr dirty="0" sz="1000" spc="-5">
                <a:latin typeface="Arial"/>
                <a:cs typeface="Arial"/>
              </a:rPr>
              <a:t>у</a:t>
            </a:r>
            <a:r>
              <a:rPr dirty="0" sz="1000">
                <a:latin typeface="Arial"/>
                <a:cs typeface="Arial"/>
              </a:rPr>
              <a:t>,</a:t>
            </a:r>
            <a:r>
              <a:rPr dirty="0" sz="1000" spc="55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%</a:t>
            </a:r>
            <a:endParaRPr sz="1000">
              <a:latin typeface="Arial"/>
              <a:cs typeface="Arial"/>
            </a:endParaRPr>
          </a:p>
        </p:txBody>
      </p:sp>
      <p:sp>
        <p:nvSpPr>
          <p:cNvPr id="51" name="object 51"/>
          <p:cNvSpPr txBox="1"/>
          <p:nvPr/>
        </p:nvSpPr>
        <p:spPr>
          <a:xfrm>
            <a:off x="4222750" y="2645790"/>
            <a:ext cx="337185" cy="16383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 b="1">
                <a:latin typeface="Arial"/>
                <a:cs typeface="Arial"/>
              </a:rPr>
              <a:t>L,</a:t>
            </a:r>
            <a:r>
              <a:rPr dirty="0" sz="1000" spc="-95" b="1">
                <a:latin typeface="Arial"/>
                <a:cs typeface="Arial"/>
              </a:rPr>
              <a:t> </a:t>
            </a:r>
            <a:r>
              <a:rPr dirty="0" sz="1000" spc="-10" b="1">
                <a:latin typeface="Arial"/>
                <a:cs typeface="Arial"/>
              </a:rPr>
              <a:t>см</a:t>
            </a:r>
            <a:endParaRPr sz="1000">
              <a:latin typeface="Arial"/>
              <a:cs typeface="Arial"/>
            </a:endParaRPr>
          </a:p>
        </p:txBody>
      </p:sp>
      <p:graphicFrame>
        <p:nvGraphicFramePr>
          <p:cNvPr id="52" name="object 52"/>
          <p:cNvGraphicFramePr>
            <a:graphicFrameLocks noGrp="1"/>
          </p:cNvGraphicFramePr>
          <p:nvPr/>
        </p:nvGraphicFramePr>
        <p:xfrm>
          <a:off x="4824095" y="1239647"/>
          <a:ext cx="4061460" cy="18586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78559"/>
                <a:gridCol w="715645"/>
                <a:gridCol w="715645"/>
                <a:gridCol w="716279"/>
                <a:gridCol w="716279"/>
              </a:tblGrid>
              <a:tr h="320039">
                <a:tc gridSpan="2"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56007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400">
                          <a:latin typeface="Calibri"/>
                          <a:cs typeface="Calibri"/>
                        </a:rPr>
                        <a:t>Крок</a:t>
                      </a:r>
                      <a:r>
                        <a:rPr dirty="0" sz="1400" spc="-9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паль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3">
                  <a:txBody>
                    <a:bodyPr/>
                    <a:lstStyle/>
                    <a:p>
                      <a:pPr marL="387350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1400">
                          <a:latin typeface="Calibri"/>
                          <a:cs typeface="Calibri"/>
                        </a:rPr>
                        <a:t>Довжина паль,</a:t>
                      </a:r>
                      <a:r>
                        <a:rPr dirty="0" sz="1400" spc="-1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5">
                          <a:latin typeface="Calibri"/>
                          <a:cs typeface="Calibri"/>
                        </a:rPr>
                        <a:t>см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320039"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dirty="0" sz="1400" spc="-5">
                          <a:latin typeface="Calibri"/>
                          <a:cs typeface="Calibri"/>
                        </a:rPr>
                        <a:t>20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445"/>
                        </a:spcBef>
                      </a:pPr>
                      <a:r>
                        <a:rPr dirty="0" sz="1400" spc="-5">
                          <a:latin typeface="Calibri"/>
                          <a:cs typeface="Calibri"/>
                        </a:rPr>
                        <a:t>30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dirty="0" sz="1400" spc="-5">
                          <a:latin typeface="Calibri"/>
                          <a:cs typeface="Calibri"/>
                        </a:rPr>
                        <a:t>40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20039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350">
                        <a:latin typeface="Times New Roman"/>
                        <a:cs typeface="Times New Roman"/>
                      </a:endParaRPr>
                    </a:p>
                    <a:p>
                      <a:pPr marL="127000">
                        <a:lnSpc>
                          <a:spcPct val="100000"/>
                        </a:lnSpc>
                      </a:pPr>
                      <a:r>
                        <a:rPr dirty="0" sz="1400" spc="-15">
                          <a:latin typeface="Calibri"/>
                          <a:cs typeface="Calibri"/>
                        </a:rPr>
                        <a:t>Модель</a:t>
                      </a:r>
                      <a:r>
                        <a:rPr dirty="0" sz="1400" spc="-7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№1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25146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dirty="0" sz="1400" spc="-5">
                          <a:latin typeface="Calibri"/>
                          <a:cs typeface="Calibri"/>
                        </a:rPr>
                        <a:t>3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d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dirty="0" sz="1400" spc="-5">
                          <a:latin typeface="Calibri"/>
                          <a:cs typeface="Calibri"/>
                        </a:rPr>
                        <a:t>75,06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0495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1400" spc="-5">
                          <a:latin typeface="Calibri"/>
                          <a:cs typeface="Calibri"/>
                        </a:rPr>
                        <a:t>65,24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dirty="0" sz="1400" spc="-5">
                          <a:latin typeface="Calibri"/>
                          <a:cs typeface="Calibri"/>
                        </a:rPr>
                        <a:t>56,5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20040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25146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dirty="0" sz="1400" spc="-5">
                          <a:latin typeface="Calibri"/>
                          <a:cs typeface="Calibri"/>
                        </a:rPr>
                        <a:t>6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d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dirty="0" sz="1400" spc="-5">
                          <a:latin typeface="Calibri"/>
                          <a:cs typeface="Calibri"/>
                        </a:rPr>
                        <a:t>81,4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50495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1400" spc="-5">
                          <a:latin typeface="Calibri"/>
                          <a:cs typeface="Calibri"/>
                        </a:rPr>
                        <a:t>76,13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dirty="0" sz="1400" spc="-5">
                          <a:latin typeface="Calibri"/>
                          <a:cs typeface="Calibri"/>
                        </a:rPr>
                        <a:t>64,34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320039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127000">
                        <a:lnSpc>
                          <a:spcPct val="100000"/>
                        </a:lnSpc>
                      </a:pPr>
                      <a:r>
                        <a:rPr dirty="0" sz="1400" spc="-15">
                          <a:latin typeface="Calibri"/>
                          <a:cs typeface="Calibri"/>
                        </a:rPr>
                        <a:t>Модель</a:t>
                      </a:r>
                      <a:r>
                        <a:rPr dirty="0" sz="1400" spc="-7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№2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251460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dirty="0" sz="1400" spc="-5">
                          <a:latin typeface="Calibri"/>
                          <a:cs typeface="Calibri"/>
                        </a:rPr>
                        <a:t>3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d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dirty="0" sz="1400" spc="-5">
                          <a:latin typeface="Calibri"/>
                          <a:cs typeface="Calibri"/>
                        </a:rPr>
                        <a:t>52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1400" spc="-5">
                          <a:latin typeface="Calibri"/>
                          <a:cs typeface="Calibri"/>
                        </a:rPr>
                        <a:t>45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300"/>
                        </a:spcBef>
                      </a:pPr>
                      <a:r>
                        <a:rPr dirty="0" sz="1400" spc="-5">
                          <a:latin typeface="Calibri"/>
                          <a:cs typeface="Calibri"/>
                        </a:rPr>
                        <a:t>38,5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5363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25146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400" spc="-5">
                          <a:latin typeface="Calibri"/>
                          <a:cs typeface="Calibri"/>
                        </a:rPr>
                        <a:t>6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d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400" spc="-5">
                          <a:latin typeface="Calibri"/>
                          <a:cs typeface="Calibri"/>
                        </a:rPr>
                        <a:t>63,3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9494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400" spc="-5">
                          <a:latin typeface="Calibri"/>
                          <a:cs typeface="Calibri"/>
                        </a:rPr>
                        <a:t>55,6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90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400" spc="-5">
                          <a:latin typeface="Calibri"/>
                          <a:cs typeface="Calibri"/>
                        </a:rPr>
                        <a:t>45,45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53" name="object 53"/>
          <p:cNvSpPr txBox="1"/>
          <p:nvPr/>
        </p:nvSpPr>
        <p:spPr>
          <a:xfrm>
            <a:off x="652983" y="707263"/>
            <a:ext cx="8246109" cy="3956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10">
                <a:latin typeface="Arial"/>
                <a:cs typeface="Arial"/>
              </a:rPr>
              <a:t>80</a:t>
            </a:r>
            <a:endParaRPr sz="1000">
              <a:latin typeface="Arial"/>
              <a:cs typeface="Arial"/>
            </a:endParaRPr>
          </a:p>
          <a:p>
            <a:pPr marL="4179570">
              <a:lnSpc>
                <a:spcPct val="100000"/>
              </a:lnSpc>
              <a:spcBef>
                <a:spcPts val="135"/>
              </a:spcBef>
            </a:pPr>
            <a:r>
              <a:rPr dirty="0" sz="1400" spc="-5">
                <a:latin typeface="Times New Roman"/>
                <a:cs typeface="Times New Roman"/>
              </a:rPr>
              <a:t>Частка </a:t>
            </a:r>
            <a:r>
              <a:rPr dirty="0" sz="1400">
                <a:latin typeface="Times New Roman"/>
                <a:cs typeface="Times New Roman"/>
              </a:rPr>
              <a:t>ростверку у несучій </a:t>
            </a:r>
            <a:r>
              <a:rPr dirty="0" sz="1400" spc="-5">
                <a:latin typeface="Times New Roman"/>
                <a:cs typeface="Times New Roman"/>
              </a:rPr>
              <a:t>здатності  </a:t>
            </a:r>
            <a:r>
              <a:rPr dirty="0" sz="1400" spc="-20">
                <a:latin typeface="Times New Roman"/>
                <a:cs typeface="Times New Roman"/>
              </a:rPr>
              <a:t>фундаменту,</a:t>
            </a:r>
            <a:r>
              <a:rPr dirty="0" sz="1400" spc="-2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%</a:t>
            </a:r>
            <a:endParaRPr sz="1400">
              <a:latin typeface="Times New Roman"/>
              <a:cs typeface="Times New Roman"/>
            </a:endParaRPr>
          </a:p>
        </p:txBody>
      </p:sp>
      <p:graphicFrame>
        <p:nvGraphicFramePr>
          <p:cNvPr id="54" name="object 54"/>
          <p:cNvGraphicFramePr>
            <a:graphicFrameLocks noGrp="1"/>
          </p:cNvGraphicFramePr>
          <p:nvPr/>
        </p:nvGraphicFramePr>
        <p:xfrm>
          <a:off x="2325370" y="4430776"/>
          <a:ext cx="4960620" cy="180530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077720"/>
                <a:gridCol w="715645"/>
                <a:gridCol w="715644"/>
                <a:gridCol w="716279"/>
                <a:gridCol w="716280"/>
              </a:tblGrid>
              <a:tr h="320040">
                <a:tc gridSpan="2"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algn="ctr" marL="635">
                        <a:lnSpc>
                          <a:spcPct val="100000"/>
                        </a:lnSpc>
                      </a:pPr>
                      <a:r>
                        <a:rPr dirty="0" sz="1400" spc="-5">
                          <a:latin typeface="Calibri"/>
                          <a:cs typeface="Calibri"/>
                        </a:rPr>
                        <a:t>Крок</a:t>
                      </a:r>
                      <a:r>
                        <a:rPr dirty="0" sz="1400" spc="-8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паль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2"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gridSpan="3">
                  <a:txBody>
                    <a:bodyPr/>
                    <a:lstStyle/>
                    <a:p>
                      <a:pPr marL="386715">
                        <a:lnSpc>
                          <a:spcPct val="100000"/>
                        </a:lnSpc>
                        <a:spcBef>
                          <a:spcPts val="450"/>
                        </a:spcBef>
                      </a:pPr>
                      <a:r>
                        <a:rPr dirty="0" sz="1400">
                          <a:latin typeface="Calibri"/>
                          <a:cs typeface="Calibri"/>
                        </a:rPr>
                        <a:t>Довжина паль,</a:t>
                      </a:r>
                      <a:r>
                        <a:rPr dirty="0" sz="1400" spc="-12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5">
                          <a:latin typeface="Calibri"/>
                          <a:cs typeface="Calibri"/>
                        </a:rPr>
                        <a:t>см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 h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</a:tr>
              <a:tr h="245363">
                <a:tc gridSpan="2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hMerge="1"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1400" spc="-5">
                          <a:latin typeface="Calibri"/>
                          <a:cs typeface="Calibri"/>
                        </a:rPr>
                        <a:t>20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1400" spc="-5">
                          <a:latin typeface="Calibri"/>
                          <a:cs typeface="Calibri"/>
                        </a:rPr>
                        <a:t>30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1400" spc="-5">
                          <a:latin typeface="Calibri"/>
                          <a:cs typeface="Calibri"/>
                        </a:rPr>
                        <a:t>40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87654">
                <a:tc rowSpan="2">
                  <a:txBody>
                    <a:bodyPr/>
                    <a:lstStyle/>
                    <a:p>
                      <a:pPr marL="299085" indent="-762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1400">
                          <a:latin typeface="Calibri"/>
                          <a:cs typeface="Calibri"/>
                        </a:rPr>
                        <a:t>підсилений</a:t>
                      </a:r>
                      <a:r>
                        <a:rPr dirty="0" sz="1400" spc="-9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палями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593090" marR="292735" indent="-294640">
                        <a:lnSpc>
                          <a:spcPct val="114999"/>
                        </a:lnSpc>
                      </a:pPr>
                      <a:r>
                        <a:rPr dirty="0" sz="1400" spc="-5">
                          <a:latin typeface="Calibri"/>
                          <a:cs typeface="Calibri"/>
                        </a:rPr>
                        <a:t>фундамент</a:t>
                      </a:r>
                      <a:r>
                        <a:rPr dirty="0" sz="1400" spc="-4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5">
                          <a:latin typeface="Calibri"/>
                          <a:cs typeface="Calibri"/>
                        </a:rPr>
                        <a:t>мілкого 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закладання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1400" spc="-5">
                          <a:latin typeface="Calibri"/>
                          <a:cs typeface="Calibri"/>
                        </a:rPr>
                        <a:t>3d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4097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1400" spc="-5">
                          <a:latin typeface="Calibri"/>
                          <a:cs typeface="Calibri"/>
                        </a:rPr>
                        <a:t>75,06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1400" spc="-5">
                          <a:latin typeface="Calibri"/>
                          <a:cs typeface="Calibri"/>
                        </a:rPr>
                        <a:t>65,24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dirty="0" sz="1400" spc="-5">
                          <a:latin typeface="Calibri"/>
                          <a:cs typeface="Calibri"/>
                        </a:rPr>
                        <a:t>56,5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44842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dirty="0" sz="1400" spc="-5">
                          <a:latin typeface="Calibri"/>
                          <a:cs typeface="Calibri"/>
                        </a:rPr>
                        <a:t>6d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86690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dirty="0" sz="1400" spc="-5">
                          <a:latin typeface="Calibri"/>
                          <a:cs typeface="Calibri"/>
                        </a:rPr>
                        <a:t>81,4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dirty="0" sz="1400" spc="-5">
                          <a:latin typeface="Calibri"/>
                          <a:cs typeface="Calibri"/>
                        </a:rPr>
                        <a:t>76,13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810"/>
                        </a:spcBef>
                      </a:pPr>
                      <a:r>
                        <a:rPr dirty="0" sz="1400" spc="-5">
                          <a:latin typeface="Calibri"/>
                          <a:cs typeface="Calibri"/>
                        </a:rPr>
                        <a:t>64,34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5364">
                <a:tc rowSpan="2"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1400">
                          <a:latin typeface="Calibri"/>
                          <a:cs typeface="Calibri"/>
                        </a:rPr>
                        <a:t>новостворений</a:t>
                      </a:r>
                      <a:r>
                        <a:rPr dirty="0" sz="1400" spc="-8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пальовий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algn="ctr" marL="1270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400">
                          <a:latin typeface="Calibri"/>
                          <a:cs typeface="Calibri"/>
                        </a:rPr>
                        <a:t>фундамент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1400" spc="-5">
                          <a:latin typeface="Calibri"/>
                          <a:cs typeface="Calibri"/>
                        </a:rPr>
                        <a:t>3d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r" marR="18669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1400" spc="-5">
                          <a:latin typeface="Calibri"/>
                          <a:cs typeface="Calibri"/>
                        </a:rPr>
                        <a:t>37,8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1400" spc="-5">
                          <a:latin typeface="Calibri"/>
                          <a:cs typeface="Calibri"/>
                        </a:rPr>
                        <a:t>36,4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1400" spc="-5">
                          <a:latin typeface="Calibri"/>
                          <a:cs typeface="Calibri"/>
                        </a:rPr>
                        <a:t>36,9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5364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1400" spc="-5">
                          <a:latin typeface="Calibri"/>
                          <a:cs typeface="Calibri"/>
                        </a:rPr>
                        <a:t>6d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1400" spc="-5">
                          <a:latin typeface="Calibri"/>
                          <a:cs typeface="Calibri"/>
                        </a:rPr>
                        <a:t>68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1400" spc="-5">
                          <a:latin typeface="Calibri"/>
                          <a:cs typeface="Calibri"/>
                        </a:rPr>
                        <a:t>70,8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1400" spc="-5">
                          <a:latin typeface="Calibri"/>
                          <a:cs typeface="Calibri"/>
                        </a:rPr>
                        <a:t>70,8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55" name="object 55"/>
          <p:cNvSpPr txBox="1"/>
          <p:nvPr/>
        </p:nvSpPr>
        <p:spPr>
          <a:xfrm>
            <a:off x="258572" y="2946780"/>
            <a:ext cx="7130415" cy="145161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82550" marR="2721610">
              <a:lnSpc>
                <a:spcPct val="100000"/>
              </a:lnSpc>
            </a:pPr>
            <a:r>
              <a:rPr dirty="0" sz="1200" spc="-15">
                <a:latin typeface="Times New Roman"/>
                <a:cs typeface="Times New Roman"/>
              </a:rPr>
              <a:t>Графік </a:t>
            </a:r>
            <a:r>
              <a:rPr dirty="0" sz="1200">
                <a:latin typeface="Times New Roman"/>
                <a:cs typeface="Times New Roman"/>
              </a:rPr>
              <a:t>залежності </a:t>
            </a:r>
            <a:r>
              <a:rPr dirty="0" sz="1200" spc="-5">
                <a:latin typeface="Times New Roman"/>
                <a:cs typeface="Times New Roman"/>
              </a:rPr>
              <a:t>частки, яку складає </a:t>
            </a:r>
            <a:r>
              <a:rPr dirty="0" sz="1200" spc="-10">
                <a:latin typeface="Times New Roman"/>
                <a:cs typeface="Times New Roman"/>
              </a:rPr>
              <a:t>несуча здатність </a:t>
            </a:r>
            <a:r>
              <a:rPr dirty="0" sz="1200" spc="-20">
                <a:latin typeface="Times New Roman"/>
                <a:cs typeface="Times New Roman"/>
              </a:rPr>
              <a:t>ростверку,  </a:t>
            </a:r>
            <a:r>
              <a:rPr dirty="0" sz="1200">
                <a:latin typeface="Times New Roman"/>
                <a:cs typeface="Times New Roman"/>
              </a:rPr>
              <a:t>від </a:t>
            </a:r>
            <a:r>
              <a:rPr dirty="0" sz="1200" spc="-10">
                <a:latin typeface="Times New Roman"/>
                <a:cs typeface="Times New Roman"/>
              </a:rPr>
              <a:t>довжини </a:t>
            </a:r>
            <a:r>
              <a:rPr dirty="0" sz="1200">
                <a:latin typeface="Times New Roman"/>
                <a:cs typeface="Times New Roman"/>
              </a:rPr>
              <a:t>паль </a:t>
            </a:r>
            <a:r>
              <a:rPr dirty="0" sz="1200" spc="-10">
                <a:latin typeface="Times New Roman"/>
                <a:cs typeface="Times New Roman"/>
              </a:rPr>
              <a:t>(модель</a:t>
            </a:r>
            <a:r>
              <a:rPr dirty="0" sz="1200" spc="-5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1):</a:t>
            </a:r>
            <a:endParaRPr sz="1200">
              <a:latin typeface="Times New Roman"/>
              <a:cs typeface="Times New Roman"/>
            </a:endParaRPr>
          </a:p>
          <a:p>
            <a:pPr algn="ctr" marL="12700" marR="2646680" indent="-3810">
              <a:lnSpc>
                <a:spcPct val="100000"/>
              </a:lnSpc>
            </a:pPr>
            <a:r>
              <a:rPr dirty="0" sz="1200">
                <a:latin typeface="Times New Roman"/>
                <a:cs typeface="Times New Roman"/>
              </a:rPr>
              <a:t>1а і 1б – </a:t>
            </a:r>
            <a:r>
              <a:rPr dirty="0" sz="1200" spc="-5">
                <a:latin typeface="Times New Roman"/>
                <a:cs typeface="Times New Roman"/>
              </a:rPr>
              <a:t>підсилений </a:t>
            </a:r>
            <a:r>
              <a:rPr dirty="0" sz="1200" spc="-10">
                <a:latin typeface="Times New Roman"/>
                <a:cs typeface="Times New Roman"/>
              </a:rPr>
              <a:t>фундамент </a:t>
            </a:r>
            <a:r>
              <a:rPr dirty="0" sz="1200" spc="-5">
                <a:latin typeface="Times New Roman"/>
                <a:cs typeface="Times New Roman"/>
              </a:rPr>
              <a:t>при </a:t>
            </a:r>
            <a:r>
              <a:rPr dirty="0" sz="1200">
                <a:latin typeface="Times New Roman"/>
                <a:cs typeface="Times New Roman"/>
              </a:rPr>
              <a:t>кроці паль </a:t>
            </a:r>
            <a:r>
              <a:rPr dirty="0" sz="1200" spc="10">
                <a:latin typeface="Times New Roman"/>
                <a:cs typeface="Times New Roman"/>
              </a:rPr>
              <a:t>3d </a:t>
            </a:r>
            <a:r>
              <a:rPr dirty="0" sz="1200">
                <a:latin typeface="Times New Roman"/>
                <a:cs typeface="Times New Roman"/>
              </a:rPr>
              <a:t>і 6d відповідно;  2а і 2б– </a:t>
            </a:r>
            <a:r>
              <a:rPr dirty="0" sz="1200" spc="-5">
                <a:latin typeface="Times New Roman"/>
                <a:cs typeface="Times New Roman"/>
              </a:rPr>
              <a:t>новостворений </a:t>
            </a:r>
            <a:r>
              <a:rPr dirty="0" sz="1200" spc="-10">
                <a:latin typeface="Times New Roman"/>
                <a:cs typeface="Times New Roman"/>
              </a:rPr>
              <a:t>фундамент </a:t>
            </a:r>
            <a:r>
              <a:rPr dirty="0" sz="1200" spc="-5">
                <a:latin typeface="Times New Roman"/>
                <a:cs typeface="Times New Roman"/>
              </a:rPr>
              <a:t>при </a:t>
            </a:r>
            <a:r>
              <a:rPr dirty="0" sz="1200">
                <a:latin typeface="Times New Roman"/>
                <a:cs typeface="Times New Roman"/>
              </a:rPr>
              <a:t>кроці паль </a:t>
            </a:r>
            <a:r>
              <a:rPr dirty="0" sz="1200" spc="10">
                <a:latin typeface="Times New Roman"/>
                <a:cs typeface="Times New Roman"/>
              </a:rPr>
              <a:t>3d </a:t>
            </a:r>
            <a:r>
              <a:rPr dirty="0" sz="1200">
                <a:latin typeface="Times New Roman"/>
                <a:cs typeface="Times New Roman"/>
              </a:rPr>
              <a:t>і 6d</a:t>
            </a:r>
            <a:r>
              <a:rPr dirty="0" sz="1200" spc="-10">
                <a:latin typeface="Times New Roman"/>
                <a:cs typeface="Times New Roman"/>
              </a:rPr>
              <a:t> </a:t>
            </a:r>
            <a:r>
              <a:rPr dirty="0" sz="1200">
                <a:latin typeface="Times New Roman"/>
                <a:cs typeface="Times New Roman"/>
              </a:rPr>
              <a:t>dідповідно</a:t>
            </a:r>
            <a:endParaRPr sz="12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</a:pPr>
            <a:endParaRPr sz="1200">
              <a:latin typeface="Times New Roman"/>
              <a:cs typeface="Times New Roman"/>
            </a:endParaRPr>
          </a:p>
          <a:p>
            <a:pPr marL="3075940" marR="5080" indent="-707390">
              <a:lnSpc>
                <a:spcPct val="100000"/>
              </a:lnSpc>
              <a:spcBef>
                <a:spcPts val="830"/>
              </a:spcBef>
            </a:pPr>
            <a:r>
              <a:rPr dirty="0" sz="1400" spc="-5">
                <a:latin typeface="Times New Roman"/>
                <a:cs typeface="Times New Roman"/>
              </a:rPr>
              <a:t>Частка </a:t>
            </a:r>
            <a:r>
              <a:rPr dirty="0" sz="1400">
                <a:latin typeface="Times New Roman"/>
                <a:cs typeface="Times New Roman"/>
              </a:rPr>
              <a:t>ростверку у несучій </a:t>
            </a:r>
            <a:r>
              <a:rPr dirty="0" sz="1400" spc="-5">
                <a:latin typeface="Times New Roman"/>
                <a:cs typeface="Times New Roman"/>
              </a:rPr>
              <a:t>здатності підсиленого </a:t>
            </a:r>
            <a:r>
              <a:rPr dirty="0" sz="1400" spc="-10">
                <a:latin typeface="Times New Roman"/>
                <a:cs typeface="Times New Roman"/>
              </a:rPr>
              <a:t>фундаменту  </a:t>
            </a:r>
            <a:r>
              <a:rPr dirty="0" sz="1400">
                <a:latin typeface="Times New Roman"/>
                <a:cs typeface="Times New Roman"/>
              </a:rPr>
              <a:t>та </a:t>
            </a:r>
            <a:r>
              <a:rPr dirty="0" sz="1400" spc="-5">
                <a:latin typeface="Times New Roman"/>
                <a:cs typeface="Times New Roman"/>
              </a:rPr>
              <a:t>новоствореного </a:t>
            </a:r>
            <a:r>
              <a:rPr dirty="0" sz="1400" spc="-10">
                <a:latin typeface="Times New Roman"/>
                <a:cs typeface="Times New Roman"/>
              </a:rPr>
              <a:t>фундаменту </a:t>
            </a:r>
            <a:r>
              <a:rPr dirty="0" sz="1400" spc="-5">
                <a:latin typeface="Times New Roman"/>
                <a:cs typeface="Times New Roman"/>
              </a:rPr>
              <a:t>(модель </a:t>
            </a:r>
            <a:r>
              <a:rPr dirty="0" sz="1400">
                <a:latin typeface="Times New Roman"/>
                <a:cs typeface="Times New Roman"/>
              </a:rPr>
              <a:t>1),</a:t>
            </a:r>
            <a:r>
              <a:rPr dirty="0" sz="1400" spc="-3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%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209026" y="189737"/>
            <a:ext cx="684530" cy="647700"/>
          </a:xfrm>
          <a:custGeom>
            <a:avLst/>
            <a:gdLst/>
            <a:ahLst/>
            <a:cxnLst/>
            <a:rect l="l" t="t" r="r" b="b"/>
            <a:pathLst>
              <a:path w="684529" h="647700">
                <a:moveTo>
                  <a:pt x="0" y="323849"/>
                </a:moveTo>
                <a:lnTo>
                  <a:pt x="3709" y="276003"/>
                </a:lnTo>
                <a:lnTo>
                  <a:pt x="14484" y="230332"/>
                </a:lnTo>
                <a:lnTo>
                  <a:pt x="31796" y="187340"/>
                </a:lnTo>
                <a:lnTo>
                  <a:pt x="55115" y="147528"/>
                </a:lnTo>
                <a:lnTo>
                  <a:pt x="83914" y="111397"/>
                </a:lnTo>
                <a:lnTo>
                  <a:pt x="117662" y="79448"/>
                </a:lnTo>
                <a:lnTo>
                  <a:pt x="155832" y="52184"/>
                </a:lnTo>
                <a:lnTo>
                  <a:pt x="197893" y="30106"/>
                </a:lnTo>
                <a:lnTo>
                  <a:pt x="243317" y="13714"/>
                </a:lnTo>
                <a:lnTo>
                  <a:pt x="291575" y="3512"/>
                </a:lnTo>
                <a:lnTo>
                  <a:pt x="342138" y="0"/>
                </a:lnTo>
                <a:lnTo>
                  <a:pt x="392700" y="3512"/>
                </a:lnTo>
                <a:lnTo>
                  <a:pt x="440958" y="13714"/>
                </a:lnTo>
                <a:lnTo>
                  <a:pt x="486382" y="30106"/>
                </a:lnTo>
                <a:lnTo>
                  <a:pt x="528443" y="52184"/>
                </a:lnTo>
                <a:lnTo>
                  <a:pt x="566613" y="79448"/>
                </a:lnTo>
                <a:lnTo>
                  <a:pt x="600361" y="111397"/>
                </a:lnTo>
                <a:lnTo>
                  <a:pt x="629160" y="147528"/>
                </a:lnTo>
                <a:lnTo>
                  <a:pt x="652479" y="187340"/>
                </a:lnTo>
                <a:lnTo>
                  <a:pt x="669791" y="230332"/>
                </a:lnTo>
                <a:lnTo>
                  <a:pt x="680566" y="276003"/>
                </a:lnTo>
                <a:lnTo>
                  <a:pt x="684276" y="323849"/>
                </a:lnTo>
                <a:lnTo>
                  <a:pt x="680566" y="371696"/>
                </a:lnTo>
                <a:lnTo>
                  <a:pt x="669791" y="417367"/>
                </a:lnTo>
                <a:lnTo>
                  <a:pt x="652479" y="460359"/>
                </a:lnTo>
                <a:lnTo>
                  <a:pt x="629160" y="500171"/>
                </a:lnTo>
                <a:lnTo>
                  <a:pt x="600361" y="536302"/>
                </a:lnTo>
                <a:lnTo>
                  <a:pt x="566613" y="568251"/>
                </a:lnTo>
                <a:lnTo>
                  <a:pt x="528443" y="595515"/>
                </a:lnTo>
                <a:lnTo>
                  <a:pt x="486382" y="617593"/>
                </a:lnTo>
                <a:lnTo>
                  <a:pt x="440958" y="633985"/>
                </a:lnTo>
                <a:lnTo>
                  <a:pt x="392700" y="644187"/>
                </a:lnTo>
                <a:lnTo>
                  <a:pt x="342138" y="647699"/>
                </a:lnTo>
                <a:lnTo>
                  <a:pt x="291575" y="644187"/>
                </a:lnTo>
                <a:lnTo>
                  <a:pt x="243317" y="633985"/>
                </a:lnTo>
                <a:lnTo>
                  <a:pt x="197893" y="617593"/>
                </a:lnTo>
                <a:lnTo>
                  <a:pt x="155832" y="595515"/>
                </a:lnTo>
                <a:lnTo>
                  <a:pt x="117662" y="568251"/>
                </a:lnTo>
                <a:lnTo>
                  <a:pt x="83914" y="536302"/>
                </a:lnTo>
                <a:lnTo>
                  <a:pt x="55115" y="500171"/>
                </a:lnTo>
                <a:lnTo>
                  <a:pt x="31796" y="460359"/>
                </a:lnTo>
                <a:lnTo>
                  <a:pt x="14484" y="417367"/>
                </a:lnTo>
                <a:lnTo>
                  <a:pt x="3709" y="371696"/>
                </a:lnTo>
                <a:lnTo>
                  <a:pt x="0" y="323849"/>
                </a:lnTo>
                <a:close/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8423909" y="367919"/>
            <a:ext cx="254000" cy="2863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latin typeface="Times New Roman"/>
                <a:cs typeface="Times New Roman"/>
              </a:rPr>
              <a:t>14</a:t>
            </a:r>
            <a:endParaRPr sz="1800">
              <a:latin typeface="Times New Roman"/>
              <a:cs typeface="Times New Roman"/>
            </a:endParaRPr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173164" y="946530"/>
          <a:ext cx="4916170" cy="22733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29285"/>
                <a:gridCol w="2217788"/>
                <a:gridCol w="922401"/>
                <a:gridCol w="1227074"/>
              </a:tblGrid>
              <a:tr h="736092">
                <a:tc>
                  <a:txBody>
                    <a:bodyPr/>
                    <a:lstStyle/>
                    <a:p>
                      <a:pPr marL="31115" indent="1968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400" spc="-25">
                          <a:latin typeface="Calibri"/>
                          <a:cs typeface="Calibri"/>
                        </a:rPr>
                        <a:t>Група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marL="145415" marR="23495" indent="-114300">
                        <a:lnSpc>
                          <a:spcPts val="1930"/>
                        </a:lnSpc>
                        <a:spcBef>
                          <a:spcPts val="105"/>
                        </a:spcBef>
                      </a:pPr>
                      <a:r>
                        <a:rPr dirty="0" sz="1400" spc="-20">
                          <a:latin typeface="Calibri"/>
                          <a:cs typeface="Calibri"/>
                        </a:rPr>
                        <a:t>д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ослі- 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дів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dirty="0" sz="1400">
                          <a:latin typeface="Calibri"/>
                          <a:cs typeface="Calibri"/>
                        </a:rPr>
                        <a:t>Довжина та</a:t>
                      </a:r>
                      <a:r>
                        <a:rPr dirty="0" sz="1400" spc="-114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поперечний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algn="ctr" marL="476250" marR="469900">
                        <a:lnSpc>
                          <a:spcPts val="1930"/>
                        </a:lnSpc>
                        <a:spcBef>
                          <a:spcPts val="105"/>
                        </a:spcBef>
                      </a:pPr>
                      <a:r>
                        <a:rPr dirty="0" sz="1400">
                          <a:latin typeface="Calibri"/>
                          <a:cs typeface="Calibri"/>
                        </a:rPr>
                        <a:t>розмір паль,</a:t>
                      </a:r>
                      <a:r>
                        <a:rPr dirty="0" sz="1400" spc="-10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5">
                          <a:latin typeface="Calibri"/>
                          <a:cs typeface="Calibri"/>
                        </a:rPr>
                        <a:t>тип  фундаменту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ts val="1270"/>
                        </a:lnSpc>
                      </a:pPr>
                      <a:r>
                        <a:rPr dirty="0" sz="1400" spc="-5">
                          <a:latin typeface="Calibri"/>
                          <a:cs typeface="Calibri"/>
                        </a:rPr>
                        <a:t>Крок</a:t>
                      </a:r>
                      <a:r>
                        <a:rPr dirty="0" sz="1400" spc="-9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і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algn="ctr" marL="1270">
                        <a:lnSpc>
                          <a:spcPts val="1505"/>
                        </a:lnSpc>
                      </a:pPr>
                      <a:r>
                        <a:rPr dirty="0" sz="1400">
                          <a:latin typeface="Calibri"/>
                          <a:cs typeface="Calibri"/>
                        </a:rPr>
                        <a:t>кількість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algn="ctr" marL="1270">
                        <a:lnSpc>
                          <a:spcPts val="1595"/>
                        </a:lnSpc>
                      </a:pPr>
                      <a:r>
                        <a:rPr dirty="0" sz="1400">
                          <a:latin typeface="Calibri"/>
                          <a:cs typeface="Calibri"/>
                        </a:rPr>
                        <a:t>паль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20014" marR="113030" indent="2540">
                        <a:lnSpc>
                          <a:spcPct val="114999"/>
                        </a:lnSpc>
                        <a:spcBef>
                          <a:spcPts val="715"/>
                        </a:spcBef>
                      </a:pPr>
                      <a:r>
                        <a:rPr dirty="0" sz="1400" spc="-5">
                          <a:latin typeface="Calibri"/>
                          <a:cs typeface="Calibri"/>
                        </a:rPr>
                        <a:t>Відстань</a:t>
                      </a:r>
                      <a:r>
                        <a:rPr dirty="0" sz="1400" spc="-5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5">
                          <a:latin typeface="Calibri"/>
                          <a:cs typeface="Calibri"/>
                        </a:rPr>
                        <a:t>між  рядами</a:t>
                      </a:r>
                      <a:r>
                        <a:rPr dirty="0" sz="1400" spc="-7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паль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90500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7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400">
                          <a:latin typeface="Calibri"/>
                          <a:cs typeface="Calibri"/>
                        </a:rPr>
                        <a:t>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75"/>
                        </a:spcBef>
                      </a:pPr>
                      <a:r>
                        <a:rPr dirty="0" sz="1400" spc="-5">
                          <a:latin typeface="Calibri"/>
                          <a:cs typeface="Calibri"/>
                        </a:rPr>
                        <a:t>L=9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м, </a:t>
                      </a:r>
                      <a:r>
                        <a:rPr dirty="0" sz="1400" spc="-5">
                          <a:latin typeface="Calibri"/>
                          <a:cs typeface="Calibri"/>
                        </a:rPr>
                        <a:t>d=0,3</a:t>
                      </a:r>
                      <a:r>
                        <a:rPr dirty="0" sz="1400" spc="-6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м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400">
                          <a:latin typeface="Calibri"/>
                          <a:cs typeface="Calibri"/>
                        </a:rPr>
                        <a:t>підсиленний</a:t>
                      </a:r>
                      <a:r>
                        <a:rPr dirty="0" sz="1400" spc="-7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5">
                          <a:latin typeface="Calibri"/>
                          <a:cs typeface="Calibri"/>
                        </a:rPr>
                        <a:t>фундамент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1125">
                        <a:lnSpc>
                          <a:spcPts val="1375"/>
                        </a:lnSpc>
                      </a:pPr>
                      <a:r>
                        <a:rPr dirty="0" sz="1400" spc="-5">
                          <a:latin typeface="Calibri"/>
                          <a:cs typeface="Calibri"/>
                        </a:rPr>
                        <a:t>3d,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50</a:t>
                      </a:r>
                      <a:r>
                        <a:rPr dirty="0" sz="1400" spc="-8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шт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750">
                        <a:latin typeface="Times New Roman"/>
                        <a:cs typeface="Times New Roman"/>
                      </a:endParaRPr>
                    </a:p>
                    <a:p>
                      <a:pPr algn="ctr" marL="1905">
                        <a:lnSpc>
                          <a:spcPct val="100000"/>
                        </a:lnSpc>
                      </a:pPr>
                      <a:r>
                        <a:rPr dirty="0" sz="1400">
                          <a:latin typeface="Calibri"/>
                          <a:cs typeface="Calibri"/>
                        </a:rPr>
                        <a:t>5d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90500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1125">
                        <a:lnSpc>
                          <a:spcPts val="1375"/>
                        </a:lnSpc>
                      </a:pPr>
                      <a:r>
                        <a:rPr dirty="0" sz="1400" spc="-5">
                          <a:latin typeface="Calibri"/>
                          <a:cs typeface="Calibri"/>
                        </a:rPr>
                        <a:t>6d,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26</a:t>
                      </a:r>
                      <a:r>
                        <a:rPr dirty="0" sz="1400" spc="-8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шт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90500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1125">
                        <a:lnSpc>
                          <a:spcPts val="1375"/>
                        </a:lnSpc>
                      </a:pPr>
                      <a:r>
                        <a:rPr dirty="0" sz="1400" spc="-5">
                          <a:latin typeface="Calibri"/>
                          <a:cs typeface="Calibri"/>
                        </a:rPr>
                        <a:t>9d,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18</a:t>
                      </a:r>
                      <a:r>
                        <a:rPr dirty="0" sz="1400" spc="-8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шт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90500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375"/>
                        </a:lnSpc>
                      </a:pPr>
                      <a:r>
                        <a:rPr dirty="0" sz="1400" spc="-5">
                          <a:latin typeface="Calibri"/>
                          <a:cs typeface="Calibri"/>
                        </a:rPr>
                        <a:t>12d,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14</a:t>
                      </a:r>
                      <a:r>
                        <a:rPr dirty="0" sz="1400" spc="-7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шт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90500"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7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400">
                          <a:latin typeface="Calibri"/>
                          <a:cs typeface="Calibri"/>
                        </a:rPr>
                        <a:t>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75"/>
                        </a:spcBef>
                      </a:pPr>
                      <a:r>
                        <a:rPr dirty="0" sz="1400" spc="-5">
                          <a:latin typeface="Calibri"/>
                          <a:cs typeface="Calibri"/>
                        </a:rPr>
                        <a:t>L=9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м, </a:t>
                      </a:r>
                      <a:r>
                        <a:rPr dirty="0" sz="1400" spc="-5">
                          <a:latin typeface="Calibri"/>
                          <a:cs typeface="Calibri"/>
                        </a:rPr>
                        <a:t>d=0,3</a:t>
                      </a:r>
                      <a:r>
                        <a:rPr dirty="0" sz="1400" spc="-6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м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54"/>
                        </a:spcBef>
                      </a:pPr>
                      <a:r>
                        <a:rPr dirty="0" sz="1400">
                          <a:latin typeface="Calibri"/>
                          <a:cs typeface="Calibri"/>
                        </a:rPr>
                        <a:t>новостворений</a:t>
                      </a:r>
                      <a:r>
                        <a:rPr dirty="0" sz="1400" spc="-6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5">
                          <a:latin typeface="Calibri"/>
                          <a:cs typeface="Calibri"/>
                        </a:rPr>
                        <a:t>фундамент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1125">
                        <a:lnSpc>
                          <a:spcPts val="1375"/>
                        </a:lnSpc>
                      </a:pPr>
                      <a:r>
                        <a:rPr dirty="0" sz="1400" spc="-5">
                          <a:latin typeface="Calibri"/>
                          <a:cs typeface="Calibri"/>
                        </a:rPr>
                        <a:t>3d,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50</a:t>
                      </a:r>
                      <a:r>
                        <a:rPr dirty="0" sz="1400" spc="-8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шт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750">
                        <a:latin typeface="Times New Roman"/>
                        <a:cs typeface="Times New Roman"/>
                      </a:endParaRPr>
                    </a:p>
                    <a:p>
                      <a:pPr algn="ctr" marL="1905">
                        <a:lnSpc>
                          <a:spcPct val="100000"/>
                        </a:lnSpc>
                      </a:pPr>
                      <a:r>
                        <a:rPr dirty="0" sz="1400" spc="-5">
                          <a:latin typeface="Calibri"/>
                          <a:cs typeface="Calibri"/>
                        </a:rPr>
                        <a:t>5d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90500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1125">
                        <a:lnSpc>
                          <a:spcPts val="1375"/>
                        </a:lnSpc>
                      </a:pPr>
                      <a:r>
                        <a:rPr dirty="0" sz="1400" spc="-5">
                          <a:latin typeface="Calibri"/>
                          <a:cs typeface="Calibri"/>
                        </a:rPr>
                        <a:t>6d,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26</a:t>
                      </a:r>
                      <a:r>
                        <a:rPr dirty="0" sz="1400" spc="-8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 spc="-5">
                          <a:latin typeface="Calibri"/>
                          <a:cs typeface="Calibri"/>
                        </a:rPr>
                        <a:t>шт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90500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111125">
                        <a:lnSpc>
                          <a:spcPts val="1375"/>
                        </a:lnSpc>
                      </a:pPr>
                      <a:r>
                        <a:rPr dirty="0" sz="1400" spc="-5">
                          <a:latin typeface="Calibri"/>
                          <a:cs typeface="Calibri"/>
                        </a:rPr>
                        <a:t>9d,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18</a:t>
                      </a:r>
                      <a:r>
                        <a:rPr dirty="0" sz="1400" spc="-80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шт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190500"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6040">
                        <a:lnSpc>
                          <a:spcPts val="1375"/>
                        </a:lnSpc>
                      </a:pPr>
                      <a:r>
                        <a:rPr dirty="0" sz="1400" spc="-5">
                          <a:latin typeface="Calibri"/>
                          <a:cs typeface="Calibri"/>
                        </a:rPr>
                        <a:t>12d,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14</a:t>
                      </a:r>
                      <a:r>
                        <a:rPr dirty="0" sz="1400" spc="-7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шт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994663" y="156844"/>
            <a:ext cx="6795134" cy="7232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 marR="5080" indent="146050">
              <a:lnSpc>
                <a:spcPct val="100000"/>
              </a:lnSpc>
            </a:pPr>
            <a:r>
              <a:rPr dirty="0" sz="1400" spc="-10">
                <a:latin typeface="Times New Roman"/>
                <a:cs typeface="Times New Roman"/>
              </a:rPr>
              <a:t>ЧИСЕЛЬНЕ </a:t>
            </a:r>
            <a:r>
              <a:rPr dirty="0" sz="1400" spc="-20">
                <a:latin typeface="Times New Roman"/>
                <a:cs typeface="Times New Roman"/>
              </a:rPr>
              <a:t>МОДЕЛЮВАННЯ </a:t>
            </a:r>
            <a:r>
              <a:rPr dirty="0" sz="1400" spc="-5">
                <a:latin typeface="Times New Roman"/>
                <a:cs typeface="Times New Roman"/>
              </a:rPr>
              <a:t>РОБОТИ РОСТВЕРКУ </a:t>
            </a:r>
            <a:r>
              <a:rPr dirty="0" sz="1400">
                <a:latin typeface="Times New Roman"/>
                <a:cs typeface="Times New Roman"/>
              </a:rPr>
              <a:t>У </a:t>
            </a:r>
            <a:r>
              <a:rPr dirty="0" sz="1400" spc="-5">
                <a:latin typeface="Times New Roman"/>
                <a:cs typeface="Times New Roman"/>
              </a:rPr>
              <a:t>СКЛАДІ </a:t>
            </a:r>
            <a:r>
              <a:rPr dirty="0" sz="1400" spc="-15">
                <a:latin typeface="Times New Roman"/>
                <a:cs typeface="Times New Roman"/>
              </a:rPr>
              <a:t>ПАЛЬОВОГО </a:t>
            </a:r>
            <a:r>
              <a:rPr dirty="0" sz="1400" spc="-40">
                <a:latin typeface="Times New Roman"/>
                <a:cs typeface="Times New Roman"/>
              </a:rPr>
              <a:t>ТА  </a:t>
            </a:r>
            <a:r>
              <a:rPr dirty="0" sz="1400" spc="-10">
                <a:latin typeface="Times New Roman"/>
                <a:cs typeface="Times New Roman"/>
              </a:rPr>
              <a:t>ПІДСИЛЕНОГО </a:t>
            </a:r>
            <a:r>
              <a:rPr dirty="0" sz="1400" spc="-5">
                <a:latin typeface="Times New Roman"/>
                <a:cs typeface="Times New Roman"/>
              </a:rPr>
              <a:t>ПАЛЯМИ </a:t>
            </a:r>
            <a:r>
              <a:rPr dirty="0" sz="1400" spc="-10">
                <a:latin typeface="Times New Roman"/>
                <a:cs typeface="Times New Roman"/>
              </a:rPr>
              <a:t>СТРІЧКОВОГО </a:t>
            </a:r>
            <a:r>
              <a:rPr dirty="0" sz="1400" spc="-15">
                <a:latin typeface="Times New Roman"/>
                <a:cs typeface="Times New Roman"/>
              </a:rPr>
              <a:t>ФУНДАМЕНТУ МІЛКОГО</a:t>
            </a:r>
            <a:r>
              <a:rPr dirty="0" sz="1400" spc="12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ЗАКЛАДАННЯ</a:t>
            </a:r>
            <a:endParaRPr sz="1400">
              <a:latin typeface="Times New Roman"/>
              <a:cs typeface="Times New Roman"/>
            </a:endParaRPr>
          </a:p>
          <a:p>
            <a:pPr marL="741680">
              <a:lnSpc>
                <a:spcPct val="100000"/>
              </a:lnSpc>
              <a:spcBef>
                <a:spcPts val="565"/>
              </a:spcBef>
            </a:pPr>
            <a:r>
              <a:rPr dirty="0" sz="1400">
                <a:latin typeface="Arial"/>
                <a:cs typeface="Arial"/>
              </a:rPr>
              <a:t>Програма</a:t>
            </a:r>
            <a:r>
              <a:rPr dirty="0" sz="1400" spc="-110">
                <a:latin typeface="Arial"/>
                <a:cs typeface="Arial"/>
              </a:rPr>
              <a:t> </a:t>
            </a:r>
            <a:r>
              <a:rPr dirty="0" sz="1400" spc="-10">
                <a:latin typeface="Arial"/>
                <a:cs typeface="Arial"/>
              </a:rPr>
              <a:t>моделювання</a:t>
            </a:r>
            <a:endParaRPr sz="1400">
              <a:latin typeface="Arial"/>
              <a:cs typeface="Arial"/>
            </a:endParaRPr>
          </a:p>
        </p:txBody>
      </p:sp>
      <p:graphicFrame>
        <p:nvGraphicFramePr>
          <p:cNvPr id="6" name="object 6"/>
          <p:cNvGraphicFramePr>
            <a:graphicFrameLocks noGrp="1"/>
          </p:cNvGraphicFramePr>
          <p:nvPr/>
        </p:nvGraphicFramePr>
        <p:xfrm>
          <a:off x="426097" y="4104004"/>
          <a:ext cx="4271010" cy="271208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3059"/>
                <a:gridCol w="1059167"/>
                <a:gridCol w="525779"/>
                <a:gridCol w="547369"/>
                <a:gridCol w="547370"/>
                <a:gridCol w="609599"/>
                <a:gridCol w="609600"/>
              </a:tblGrid>
              <a:tr h="73609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400">
                          <a:latin typeface="Calibri"/>
                          <a:cs typeface="Calibri"/>
                        </a:rPr>
                        <a:t>№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1400" spc="-35">
                          <a:latin typeface="Calibri"/>
                          <a:cs typeface="Calibri"/>
                        </a:rPr>
                        <a:t>Тип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algn="ctr" marL="100965" marR="93345">
                        <a:lnSpc>
                          <a:spcPct val="114999"/>
                        </a:lnSpc>
                      </a:pPr>
                      <a:r>
                        <a:rPr dirty="0" sz="1400" spc="-15">
                          <a:latin typeface="Calibri"/>
                          <a:cs typeface="Calibri"/>
                        </a:rPr>
                        <a:t>ф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ун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да</a:t>
                      </a:r>
                      <a:r>
                        <a:rPr dirty="0" sz="1400" spc="-10">
                          <a:latin typeface="Calibri"/>
                          <a:cs typeface="Calibri"/>
                        </a:rPr>
                        <a:t>м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ент 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у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135" marR="57150" indent="114300">
                        <a:lnSpc>
                          <a:spcPct val="115199"/>
                        </a:lnSpc>
                        <a:spcBef>
                          <a:spcPts val="720"/>
                        </a:spcBef>
                      </a:pPr>
                      <a:r>
                        <a:rPr dirty="0" sz="1400">
                          <a:latin typeface="Calibri"/>
                          <a:cs typeface="Calibri"/>
                        </a:rPr>
                        <a:t>F</a:t>
                      </a:r>
                      <a:r>
                        <a:rPr dirty="0" baseline="-21604" sz="1350">
                          <a:latin typeface="Calibri"/>
                          <a:cs typeface="Calibri"/>
                        </a:rPr>
                        <a:t>i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, 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кН/м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6200" marR="66675" indent="81915">
                        <a:lnSpc>
                          <a:spcPct val="115199"/>
                        </a:lnSpc>
                        <a:spcBef>
                          <a:spcPts val="720"/>
                        </a:spcBef>
                      </a:pPr>
                      <a:r>
                        <a:rPr dirty="0" sz="1400" spc="5">
                          <a:latin typeface="Calibri"/>
                          <a:cs typeface="Calibri"/>
                        </a:rPr>
                        <a:t>F</a:t>
                      </a:r>
                      <a:r>
                        <a:rPr dirty="0" baseline="-21604" sz="1350" spc="7">
                          <a:latin typeface="Calibri"/>
                          <a:cs typeface="Calibri"/>
                        </a:rPr>
                        <a:t>pi</a:t>
                      </a:r>
                      <a:r>
                        <a:rPr dirty="0" sz="1400" spc="5">
                          <a:latin typeface="Calibri"/>
                          <a:cs typeface="Calibri"/>
                        </a:rPr>
                        <a:t>, 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кН/м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400" spc="5">
                          <a:latin typeface="Calibri"/>
                          <a:cs typeface="Calibri"/>
                        </a:rPr>
                        <a:t>F</a:t>
                      </a:r>
                      <a:r>
                        <a:rPr dirty="0" baseline="-21604" sz="1350" spc="7">
                          <a:latin typeface="Calibri"/>
                          <a:cs typeface="Calibri"/>
                        </a:rPr>
                        <a:t>pi</a:t>
                      </a:r>
                      <a:r>
                        <a:rPr dirty="0" sz="1400" spc="5">
                          <a:latin typeface="Calibri"/>
                          <a:cs typeface="Calibri"/>
                        </a:rPr>
                        <a:t>/F</a:t>
                      </a:r>
                      <a:r>
                        <a:rPr dirty="0" baseline="-21604" sz="1350" spc="7">
                          <a:latin typeface="Calibri"/>
                          <a:cs typeface="Calibri"/>
                        </a:rPr>
                        <a:t>і</a:t>
                      </a:r>
                      <a:endParaRPr baseline="-21604" sz="135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400">
                          <a:latin typeface="Calibri"/>
                          <a:cs typeface="Calibri"/>
                        </a:rPr>
                        <a:t>а</a:t>
                      </a:r>
                      <a:r>
                        <a:rPr dirty="0" baseline="-21604" sz="1350">
                          <a:latin typeface="Calibri"/>
                          <a:cs typeface="Calibri"/>
                        </a:rPr>
                        <a:t>i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,</a:t>
                      </a:r>
                      <a:r>
                        <a:rPr dirty="0" sz="1400" spc="-105">
                          <a:latin typeface="Calibri"/>
                          <a:cs typeface="Calibri"/>
                        </a:rPr>
                        <a:t> </a:t>
                      </a:r>
                      <a:r>
                        <a:rPr dirty="0" sz="1400">
                          <a:latin typeface="Calibri"/>
                          <a:cs typeface="Calibri"/>
                        </a:rPr>
                        <a:t>м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marL="160655">
                        <a:lnSpc>
                          <a:spcPct val="100000"/>
                        </a:lnSpc>
                      </a:pPr>
                      <a:r>
                        <a:rPr dirty="0" sz="1400" spc="-5">
                          <a:latin typeface="Calibri"/>
                          <a:cs typeface="Calibri"/>
                        </a:rPr>
                        <a:t>а</a:t>
                      </a:r>
                      <a:r>
                        <a:rPr dirty="0" baseline="-21604" sz="1350" spc="-7">
                          <a:latin typeface="Calibri"/>
                          <a:cs typeface="Calibri"/>
                        </a:rPr>
                        <a:t>i</a:t>
                      </a:r>
                      <a:r>
                        <a:rPr dirty="0" sz="1400" spc="-5">
                          <a:latin typeface="Calibri"/>
                          <a:cs typeface="Calibri"/>
                        </a:rPr>
                        <a:t>/d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536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1400">
                          <a:latin typeface="Calibri"/>
                          <a:cs typeface="Calibri"/>
                        </a:rPr>
                        <a:t>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5"/>
                        </a:spcBef>
                      </a:pPr>
                      <a:endParaRPr sz="1100">
                        <a:latin typeface="Times New Roman"/>
                        <a:cs typeface="Times New Roman"/>
                      </a:endParaRPr>
                    </a:p>
                    <a:p>
                      <a:pPr marL="86995">
                        <a:lnSpc>
                          <a:spcPct val="100000"/>
                        </a:lnSpc>
                      </a:pPr>
                      <a:r>
                        <a:rPr dirty="0" sz="1400" spc="-5">
                          <a:latin typeface="Calibri"/>
                          <a:cs typeface="Calibri"/>
                        </a:rPr>
                        <a:t>підсилений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1400" spc="-5">
                          <a:latin typeface="Calibri"/>
                          <a:cs typeface="Calibri"/>
                        </a:rPr>
                        <a:t>1334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1400">
                          <a:latin typeface="Calibri"/>
                          <a:cs typeface="Calibri"/>
                        </a:rPr>
                        <a:t>806.3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1400" spc="-5">
                          <a:latin typeface="Calibri"/>
                          <a:cs typeface="Calibri"/>
                        </a:rPr>
                        <a:t>0.604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1400">
                          <a:latin typeface="Calibri"/>
                          <a:cs typeface="Calibri"/>
                        </a:rPr>
                        <a:t>3.6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764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1400" spc="-5">
                          <a:latin typeface="Calibri"/>
                          <a:cs typeface="Calibri"/>
                        </a:rPr>
                        <a:t>12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536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1400">
                          <a:latin typeface="Calibri"/>
                          <a:cs typeface="Calibri"/>
                        </a:rPr>
                        <a:t>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1400" spc="-5">
                          <a:latin typeface="Calibri"/>
                          <a:cs typeface="Calibri"/>
                        </a:rPr>
                        <a:t>1424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63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1400">
                          <a:latin typeface="Calibri"/>
                          <a:cs typeface="Calibri"/>
                        </a:rPr>
                        <a:t>735.8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1400" spc="-5">
                          <a:latin typeface="Calibri"/>
                          <a:cs typeface="Calibri"/>
                        </a:rPr>
                        <a:t>0.517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1400" spc="-5">
                          <a:latin typeface="Calibri"/>
                          <a:cs typeface="Calibri"/>
                        </a:rPr>
                        <a:t>2.7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1400">
                          <a:latin typeface="Calibri"/>
                          <a:cs typeface="Calibri"/>
                        </a:rPr>
                        <a:t>9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536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1400">
                          <a:latin typeface="Calibri"/>
                          <a:cs typeface="Calibri"/>
                        </a:rPr>
                        <a:t>3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1400" spc="-5">
                          <a:latin typeface="Calibri"/>
                          <a:cs typeface="Calibri"/>
                        </a:rPr>
                        <a:t>1489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1400">
                          <a:latin typeface="Calibri"/>
                          <a:cs typeface="Calibri"/>
                        </a:rPr>
                        <a:t>693.0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1400" spc="-5">
                          <a:latin typeface="Calibri"/>
                          <a:cs typeface="Calibri"/>
                        </a:rPr>
                        <a:t>0.465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1400">
                          <a:latin typeface="Calibri"/>
                          <a:cs typeface="Calibri"/>
                        </a:rPr>
                        <a:t>1.8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1400">
                          <a:latin typeface="Calibri"/>
                          <a:cs typeface="Calibri"/>
                        </a:rPr>
                        <a:t>6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5376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1400">
                          <a:latin typeface="Calibri"/>
                          <a:cs typeface="Calibri"/>
                        </a:rPr>
                        <a:t>4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1400" spc="-5">
                          <a:latin typeface="Calibri"/>
                          <a:cs typeface="Calibri"/>
                        </a:rPr>
                        <a:t>1524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1400">
                          <a:latin typeface="Calibri"/>
                          <a:cs typeface="Calibri"/>
                        </a:rPr>
                        <a:t>625.0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1400" spc="-5">
                          <a:latin typeface="Calibri"/>
                          <a:cs typeface="Calibri"/>
                        </a:rPr>
                        <a:t>0.410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1400">
                          <a:latin typeface="Calibri"/>
                          <a:cs typeface="Calibri"/>
                        </a:rPr>
                        <a:t>0.9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1400">
                          <a:latin typeface="Calibri"/>
                          <a:cs typeface="Calibri"/>
                        </a:rPr>
                        <a:t>3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5363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1400">
                          <a:latin typeface="Calibri"/>
                          <a:cs typeface="Calibri"/>
                        </a:rPr>
                        <a:t>5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row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650">
                        <a:latin typeface="Times New Roman"/>
                        <a:cs typeface="Times New Roman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dirty="0" sz="1400">
                          <a:latin typeface="Calibri"/>
                          <a:cs typeface="Calibri"/>
                        </a:rPr>
                        <a:t>новостворе</a:t>
                      </a:r>
                      <a:endParaRPr sz="1400">
                        <a:latin typeface="Calibri"/>
                        <a:cs typeface="Calibri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spcBef>
                          <a:spcPts val="250"/>
                        </a:spcBef>
                      </a:pPr>
                      <a:r>
                        <a:rPr dirty="0" sz="1400">
                          <a:latin typeface="Calibri"/>
                          <a:cs typeface="Calibri"/>
                        </a:rPr>
                        <a:t>ний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400" spc="-5">
                          <a:latin typeface="Calibri"/>
                          <a:cs typeface="Calibri"/>
                        </a:rPr>
                        <a:t>2092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400" spc="-5">
                          <a:latin typeface="Calibri"/>
                          <a:cs typeface="Calibri"/>
                        </a:rPr>
                        <a:t>128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400" spc="-5">
                          <a:latin typeface="Calibri"/>
                          <a:cs typeface="Calibri"/>
                        </a:rPr>
                        <a:t>0.061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1400">
                          <a:latin typeface="Calibri"/>
                          <a:cs typeface="Calibri"/>
                        </a:rPr>
                        <a:t>3.6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20764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1400" spc="-5">
                          <a:latin typeface="Calibri"/>
                          <a:cs typeface="Calibri"/>
                        </a:rPr>
                        <a:t>12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536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1400">
                          <a:latin typeface="Calibri"/>
                          <a:cs typeface="Calibri"/>
                        </a:rPr>
                        <a:t>6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400" spc="-5">
                          <a:latin typeface="Calibri"/>
                          <a:cs typeface="Calibri"/>
                        </a:rPr>
                        <a:t>1969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400" spc="-5">
                          <a:latin typeface="Calibri"/>
                          <a:cs typeface="Calibri"/>
                        </a:rPr>
                        <a:t>283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400" spc="-5">
                          <a:latin typeface="Calibri"/>
                          <a:cs typeface="Calibri"/>
                        </a:rPr>
                        <a:t>0.143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1400">
                          <a:latin typeface="Calibri"/>
                          <a:cs typeface="Calibri"/>
                        </a:rPr>
                        <a:t>2.7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1400">
                          <a:latin typeface="Calibri"/>
                          <a:cs typeface="Calibri"/>
                        </a:rPr>
                        <a:t>9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5364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1400">
                          <a:latin typeface="Calibri"/>
                          <a:cs typeface="Calibri"/>
                        </a:rPr>
                        <a:t>7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400" spc="-5">
                          <a:latin typeface="Calibri"/>
                          <a:cs typeface="Calibri"/>
                        </a:rPr>
                        <a:t>1824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400" spc="-5">
                          <a:latin typeface="Calibri"/>
                          <a:cs typeface="Calibri"/>
                        </a:rPr>
                        <a:t>464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r>
                        <a:rPr dirty="0" sz="1400" spc="-5">
                          <a:latin typeface="Calibri"/>
                          <a:cs typeface="Calibri"/>
                        </a:rPr>
                        <a:t>0.255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1400" spc="-5">
                          <a:latin typeface="Calibri"/>
                          <a:cs typeface="Calibri"/>
                        </a:rPr>
                        <a:t>1.8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dirty="0" sz="1400">
                          <a:latin typeface="Calibri"/>
                          <a:cs typeface="Calibri"/>
                        </a:rPr>
                        <a:t>6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  <a:tr h="245365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dirty="0" sz="1400">
                          <a:latin typeface="Calibri"/>
                          <a:cs typeface="Calibri"/>
                        </a:rPr>
                        <a:t>8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pPr/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1400" spc="-5">
                          <a:latin typeface="Calibri"/>
                          <a:cs typeface="Calibri"/>
                        </a:rPr>
                        <a:t>1694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1400" spc="-5">
                          <a:latin typeface="Calibri"/>
                          <a:cs typeface="Calibri"/>
                        </a:rPr>
                        <a:t>581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dirty="0" sz="1400" spc="-5">
                          <a:latin typeface="Calibri"/>
                          <a:cs typeface="Calibri"/>
                        </a:rPr>
                        <a:t>0.343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dirty="0" sz="1400">
                          <a:latin typeface="Calibri"/>
                          <a:cs typeface="Calibri"/>
                        </a:rPr>
                        <a:t>0.9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algn="ctr" marL="1270">
                        <a:lnSpc>
                          <a:spcPct val="100000"/>
                        </a:lnSpc>
                        <a:spcBef>
                          <a:spcPts val="15"/>
                        </a:spcBef>
                      </a:pPr>
                      <a:r>
                        <a:rPr dirty="0" sz="1400">
                          <a:latin typeface="Calibri"/>
                          <a:cs typeface="Calibri"/>
                        </a:rPr>
                        <a:t>3</a:t>
                      </a:r>
                      <a:endParaRPr sz="1400">
                        <a:latin typeface="Calibri"/>
                        <a:cs typeface="Calibri"/>
                      </a:endParaRPr>
                    </a:p>
                  </a:txBody>
                  <a:tcPr marL="0" marR="0" marB="0" marT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</a:tcPr>
                </a:tc>
              </a:tr>
            </a:tbl>
          </a:graphicData>
        </a:graphic>
      </p:graphicFrame>
      <p:sp>
        <p:nvSpPr>
          <p:cNvPr id="7" name="object 7"/>
          <p:cNvSpPr txBox="1"/>
          <p:nvPr/>
        </p:nvSpPr>
        <p:spPr>
          <a:xfrm>
            <a:off x="892251" y="3384677"/>
            <a:ext cx="3497579" cy="65214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77165" marR="5080" indent="167640">
              <a:lnSpc>
                <a:spcPct val="100000"/>
              </a:lnSpc>
            </a:pPr>
            <a:r>
              <a:rPr dirty="0" sz="1400" spc="-25">
                <a:latin typeface="Times New Roman"/>
                <a:cs typeface="Times New Roman"/>
              </a:rPr>
              <a:t>Результати </a:t>
            </a:r>
            <a:r>
              <a:rPr dirty="0" sz="1400" spc="-5">
                <a:latin typeface="Times New Roman"/>
                <a:cs typeface="Times New Roman"/>
              </a:rPr>
              <a:t>моделювання </a:t>
            </a:r>
            <a:r>
              <a:rPr dirty="0" sz="1400" spc="-10">
                <a:latin typeface="Times New Roman"/>
                <a:cs typeface="Times New Roman"/>
              </a:rPr>
              <a:t>сумісної </a:t>
            </a:r>
            <a:r>
              <a:rPr dirty="0" sz="1400" spc="-5">
                <a:latin typeface="Times New Roman"/>
                <a:cs typeface="Times New Roman"/>
              </a:rPr>
              <a:t>роботи  </a:t>
            </a:r>
            <a:r>
              <a:rPr dirty="0" sz="1400" spc="-10">
                <a:latin typeface="Times New Roman"/>
                <a:cs typeface="Times New Roman"/>
              </a:rPr>
              <a:t>існуючого фундаменту </a:t>
            </a:r>
            <a:r>
              <a:rPr dirty="0" sz="1400">
                <a:latin typeface="Times New Roman"/>
                <a:cs typeface="Times New Roman"/>
              </a:rPr>
              <a:t>та паль при</a:t>
            </a:r>
            <a:r>
              <a:rPr dirty="0" sz="1400" spc="-4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його</a:t>
            </a:r>
            <a:endParaRPr sz="14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400">
                <a:latin typeface="Times New Roman"/>
                <a:cs typeface="Times New Roman"/>
              </a:rPr>
              <a:t>підсиленні при </a:t>
            </a:r>
            <a:r>
              <a:rPr dirty="0" sz="1400" spc="-5">
                <a:latin typeface="Times New Roman"/>
                <a:cs typeface="Times New Roman"/>
              </a:rPr>
              <a:t>різному </a:t>
            </a:r>
            <a:r>
              <a:rPr dirty="0" sz="1400" spc="-10">
                <a:latin typeface="Times New Roman"/>
                <a:cs typeface="Times New Roman"/>
              </a:rPr>
              <a:t>поздовжньому</a:t>
            </a:r>
            <a:r>
              <a:rPr dirty="0" sz="1400" spc="-1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кроці</a:t>
            </a:r>
            <a:endParaRPr sz="1400">
              <a:latin typeface="Times New Roman"/>
              <a:cs typeface="Times New Roman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5535736" y="3648569"/>
            <a:ext cx="3054985" cy="0"/>
          </a:xfrm>
          <a:custGeom>
            <a:avLst/>
            <a:gdLst/>
            <a:ahLst/>
            <a:cxnLst/>
            <a:rect l="l" t="t" r="r" b="b"/>
            <a:pathLst>
              <a:path w="3054984" h="0">
                <a:moveTo>
                  <a:pt x="0" y="0"/>
                </a:moveTo>
                <a:lnTo>
                  <a:pt x="3054567" y="0"/>
                </a:lnTo>
              </a:path>
            </a:pathLst>
          </a:custGeom>
          <a:ln w="512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5535736" y="3345643"/>
            <a:ext cx="3054985" cy="0"/>
          </a:xfrm>
          <a:custGeom>
            <a:avLst/>
            <a:gdLst/>
            <a:ahLst/>
            <a:cxnLst/>
            <a:rect l="l" t="t" r="r" b="b"/>
            <a:pathLst>
              <a:path w="3054984" h="0">
                <a:moveTo>
                  <a:pt x="0" y="0"/>
                </a:moveTo>
                <a:lnTo>
                  <a:pt x="3054567" y="0"/>
                </a:lnTo>
              </a:path>
            </a:pathLst>
          </a:custGeom>
          <a:ln w="512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5535736" y="3042900"/>
            <a:ext cx="3054985" cy="0"/>
          </a:xfrm>
          <a:custGeom>
            <a:avLst/>
            <a:gdLst/>
            <a:ahLst/>
            <a:cxnLst/>
            <a:rect l="l" t="t" r="r" b="b"/>
            <a:pathLst>
              <a:path w="3054984" h="0">
                <a:moveTo>
                  <a:pt x="0" y="0"/>
                </a:moveTo>
                <a:lnTo>
                  <a:pt x="3054567" y="0"/>
                </a:lnTo>
              </a:path>
            </a:pathLst>
          </a:custGeom>
          <a:ln w="512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5535736" y="2739973"/>
            <a:ext cx="3054985" cy="0"/>
          </a:xfrm>
          <a:custGeom>
            <a:avLst/>
            <a:gdLst/>
            <a:ahLst/>
            <a:cxnLst/>
            <a:rect l="l" t="t" r="r" b="b"/>
            <a:pathLst>
              <a:path w="3054984" h="0">
                <a:moveTo>
                  <a:pt x="0" y="0"/>
                </a:moveTo>
                <a:lnTo>
                  <a:pt x="3054567" y="0"/>
                </a:lnTo>
              </a:path>
            </a:pathLst>
          </a:custGeom>
          <a:ln w="512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5535736" y="2432060"/>
            <a:ext cx="3054985" cy="0"/>
          </a:xfrm>
          <a:custGeom>
            <a:avLst/>
            <a:gdLst/>
            <a:ahLst/>
            <a:cxnLst/>
            <a:rect l="l" t="t" r="r" b="b"/>
            <a:pathLst>
              <a:path w="3054984" h="0">
                <a:moveTo>
                  <a:pt x="0" y="0"/>
                </a:moveTo>
                <a:lnTo>
                  <a:pt x="3054567" y="0"/>
                </a:lnTo>
              </a:path>
            </a:pathLst>
          </a:custGeom>
          <a:ln w="512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535736" y="2129338"/>
            <a:ext cx="3054985" cy="0"/>
          </a:xfrm>
          <a:custGeom>
            <a:avLst/>
            <a:gdLst/>
            <a:ahLst/>
            <a:cxnLst/>
            <a:rect l="l" t="t" r="r" b="b"/>
            <a:pathLst>
              <a:path w="3054984" h="0">
                <a:moveTo>
                  <a:pt x="0" y="0"/>
                </a:moveTo>
                <a:lnTo>
                  <a:pt x="3054567" y="0"/>
                </a:lnTo>
              </a:path>
            </a:pathLst>
          </a:custGeom>
          <a:ln w="512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535736" y="1826411"/>
            <a:ext cx="3054985" cy="0"/>
          </a:xfrm>
          <a:custGeom>
            <a:avLst/>
            <a:gdLst/>
            <a:ahLst/>
            <a:cxnLst/>
            <a:rect l="l" t="t" r="r" b="b"/>
            <a:pathLst>
              <a:path w="3054984" h="0">
                <a:moveTo>
                  <a:pt x="0" y="0"/>
                </a:moveTo>
                <a:lnTo>
                  <a:pt x="3054567" y="0"/>
                </a:lnTo>
              </a:path>
            </a:pathLst>
          </a:custGeom>
          <a:ln w="512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5535736" y="1523621"/>
            <a:ext cx="0" cy="2120265"/>
          </a:xfrm>
          <a:custGeom>
            <a:avLst/>
            <a:gdLst/>
            <a:ahLst/>
            <a:cxnLst/>
            <a:rect l="l" t="t" r="r" b="b"/>
            <a:pathLst>
              <a:path w="0" h="2120265">
                <a:moveTo>
                  <a:pt x="0" y="0"/>
                </a:moveTo>
                <a:lnTo>
                  <a:pt x="0" y="2119654"/>
                </a:lnTo>
              </a:path>
            </a:pathLst>
          </a:custGeom>
          <a:ln w="384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5520237" y="3648569"/>
            <a:ext cx="12065" cy="0"/>
          </a:xfrm>
          <a:custGeom>
            <a:avLst/>
            <a:gdLst/>
            <a:ahLst/>
            <a:cxnLst/>
            <a:rect l="l" t="t" r="r" b="b"/>
            <a:pathLst>
              <a:path w="12064" h="0">
                <a:moveTo>
                  <a:pt x="0" y="0"/>
                </a:moveTo>
                <a:lnTo>
                  <a:pt x="11528" y="0"/>
                </a:lnTo>
              </a:path>
            </a:pathLst>
          </a:custGeom>
          <a:ln w="512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5520237" y="3345643"/>
            <a:ext cx="12065" cy="0"/>
          </a:xfrm>
          <a:custGeom>
            <a:avLst/>
            <a:gdLst/>
            <a:ahLst/>
            <a:cxnLst/>
            <a:rect l="l" t="t" r="r" b="b"/>
            <a:pathLst>
              <a:path w="12064" h="0">
                <a:moveTo>
                  <a:pt x="0" y="0"/>
                </a:moveTo>
                <a:lnTo>
                  <a:pt x="11528" y="0"/>
                </a:lnTo>
              </a:path>
            </a:pathLst>
          </a:custGeom>
          <a:ln w="512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5520237" y="3042900"/>
            <a:ext cx="12065" cy="0"/>
          </a:xfrm>
          <a:custGeom>
            <a:avLst/>
            <a:gdLst/>
            <a:ahLst/>
            <a:cxnLst/>
            <a:rect l="l" t="t" r="r" b="b"/>
            <a:pathLst>
              <a:path w="12064" h="0">
                <a:moveTo>
                  <a:pt x="0" y="0"/>
                </a:moveTo>
                <a:lnTo>
                  <a:pt x="11528" y="0"/>
                </a:lnTo>
              </a:path>
            </a:pathLst>
          </a:custGeom>
          <a:ln w="512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5520237" y="2739973"/>
            <a:ext cx="12065" cy="0"/>
          </a:xfrm>
          <a:custGeom>
            <a:avLst/>
            <a:gdLst/>
            <a:ahLst/>
            <a:cxnLst/>
            <a:rect l="l" t="t" r="r" b="b"/>
            <a:pathLst>
              <a:path w="12064" h="0">
                <a:moveTo>
                  <a:pt x="0" y="0"/>
                </a:moveTo>
                <a:lnTo>
                  <a:pt x="11528" y="0"/>
                </a:lnTo>
              </a:path>
            </a:pathLst>
          </a:custGeom>
          <a:ln w="512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5520237" y="2432060"/>
            <a:ext cx="12065" cy="0"/>
          </a:xfrm>
          <a:custGeom>
            <a:avLst/>
            <a:gdLst/>
            <a:ahLst/>
            <a:cxnLst/>
            <a:rect l="l" t="t" r="r" b="b"/>
            <a:pathLst>
              <a:path w="12064" h="0">
                <a:moveTo>
                  <a:pt x="0" y="0"/>
                </a:moveTo>
                <a:lnTo>
                  <a:pt x="11528" y="0"/>
                </a:lnTo>
              </a:path>
            </a:pathLst>
          </a:custGeom>
          <a:ln w="512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5520237" y="2129338"/>
            <a:ext cx="12065" cy="0"/>
          </a:xfrm>
          <a:custGeom>
            <a:avLst/>
            <a:gdLst/>
            <a:ahLst/>
            <a:cxnLst/>
            <a:rect l="l" t="t" r="r" b="b"/>
            <a:pathLst>
              <a:path w="12064" h="0">
                <a:moveTo>
                  <a:pt x="0" y="0"/>
                </a:moveTo>
                <a:lnTo>
                  <a:pt x="11528" y="0"/>
                </a:lnTo>
              </a:path>
            </a:pathLst>
          </a:custGeom>
          <a:ln w="512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5520237" y="1826411"/>
            <a:ext cx="12065" cy="0"/>
          </a:xfrm>
          <a:custGeom>
            <a:avLst/>
            <a:gdLst/>
            <a:ahLst/>
            <a:cxnLst/>
            <a:rect l="l" t="t" r="r" b="b"/>
            <a:pathLst>
              <a:path w="12064" h="0">
                <a:moveTo>
                  <a:pt x="0" y="0"/>
                </a:moveTo>
                <a:lnTo>
                  <a:pt x="11528" y="0"/>
                </a:lnTo>
              </a:path>
            </a:pathLst>
          </a:custGeom>
          <a:ln w="512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5520237" y="1523621"/>
            <a:ext cx="12065" cy="0"/>
          </a:xfrm>
          <a:custGeom>
            <a:avLst/>
            <a:gdLst/>
            <a:ahLst/>
            <a:cxnLst/>
            <a:rect l="l" t="t" r="r" b="b"/>
            <a:pathLst>
              <a:path w="12064" h="0">
                <a:moveTo>
                  <a:pt x="0" y="0"/>
                </a:moveTo>
                <a:lnTo>
                  <a:pt x="11528" y="0"/>
                </a:lnTo>
              </a:path>
            </a:pathLst>
          </a:custGeom>
          <a:ln w="512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5509351" y="1515971"/>
            <a:ext cx="3103391" cy="1985937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6045432" y="1536428"/>
            <a:ext cx="4445" cy="0"/>
          </a:xfrm>
          <a:custGeom>
            <a:avLst/>
            <a:gdLst/>
            <a:ahLst/>
            <a:cxnLst/>
            <a:rect l="l" t="t" r="r" b="b"/>
            <a:pathLst>
              <a:path w="4445" h="0">
                <a:moveTo>
                  <a:pt x="0" y="0"/>
                </a:moveTo>
                <a:lnTo>
                  <a:pt x="3842" y="0"/>
                </a:lnTo>
              </a:path>
            </a:pathLst>
          </a:custGeom>
          <a:ln w="153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6553285" y="1536428"/>
            <a:ext cx="4445" cy="0"/>
          </a:xfrm>
          <a:custGeom>
            <a:avLst/>
            <a:gdLst/>
            <a:ahLst/>
            <a:cxnLst/>
            <a:rect l="l" t="t" r="r" b="b"/>
            <a:pathLst>
              <a:path w="4445" h="0">
                <a:moveTo>
                  <a:pt x="0" y="0"/>
                </a:moveTo>
                <a:lnTo>
                  <a:pt x="3842" y="0"/>
                </a:lnTo>
              </a:path>
            </a:pathLst>
          </a:custGeom>
          <a:ln w="153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7064877" y="1536428"/>
            <a:ext cx="4445" cy="0"/>
          </a:xfrm>
          <a:custGeom>
            <a:avLst/>
            <a:gdLst/>
            <a:ahLst/>
            <a:cxnLst/>
            <a:rect l="l" t="t" r="r" b="b"/>
            <a:pathLst>
              <a:path w="4445" h="0">
                <a:moveTo>
                  <a:pt x="0" y="0"/>
                </a:moveTo>
                <a:lnTo>
                  <a:pt x="3842" y="0"/>
                </a:lnTo>
              </a:path>
            </a:pathLst>
          </a:custGeom>
          <a:ln w="153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7572781" y="1536428"/>
            <a:ext cx="4445" cy="0"/>
          </a:xfrm>
          <a:custGeom>
            <a:avLst/>
            <a:gdLst/>
            <a:ahLst/>
            <a:cxnLst/>
            <a:rect l="l" t="t" r="r" b="b"/>
            <a:pathLst>
              <a:path w="4445" h="0">
                <a:moveTo>
                  <a:pt x="0" y="0"/>
                </a:moveTo>
                <a:lnTo>
                  <a:pt x="3842" y="0"/>
                </a:lnTo>
              </a:path>
            </a:pathLst>
          </a:custGeom>
          <a:ln w="153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8084373" y="1536428"/>
            <a:ext cx="4445" cy="0"/>
          </a:xfrm>
          <a:custGeom>
            <a:avLst/>
            <a:gdLst/>
            <a:ahLst/>
            <a:cxnLst/>
            <a:rect l="l" t="t" r="r" b="b"/>
            <a:pathLst>
              <a:path w="4445" h="0">
                <a:moveTo>
                  <a:pt x="0" y="0"/>
                </a:moveTo>
                <a:lnTo>
                  <a:pt x="3842" y="0"/>
                </a:lnTo>
              </a:path>
            </a:pathLst>
          </a:custGeom>
          <a:ln w="153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/>
          <p:nvPr/>
        </p:nvSpPr>
        <p:spPr>
          <a:xfrm>
            <a:off x="8592225" y="1536428"/>
            <a:ext cx="4445" cy="0"/>
          </a:xfrm>
          <a:custGeom>
            <a:avLst/>
            <a:gdLst/>
            <a:ahLst/>
            <a:cxnLst/>
            <a:rect l="l" t="t" r="r" b="b"/>
            <a:pathLst>
              <a:path w="4445" h="0">
                <a:moveTo>
                  <a:pt x="0" y="0"/>
                </a:moveTo>
                <a:lnTo>
                  <a:pt x="3842" y="0"/>
                </a:lnTo>
              </a:path>
            </a:pathLst>
          </a:custGeom>
          <a:ln w="1536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1" name="object 31"/>
          <p:cNvSpPr txBox="1"/>
          <p:nvPr/>
        </p:nvSpPr>
        <p:spPr>
          <a:xfrm>
            <a:off x="5386364" y="3608122"/>
            <a:ext cx="122555" cy="889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00" spc="-55">
                <a:latin typeface="Arial"/>
                <a:cs typeface="Arial"/>
              </a:rPr>
              <a:t>-</a:t>
            </a:r>
            <a:r>
              <a:rPr dirty="0" sz="500" spc="-70">
                <a:latin typeface="Arial"/>
                <a:cs typeface="Arial"/>
              </a:rPr>
              <a:t>14</a:t>
            </a:r>
            <a:r>
              <a:rPr dirty="0" sz="500" spc="-60">
                <a:latin typeface="Arial"/>
                <a:cs typeface="Arial"/>
              </a:rPr>
              <a:t>0</a:t>
            </a:r>
            <a:endParaRPr sz="50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5386364" y="3305195"/>
            <a:ext cx="122555" cy="889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00" spc="-55">
                <a:latin typeface="Arial"/>
                <a:cs typeface="Arial"/>
              </a:rPr>
              <a:t>-</a:t>
            </a:r>
            <a:r>
              <a:rPr dirty="0" sz="500" spc="-70">
                <a:latin typeface="Arial"/>
                <a:cs typeface="Arial"/>
              </a:rPr>
              <a:t>12</a:t>
            </a:r>
            <a:r>
              <a:rPr dirty="0" sz="500" spc="-60">
                <a:latin typeface="Arial"/>
                <a:cs typeface="Arial"/>
              </a:rPr>
              <a:t>0</a:t>
            </a:r>
            <a:endParaRPr sz="50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5386364" y="3002419"/>
            <a:ext cx="122555" cy="889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00" spc="-55">
                <a:latin typeface="Arial"/>
                <a:cs typeface="Arial"/>
              </a:rPr>
              <a:t>-</a:t>
            </a:r>
            <a:r>
              <a:rPr dirty="0" sz="500" spc="-70">
                <a:latin typeface="Arial"/>
                <a:cs typeface="Arial"/>
              </a:rPr>
              <a:t>10</a:t>
            </a:r>
            <a:r>
              <a:rPr dirty="0" sz="500" spc="-60">
                <a:latin typeface="Arial"/>
                <a:cs typeface="Arial"/>
              </a:rPr>
              <a:t>0</a:t>
            </a:r>
            <a:endParaRPr sz="50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5413391" y="2699696"/>
            <a:ext cx="95885" cy="889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00" spc="-55">
                <a:latin typeface="Arial"/>
                <a:cs typeface="Arial"/>
              </a:rPr>
              <a:t>-</a:t>
            </a:r>
            <a:r>
              <a:rPr dirty="0" sz="500" spc="-70">
                <a:latin typeface="Arial"/>
                <a:cs typeface="Arial"/>
              </a:rPr>
              <a:t>8</a:t>
            </a:r>
            <a:r>
              <a:rPr dirty="0" sz="500" spc="-60">
                <a:latin typeface="Arial"/>
                <a:cs typeface="Arial"/>
              </a:rPr>
              <a:t>0</a:t>
            </a:r>
            <a:endParaRPr sz="50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5413391" y="2391647"/>
            <a:ext cx="95885" cy="889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00" spc="-55">
                <a:latin typeface="Arial"/>
                <a:cs typeface="Arial"/>
              </a:rPr>
              <a:t>-</a:t>
            </a:r>
            <a:r>
              <a:rPr dirty="0" sz="500" spc="-70">
                <a:latin typeface="Arial"/>
                <a:cs typeface="Arial"/>
              </a:rPr>
              <a:t>6</a:t>
            </a:r>
            <a:r>
              <a:rPr dirty="0" sz="500" spc="-60">
                <a:latin typeface="Arial"/>
                <a:cs typeface="Arial"/>
              </a:rPr>
              <a:t>0</a:t>
            </a:r>
            <a:endParaRPr sz="50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5413391" y="2088856"/>
            <a:ext cx="95885" cy="889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00" spc="-55">
                <a:latin typeface="Arial"/>
                <a:cs typeface="Arial"/>
              </a:rPr>
              <a:t>-</a:t>
            </a:r>
            <a:r>
              <a:rPr dirty="0" sz="500" spc="-70">
                <a:latin typeface="Arial"/>
                <a:cs typeface="Arial"/>
              </a:rPr>
              <a:t>4</a:t>
            </a:r>
            <a:r>
              <a:rPr dirty="0" sz="500" spc="-60">
                <a:latin typeface="Arial"/>
                <a:cs typeface="Arial"/>
              </a:rPr>
              <a:t>0</a:t>
            </a:r>
            <a:endParaRPr sz="50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5413391" y="1786135"/>
            <a:ext cx="95885" cy="889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00" spc="-55">
                <a:latin typeface="Arial"/>
                <a:cs typeface="Arial"/>
              </a:rPr>
              <a:t>-</a:t>
            </a:r>
            <a:r>
              <a:rPr dirty="0" sz="500" spc="-70">
                <a:latin typeface="Arial"/>
                <a:cs typeface="Arial"/>
              </a:rPr>
              <a:t>2</a:t>
            </a:r>
            <a:r>
              <a:rPr dirty="0" sz="500" spc="-60">
                <a:latin typeface="Arial"/>
                <a:cs typeface="Arial"/>
              </a:rPr>
              <a:t>0</a:t>
            </a:r>
            <a:endParaRPr sz="50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5455660" y="1483208"/>
            <a:ext cx="53340" cy="889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00" spc="-60">
                <a:latin typeface="Arial"/>
                <a:cs typeface="Arial"/>
              </a:rPr>
              <a:t>0</a:t>
            </a:r>
            <a:endParaRPr sz="50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5509458" y="1380547"/>
            <a:ext cx="53340" cy="889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00" spc="-60">
                <a:latin typeface="Arial"/>
                <a:cs typeface="Arial"/>
              </a:rPr>
              <a:t>0</a:t>
            </a:r>
            <a:endParaRPr sz="50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5994280" y="1380547"/>
            <a:ext cx="106680" cy="889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00" spc="-70">
                <a:latin typeface="Arial"/>
                <a:cs typeface="Arial"/>
              </a:rPr>
              <a:t>500</a:t>
            </a:r>
            <a:endParaRPr sz="50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6486659" y="1380547"/>
            <a:ext cx="133350" cy="889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00" spc="-70">
                <a:latin typeface="Arial"/>
                <a:cs typeface="Arial"/>
              </a:rPr>
              <a:t>1000</a:t>
            </a:r>
            <a:endParaRPr sz="5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998405" y="1380547"/>
            <a:ext cx="133350" cy="889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00" spc="-70">
                <a:latin typeface="Arial"/>
                <a:cs typeface="Arial"/>
              </a:rPr>
              <a:t>1500</a:t>
            </a:r>
            <a:endParaRPr sz="5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7506155" y="1380547"/>
            <a:ext cx="133350" cy="889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00" spc="-70">
                <a:latin typeface="Arial"/>
                <a:cs typeface="Arial"/>
              </a:rPr>
              <a:t>2000</a:t>
            </a:r>
            <a:endParaRPr sz="5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8017849" y="1380547"/>
            <a:ext cx="133350" cy="889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00" spc="-70">
                <a:latin typeface="Arial"/>
                <a:cs typeface="Arial"/>
              </a:rPr>
              <a:t>2500</a:t>
            </a:r>
            <a:endParaRPr sz="5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8525598" y="1380547"/>
            <a:ext cx="133350" cy="889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00" spc="-70">
                <a:latin typeface="Arial"/>
                <a:cs typeface="Arial"/>
              </a:rPr>
              <a:t>3000</a:t>
            </a:r>
            <a:endParaRPr sz="500">
              <a:latin typeface="Arial"/>
              <a:cs typeface="Arial"/>
            </a:endParaRPr>
          </a:p>
        </p:txBody>
      </p:sp>
      <p:sp>
        <p:nvSpPr>
          <p:cNvPr id="46" name="object 46"/>
          <p:cNvSpPr txBox="1"/>
          <p:nvPr/>
        </p:nvSpPr>
        <p:spPr>
          <a:xfrm>
            <a:off x="8606449" y="1534572"/>
            <a:ext cx="153670" cy="889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00" spc="-70" b="1">
                <a:latin typeface="Arial"/>
                <a:cs typeface="Arial"/>
              </a:rPr>
              <a:t>P</a:t>
            </a:r>
            <a:r>
              <a:rPr dirty="0" sz="500" spc="-30" b="1">
                <a:latin typeface="Arial"/>
                <a:cs typeface="Arial"/>
              </a:rPr>
              <a:t>,</a:t>
            </a:r>
            <a:r>
              <a:rPr dirty="0" sz="500" spc="-10" b="1">
                <a:latin typeface="Arial"/>
                <a:cs typeface="Arial"/>
              </a:rPr>
              <a:t> </a:t>
            </a:r>
            <a:r>
              <a:rPr dirty="0" sz="500" spc="-45" b="1">
                <a:latin typeface="Arial"/>
                <a:cs typeface="Arial"/>
              </a:rPr>
              <a:t>к</a:t>
            </a:r>
            <a:r>
              <a:rPr dirty="0" sz="500" spc="-80" b="1">
                <a:latin typeface="Arial"/>
                <a:cs typeface="Arial"/>
              </a:rPr>
              <a:t>Н</a:t>
            </a:r>
            <a:endParaRPr sz="500">
              <a:latin typeface="Arial"/>
              <a:cs typeface="Arial"/>
            </a:endParaRPr>
          </a:p>
        </p:txBody>
      </p:sp>
      <p:sp>
        <p:nvSpPr>
          <p:cNvPr id="47" name="object 47"/>
          <p:cNvSpPr txBox="1"/>
          <p:nvPr/>
        </p:nvSpPr>
        <p:spPr>
          <a:xfrm>
            <a:off x="5444133" y="3787761"/>
            <a:ext cx="162560" cy="889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500" spc="-70" b="1">
                <a:latin typeface="Arial"/>
                <a:cs typeface="Arial"/>
              </a:rPr>
              <a:t>S</a:t>
            </a:r>
            <a:r>
              <a:rPr dirty="0" sz="500" spc="-30" b="1">
                <a:latin typeface="Arial"/>
                <a:cs typeface="Arial"/>
              </a:rPr>
              <a:t>,</a:t>
            </a:r>
            <a:r>
              <a:rPr dirty="0" sz="500" spc="-10" b="1">
                <a:latin typeface="Arial"/>
                <a:cs typeface="Arial"/>
              </a:rPr>
              <a:t> </a:t>
            </a:r>
            <a:r>
              <a:rPr dirty="0" sz="500" spc="-100" b="1">
                <a:latin typeface="Arial"/>
                <a:cs typeface="Arial"/>
              </a:rPr>
              <a:t>м</a:t>
            </a:r>
            <a:r>
              <a:rPr dirty="0" sz="500" spc="-80" b="1">
                <a:latin typeface="Arial"/>
                <a:cs typeface="Arial"/>
              </a:rPr>
              <a:t>м</a:t>
            </a:r>
            <a:endParaRPr sz="500">
              <a:latin typeface="Arial"/>
              <a:cs typeface="Arial"/>
            </a:endParaRPr>
          </a:p>
        </p:txBody>
      </p:sp>
      <p:sp>
        <p:nvSpPr>
          <p:cNvPr id="48" name="object 48"/>
          <p:cNvSpPr txBox="1"/>
          <p:nvPr/>
        </p:nvSpPr>
        <p:spPr>
          <a:xfrm>
            <a:off x="5524880" y="4030598"/>
            <a:ext cx="3208655" cy="171958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 marL="439420" marR="431165">
              <a:lnSpc>
                <a:spcPct val="100000"/>
              </a:lnSpc>
            </a:pPr>
            <a:r>
              <a:rPr dirty="0" sz="1400" spc="-10">
                <a:latin typeface="Times New Roman"/>
                <a:cs typeface="Times New Roman"/>
              </a:rPr>
              <a:t>Графіки </a:t>
            </a:r>
            <a:r>
              <a:rPr dirty="0" sz="1400" spc="5">
                <a:latin typeface="Times New Roman"/>
                <a:cs typeface="Times New Roman"/>
              </a:rPr>
              <a:t>залежності осідання</a:t>
            </a:r>
            <a:r>
              <a:rPr dirty="0" sz="1400" spc="-13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–  </a:t>
            </a:r>
            <a:r>
              <a:rPr dirty="0" sz="1400" spc="-5">
                <a:latin typeface="Times New Roman"/>
                <a:cs typeface="Times New Roman"/>
              </a:rPr>
              <a:t>навантаження</a:t>
            </a:r>
            <a:r>
              <a:rPr dirty="0" sz="1400" spc="-8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фундаменту:</a:t>
            </a:r>
            <a:endParaRPr sz="1400">
              <a:latin typeface="Times New Roman"/>
              <a:cs typeface="Times New Roman"/>
            </a:endParaRPr>
          </a:p>
          <a:p>
            <a:pPr algn="ctr" marL="12700" marR="5080" indent="-1905">
              <a:lnSpc>
                <a:spcPct val="100000"/>
              </a:lnSpc>
            </a:pPr>
            <a:r>
              <a:rPr dirty="0" sz="1400">
                <a:latin typeface="Times New Roman"/>
                <a:cs typeface="Times New Roman"/>
              </a:rPr>
              <a:t>І стадія – </a:t>
            </a:r>
            <a:r>
              <a:rPr dirty="0" sz="1400" spc="-5">
                <a:latin typeface="Times New Roman"/>
                <a:cs typeface="Times New Roman"/>
              </a:rPr>
              <a:t>робота </a:t>
            </a:r>
            <a:r>
              <a:rPr dirty="0" sz="1400" spc="-10">
                <a:latin typeface="Times New Roman"/>
                <a:cs typeface="Times New Roman"/>
              </a:rPr>
              <a:t>фундаменту </a:t>
            </a:r>
            <a:r>
              <a:rPr dirty="0" sz="1400">
                <a:latin typeface="Times New Roman"/>
                <a:cs typeface="Times New Roman"/>
              </a:rPr>
              <a:t>до  підсилення; ІІ стадія –робота</a:t>
            </a:r>
            <a:r>
              <a:rPr dirty="0" sz="1400" spc="-9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підсиленого  </a:t>
            </a:r>
            <a:r>
              <a:rPr dirty="0" sz="1400">
                <a:latin typeface="Times New Roman"/>
                <a:cs typeface="Times New Roman"/>
              </a:rPr>
              <a:t>палями </a:t>
            </a:r>
            <a:r>
              <a:rPr dirty="0" sz="1400" spc="-10">
                <a:latin typeface="Times New Roman"/>
                <a:cs typeface="Times New Roman"/>
              </a:rPr>
              <a:t>фундаменту; </a:t>
            </a:r>
            <a:r>
              <a:rPr dirty="0" sz="1400">
                <a:latin typeface="Times New Roman"/>
                <a:cs typeface="Times New Roman"/>
              </a:rPr>
              <a:t>1 – крок паль  підсилення в </a:t>
            </a:r>
            <a:r>
              <a:rPr dirty="0" sz="1400" spc="-10">
                <a:latin typeface="Times New Roman"/>
                <a:cs typeface="Times New Roman"/>
              </a:rPr>
              <a:t>поздовжньому </a:t>
            </a:r>
            <a:r>
              <a:rPr dirty="0" sz="1400" spc="-5">
                <a:latin typeface="Times New Roman"/>
                <a:cs typeface="Times New Roman"/>
              </a:rPr>
              <a:t>напрямку</a:t>
            </a:r>
            <a:r>
              <a:rPr dirty="0" sz="1400" spc="-125">
                <a:latin typeface="Times New Roman"/>
                <a:cs typeface="Times New Roman"/>
              </a:rPr>
              <a:t> </a:t>
            </a:r>
            <a:r>
              <a:rPr dirty="0" sz="1400" spc="10">
                <a:latin typeface="Times New Roman"/>
                <a:cs typeface="Times New Roman"/>
              </a:rPr>
              <a:t>3d;  </a:t>
            </a:r>
            <a:r>
              <a:rPr dirty="0" sz="1400">
                <a:latin typeface="Times New Roman"/>
                <a:cs typeface="Times New Roman"/>
              </a:rPr>
              <a:t>2 - крок паль </a:t>
            </a:r>
            <a:r>
              <a:rPr dirty="0" sz="1400" spc="5">
                <a:latin typeface="Times New Roman"/>
                <a:cs typeface="Times New Roman"/>
              </a:rPr>
              <a:t>6d; </a:t>
            </a:r>
            <a:r>
              <a:rPr dirty="0" sz="1400">
                <a:latin typeface="Times New Roman"/>
                <a:cs typeface="Times New Roman"/>
              </a:rPr>
              <a:t>3 - </a:t>
            </a:r>
            <a:r>
              <a:rPr dirty="0" sz="1400" spc="5">
                <a:latin typeface="Times New Roman"/>
                <a:cs typeface="Times New Roman"/>
              </a:rPr>
              <a:t>крок паль </a:t>
            </a:r>
            <a:r>
              <a:rPr dirty="0" sz="1400">
                <a:latin typeface="Times New Roman"/>
                <a:cs typeface="Times New Roman"/>
              </a:rPr>
              <a:t>9d; 4 -</a:t>
            </a:r>
            <a:r>
              <a:rPr dirty="0" sz="1400" spc="-210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крок  паль</a:t>
            </a:r>
            <a:r>
              <a:rPr dirty="0" sz="1400" spc="-85">
                <a:latin typeface="Times New Roman"/>
                <a:cs typeface="Times New Roman"/>
              </a:rPr>
              <a:t> </a:t>
            </a:r>
            <a:r>
              <a:rPr dirty="0" sz="1400">
                <a:latin typeface="Times New Roman"/>
                <a:cs typeface="Times New Roman"/>
              </a:rPr>
              <a:t>9d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8209026" y="189737"/>
            <a:ext cx="684530" cy="647700"/>
          </a:xfrm>
          <a:custGeom>
            <a:avLst/>
            <a:gdLst/>
            <a:ahLst/>
            <a:cxnLst/>
            <a:rect l="l" t="t" r="r" b="b"/>
            <a:pathLst>
              <a:path w="684529" h="647700">
                <a:moveTo>
                  <a:pt x="0" y="323849"/>
                </a:moveTo>
                <a:lnTo>
                  <a:pt x="3709" y="276003"/>
                </a:lnTo>
                <a:lnTo>
                  <a:pt x="14484" y="230332"/>
                </a:lnTo>
                <a:lnTo>
                  <a:pt x="31796" y="187340"/>
                </a:lnTo>
                <a:lnTo>
                  <a:pt x="55115" y="147528"/>
                </a:lnTo>
                <a:lnTo>
                  <a:pt x="83914" y="111397"/>
                </a:lnTo>
                <a:lnTo>
                  <a:pt x="117662" y="79448"/>
                </a:lnTo>
                <a:lnTo>
                  <a:pt x="155832" y="52184"/>
                </a:lnTo>
                <a:lnTo>
                  <a:pt x="197893" y="30106"/>
                </a:lnTo>
                <a:lnTo>
                  <a:pt x="243317" y="13714"/>
                </a:lnTo>
                <a:lnTo>
                  <a:pt x="291575" y="3512"/>
                </a:lnTo>
                <a:lnTo>
                  <a:pt x="342138" y="0"/>
                </a:lnTo>
                <a:lnTo>
                  <a:pt x="392700" y="3512"/>
                </a:lnTo>
                <a:lnTo>
                  <a:pt x="440958" y="13714"/>
                </a:lnTo>
                <a:lnTo>
                  <a:pt x="486382" y="30106"/>
                </a:lnTo>
                <a:lnTo>
                  <a:pt x="528443" y="52184"/>
                </a:lnTo>
                <a:lnTo>
                  <a:pt x="566613" y="79448"/>
                </a:lnTo>
                <a:lnTo>
                  <a:pt x="600361" y="111397"/>
                </a:lnTo>
                <a:lnTo>
                  <a:pt x="629160" y="147528"/>
                </a:lnTo>
                <a:lnTo>
                  <a:pt x="652479" y="187340"/>
                </a:lnTo>
                <a:lnTo>
                  <a:pt x="669791" y="230332"/>
                </a:lnTo>
                <a:lnTo>
                  <a:pt x="680566" y="276003"/>
                </a:lnTo>
                <a:lnTo>
                  <a:pt x="684276" y="323849"/>
                </a:lnTo>
                <a:lnTo>
                  <a:pt x="680566" y="371696"/>
                </a:lnTo>
                <a:lnTo>
                  <a:pt x="669791" y="417367"/>
                </a:lnTo>
                <a:lnTo>
                  <a:pt x="652479" y="460359"/>
                </a:lnTo>
                <a:lnTo>
                  <a:pt x="629160" y="500171"/>
                </a:lnTo>
                <a:lnTo>
                  <a:pt x="600361" y="536302"/>
                </a:lnTo>
                <a:lnTo>
                  <a:pt x="566613" y="568251"/>
                </a:lnTo>
                <a:lnTo>
                  <a:pt x="528443" y="595515"/>
                </a:lnTo>
                <a:lnTo>
                  <a:pt x="486382" y="617593"/>
                </a:lnTo>
                <a:lnTo>
                  <a:pt x="440958" y="633985"/>
                </a:lnTo>
                <a:lnTo>
                  <a:pt x="392700" y="644187"/>
                </a:lnTo>
                <a:lnTo>
                  <a:pt x="342138" y="647699"/>
                </a:lnTo>
                <a:lnTo>
                  <a:pt x="291575" y="644187"/>
                </a:lnTo>
                <a:lnTo>
                  <a:pt x="243317" y="633985"/>
                </a:lnTo>
                <a:lnTo>
                  <a:pt x="197893" y="617593"/>
                </a:lnTo>
                <a:lnTo>
                  <a:pt x="155832" y="595515"/>
                </a:lnTo>
                <a:lnTo>
                  <a:pt x="117662" y="568251"/>
                </a:lnTo>
                <a:lnTo>
                  <a:pt x="83914" y="536302"/>
                </a:lnTo>
                <a:lnTo>
                  <a:pt x="55115" y="500171"/>
                </a:lnTo>
                <a:lnTo>
                  <a:pt x="31796" y="460359"/>
                </a:lnTo>
                <a:lnTo>
                  <a:pt x="14484" y="417367"/>
                </a:lnTo>
                <a:lnTo>
                  <a:pt x="3709" y="371696"/>
                </a:lnTo>
                <a:lnTo>
                  <a:pt x="0" y="323849"/>
                </a:lnTo>
                <a:close/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 txBox="1"/>
          <p:nvPr/>
        </p:nvSpPr>
        <p:spPr>
          <a:xfrm>
            <a:off x="8423909" y="367919"/>
            <a:ext cx="254000" cy="2863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latin typeface="Times New Roman"/>
                <a:cs typeface="Times New Roman"/>
              </a:rPr>
              <a:t>15</a:t>
            </a:r>
            <a:endParaRPr sz="18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/>
          <p:nvPr/>
        </p:nvSpPr>
        <p:spPr>
          <a:xfrm>
            <a:off x="703845" y="2712668"/>
            <a:ext cx="5101590" cy="0"/>
          </a:xfrm>
          <a:custGeom>
            <a:avLst/>
            <a:gdLst/>
            <a:ahLst/>
            <a:cxnLst/>
            <a:rect l="l" t="t" r="r" b="b"/>
            <a:pathLst>
              <a:path w="5101590" h="0">
                <a:moveTo>
                  <a:pt x="0" y="0"/>
                </a:moveTo>
                <a:lnTo>
                  <a:pt x="5101072" y="0"/>
                </a:lnTo>
              </a:path>
            </a:pathLst>
          </a:custGeom>
          <a:ln w="671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4750374" y="2342623"/>
            <a:ext cx="1054735" cy="0"/>
          </a:xfrm>
          <a:custGeom>
            <a:avLst/>
            <a:gdLst/>
            <a:ahLst/>
            <a:cxnLst/>
            <a:rect l="l" t="t" r="r" b="b"/>
            <a:pathLst>
              <a:path w="1054735" h="0">
                <a:moveTo>
                  <a:pt x="0" y="0"/>
                </a:moveTo>
                <a:lnTo>
                  <a:pt x="1054543" y="0"/>
                </a:lnTo>
              </a:path>
            </a:pathLst>
          </a:custGeom>
          <a:ln w="671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/>
          <p:nvPr/>
        </p:nvSpPr>
        <p:spPr>
          <a:xfrm>
            <a:off x="703845" y="2342623"/>
            <a:ext cx="3986529" cy="0"/>
          </a:xfrm>
          <a:custGeom>
            <a:avLst/>
            <a:gdLst/>
            <a:ahLst/>
            <a:cxnLst/>
            <a:rect l="l" t="t" r="r" b="b"/>
            <a:pathLst>
              <a:path w="3986529" h="0">
                <a:moveTo>
                  <a:pt x="0" y="0"/>
                </a:moveTo>
                <a:lnTo>
                  <a:pt x="3985949" y="0"/>
                </a:lnTo>
              </a:path>
            </a:pathLst>
          </a:custGeom>
          <a:ln w="671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/>
          <p:nvPr/>
        </p:nvSpPr>
        <p:spPr>
          <a:xfrm>
            <a:off x="703845" y="1979488"/>
            <a:ext cx="5101590" cy="0"/>
          </a:xfrm>
          <a:custGeom>
            <a:avLst/>
            <a:gdLst/>
            <a:ahLst/>
            <a:cxnLst/>
            <a:rect l="l" t="t" r="r" b="b"/>
            <a:pathLst>
              <a:path w="5101590" h="0">
                <a:moveTo>
                  <a:pt x="0" y="0"/>
                </a:moveTo>
                <a:lnTo>
                  <a:pt x="5101072" y="0"/>
                </a:lnTo>
              </a:path>
            </a:pathLst>
          </a:custGeom>
          <a:ln w="671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" name="object 8"/>
          <p:cNvSpPr/>
          <p:nvPr/>
        </p:nvSpPr>
        <p:spPr>
          <a:xfrm>
            <a:off x="3705928" y="1609443"/>
            <a:ext cx="2042160" cy="0"/>
          </a:xfrm>
          <a:custGeom>
            <a:avLst/>
            <a:gdLst/>
            <a:ahLst/>
            <a:cxnLst/>
            <a:rect l="l" t="t" r="r" b="b"/>
            <a:pathLst>
              <a:path w="2042160" h="0">
                <a:moveTo>
                  <a:pt x="0" y="0"/>
                </a:moveTo>
                <a:lnTo>
                  <a:pt x="2041730" y="0"/>
                </a:lnTo>
              </a:path>
            </a:pathLst>
          </a:custGeom>
          <a:ln w="671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" name="object 9"/>
          <p:cNvSpPr/>
          <p:nvPr/>
        </p:nvSpPr>
        <p:spPr>
          <a:xfrm>
            <a:off x="703845" y="1609443"/>
            <a:ext cx="2941320" cy="0"/>
          </a:xfrm>
          <a:custGeom>
            <a:avLst/>
            <a:gdLst/>
            <a:ahLst/>
            <a:cxnLst/>
            <a:rect l="l" t="t" r="r" b="b"/>
            <a:pathLst>
              <a:path w="2941320" h="0">
                <a:moveTo>
                  <a:pt x="0" y="0"/>
                </a:moveTo>
                <a:lnTo>
                  <a:pt x="2941278" y="0"/>
                </a:lnTo>
              </a:path>
            </a:pathLst>
          </a:custGeom>
          <a:ln w="671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" name="object 10"/>
          <p:cNvSpPr/>
          <p:nvPr/>
        </p:nvSpPr>
        <p:spPr>
          <a:xfrm>
            <a:off x="703845" y="1239399"/>
            <a:ext cx="5101590" cy="0"/>
          </a:xfrm>
          <a:custGeom>
            <a:avLst/>
            <a:gdLst/>
            <a:ahLst/>
            <a:cxnLst/>
            <a:rect l="l" t="t" r="r" b="b"/>
            <a:pathLst>
              <a:path w="5101590" h="0">
                <a:moveTo>
                  <a:pt x="0" y="0"/>
                </a:moveTo>
                <a:lnTo>
                  <a:pt x="5101072" y="0"/>
                </a:lnTo>
              </a:path>
            </a:pathLst>
          </a:custGeom>
          <a:ln w="671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1" name="object 11"/>
          <p:cNvSpPr/>
          <p:nvPr/>
        </p:nvSpPr>
        <p:spPr>
          <a:xfrm>
            <a:off x="703845" y="876066"/>
            <a:ext cx="5101590" cy="0"/>
          </a:xfrm>
          <a:custGeom>
            <a:avLst/>
            <a:gdLst/>
            <a:ahLst/>
            <a:cxnLst/>
            <a:rect l="l" t="t" r="r" b="b"/>
            <a:pathLst>
              <a:path w="5101590" h="0">
                <a:moveTo>
                  <a:pt x="0" y="0"/>
                </a:moveTo>
                <a:lnTo>
                  <a:pt x="5101072" y="0"/>
                </a:lnTo>
              </a:path>
            </a:pathLst>
          </a:custGeom>
          <a:ln w="671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2" name="object 12"/>
          <p:cNvSpPr/>
          <p:nvPr/>
        </p:nvSpPr>
        <p:spPr>
          <a:xfrm>
            <a:off x="727404" y="506022"/>
            <a:ext cx="5078095" cy="0"/>
          </a:xfrm>
          <a:custGeom>
            <a:avLst/>
            <a:gdLst/>
            <a:ahLst/>
            <a:cxnLst/>
            <a:rect l="l" t="t" r="r" b="b"/>
            <a:pathLst>
              <a:path w="5078095" h="0">
                <a:moveTo>
                  <a:pt x="0" y="0"/>
                </a:moveTo>
                <a:lnTo>
                  <a:pt x="5077513" y="0"/>
                </a:lnTo>
              </a:path>
            </a:pathLst>
          </a:custGeom>
          <a:ln w="6712">
            <a:solidFill>
              <a:srgbClr val="80808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/>
          <p:cNvSpPr/>
          <p:nvPr/>
        </p:nvSpPr>
        <p:spPr>
          <a:xfrm>
            <a:off x="5811649" y="1841493"/>
            <a:ext cx="0" cy="864869"/>
          </a:xfrm>
          <a:custGeom>
            <a:avLst/>
            <a:gdLst/>
            <a:ahLst/>
            <a:cxnLst/>
            <a:rect l="l" t="t" r="r" b="b"/>
            <a:pathLst>
              <a:path w="0" h="864869">
                <a:moveTo>
                  <a:pt x="0" y="0"/>
                </a:moveTo>
                <a:lnTo>
                  <a:pt x="0" y="864463"/>
                </a:lnTo>
              </a:path>
            </a:pathLst>
          </a:custGeom>
          <a:ln w="6731">
            <a:solidFill>
              <a:srgbClr val="80808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4" name="object 14"/>
          <p:cNvSpPr/>
          <p:nvPr/>
        </p:nvSpPr>
        <p:spPr>
          <a:xfrm>
            <a:off x="5811648" y="506022"/>
            <a:ext cx="0" cy="770890"/>
          </a:xfrm>
          <a:custGeom>
            <a:avLst/>
            <a:gdLst/>
            <a:ahLst/>
            <a:cxnLst/>
            <a:rect l="l" t="t" r="r" b="b"/>
            <a:pathLst>
              <a:path w="0" h="770890">
                <a:moveTo>
                  <a:pt x="0" y="0"/>
                </a:moveTo>
                <a:lnTo>
                  <a:pt x="0" y="770336"/>
                </a:lnTo>
              </a:path>
            </a:pathLst>
          </a:custGeom>
          <a:ln w="6731">
            <a:solidFill>
              <a:srgbClr val="80808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5" name="object 15"/>
          <p:cNvSpPr/>
          <p:nvPr/>
        </p:nvSpPr>
        <p:spPr>
          <a:xfrm>
            <a:off x="710576" y="2712668"/>
            <a:ext cx="5101590" cy="0"/>
          </a:xfrm>
          <a:custGeom>
            <a:avLst/>
            <a:gdLst/>
            <a:ahLst/>
            <a:cxnLst/>
            <a:rect l="l" t="t" r="r" b="b"/>
            <a:pathLst>
              <a:path w="5101590" h="0">
                <a:moveTo>
                  <a:pt x="0" y="0"/>
                </a:moveTo>
                <a:lnTo>
                  <a:pt x="5101072" y="0"/>
                </a:lnTo>
              </a:path>
            </a:pathLst>
          </a:custGeom>
          <a:ln w="6712">
            <a:solidFill>
              <a:srgbClr val="80808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6" name="object 16"/>
          <p:cNvSpPr/>
          <p:nvPr/>
        </p:nvSpPr>
        <p:spPr>
          <a:xfrm>
            <a:off x="703845" y="543160"/>
            <a:ext cx="0" cy="2169795"/>
          </a:xfrm>
          <a:custGeom>
            <a:avLst/>
            <a:gdLst/>
            <a:ahLst/>
            <a:cxnLst/>
            <a:rect l="l" t="t" r="r" b="b"/>
            <a:pathLst>
              <a:path w="0" h="2169795">
                <a:moveTo>
                  <a:pt x="0" y="0"/>
                </a:moveTo>
                <a:lnTo>
                  <a:pt x="0" y="2169507"/>
                </a:lnTo>
              </a:path>
            </a:pathLst>
          </a:custGeom>
          <a:ln w="6731">
            <a:solidFill>
              <a:srgbClr val="80808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object 17"/>
          <p:cNvSpPr/>
          <p:nvPr/>
        </p:nvSpPr>
        <p:spPr>
          <a:xfrm>
            <a:off x="703845" y="543160"/>
            <a:ext cx="0" cy="2162810"/>
          </a:xfrm>
          <a:custGeom>
            <a:avLst/>
            <a:gdLst/>
            <a:ahLst/>
            <a:cxnLst/>
            <a:rect l="l" t="t" r="r" b="b"/>
            <a:pathLst>
              <a:path w="0" h="2162810">
                <a:moveTo>
                  <a:pt x="0" y="0"/>
                </a:moveTo>
                <a:lnTo>
                  <a:pt x="0" y="2162795"/>
                </a:lnTo>
              </a:path>
            </a:pathLst>
          </a:custGeom>
          <a:ln w="673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8" name="object 18"/>
          <p:cNvSpPr/>
          <p:nvPr/>
        </p:nvSpPr>
        <p:spPr>
          <a:xfrm>
            <a:off x="676920" y="2712668"/>
            <a:ext cx="20320" cy="0"/>
          </a:xfrm>
          <a:custGeom>
            <a:avLst/>
            <a:gdLst/>
            <a:ahLst/>
            <a:cxnLst/>
            <a:rect l="l" t="t" r="r" b="b"/>
            <a:pathLst>
              <a:path w="20320" h="0">
                <a:moveTo>
                  <a:pt x="0" y="0"/>
                </a:moveTo>
                <a:lnTo>
                  <a:pt x="20193" y="0"/>
                </a:lnTo>
              </a:path>
            </a:pathLst>
          </a:custGeom>
          <a:ln w="671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9" name="object 19"/>
          <p:cNvSpPr/>
          <p:nvPr/>
        </p:nvSpPr>
        <p:spPr>
          <a:xfrm>
            <a:off x="676920" y="2342623"/>
            <a:ext cx="20320" cy="0"/>
          </a:xfrm>
          <a:custGeom>
            <a:avLst/>
            <a:gdLst/>
            <a:ahLst/>
            <a:cxnLst/>
            <a:rect l="l" t="t" r="r" b="b"/>
            <a:pathLst>
              <a:path w="20320" h="0">
                <a:moveTo>
                  <a:pt x="0" y="0"/>
                </a:moveTo>
                <a:lnTo>
                  <a:pt x="20193" y="0"/>
                </a:lnTo>
              </a:path>
            </a:pathLst>
          </a:custGeom>
          <a:ln w="671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0" name="object 20"/>
          <p:cNvSpPr/>
          <p:nvPr/>
        </p:nvSpPr>
        <p:spPr>
          <a:xfrm>
            <a:off x="676920" y="1979487"/>
            <a:ext cx="20320" cy="0"/>
          </a:xfrm>
          <a:custGeom>
            <a:avLst/>
            <a:gdLst/>
            <a:ahLst/>
            <a:cxnLst/>
            <a:rect l="l" t="t" r="r" b="b"/>
            <a:pathLst>
              <a:path w="20320" h="0">
                <a:moveTo>
                  <a:pt x="0" y="0"/>
                </a:moveTo>
                <a:lnTo>
                  <a:pt x="20193" y="0"/>
                </a:lnTo>
              </a:path>
            </a:pathLst>
          </a:custGeom>
          <a:ln w="671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1" name="object 21"/>
          <p:cNvSpPr/>
          <p:nvPr/>
        </p:nvSpPr>
        <p:spPr>
          <a:xfrm>
            <a:off x="676920" y="1609443"/>
            <a:ext cx="20320" cy="0"/>
          </a:xfrm>
          <a:custGeom>
            <a:avLst/>
            <a:gdLst/>
            <a:ahLst/>
            <a:cxnLst/>
            <a:rect l="l" t="t" r="r" b="b"/>
            <a:pathLst>
              <a:path w="20320" h="0">
                <a:moveTo>
                  <a:pt x="0" y="0"/>
                </a:moveTo>
                <a:lnTo>
                  <a:pt x="20193" y="0"/>
                </a:lnTo>
              </a:path>
            </a:pathLst>
          </a:custGeom>
          <a:ln w="671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2" name="object 22"/>
          <p:cNvSpPr/>
          <p:nvPr/>
        </p:nvSpPr>
        <p:spPr>
          <a:xfrm>
            <a:off x="676920" y="1239399"/>
            <a:ext cx="20320" cy="0"/>
          </a:xfrm>
          <a:custGeom>
            <a:avLst/>
            <a:gdLst/>
            <a:ahLst/>
            <a:cxnLst/>
            <a:rect l="l" t="t" r="r" b="b"/>
            <a:pathLst>
              <a:path w="20320" h="0">
                <a:moveTo>
                  <a:pt x="0" y="0"/>
                </a:moveTo>
                <a:lnTo>
                  <a:pt x="20193" y="0"/>
                </a:lnTo>
              </a:path>
            </a:pathLst>
          </a:custGeom>
          <a:ln w="671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3" name="object 23"/>
          <p:cNvSpPr/>
          <p:nvPr/>
        </p:nvSpPr>
        <p:spPr>
          <a:xfrm>
            <a:off x="676920" y="876066"/>
            <a:ext cx="20320" cy="0"/>
          </a:xfrm>
          <a:custGeom>
            <a:avLst/>
            <a:gdLst/>
            <a:ahLst/>
            <a:cxnLst/>
            <a:rect l="l" t="t" r="r" b="b"/>
            <a:pathLst>
              <a:path w="20320" h="0">
                <a:moveTo>
                  <a:pt x="0" y="0"/>
                </a:moveTo>
                <a:lnTo>
                  <a:pt x="20193" y="0"/>
                </a:lnTo>
              </a:path>
            </a:pathLst>
          </a:custGeom>
          <a:ln w="671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4" name="object 24"/>
          <p:cNvSpPr/>
          <p:nvPr/>
        </p:nvSpPr>
        <p:spPr>
          <a:xfrm>
            <a:off x="727404" y="506022"/>
            <a:ext cx="5078095" cy="0"/>
          </a:xfrm>
          <a:custGeom>
            <a:avLst/>
            <a:gdLst/>
            <a:ahLst/>
            <a:cxnLst/>
            <a:rect l="l" t="t" r="r" b="b"/>
            <a:pathLst>
              <a:path w="5078095" h="0">
                <a:moveTo>
                  <a:pt x="0" y="0"/>
                </a:moveTo>
                <a:lnTo>
                  <a:pt x="5077513" y="0"/>
                </a:lnTo>
              </a:path>
            </a:pathLst>
          </a:custGeom>
          <a:ln w="671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5" name="object 25"/>
          <p:cNvSpPr/>
          <p:nvPr/>
        </p:nvSpPr>
        <p:spPr>
          <a:xfrm>
            <a:off x="663463" y="452240"/>
            <a:ext cx="4356375" cy="194438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6" name="object 26"/>
          <p:cNvSpPr/>
          <p:nvPr/>
        </p:nvSpPr>
        <p:spPr>
          <a:xfrm>
            <a:off x="2745665" y="512734"/>
            <a:ext cx="0" cy="20955"/>
          </a:xfrm>
          <a:custGeom>
            <a:avLst/>
            <a:gdLst/>
            <a:ahLst/>
            <a:cxnLst/>
            <a:rect l="l" t="t" r="r" b="b"/>
            <a:pathLst>
              <a:path w="0" h="20954">
                <a:moveTo>
                  <a:pt x="0" y="20403"/>
                </a:moveTo>
                <a:lnTo>
                  <a:pt x="0" y="0"/>
                </a:lnTo>
              </a:path>
            </a:pathLst>
          </a:custGeom>
          <a:ln w="673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7" name="object 27"/>
          <p:cNvSpPr/>
          <p:nvPr/>
        </p:nvSpPr>
        <p:spPr>
          <a:xfrm>
            <a:off x="3769873" y="512734"/>
            <a:ext cx="0" cy="20955"/>
          </a:xfrm>
          <a:custGeom>
            <a:avLst/>
            <a:gdLst/>
            <a:ahLst/>
            <a:cxnLst/>
            <a:rect l="l" t="t" r="r" b="b"/>
            <a:pathLst>
              <a:path w="0" h="20954">
                <a:moveTo>
                  <a:pt x="0" y="20403"/>
                </a:moveTo>
                <a:lnTo>
                  <a:pt x="0" y="0"/>
                </a:lnTo>
              </a:path>
            </a:pathLst>
          </a:custGeom>
          <a:ln w="673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8" name="object 28"/>
          <p:cNvSpPr/>
          <p:nvPr/>
        </p:nvSpPr>
        <p:spPr>
          <a:xfrm>
            <a:off x="4787440" y="512734"/>
            <a:ext cx="0" cy="20955"/>
          </a:xfrm>
          <a:custGeom>
            <a:avLst/>
            <a:gdLst/>
            <a:ahLst/>
            <a:cxnLst/>
            <a:rect l="l" t="t" r="r" b="b"/>
            <a:pathLst>
              <a:path w="0" h="20954">
                <a:moveTo>
                  <a:pt x="0" y="20403"/>
                </a:moveTo>
                <a:lnTo>
                  <a:pt x="0" y="0"/>
                </a:lnTo>
              </a:path>
            </a:pathLst>
          </a:custGeom>
          <a:ln w="673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9" name="object 29"/>
          <p:cNvSpPr/>
          <p:nvPr/>
        </p:nvSpPr>
        <p:spPr>
          <a:xfrm>
            <a:off x="5811648" y="512734"/>
            <a:ext cx="0" cy="20955"/>
          </a:xfrm>
          <a:custGeom>
            <a:avLst/>
            <a:gdLst/>
            <a:ahLst/>
            <a:cxnLst/>
            <a:rect l="l" t="t" r="r" b="b"/>
            <a:pathLst>
              <a:path w="0" h="20954">
                <a:moveTo>
                  <a:pt x="0" y="20403"/>
                </a:moveTo>
                <a:lnTo>
                  <a:pt x="0" y="0"/>
                </a:lnTo>
              </a:path>
            </a:pathLst>
          </a:custGeom>
          <a:ln w="673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30" name="object 30"/>
          <p:cNvSpPr txBox="1"/>
          <p:nvPr/>
        </p:nvSpPr>
        <p:spPr>
          <a:xfrm>
            <a:off x="425041" y="2660544"/>
            <a:ext cx="222250" cy="1123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50" spc="-10">
                <a:latin typeface="Arial"/>
                <a:cs typeface="Arial"/>
              </a:rPr>
              <a:t>-</a:t>
            </a:r>
            <a:r>
              <a:rPr dirty="0" sz="650" spc="5">
                <a:latin typeface="Arial"/>
                <a:cs typeface="Arial"/>
              </a:rPr>
              <a:t>0</a:t>
            </a:r>
            <a:r>
              <a:rPr dirty="0" sz="650" spc="25">
                <a:latin typeface="Arial"/>
                <a:cs typeface="Arial"/>
              </a:rPr>
              <a:t>.</a:t>
            </a:r>
            <a:r>
              <a:rPr dirty="0" sz="650" spc="5">
                <a:latin typeface="Arial"/>
                <a:cs typeface="Arial"/>
              </a:rPr>
              <a:t>1</a:t>
            </a:r>
            <a:r>
              <a:rPr dirty="0" sz="650" spc="20">
                <a:latin typeface="Arial"/>
                <a:cs typeface="Arial"/>
              </a:rPr>
              <a:t>2</a:t>
            </a:r>
            <a:endParaRPr sz="650">
              <a:latin typeface="Arial"/>
              <a:cs typeface="Arial"/>
            </a:endParaRPr>
          </a:p>
        </p:txBody>
      </p:sp>
      <p:sp>
        <p:nvSpPr>
          <p:cNvPr id="31" name="object 31"/>
          <p:cNvSpPr txBox="1"/>
          <p:nvPr/>
        </p:nvSpPr>
        <p:spPr>
          <a:xfrm>
            <a:off x="425041" y="2290500"/>
            <a:ext cx="222250" cy="1123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50" spc="-10">
                <a:latin typeface="Arial"/>
                <a:cs typeface="Arial"/>
              </a:rPr>
              <a:t>-</a:t>
            </a:r>
            <a:r>
              <a:rPr dirty="0" sz="650" spc="5">
                <a:latin typeface="Arial"/>
                <a:cs typeface="Arial"/>
              </a:rPr>
              <a:t>0</a:t>
            </a:r>
            <a:r>
              <a:rPr dirty="0" sz="650" spc="25">
                <a:latin typeface="Arial"/>
                <a:cs typeface="Arial"/>
              </a:rPr>
              <a:t>.</a:t>
            </a:r>
            <a:r>
              <a:rPr dirty="0" sz="650" spc="5">
                <a:latin typeface="Arial"/>
                <a:cs typeface="Arial"/>
              </a:rPr>
              <a:t>1</a:t>
            </a:r>
            <a:r>
              <a:rPr dirty="0" sz="650" spc="20">
                <a:latin typeface="Arial"/>
                <a:cs typeface="Arial"/>
              </a:rPr>
              <a:t>0</a:t>
            </a:r>
            <a:endParaRPr sz="650">
              <a:latin typeface="Arial"/>
              <a:cs typeface="Arial"/>
            </a:endParaRPr>
          </a:p>
        </p:txBody>
      </p:sp>
      <p:sp>
        <p:nvSpPr>
          <p:cNvPr id="32" name="object 32"/>
          <p:cNvSpPr txBox="1"/>
          <p:nvPr/>
        </p:nvSpPr>
        <p:spPr>
          <a:xfrm>
            <a:off x="425041" y="1927185"/>
            <a:ext cx="222250" cy="1123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50" spc="-10">
                <a:latin typeface="Arial"/>
                <a:cs typeface="Arial"/>
              </a:rPr>
              <a:t>-</a:t>
            </a:r>
            <a:r>
              <a:rPr dirty="0" sz="650" spc="5">
                <a:latin typeface="Arial"/>
                <a:cs typeface="Arial"/>
              </a:rPr>
              <a:t>0</a:t>
            </a:r>
            <a:r>
              <a:rPr dirty="0" sz="650" spc="25">
                <a:latin typeface="Arial"/>
                <a:cs typeface="Arial"/>
              </a:rPr>
              <a:t>.</a:t>
            </a:r>
            <a:r>
              <a:rPr dirty="0" sz="650" spc="5">
                <a:latin typeface="Arial"/>
                <a:cs typeface="Arial"/>
              </a:rPr>
              <a:t>0</a:t>
            </a:r>
            <a:r>
              <a:rPr dirty="0" sz="650" spc="20">
                <a:latin typeface="Arial"/>
                <a:cs typeface="Arial"/>
              </a:rPr>
              <a:t>8</a:t>
            </a:r>
            <a:endParaRPr sz="650">
              <a:latin typeface="Arial"/>
              <a:cs typeface="Arial"/>
            </a:endParaRPr>
          </a:p>
        </p:txBody>
      </p:sp>
      <p:sp>
        <p:nvSpPr>
          <p:cNvPr id="33" name="object 33"/>
          <p:cNvSpPr txBox="1"/>
          <p:nvPr/>
        </p:nvSpPr>
        <p:spPr>
          <a:xfrm>
            <a:off x="425041" y="1557141"/>
            <a:ext cx="222250" cy="1123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50" spc="-10">
                <a:latin typeface="Arial"/>
                <a:cs typeface="Arial"/>
              </a:rPr>
              <a:t>-</a:t>
            </a:r>
            <a:r>
              <a:rPr dirty="0" sz="650" spc="5">
                <a:latin typeface="Arial"/>
                <a:cs typeface="Arial"/>
              </a:rPr>
              <a:t>0</a:t>
            </a:r>
            <a:r>
              <a:rPr dirty="0" sz="650" spc="25">
                <a:latin typeface="Arial"/>
                <a:cs typeface="Arial"/>
              </a:rPr>
              <a:t>.</a:t>
            </a:r>
            <a:r>
              <a:rPr dirty="0" sz="650" spc="5">
                <a:latin typeface="Arial"/>
                <a:cs typeface="Arial"/>
              </a:rPr>
              <a:t>0</a:t>
            </a:r>
            <a:r>
              <a:rPr dirty="0" sz="650" spc="20">
                <a:latin typeface="Arial"/>
                <a:cs typeface="Arial"/>
              </a:rPr>
              <a:t>6</a:t>
            </a:r>
            <a:endParaRPr sz="650">
              <a:latin typeface="Arial"/>
              <a:cs typeface="Arial"/>
            </a:endParaRPr>
          </a:p>
        </p:txBody>
      </p:sp>
      <p:sp>
        <p:nvSpPr>
          <p:cNvPr id="34" name="object 34"/>
          <p:cNvSpPr txBox="1"/>
          <p:nvPr/>
        </p:nvSpPr>
        <p:spPr>
          <a:xfrm>
            <a:off x="425041" y="1187096"/>
            <a:ext cx="222250" cy="1123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50" spc="-10">
                <a:latin typeface="Arial"/>
                <a:cs typeface="Arial"/>
              </a:rPr>
              <a:t>-</a:t>
            </a:r>
            <a:r>
              <a:rPr dirty="0" sz="650" spc="5">
                <a:latin typeface="Arial"/>
                <a:cs typeface="Arial"/>
              </a:rPr>
              <a:t>0</a:t>
            </a:r>
            <a:r>
              <a:rPr dirty="0" sz="650" spc="25">
                <a:latin typeface="Arial"/>
                <a:cs typeface="Arial"/>
              </a:rPr>
              <a:t>.</a:t>
            </a:r>
            <a:r>
              <a:rPr dirty="0" sz="650" spc="5">
                <a:latin typeface="Arial"/>
                <a:cs typeface="Arial"/>
              </a:rPr>
              <a:t>0</a:t>
            </a:r>
            <a:r>
              <a:rPr dirty="0" sz="650" spc="20">
                <a:latin typeface="Arial"/>
                <a:cs typeface="Arial"/>
              </a:rPr>
              <a:t>4</a:t>
            </a:r>
            <a:endParaRPr sz="650">
              <a:latin typeface="Arial"/>
              <a:cs typeface="Arial"/>
            </a:endParaRPr>
          </a:p>
        </p:txBody>
      </p:sp>
      <p:sp>
        <p:nvSpPr>
          <p:cNvPr id="35" name="object 35"/>
          <p:cNvSpPr txBox="1"/>
          <p:nvPr/>
        </p:nvSpPr>
        <p:spPr>
          <a:xfrm>
            <a:off x="425041" y="823943"/>
            <a:ext cx="222250" cy="1123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50" spc="-10">
                <a:latin typeface="Arial"/>
                <a:cs typeface="Arial"/>
              </a:rPr>
              <a:t>-</a:t>
            </a:r>
            <a:r>
              <a:rPr dirty="0" sz="650" spc="5">
                <a:latin typeface="Arial"/>
                <a:cs typeface="Arial"/>
              </a:rPr>
              <a:t>0</a:t>
            </a:r>
            <a:r>
              <a:rPr dirty="0" sz="650" spc="25">
                <a:latin typeface="Arial"/>
                <a:cs typeface="Arial"/>
              </a:rPr>
              <a:t>.</a:t>
            </a:r>
            <a:r>
              <a:rPr dirty="0" sz="650" spc="5">
                <a:latin typeface="Arial"/>
                <a:cs typeface="Arial"/>
              </a:rPr>
              <a:t>0</a:t>
            </a:r>
            <a:r>
              <a:rPr dirty="0" sz="650" spc="20">
                <a:latin typeface="Arial"/>
                <a:cs typeface="Arial"/>
              </a:rPr>
              <a:t>2</a:t>
            </a:r>
            <a:endParaRPr sz="650">
              <a:latin typeface="Arial"/>
              <a:cs typeface="Arial"/>
            </a:endParaRPr>
          </a:p>
        </p:txBody>
      </p:sp>
      <p:sp>
        <p:nvSpPr>
          <p:cNvPr id="36" name="object 36"/>
          <p:cNvSpPr txBox="1"/>
          <p:nvPr/>
        </p:nvSpPr>
        <p:spPr>
          <a:xfrm>
            <a:off x="451966" y="453899"/>
            <a:ext cx="195580" cy="1123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50" spc="5">
                <a:latin typeface="Arial"/>
                <a:cs typeface="Arial"/>
              </a:rPr>
              <a:t>0</a:t>
            </a:r>
            <a:r>
              <a:rPr dirty="0" sz="650" spc="25">
                <a:latin typeface="Arial"/>
                <a:cs typeface="Arial"/>
              </a:rPr>
              <a:t>.</a:t>
            </a:r>
            <a:r>
              <a:rPr dirty="0" sz="650" spc="5">
                <a:latin typeface="Arial"/>
                <a:cs typeface="Arial"/>
              </a:rPr>
              <a:t>0</a:t>
            </a:r>
            <a:r>
              <a:rPr dirty="0" sz="650" spc="20">
                <a:latin typeface="Arial"/>
                <a:cs typeface="Arial"/>
              </a:rPr>
              <a:t>0</a:t>
            </a:r>
            <a:endParaRPr sz="650">
              <a:latin typeface="Arial"/>
              <a:cs typeface="Arial"/>
            </a:endParaRPr>
          </a:p>
        </p:txBody>
      </p:sp>
      <p:sp>
        <p:nvSpPr>
          <p:cNvPr id="37" name="object 37"/>
          <p:cNvSpPr txBox="1"/>
          <p:nvPr/>
        </p:nvSpPr>
        <p:spPr>
          <a:xfrm>
            <a:off x="667586" y="319215"/>
            <a:ext cx="74295" cy="1123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50" spc="20">
                <a:latin typeface="Arial"/>
                <a:cs typeface="Arial"/>
              </a:rPr>
              <a:t>0</a:t>
            </a:r>
            <a:endParaRPr sz="650">
              <a:latin typeface="Arial"/>
              <a:cs typeface="Arial"/>
            </a:endParaRPr>
          </a:p>
        </p:txBody>
      </p:sp>
      <p:sp>
        <p:nvSpPr>
          <p:cNvPr id="38" name="object 38"/>
          <p:cNvSpPr txBox="1"/>
          <p:nvPr/>
        </p:nvSpPr>
        <p:spPr>
          <a:xfrm>
            <a:off x="1644676" y="319215"/>
            <a:ext cx="167005" cy="1123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50" spc="5">
                <a:latin typeface="Arial"/>
                <a:cs typeface="Arial"/>
              </a:rPr>
              <a:t>500</a:t>
            </a:r>
            <a:endParaRPr sz="650">
              <a:latin typeface="Arial"/>
              <a:cs typeface="Arial"/>
            </a:endParaRPr>
          </a:p>
        </p:txBody>
      </p:sp>
      <p:sp>
        <p:nvSpPr>
          <p:cNvPr id="39" name="object 39"/>
          <p:cNvSpPr txBox="1"/>
          <p:nvPr/>
        </p:nvSpPr>
        <p:spPr>
          <a:xfrm>
            <a:off x="2635319" y="319215"/>
            <a:ext cx="213995" cy="1123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50" spc="5">
                <a:latin typeface="Arial"/>
                <a:cs typeface="Arial"/>
              </a:rPr>
              <a:t>1000</a:t>
            </a:r>
            <a:endParaRPr sz="650">
              <a:latin typeface="Arial"/>
              <a:cs typeface="Arial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3659617" y="319215"/>
            <a:ext cx="213995" cy="1123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50" spc="5">
                <a:latin typeface="Arial"/>
                <a:cs typeface="Arial"/>
              </a:rPr>
              <a:t>1500</a:t>
            </a:r>
            <a:endParaRPr sz="65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4677094" y="319215"/>
            <a:ext cx="213995" cy="1123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50" spc="5">
                <a:latin typeface="Arial"/>
                <a:cs typeface="Arial"/>
              </a:rPr>
              <a:t>2000</a:t>
            </a:r>
            <a:endParaRPr sz="65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5701392" y="319215"/>
            <a:ext cx="213995" cy="1123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50" spc="5">
                <a:latin typeface="Arial"/>
                <a:cs typeface="Arial"/>
              </a:rPr>
              <a:t>2500</a:t>
            </a:r>
            <a:endParaRPr sz="65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5815731" y="480746"/>
            <a:ext cx="419734" cy="1123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50" spc="25" b="1">
                <a:latin typeface="Arial"/>
                <a:cs typeface="Arial"/>
              </a:rPr>
              <a:t>Р,</a:t>
            </a:r>
            <a:r>
              <a:rPr dirty="0" sz="650" spc="-40" b="1">
                <a:latin typeface="Arial"/>
                <a:cs typeface="Arial"/>
              </a:rPr>
              <a:t> </a:t>
            </a:r>
            <a:r>
              <a:rPr dirty="0" sz="650" spc="25" b="1">
                <a:latin typeface="Arial"/>
                <a:cs typeface="Arial"/>
              </a:rPr>
              <a:t>кН/п.м</a:t>
            </a:r>
            <a:endParaRPr sz="65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681048" y="2835275"/>
            <a:ext cx="265430" cy="11239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650" spc="25" b="1">
                <a:latin typeface="Arial"/>
                <a:cs typeface="Arial"/>
              </a:rPr>
              <a:t>S,</a:t>
            </a:r>
            <a:r>
              <a:rPr dirty="0" sz="650" spc="-45" b="1">
                <a:latin typeface="Arial"/>
                <a:cs typeface="Arial"/>
              </a:rPr>
              <a:t> </a:t>
            </a:r>
            <a:r>
              <a:rPr dirty="0" sz="650" spc="10" b="1">
                <a:latin typeface="Arial"/>
                <a:cs typeface="Arial"/>
              </a:rPr>
              <a:t>мм</a:t>
            </a:r>
            <a:endParaRPr sz="650">
              <a:latin typeface="Arial"/>
              <a:cs typeface="Arial"/>
            </a:endParaRPr>
          </a:p>
        </p:txBody>
      </p:sp>
      <p:sp>
        <p:nvSpPr>
          <p:cNvPr id="45" name="object 45"/>
          <p:cNvSpPr/>
          <p:nvPr/>
        </p:nvSpPr>
        <p:spPr>
          <a:xfrm>
            <a:off x="5747658" y="1276359"/>
            <a:ext cx="404495" cy="565150"/>
          </a:xfrm>
          <a:custGeom>
            <a:avLst/>
            <a:gdLst/>
            <a:ahLst/>
            <a:cxnLst/>
            <a:rect l="l" t="t" r="r" b="b"/>
            <a:pathLst>
              <a:path w="404495" h="565150">
                <a:moveTo>
                  <a:pt x="0" y="565134"/>
                </a:moveTo>
                <a:lnTo>
                  <a:pt x="404316" y="565134"/>
                </a:lnTo>
                <a:lnTo>
                  <a:pt x="404316" y="0"/>
                </a:lnTo>
                <a:lnTo>
                  <a:pt x="0" y="0"/>
                </a:lnTo>
                <a:lnTo>
                  <a:pt x="0" y="565134"/>
                </a:lnTo>
                <a:close/>
              </a:path>
            </a:pathLst>
          </a:custGeom>
          <a:ln w="672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6" name="object 46"/>
          <p:cNvSpPr/>
          <p:nvPr/>
        </p:nvSpPr>
        <p:spPr>
          <a:xfrm>
            <a:off x="5781314" y="1357079"/>
            <a:ext cx="189230" cy="0"/>
          </a:xfrm>
          <a:custGeom>
            <a:avLst/>
            <a:gdLst/>
            <a:ahLst/>
            <a:cxnLst/>
            <a:rect l="l" t="t" r="r" b="b"/>
            <a:pathLst>
              <a:path w="189229" h="0">
                <a:moveTo>
                  <a:pt x="0" y="0"/>
                </a:moveTo>
                <a:lnTo>
                  <a:pt x="188740" y="0"/>
                </a:lnTo>
              </a:path>
            </a:pathLst>
          </a:custGeom>
          <a:ln w="1342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7" name="object 47"/>
          <p:cNvSpPr/>
          <p:nvPr/>
        </p:nvSpPr>
        <p:spPr>
          <a:xfrm>
            <a:off x="5852035" y="1333633"/>
            <a:ext cx="54610" cy="53975"/>
          </a:xfrm>
          <a:custGeom>
            <a:avLst/>
            <a:gdLst/>
            <a:ahLst/>
            <a:cxnLst/>
            <a:rect l="l" t="t" r="r" b="b"/>
            <a:pathLst>
              <a:path w="54610" h="53975">
                <a:moveTo>
                  <a:pt x="27193" y="0"/>
                </a:moveTo>
                <a:lnTo>
                  <a:pt x="0" y="26847"/>
                </a:lnTo>
                <a:lnTo>
                  <a:pt x="27193" y="53694"/>
                </a:lnTo>
                <a:lnTo>
                  <a:pt x="54118" y="26847"/>
                </a:lnTo>
                <a:lnTo>
                  <a:pt x="2719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48" name="object 48"/>
          <p:cNvSpPr/>
          <p:nvPr/>
        </p:nvSpPr>
        <p:spPr>
          <a:xfrm>
            <a:off x="5852035" y="1333633"/>
            <a:ext cx="54610" cy="53975"/>
          </a:xfrm>
          <a:custGeom>
            <a:avLst/>
            <a:gdLst/>
            <a:ahLst/>
            <a:cxnLst/>
            <a:rect l="l" t="t" r="r" b="b"/>
            <a:pathLst>
              <a:path w="54610" h="53975">
                <a:moveTo>
                  <a:pt x="27193" y="0"/>
                </a:moveTo>
                <a:lnTo>
                  <a:pt x="54118" y="26847"/>
                </a:lnTo>
                <a:lnTo>
                  <a:pt x="27193" y="53694"/>
                </a:lnTo>
                <a:lnTo>
                  <a:pt x="0" y="26847"/>
                </a:lnTo>
                <a:lnTo>
                  <a:pt x="27193" y="0"/>
                </a:lnTo>
                <a:close/>
              </a:path>
            </a:pathLst>
          </a:custGeom>
          <a:ln w="672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9" name="object 49"/>
          <p:cNvSpPr/>
          <p:nvPr/>
        </p:nvSpPr>
        <p:spPr>
          <a:xfrm>
            <a:off x="5781314" y="1498475"/>
            <a:ext cx="189230" cy="0"/>
          </a:xfrm>
          <a:custGeom>
            <a:avLst/>
            <a:gdLst/>
            <a:ahLst/>
            <a:cxnLst/>
            <a:rect l="l" t="t" r="r" b="b"/>
            <a:pathLst>
              <a:path w="189229" h="0">
                <a:moveTo>
                  <a:pt x="0" y="0"/>
                </a:moveTo>
                <a:lnTo>
                  <a:pt x="188740" y="0"/>
                </a:lnTo>
              </a:path>
            </a:pathLst>
          </a:custGeom>
          <a:ln w="1342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0" name="object 50"/>
          <p:cNvSpPr/>
          <p:nvPr/>
        </p:nvSpPr>
        <p:spPr>
          <a:xfrm>
            <a:off x="5848625" y="1495007"/>
            <a:ext cx="47625" cy="0"/>
          </a:xfrm>
          <a:custGeom>
            <a:avLst/>
            <a:gdLst/>
            <a:ahLst/>
            <a:cxnLst/>
            <a:rect l="l" t="t" r="r" b="b"/>
            <a:pathLst>
              <a:path w="47625" h="0">
                <a:moveTo>
                  <a:pt x="0" y="0"/>
                </a:moveTo>
                <a:lnTo>
                  <a:pt x="47342" y="0"/>
                </a:lnTo>
              </a:path>
            </a:pathLst>
          </a:custGeom>
          <a:ln w="47206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1" name="object 51"/>
          <p:cNvSpPr/>
          <p:nvPr/>
        </p:nvSpPr>
        <p:spPr>
          <a:xfrm>
            <a:off x="5781314" y="1639691"/>
            <a:ext cx="189230" cy="0"/>
          </a:xfrm>
          <a:custGeom>
            <a:avLst/>
            <a:gdLst/>
            <a:ahLst/>
            <a:cxnLst/>
            <a:rect l="l" t="t" r="r" b="b"/>
            <a:pathLst>
              <a:path w="189229" h="0">
                <a:moveTo>
                  <a:pt x="0" y="0"/>
                </a:moveTo>
                <a:lnTo>
                  <a:pt x="188740" y="0"/>
                </a:lnTo>
              </a:path>
            </a:pathLst>
          </a:custGeom>
          <a:ln w="1342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2" name="object 52"/>
          <p:cNvSpPr/>
          <p:nvPr/>
        </p:nvSpPr>
        <p:spPr>
          <a:xfrm>
            <a:off x="5852035" y="1616155"/>
            <a:ext cx="54610" cy="53975"/>
          </a:xfrm>
          <a:custGeom>
            <a:avLst/>
            <a:gdLst/>
            <a:ahLst/>
            <a:cxnLst/>
            <a:rect l="l" t="t" r="r" b="b"/>
            <a:pathLst>
              <a:path w="54610" h="53975">
                <a:moveTo>
                  <a:pt x="27193" y="0"/>
                </a:moveTo>
                <a:lnTo>
                  <a:pt x="0" y="53694"/>
                </a:lnTo>
                <a:lnTo>
                  <a:pt x="54118" y="53694"/>
                </a:lnTo>
                <a:lnTo>
                  <a:pt x="2719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3" name="object 53"/>
          <p:cNvSpPr/>
          <p:nvPr/>
        </p:nvSpPr>
        <p:spPr>
          <a:xfrm>
            <a:off x="5852035" y="1616155"/>
            <a:ext cx="54610" cy="53975"/>
          </a:xfrm>
          <a:custGeom>
            <a:avLst/>
            <a:gdLst/>
            <a:ahLst/>
            <a:cxnLst/>
            <a:rect l="l" t="t" r="r" b="b"/>
            <a:pathLst>
              <a:path w="54610" h="53975">
                <a:moveTo>
                  <a:pt x="27193" y="0"/>
                </a:moveTo>
                <a:lnTo>
                  <a:pt x="54118" y="53694"/>
                </a:lnTo>
                <a:lnTo>
                  <a:pt x="0" y="53694"/>
                </a:lnTo>
                <a:lnTo>
                  <a:pt x="27193" y="0"/>
                </a:lnTo>
                <a:close/>
              </a:path>
            </a:pathLst>
          </a:custGeom>
          <a:ln w="672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4" name="object 54"/>
          <p:cNvSpPr/>
          <p:nvPr/>
        </p:nvSpPr>
        <p:spPr>
          <a:xfrm>
            <a:off x="5781314" y="1781087"/>
            <a:ext cx="189230" cy="0"/>
          </a:xfrm>
          <a:custGeom>
            <a:avLst/>
            <a:gdLst/>
            <a:ahLst/>
            <a:cxnLst/>
            <a:rect l="l" t="t" r="r" b="b"/>
            <a:pathLst>
              <a:path w="189229" h="0">
                <a:moveTo>
                  <a:pt x="0" y="0"/>
                </a:moveTo>
                <a:lnTo>
                  <a:pt x="188740" y="0"/>
                </a:lnTo>
              </a:path>
            </a:pathLst>
          </a:custGeom>
          <a:ln w="13423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5" name="object 55"/>
          <p:cNvSpPr/>
          <p:nvPr/>
        </p:nvSpPr>
        <p:spPr>
          <a:xfrm>
            <a:off x="5848625" y="1753971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20193" y="0"/>
                </a:moveTo>
                <a:lnTo>
                  <a:pt x="11358" y="1262"/>
                </a:lnTo>
                <a:lnTo>
                  <a:pt x="5048" y="5067"/>
                </a:lnTo>
                <a:lnTo>
                  <a:pt x="1262" y="11439"/>
                </a:lnTo>
                <a:lnTo>
                  <a:pt x="0" y="20403"/>
                </a:lnTo>
                <a:lnTo>
                  <a:pt x="1262" y="30261"/>
                </a:lnTo>
                <a:lnTo>
                  <a:pt x="5048" y="38861"/>
                </a:lnTo>
                <a:lnTo>
                  <a:pt x="11358" y="44943"/>
                </a:lnTo>
                <a:lnTo>
                  <a:pt x="20193" y="47251"/>
                </a:lnTo>
                <a:lnTo>
                  <a:pt x="30235" y="44943"/>
                </a:lnTo>
                <a:lnTo>
                  <a:pt x="38939" y="38861"/>
                </a:lnTo>
                <a:lnTo>
                  <a:pt x="45069" y="30261"/>
                </a:lnTo>
                <a:lnTo>
                  <a:pt x="47387" y="20403"/>
                </a:lnTo>
                <a:lnTo>
                  <a:pt x="45069" y="11439"/>
                </a:lnTo>
                <a:lnTo>
                  <a:pt x="38939" y="5067"/>
                </a:lnTo>
                <a:lnTo>
                  <a:pt x="30235" y="1262"/>
                </a:lnTo>
                <a:lnTo>
                  <a:pt x="20193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56" name="object 56"/>
          <p:cNvSpPr/>
          <p:nvPr/>
        </p:nvSpPr>
        <p:spPr>
          <a:xfrm>
            <a:off x="5848625" y="1753971"/>
            <a:ext cx="47625" cy="47625"/>
          </a:xfrm>
          <a:custGeom>
            <a:avLst/>
            <a:gdLst/>
            <a:ahLst/>
            <a:cxnLst/>
            <a:rect l="l" t="t" r="r" b="b"/>
            <a:pathLst>
              <a:path w="47625" h="47625">
                <a:moveTo>
                  <a:pt x="0" y="20403"/>
                </a:moveTo>
                <a:lnTo>
                  <a:pt x="1262" y="30261"/>
                </a:lnTo>
                <a:lnTo>
                  <a:pt x="5048" y="38861"/>
                </a:lnTo>
                <a:lnTo>
                  <a:pt x="11358" y="44943"/>
                </a:lnTo>
                <a:lnTo>
                  <a:pt x="20193" y="47251"/>
                </a:lnTo>
                <a:lnTo>
                  <a:pt x="30235" y="44943"/>
                </a:lnTo>
                <a:lnTo>
                  <a:pt x="38939" y="38861"/>
                </a:lnTo>
                <a:lnTo>
                  <a:pt x="45069" y="30261"/>
                </a:lnTo>
                <a:lnTo>
                  <a:pt x="47387" y="20403"/>
                </a:lnTo>
                <a:lnTo>
                  <a:pt x="45069" y="11439"/>
                </a:lnTo>
                <a:lnTo>
                  <a:pt x="38939" y="5067"/>
                </a:lnTo>
                <a:lnTo>
                  <a:pt x="30235" y="1262"/>
                </a:lnTo>
                <a:lnTo>
                  <a:pt x="20193" y="0"/>
                </a:lnTo>
                <a:lnTo>
                  <a:pt x="11358" y="1262"/>
                </a:lnTo>
                <a:lnTo>
                  <a:pt x="5048" y="5067"/>
                </a:lnTo>
                <a:lnTo>
                  <a:pt x="1262" y="11439"/>
                </a:lnTo>
                <a:lnTo>
                  <a:pt x="0" y="20403"/>
                </a:lnTo>
                <a:close/>
              </a:path>
            </a:pathLst>
          </a:custGeom>
          <a:ln w="6721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57" name="object 57"/>
          <p:cNvSpPr txBox="1"/>
          <p:nvPr/>
        </p:nvSpPr>
        <p:spPr>
          <a:xfrm>
            <a:off x="5977547" y="1259078"/>
            <a:ext cx="167005" cy="5784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just" marL="12700" marR="5080">
              <a:lnSpc>
                <a:spcPct val="142700"/>
              </a:lnSpc>
            </a:pPr>
            <a:r>
              <a:rPr dirty="0" sz="650" spc="5">
                <a:latin typeface="Arial"/>
                <a:cs typeface="Arial"/>
              </a:rPr>
              <a:t>3d  6d  9d  </a:t>
            </a:r>
            <a:r>
              <a:rPr dirty="0" sz="650" spc="5">
                <a:latin typeface="Arial"/>
                <a:cs typeface="Arial"/>
              </a:rPr>
              <a:t>12d</a:t>
            </a:r>
            <a:endParaRPr sz="650">
              <a:latin typeface="Arial"/>
              <a:cs typeface="Arial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1025753" y="2833878"/>
            <a:ext cx="4716145" cy="43815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ctr">
              <a:lnSpc>
                <a:spcPct val="100000"/>
              </a:lnSpc>
            </a:pPr>
            <a:r>
              <a:rPr dirty="0" sz="1400" spc="-15">
                <a:latin typeface="Arial"/>
                <a:cs typeface="Arial"/>
              </a:rPr>
              <a:t>Графік </a:t>
            </a:r>
            <a:r>
              <a:rPr dirty="0" sz="1400" spc="-5">
                <a:latin typeface="Arial"/>
                <a:cs typeface="Arial"/>
              </a:rPr>
              <a:t>залежності </a:t>
            </a:r>
            <a:r>
              <a:rPr dirty="0" sz="1400">
                <a:latin typeface="Arial"/>
                <a:cs typeface="Arial"/>
              </a:rPr>
              <a:t>осідання – </a:t>
            </a:r>
            <a:r>
              <a:rPr dirty="0" sz="1400" spc="-5">
                <a:latin typeface="Arial"/>
                <a:cs typeface="Arial"/>
              </a:rPr>
              <a:t>навантаження при</a:t>
            </a:r>
            <a:r>
              <a:rPr dirty="0" sz="1400" spc="-6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довжині</a:t>
            </a:r>
            <a:endParaRPr sz="1400">
              <a:latin typeface="Arial"/>
              <a:cs typeface="Arial"/>
            </a:endParaRPr>
          </a:p>
          <a:p>
            <a:pPr algn="ctr" marL="1270">
              <a:lnSpc>
                <a:spcPct val="100000"/>
              </a:lnSpc>
            </a:pPr>
            <a:r>
              <a:rPr dirty="0" sz="1400" spc="-5">
                <a:latin typeface="Arial"/>
                <a:cs typeface="Arial"/>
              </a:rPr>
              <a:t>паль </a:t>
            </a:r>
            <a:r>
              <a:rPr dirty="0" sz="1400">
                <a:latin typeface="Arial"/>
                <a:cs typeface="Arial"/>
              </a:rPr>
              <a:t>9 </a:t>
            </a:r>
            <a:r>
              <a:rPr dirty="0" sz="1400" spc="5">
                <a:latin typeface="Arial"/>
                <a:cs typeface="Arial"/>
              </a:rPr>
              <a:t>м </a:t>
            </a:r>
            <a:r>
              <a:rPr dirty="0" sz="1400" spc="-5">
                <a:latin typeface="Arial"/>
                <a:cs typeface="Arial"/>
              </a:rPr>
              <a:t>та </a:t>
            </a:r>
            <a:r>
              <a:rPr dirty="0" sz="1400">
                <a:latin typeface="Arial"/>
                <a:cs typeface="Arial"/>
              </a:rPr>
              <a:t>різному кроці в </a:t>
            </a:r>
            <a:r>
              <a:rPr dirty="0" sz="1400" spc="-5">
                <a:latin typeface="Arial"/>
                <a:cs typeface="Arial"/>
              </a:rPr>
              <a:t>поздовжньому</a:t>
            </a:r>
            <a:r>
              <a:rPr dirty="0" sz="1400" spc="-135">
                <a:latin typeface="Arial"/>
                <a:cs typeface="Arial"/>
              </a:rPr>
              <a:t> </a:t>
            </a:r>
            <a:r>
              <a:rPr dirty="0" sz="1400" spc="-5">
                <a:latin typeface="Arial"/>
                <a:cs typeface="Arial"/>
              </a:rPr>
              <a:t>напрямку</a:t>
            </a:r>
            <a:endParaRPr sz="1400">
              <a:latin typeface="Arial"/>
              <a:cs typeface="Arial"/>
            </a:endParaRPr>
          </a:p>
        </p:txBody>
      </p:sp>
      <p:sp>
        <p:nvSpPr>
          <p:cNvPr id="59" name="object 59"/>
          <p:cNvSpPr/>
          <p:nvPr/>
        </p:nvSpPr>
        <p:spPr>
          <a:xfrm>
            <a:off x="4171188" y="5007864"/>
            <a:ext cx="3110865" cy="0"/>
          </a:xfrm>
          <a:custGeom>
            <a:avLst/>
            <a:gdLst/>
            <a:ahLst/>
            <a:cxnLst/>
            <a:rect l="l" t="t" r="r" b="b"/>
            <a:pathLst>
              <a:path w="3110865" h="0">
                <a:moveTo>
                  <a:pt x="0" y="0"/>
                </a:moveTo>
                <a:lnTo>
                  <a:pt x="311048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0" name="object 60"/>
          <p:cNvSpPr/>
          <p:nvPr/>
        </p:nvSpPr>
        <p:spPr>
          <a:xfrm>
            <a:off x="4171188" y="4760976"/>
            <a:ext cx="3110865" cy="0"/>
          </a:xfrm>
          <a:custGeom>
            <a:avLst/>
            <a:gdLst/>
            <a:ahLst/>
            <a:cxnLst/>
            <a:rect l="l" t="t" r="r" b="b"/>
            <a:pathLst>
              <a:path w="3110865" h="0">
                <a:moveTo>
                  <a:pt x="0" y="0"/>
                </a:moveTo>
                <a:lnTo>
                  <a:pt x="311048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1" name="object 61"/>
          <p:cNvSpPr/>
          <p:nvPr/>
        </p:nvSpPr>
        <p:spPr>
          <a:xfrm>
            <a:off x="4171188" y="4514088"/>
            <a:ext cx="3110865" cy="0"/>
          </a:xfrm>
          <a:custGeom>
            <a:avLst/>
            <a:gdLst/>
            <a:ahLst/>
            <a:cxnLst/>
            <a:rect l="l" t="t" r="r" b="b"/>
            <a:pathLst>
              <a:path w="3110865" h="0">
                <a:moveTo>
                  <a:pt x="0" y="0"/>
                </a:moveTo>
                <a:lnTo>
                  <a:pt x="311048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2" name="object 62"/>
          <p:cNvSpPr/>
          <p:nvPr/>
        </p:nvSpPr>
        <p:spPr>
          <a:xfrm>
            <a:off x="4171188" y="4267200"/>
            <a:ext cx="2875915" cy="0"/>
          </a:xfrm>
          <a:custGeom>
            <a:avLst/>
            <a:gdLst/>
            <a:ahLst/>
            <a:cxnLst/>
            <a:rect l="l" t="t" r="r" b="b"/>
            <a:pathLst>
              <a:path w="2875915" h="0">
                <a:moveTo>
                  <a:pt x="0" y="0"/>
                </a:moveTo>
                <a:lnTo>
                  <a:pt x="2875788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3" name="object 63"/>
          <p:cNvSpPr/>
          <p:nvPr/>
        </p:nvSpPr>
        <p:spPr>
          <a:xfrm>
            <a:off x="4171188" y="4020311"/>
            <a:ext cx="2875915" cy="0"/>
          </a:xfrm>
          <a:custGeom>
            <a:avLst/>
            <a:gdLst/>
            <a:ahLst/>
            <a:cxnLst/>
            <a:rect l="l" t="t" r="r" b="b"/>
            <a:pathLst>
              <a:path w="2875915" h="0">
                <a:moveTo>
                  <a:pt x="0" y="0"/>
                </a:moveTo>
                <a:lnTo>
                  <a:pt x="2875788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4" name="object 64"/>
          <p:cNvSpPr/>
          <p:nvPr/>
        </p:nvSpPr>
        <p:spPr>
          <a:xfrm>
            <a:off x="4171188" y="3773423"/>
            <a:ext cx="3110865" cy="0"/>
          </a:xfrm>
          <a:custGeom>
            <a:avLst/>
            <a:gdLst/>
            <a:ahLst/>
            <a:cxnLst/>
            <a:rect l="l" t="t" r="r" b="b"/>
            <a:pathLst>
              <a:path w="3110865" h="0">
                <a:moveTo>
                  <a:pt x="0" y="0"/>
                </a:moveTo>
                <a:lnTo>
                  <a:pt x="311048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5" name="object 65"/>
          <p:cNvSpPr/>
          <p:nvPr/>
        </p:nvSpPr>
        <p:spPr>
          <a:xfrm>
            <a:off x="4171188" y="3526535"/>
            <a:ext cx="3110865" cy="0"/>
          </a:xfrm>
          <a:custGeom>
            <a:avLst/>
            <a:gdLst/>
            <a:ahLst/>
            <a:cxnLst/>
            <a:rect l="l" t="t" r="r" b="b"/>
            <a:pathLst>
              <a:path w="3110865" h="0">
                <a:moveTo>
                  <a:pt x="0" y="0"/>
                </a:moveTo>
                <a:lnTo>
                  <a:pt x="311048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6" name="object 66"/>
          <p:cNvSpPr/>
          <p:nvPr/>
        </p:nvSpPr>
        <p:spPr>
          <a:xfrm>
            <a:off x="4171188" y="3526535"/>
            <a:ext cx="3110865" cy="1728470"/>
          </a:xfrm>
          <a:custGeom>
            <a:avLst/>
            <a:gdLst/>
            <a:ahLst/>
            <a:cxnLst/>
            <a:rect l="l" t="t" r="r" b="b"/>
            <a:pathLst>
              <a:path w="3110865" h="1728470">
                <a:moveTo>
                  <a:pt x="0" y="1728215"/>
                </a:moveTo>
                <a:lnTo>
                  <a:pt x="3110484" y="1728215"/>
                </a:lnTo>
                <a:lnTo>
                  <a:pt x="3110484" y="0"/>
                </a:lnTo>
                <a:lnTo>
                  <a:pt x="0" y="0"/>
                </a:lnTo>
                <a:lnTo>
                  <a:pt x="0" y="1728215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7" name="object 67"/>
          <p:cNvSpPr/>
          <p:nvPr/>
        </p:nvSpPr>
        <p:spPr>
          <a:xfrm>
            <a:off x="4171188" y="3526535"/>
            <a:ext cx="0" cy="1728470"/>
          </a:xfrm>
          <a:custGeom>
            <a:avLst/>
            <a:gdLst/>
            <a:ahLst/>
            <a:cxnLst/>
            <a:rect l="l" t="t" r="r" b="b"/>
            <a:pathLst>
              <a:path w="0" h="1728470">
                <a:moveTo>
                  <a:pt x="0" y="1728215"/>
                </a:moveTo>
                <a:lnTo>
                  <a:pt x="0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8" name="object 68"/>
          <p:cNvSpPr/>
          <p:nvPr/>
        </p:nvSpPr>
        <p:spPr>
          <a:xfrm>
            <a:off x="4128515" y="5254752"/>
            <a:ext cx="43180" cy="0"/>
          </a:xfrm>
          <a:custGeom>
            <a:avLst/>
            <a:gdLst/>
            <a:ahLst/>
            <a:cxnLst/>
            <a:rect l="l" t="t" r="r" b="b"/>
            <a:pathLst>
              <a:path w="43179" h="0">
                <a:moveTo>
                  <a:pt x="0" y="0"/>
                </a:moveTo>
                <a:lnTo>
                  <a:pt x="426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9" name="object 69"/>
          <p:cNvSpPr/>
          <p:nvPr/>
        </p:nvSpPr>
        <p:spPr>
          <a:xfrm>
            <a:off x="4128515" y="5007864"/>
            <a:ext cx="43180" cy="0"/>
          </a:xfrm>
          <a:custGeom>
            <a:avLst/>
            <a:gdLst/>
            <a:ahLst/>
            <a:cxnLst/>
            <a:rect l="l" t="t" r="r" b="b"/>
            <a:pathLst>
              <a:path w="43179" h="0">
                <a:moveTo>
                  <a:pt x="0" y="0"/>
                </a:moveTo>
                <a:lnTo>
                  <a:pt x="426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0" name="object 70"/>
          <p:cNvSpPr/>
          <p:nvPr/>
        </p:nvSpPr>
        <p:spPr>
          <a:xfrm>
            <a:off x="4128515" y="4760976"/>
            <a:ext cx="43180" cy="0"/>
          </a:xfrm>
          <a:custGeom>
            <a:avLst/>
            <a:gdLst/>
            <a:ahLst/>
            <a:cxnLst/>
            <a:rect l="l" t="t" r="r" b="b"/>
            <a:pathLst>
              <a:path w="43179" h="0">
                <a:moveTo>
                  <a:pt x="0" y="0"/>
                </a:moveTo>
                <a:lnTo>
                  <a:pt x="426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1" name="object 71"/>
          <p:cNvSpPr/>
          <p:nvPr/>
        </p:nvSpPr>
        <p:spPr>
          <a:xfrm>
            <a:off x="4128515" y="4514088"/>
            <a:ext cx="43180" cy="0"/>
          </a:xfrm>
          <a:custGeom>
            <a:avLst/>
            <a:gdLst/>
            <a:ahLst/>
            <a:cxnLst/>
            <a:rect l="l" t="t" r="r" b="b"/>
            <a:pathLst>
              <a:path w="43179" h="0">
                <a:moveTo>
                  <a:pt x="0" y="0"/>
                </a:moveTo>
                <a:lnTo>
                  <a:pt x="426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2" name="object 72"/>
          <p:cNvSpPr/>
          <p:nvPr/>
        </p:nvSpPr>
        <p:spPr>
          <a:xfrm>
            <a:off x="4128515" y="4267200"/>
            <a:ext cx="43180" cy="0"/>
          </a:xfrm>
          <a:custGeom>
            <a:avLst/>
            <a:gdLst/>
            <a:ahLst/>
            <a:cxnLst/>
            <a:rect l="l" t="t" r="r" b="b"/>
            <a:pathLst>
              <a:path w="43179" h="0">
                <a:moveTo>
                  <a:pt x="0" y="0"/>
                </a:moveTo>
                <a:lnTo>
                  <a:pt x="426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3" name="object 73"/>
          <p:cNvSpPr/>
          <p:nvPr/>
        </p:nvSpPr>
        <p:spPr>
          <a:xfrm>
            <a:off x="4128515" y="4020311"/>
            <a:ext cx="43180" cy="0"/>
          </a:xfrm>
          <a:custGeom>
            <a:avLst/>
            <a:gdLst/>
            <a:ahLst/>
            <a:cxnLst/>
            <a:rect l="l" t="t" r="r" b="b"/>
            <a:pathLst>
              <a:path w="43179" h="0">
                <a:moveTo>
                  <a:pt x="0" y="0"/>
                </a:moveTo>
                <a:lnTo>
                  <a:pt x="426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4" name="object 74"/>
          <p:cNvSpPr/>
          <p:nvPr/>
        </p:nvSpPr>
        <p:spPr>
          <a:xfrm>
            <a:off x="4128515" y="3773423"/>
            <a:ext cx="43180" cy="0"/>
          </a:xfrm>
          <a:custGeom>
            <a:avLst/>
            <a:gdLst/>
            <a:ahLst/>
            <a:cxnLst/>
            <a:rect l="l" t="t" r="r" b="b"/>
            <a:pathLst>
              <a:path w="43179" h="0">
                <a:moveTo>
                  <a:pt x="0" y="0"/>
                </a:moveTo>
                <a:lnTo>
                  <a:pt x="426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5" name="object 75"/>
          <p:cNvSpPr/>
          <p:nvPr/>
        </p:nvSpPr>
        <p:spPr>
          <a:xfrm>
            <a:off x="4128515" y="3526535"/>
            <a:ext cx="43180" cy="0"/>
          </a:xfrm>
          <a:custGeom>
            <a:avLst/>
            <a:gdLst/>
            <a:ahLst/>
            <a:cxnLst/>
            <a:rect l="l" t="t" r="r" b="b"/>
            <a:pathLst>
              <a:path w="43179" h="0">
                <a:moveTo>
                  <a:pt x="0" y="0"/>
                </a:moveTo>
                <a:lnTo>
                  <a:pt x="42672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6" name="object 76"/>
          <p:cNvSpPr/>
          <p:nvPr/>
        </p:nvSpPr>
        <p:spPr>
          <a:xfrm>
            <a:off x="4171188" y="5254752"/>
            <a:ext cx="3110865" cy="0"/>
          </a:xfrm>
          <a:custGeom>
            <a:avLst/>
            <a:gdLst/>
            <a:ahLst/>
            <a:cxnLst/>
            <a:rect l="l" t="t" r="r" b="b"/>
            <a:pathLst>
              <a:path w="3110865" h="0">
                <a:moveTo>
                  <a:pt x="0" y="0"/>
                </a:moveTo>
                <a:lnTo>
                  <a:pt x="3110484" y="0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7" name="object 77"/>
          <p:cNvSpPr/>
          <p:nvPr/>
        </p:nvSpPr>
        <p:spPr>
          <a:xfrm>
            <a:off x="4171188" y="5254752"/>
            <a:ext cx="0" cy="43180"/>
          </a:xfrm>
          <a:custGeom>
            <a:avLst/>
            <a:gdLst/>
            <a:ahLst/>
            <a:cxnLst/>
            <a:rect l="l" t="t" r="r" b="b"/>
            <a:pathLst>
              <a:path w="0" h="43179">
                <a:moveTo>
                  <a:pt x="0" y="0"/>
                </a:moveTo>
                <a:lnTo>
                  <a:pt x="0" y="42672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8" name="object 78"/>
          <p:cNvSpPr/>
          <p:nvPr/>
        </p:nvSpPr>
        <p:spPr>
          <a:xfrm>
            <a:off x="4949952" y="5254752"/>
            <a:ext cx="0" cy="43180"/>
          </a:xfrm>
          <a:custGeom>
            <a:avLst/>
            <a:gdLst/>
            <a:ahLst/>
            <a:cxnLst/>
            <a:rect l="l" t="t" r="r" b="b"/>
            <a:pathLst>
              <a:path w="0" h="43179">
                <a:moveTo>
                  <a:pt x="0" y="0"/>
                </a:moveTo>
                <a:lnTo>
                  <a:pt x="0" y="42672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79" name="object 79"/>
          <p:cNvSpPr/>
          <p:nvPr/>
        </p:nvSpPr>
        <p:spPr>
          <a:xfrm>
            <a:off x="5727191" y="5254752"/>
            <a:ext cx="0" cy="43180"/>
          </a:xfrm>
          <a:custGeom>
            <a:avLst/>
            <a:gdLst/>
            <a:ahLst/>
            <a:cxnLst/>
            <a:rect l="l" t="t" r="r" b="b"/>
            <a:pathLst>
              <a:path w="0" h="43179">
                <a:moveTo>
                  <a:pt x="0" y="0"/>
                </a:moveTo>
                <a:lnTo>
                  <a:pt x="0" y="42672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0" name="object 80"/>
          <p:cNvSpPr/>
          <p:nvPr/>
        </p:nvSpPr>
        <p:spPr>
          <a:xfrm>
            <a:off x="6504431" y="5254752"/>
            <a:ext cx="0" cy="43180"/>
          </a:xfrm>
          <a:custGeom>
            <a:avLst/>
            <a:gdLst/>
            <a:ahLst/>
            <a:cxnLst/>
            <a:rect l="l" t="t" r="r" b="b"/>
            <a:pathLst>
              <a:path w="0" h="43179">
                <a:moveTo>
                  <a:pt x="0" y="0"/>
                </a:moveTo>
                <a:lnTo>
                  <a:pt x="0" y="42672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1" name="object 81"/>
          <p:cNvSpPr/>
          <p:nvPr/>
        </p:nvSpPr>
        <p:spPr>
          <a:xfrm>
            <a:off x="7281671" y="5254752"/>
            <a:ext cx="0" cy="43180"/>
          </a:xfrm>
          <a:custGeom>
            <a:avLst/>
            <a:gdLst/>
            <a:ahLst/>
            <a:cxnLst/>
            <a:rect l="l" t="t" r="r" b="b"/>
            <a:pathLst>
              <a:path w="0" h="43179">
                <a:moveTo>
                  <a:pt x="0" y="0"/>
                </a:moveTo>
                <a:lnTo>
                  <a:pt x="0" y="42672"/>
                </a:lnTo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2" name="object 82"/>
          <p:cNvSpPr/>
          <p:nvPr/>
        </p:nvSpPr>
        <p:spPr>
          <a:xfrm>
            <a:off x="4561332" y="4407408"/>
            <a:ext cx="2331720" cy="696595"/>
          </a:xfrm>
          <a:custGeom>
            <a:avLst/>
            <a:gdLst/>
            <a:ahLst/>
            <a:cxnLst/>
            <a:rect l="l" t="t" r="r" b="b"/>
            <a:pathLst>
              <a:path w="2331720" h="696595">
                <a:moveTo>
                  <a:pt x="0" y="696468"/>
                </a:moveTo>
                <a:lnTo>
                  <a:pt x="777239" y="493776"/>
                </a:lnTo>
                <a:lnTo>
                  <a:pt x="1554479" y="219456"/>
                </a:lnTo>
                <a:lnTo>
                  <a:pt x="2331719" y="0"/>
                </a:lnTo>
              </a:path>
            </a:pathLst>
          </a:custGeom>
          <a:ln w="2438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3" name="object 83"/>
          <p:cNvSpPr/>
          <p:nvPr/>
        </p:nvSpPr>
        <p:spPr>
          <a:xfrm>
            <a:off x="4516373" y="5059807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196" y="0"/>
                </a:moveTo>
                <a:lnTo>
                  <a:pt x="0" y="88392"/>
                </a:lnTo>
                <a:lnTo>
                  <a:pt x="88391" y="88392"/>
                </a:lnTo>
                <a:lnTo>
                  <a:pt x="441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4" name="object 84"/>
          <p:cNvSpPr/>
          <p:nvPr/>
        </p:nvSpPr>
        <p:spPr>
          <a:xfrm>
            <a:off x="4516373" y="5059807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196" y="0"/>
                </a:moveTo>
                <a:lnTo>
                  <a:pt x="88391" y="88392"/>
                </a:lnTo>
                <a:lnTo>
                  <a:pt x="0" y="88392"/>
                </a:lnTo>
                <a:lnTo>
                  <a:pt x="44196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5" name="object 85"/>
          <p:cNvSpPr/>
          <p:nvPr/>
        </p:nvSpPr>
        <p:spPr>
          <a:xfrm>
            <a:off x="5293614" y="4857115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196" y="0"/>
                </a:moveTo>
                <a:lnTo>
                  <a:pt x="0" y="88392"/>
                </a:lnTo>
                <a:lnTo>
                  <a:pt x="88391" y="88392"/>
                </a:lnTo>
                <a:lnTo>
                  <a:pt x="441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6" name="object 86"/>
          <p:cNvSpPr/>
          <p:nvPr/>
        </p:nvSpPr>
        <p:spPr>
          <a:xfrm>
            <a:off x="5293614" y="4857115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196" y="0"/>
                </a:moveTo>
                <a:lnTo>
                  <a:pt x="88391" y="88392"/>
                </a:lnTo>
                <a:lnTo>
                  <a:pt x="0" y="88392"/>
                </a:lnTo>
                <a:lnTo>
                  <a:pt x="44196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7" name="object 87"/>
          <p:cNvSpPr/>
          <p:nvPr/>
        </p:nvSpPr>
        <p:spPr>
          <a:xfrm>
            <a:off x="6070853" y="4582795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196" y="0"/>
                </a:moveTo>
                <a:lnTo>
                  <a:pt x="0" y="88391"/>
                </a:lnTo>
                <a:lnTo>
                  <a:pt x="88392" y="88391"/>
                </a:lnTo>
                <a:lnTo>
                  <a:pt x="441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88" name="object 88"/>
          <p:cNvSpPr/>
          <p:nvPr/>
        </p:nvSpPr>
        <p:spPr>
          <a:xfrm>
            <a:off x="6070853" y="4582795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196" y="0"/>
                </a:moveTo>
                <a:lnTo>
                  <a:pt x="88392" y="88391"/>
                </a:lnTo>
                <a:lnTo>
                  <a:pt x="0" y="88391"/>
                </a:lnTo>
                <a:lnTo>
                  <a:pt x="44196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89" name="object 89"/>
          <p:cNvSpPr/>
          <p:nvPr/>
        </p:nvSpPr>
        <p:spPr>
          <a:xfrm>
            <a:off x="6848093" y="4363339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196" y="0"/>
                </a:moveTo>
                <a:lnTo>
                  <a:pt x="0" y="88392"/>
                </a:lnTo>
                <a:lnTo>
                  <a:pt x="88391" y="88392"/>
                </a:lnTo>
                <a:lnTo>
                  <a:pt x="44196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0" name="object 90"/>
          <p:cNvSpPr/>
          <p:nvPr/>
        </p:nvSpPr>
        <p:spPr>
          <a:xfrm>
            <a:off x="6848093" y="4363339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196" y="0"/>
                </a:moveTo>
                <a:lnTo>
                  <a:pt x="88391" y="88392"/>
                </a:lnTo>
                <a:lnTo>
                  <a:pt x="0" y="88392"/>
                </a:lnTo>
                <a:lnTo>
                  <a:pt x="44196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1" name="object 91"/>
          <p:cNvSpPr/>
          <p:nvPr/>
        </p:nvSpPr>
        <p:spPr>
          <a:xfrm>
            <a:off x="4560570" y="3763517"/>
            <a:ext cx="2333625" cy="478790"/>
          </a:xfrm>
          <a:custGeom>
            <a:avLst/>
            <a:gdLst/>
            <a:ahLst/>
            <a:cxnLst/>
            <a:rect l="l" t="t" r="r" b="b"/>
            <a:pathLst>
              <a:path w="2333625" h="478789">
                <a:moveTo>
                  <a:pt x="0" y="478535"/>
                </a:moveTo>
                <a:lnTo>
                  <a:pt x="777239" y="342899"/>
                </a:lnTo>
                <a:lnTo>
                  <a:pt x="1556003" y="214883"/>
                </a:lnTo>
                <a:lnTo>
                  <a:pt x="2333244" y="0"/>
                </a:lnTo>
              </a:path>
            </a:pathLst>
          </a:custGeom>
          <a:ln w="25908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92" name="object 92"/>
          <p:cNvSpPr/>
          <p:nvPr/>
        </p:nvSpPr>
        <p:spPr>
          <a:xfrm>
            <a:off x="4516373" y="4198746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196" y="0"/>
                </a:moveTo>
                <a:lnTo>
                  <a:pt x="88391" y="88391"/>
                </a:lnTo>
                <a:lnTo>
                  <a:pt x="0" y="88391"/>
                </a:lnTo>
                <a:lnTo>
                  <a:pt x="44196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3" name="object 93"/>
          <p:cNvSpPr/>
          <p:nvPr/>
        </p:nvSpPr>
        <p:spPr>
          <a:xfrm>
            <a:off x="5293614" y="4063110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196" y="0"/>
                </a:moveTo>
                <a:lnTo>
                  <a:pt x="88391" y="88391"/>
                </a:lnTo>
                <a:lnTo>
                  <a:pt x="0" y="88391"/>
                </a:lnTo>
                <a:lnTo>
                  <a:pt x="44196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4" name="object 94"/>
          <p:cNvSpPr/>
          <p:nvPr/>
        </p:nvSpPr>
        <p:spPr>
          <a:xfrm>
            <a:off x="6070853" y="3935095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196" y="0"/>
                </a:moveTo>
                <a:lnTo>
                  <a:pt x="88392" y="88391"/>
                </a:lnTo>
                <a:lnTo>
                  <a:pt x="0" y="88391"/>
                </a:lnTo>
                <a:lnTo>
                  <a:pt x="44196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5" name="object 95"/>
          <p:cNvSpPr/>
          <p:nvPr/>
        </p:nvSpPr>
        <p:spPr>
          <a:xfrm>
            <a:off x="6848093" y="3720210"/>
            <a:ext cx="88900" cy="88900"/>
          </a:xfrm>
          <a:custGeom>
            <a:avLst/>
            <a:gdLst/>
            <a:ahLst/>
            <a:cxnLst/>
            <a:rect l="l" t="t" r="r" b="b"/>
            <a:pathLst>
              <a:path w="88900" h="88900">
                <a:moveTo>
                  <a:pt x="44196" y="0"/>
                </a:moveTo>
                <a:lnTo>
                  <a:pt x="88391" y="88391"/>
                </a:lnTo>
                <a:lnTo>
                  <a:pt x="0" y="88391"/>
                </a:lnTo>
                <a:lnTo>
                  <a:pt x="44196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96" name="object 96"/>
          <p:cNvSpPr txBox="1"/>
          <p:nvPr/>
        </p:nvSpPr>
        <p:spPr>
          <a:xfrm>
            <a:off x="3679316" y="3433826"/>
            <a:ext cx="382905" cy="190753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100" spc="5">
                <a:latin typeface="Arial"/>
                <a:cs typeface="Arial"/>
              </a:rPr>
              <a:t>0,7</a:t>
            </a:r>
            <a:r>
              <a:rPr dirty="0" sz="1100" spc="5">
                <a:latin typeface="Arial"/>
                <a:cs typeface="Arial"/>
              </a:rPr>
              <a:t>0</a:t>
            </a:r>
            <a:r>
              <a:rPr dirty="0" sz="1100" spc="15">
                <a:latin typeface="Arial"/>
                <a:cs typeface="Arial"/>
              </a:rPr>
              <a:t>0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1100" spc="10">
                <a:latin typeface="Arial"/>
                <a:cs typeface="Arial"/>
              </a:rPr>
              <a:t>0</a:t>
            </a:r>
            <a:r>
              <a:rPr dirty="0" sz="1100" spc="5">
                <a:latin typeface="Arial"/>
                <a:cs typeface="Arial"/>
              </a:rPr>
              <a:t>,</a:t>
            </a:r>
            <a:r>
              <a:rPr dirty="0" sz="1100" spc="5">
                <a:latin typeface="Arial"/>
                <a:cs typeface="Arial"/>
              </a:rPr>
              <a:t>6</a:t>
            </a:r>
            <a:r>
              <a:rPr dirty="0" sz="1100" spc="10">
                <a:latin typeface="Arial"/>
                <a:cs typeface="Arial"/>
              </a:rPr>
              <a:t>0</a:t>
            </a:r>
            <a:r>
              <a:rPr dirty="0" sz="1100" spc="15">
                <a:latin typeface="Arial"/>
                <a:cs typeface="Arial"/>
              </a:rPr>
              <a:t>0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dirty="0" sz="1100" spc="5">
                <a:latin typeface="Arial"/>
                <a:cs typeface="Arial"/>
              </a:rPr>
              <a:t>0,5</a:t>
            </a:r>
            <a:r>
              <a:rPr dirty="0" sz="1100" spc="5">
                <a:latin typeface="Arial"/>
                <a:cs typeface="Arial"/>
              </a:rPr>
              <a:t>0</a:t>
            </a:r>
            <a:r>
              <a:rPr dirty="0" sz="1100" spc="15">
                <a:latin typeface="Arial"/>
                <a:cs typeface="Arial"/>
              </a:rPr>
              <a:t>0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dirty="0" sz="1100" spc="5">
                <a:latin typeface="Arial"/>
                <a:cs typeface="Arial"/>
              </a:rPr>
              <a:t>0,4</a:t>
            </a:r>
            <a:r>
              <a:rPr dirty="0" sz="1100" spc="5">
                <a:latin typeface="Arial"/>
                <a:cs typeface="Arial"/>
              </a:rPr>
              <a:t>0</a:t>
            </a:r>
            <a:r>
              <a:rPr dirty="0" sz="1100" spc="15">
                <a:latin typeface="Arial"/>
                <a:cs typeface="Arial"/>
              </a:rPr>
              <a:t>0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20"/>
              </a:spcBef>
            </a:pPr>
            <a:r>
              <a:rPr dirty="0" sz="1100" spc="10">
                <a:latin typeface="Arial"/>
                <a:cs typeface="Arial"/>
              </a:rPr>
              <a:t>0</a:t>
            </a:r>
            <a:r>
              <a:rPr dirty="0" sz="1100" spc="5">
                <a:latin typeface="Arial"/>
                <a:cs typeface="Arial"/>
              </a:rPr>
              <a:t>,</a:t>
            </a:r>
            <a:r>
              <a:rPr dirty="0" sz="1100" spc="5">
                <a:latin typeface="Arial"/>
                <a:cs typeface="Arial"/>
              </a:rPr>
              <a:t>3</a:t>
            </a:r>
            <a:r>
              <a:rPr dirty="0" sz="1100" spc="10">
                <a:latin typeface="Arial"/>
                <a:cs typeface="Arial"/>
              </a:rPr>
              <a:t>0</a:t>
            </a:r>
            <a:r>
              <a:rPr dirty="0" sz="1100" spc="15">
                <a:latin typeface="Arial"/>
                <a:cs typeface="Arial"/>
              </a:rPr>
              <a:t>0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dirty="0" sz="1100" spc="5">
                <a:latin typeface="Arial"/>
                <a:cs typeface="Arial"/>
              </a:rPr>
              <a:t>0,2</a:t>
            </a:r>
            <a:r>
              <a:rPr dirty="0" sz="1100" spc="5">
                <a:latin typeface="Arial"/>
                <a:cs typeface="Arial"/>
              </a:rPr>
              <a:t>0</a:t>
            </a:r>
            <a:r>
              <a:rPr dirty="0" sz="1100" spc="15">
                <a:latin typeface="Arial"/>
                <a:cs typeface="Arial"/>
              </a:rPr>
              <a:t>0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dirty="0" sz="1100" spc="5">
                <a:latin typeface="Arial"/>
                <a:cs typeface="Arial"/>
              </a:rPr>
              <a:t>0,1</a:t>
            </a:r>
            <a:r>
              <a:rPr dirty="0" sz="1100" spc="5">
                <a:latin typeface="Arial"/>
                <a:cs typeface="Arial"/>
              </a:rPr>
              <a:t>0</a:t>
            </a:r>
            <a:r>
              <a:rPr dirty="0" sz="1100" spc="15">
                <a:latin typeface="Arial"/>
                <a:cs typeface="Arial"/>
              </a:rPr>
              <a:t>0</a:t>
            </a:r>
            <a:endParaRPr sz="11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625"/>
              </a:spcBef>
            </a:pPr>
            <a:r>
              <a:rPr dirty="0" sz="1100" spc="5">
                <a:latin typeface="Arial"/>
                <a:cs typeface="Arial"/>
              </a:rPr>
              <a:t>0,0</a:t>
            </a:r>
            <a:r>
              <a:rPr dirty="0" sz="1100" spc="5">
                <a:latin typeface="Arial"/>
                <a:cs typeface="Arial"/>
              </a:rPr>
              <a:t>0</a:t>
            </a:r>
            <a:r>
              <a:rPr dirty="0" sz="1100" spc="15">
                <a:latin typeface="Arial"/>
                <a:cs typeface="Arial"/>
              </a:rPr>
              <a:t>0</a:t>
            </a:r>
            <a:endParaRPr sz="1100">
              <a:latin typeface="Arial"/>
              <a:cs typeface="Arial"/>
            </a:endParaRPr>
          </a:p>
        </p:txBody>
      </p:sp>
      <p:sp>
        <p:nvSpPr>
          <p:cNvPr id="97" name="object 97"/>
          <p:cNvSpPr txBox="1"/>
          <p:nvPr/>
        </p:nvSpPr>
        <p:spPr>
          <a:xfrm>
            <a:off x="3259179" y="3572873"/>
            <a:ext cx="379730" cy="2007870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algn="ctr">
              <a:lnSpc>
                <a:spcPts val="1375"/>
              </a:lnSpc>
            </a:pPr>
            <a:r>
              <a:rPr dirty="0" sz="1300">
                <a:latin typeface="Arial"/>
                <a:cs typeface="Arial"/>
              </a:rPr>
              <a:t>Час</a:t>
            </a:r>
            <a:r>
              <a:rPr dirty="0" sz="1300" spc="-10">
                <a:latin typeface="Arial"/>
                <a:cs typeface="Arial"/>
              </a:rPr>
              <a:t>т</a:t>
            </a:r>
            <a:r>
              <a:rPr dirty="0" sz="1300" spc="15">
                <a:latin typeface="Arial"/>
                <a:cs typeface="Arial"/>
              </a:rPr>
              <a:t>к</a:t>
            </a:r>
            <a:r>
              <a:rPr dirty="0" sz="1300">
                <a:latin typeface="Arial"/>
                <a:cs typeface="Arial"/>
              </a:rPr>
              <a:t>а</a:t>
            </a:r>
            <a:r>
              <a:rPr dirty="0" sz="1300" spc="20">
                <a:latin typeface="Arial"/>
                <a:cs typeface="Arial"/>
              </a:rPr>
              <a:t> </a:t>
            </a:r>
            <a:r>
              <a:rPr dirty="0" sz="1300">
                <a:latin typeface="Arial"/>
                <a:cs typeface="Arial"/>
              </a:rPr>
              <a:t>на</a:t>
            </a:r>
            <a:r>
              <a:rPr dirty="0" sz="1300" spc="-20">
                <a:latin typeface="Arial"/>
                <a:cs typeface="Arial"/>
              </a:rPr>
              <a:t>в</a:t>
            </a:r>
            <a:r>
              <a:rPr dirty="0" sz="1300">
                <a:latin typeface="Arial"/>
                <a:cs typeface="Arial"/>
              </a:rPr>
              <a:t>ан</a:t>
            </a:r>
            <a:r>
              <a:rPr dirty="0" sz="1300" spc="-20">
                <a:latin typeface="Arial"/>
                <a:cs typeface="Arial"/>
              </a:rPr>
              <a:t>т</a:t>
            </a:r>
            <a:r>
              <a:rPr dirty="0" sz="1300">
                <a:latin typeface="Arial"/>
                <a:cs typeface="Arial"/>
              </a:rPr>
              <a:t>аж</a:t>
            </a:r>
            <a:r>
              <a:rPr dirty="0" sz="1300" spc="-5">
                <a:latin typeface="Arial"/>
                <a:cs typeface="Arial"/>
              </a:rPr>
              <a:t>е</a:t>
            </a:r>
            <a:r>
              <a:rPr dirty="0" sz="1300">
                <a:latin typeface="Arial"/>
                <a:cs typeface="Arial"/>
              </a:rPr>
              <a:t>нн</a:t>
            </a:r>
            <a:r>
              <a:rPr dirty="0" sz="1300" spc="-10">
                <a:latin typeface="Arial"/>
                <a:cs typeface="Arial"/>
              </a:rPr>
              <a:t>я</a:t>
            </a:r>
            <a:r>
              <a:rPr dirty="0" sz="1300">
                <a:latin typeface="Arial"/>
                <a:cs typeface="Arial"/>
              </a:rPr>
              <a:t>,</a:t>
            </a:r>
            <a:r>
              <a:rPr dirty="0" sz="1300" spc="30">
                <a:latin typeface="Arial"/>
                <a:cs typeface="Arial"/>
              </a:rPr>
              <a:t> </a:t>
            </a:r>
            <a:r>
              <a:rPr dirty="0" sz="1300" spc="-15">
                <a:latin typeface="Arial"/>
                <a:cs typeface="Arial"/>
              </a:rPr>
              <a:t>щ</a:t>
            </a:r>
            <a:r>
              <a:rPr dirty="0" sz="1300">
                <a:latin typeface="Arial"/>
                <a:cs typeface="Arial"/>
              </a:rPr>
              <a:t>о</a:t>
            </a:r>
            <a:endParaRPr sz="1300">
              <a:latin typeface="Arial"/>
              <a:cs typeface="Arial"/>
            </a:endParaRPr>
          </a:p>
          <a:p>
            <a:pPr algn="ctr" marL="3175">
              <a:lnSpc>
                <a:spcPts val="1525"/>
              </a:lnSpc>
            </a:pPr>
            <a:r>
              <a:rPr dirty="0" sz="1300">
                <a:latin typeface="Arial"/>
                <a:cs typeface="Arial"/>
              </a:rPr>
              <a:t>с</a:t>
            </a:r>
            <a:r>
              <a:rPr dirty="0" sz="1300" spc="-10">
                <a:latin typeface="Arial"/>
                <a:cs typeface="Arial"/>
              </a:rPr>
              <a:t>п</a:t>
            </a:r>
            <a:r>
              <a:rPr dirty="0" sz="1300">
                <a:latin typeface="Arial"/>
                <a:cs typeface="Arial"/>
              </a:rPr>
              <a:t>р</a:t>
            </a:r>
            <a:r>
              <a:rPr dirty="0" sz="1300" spc="-10">
                <a:latin typeface="Arial"/>
                <a:cs typeface="Arial"/>
              </a:rPr>
              <a:t>и</a:t>
            </a:r>
            <a:r>
              <a:rPr dirty="0" sz="1300" spc="-5">
                <a:latin typeface="Arial"/>
                <a:cs typeface="Arial"/>
              </a:rPr>
              <a:t>й</a:t>
            </a:r>
            <a:r>
              <a:rPr dirty="0" sz="1300">
                <a:latin typeface="Arial"/>
                <a:cs typeface="Arial"/>
              </a:rPr>
              <a:t>м</a:t>
            </a:r>
            <a:r>
              <a:rPr dirty="0" sz="1300" spc="-5">
                <a:latin typeface="Arial"/>
                <a:cs typeface="Arial"/>
              </a:rPr>
              <a:t>а</a:t>
            </a:r>
            <a:r>
              <a:rPr dirty="0" sz="1300">
                <a:latin typeface="Arial"/>
                <a:cs typeface="Arial"/>
              </a:rPr>
              <a:t>є</a:t>
            </a:r>
            <a:r>
              <a:rPr dirty="0" sz="1300" spc="30">
                <a:latin typeface="Arial"/>
                <a:cs typeface="Arial"/>
              </a:rPr>
              <a:t> </a:t>
            </a:r>
            <a:r>
              <a:rPr dirty="0" sz="1300">
                <a:latin typeface="Arial"/>
                <a:cs typeface="Arial"/>
              </a:rPr>
              <a:t>рос</a:t>
            </a:r>
            <a:r>
              <a:rPr dirty="0" sz="1300" spc="-10">
                <a:latin typeface="Arial"/>
                <a:cs typeface="Arial"/>
              </a:rPr>
              <a:t>т</a:t>
            </a:r>
            <a:r>
              <a:rPr dirty="0" sz="1300" spc="-20">
                <a:latin typeface="Arial"/>
                <a:cs typeface="Arial"/>
              </a:rPr>
              <a:t>в</a:t>
            </a:r>
            <a:r>
              <a:rPr dirty="0" sz="1300">
                <a:latin typeface="Arial"/>
                <a:cs typeface="Arial"/>
              </a:rPr>
              <a:t>ерк</a:t>
            </a:r>
            <a:endParaRPr sz="1300">
              <a:latin typeface="Arial"/>
              <a:cs typeface="Arial"/>
            </a:endParaRPr>
          </a:p>
        </p:txBody>
      </p:sp>
      <p:sp>
        <p:nvSpPr>
          <p:cNvPr id="98" name="object 98"/>
          <p:cNvSpPr/>
          <p:nvPr/>
        </p:nvSpPr>
        <p:spPr>
          <a:xfrm>
            <a:off x="7046976" y="3835908"/>
            <a:ext cx="1123315" cy="489584"/>
          </a:xfrm>
          <a:custGeom>
            <a:avLst/>
            <a:gdLst/>
            <a:ahLst/>
            <a:cxnLst/>
            <a:rect l="l" t="t" r="r" b="b"/>
            <a:pathLst>
              <a:path w="1123315" h="489585">
                <a:moveTo>
                  <a:pt x="0" y="489204"/>
                </a:moveTo>
                <a:lnTo>
                  <a:pt x="1123187" y="489204"/>
                </a:lnTo>
                <a:lnTo>
                  <a:pt x="1123187" y="0"/>
                </a:lnTo>
                <a:lnTo>
                  <a:pt x="0" y="0"/>
                </a:lnTo>
                <a:lnTo>
                  <a:pt x="0" y="48920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99" name="object 99"/>
          <p:cNvSpPr/>
          <p:nvPr/>
        </p:nvSpPr>
        <p:spPr>
          <a:xfrm>
            <a:off x="7046976" y="3835908"/>
            <a:ext cx="1123315" cy="489584"/>
          </a:xfrm>
          <a:custGeom>
            <a:avLst/>
            <a:gdLst/>
            <a:ahLst/>
            <a:cxnLst/>
            <a:rect l="l" t="t" r="r" b="b"/>
            <a:pathLst>
              <a:path w="1123315" h="489585">
                <a:moveTo>
                  <a:pt x="0" y="489204"/>
                </a:moveTo>
                <a:lnTo>
                  <a:pt x="1123187" y="489204"/>
                </a:lnTo>
                <a:lnTo>
                  <a:pt x="1123187" y="0"/>
                </a:lnTo>
                <a:lnTo>
                  <a:pt x="0" y="0"/>
                </a:lnTo>
                <a:lnTo>
                  <a:pt x="0" y="489204"/>
                </a:lnTo>
                <a:close/>
              </a:path>
            </a:pathLst>
          </a:custGeom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0" name="object 100"/>
          <p:cNvSpPr/>
          <p:nvPr/>
        </p:nvSpPr>
        <p:spPr>
          <a:xfrm>
            <a:off x="7176516" y="3957828"/>
            <a:ext cx="320040" cy="0"/>
          </a:xfrm>
          <a:custGeom>
            <a:avLst/>
            <a:gdLst/>
            <a:ahLst/>
            <a:cxnLst/>
            <a:rect l="l" t="t" r="r" b="b"/>
            <a:pathLst>
              <a:path w="320040" h="0">
                <a:moveTo>
                  <a:pt x="0" y="0"/>
                </a:moveTo>
                <a:lnTo>
                  <a:pt x="320039" y="0"/>
                </a:lnTo>
              </a:path>
            </a:pathLst>
          </a:custGeom>
          <a:ln w="2438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1" name="object 101"/>
          <p:cNvSpPr/>
          <p:nvPr/>
        </p:nvSpPr>
        <p:spPr>
          <a:xfrm>
            <a:off x="7296911" y="3919728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38100" y="0"/>
                </a:moveTo>
                <a:lnTo>
                  <a:pt x="0" y="76200"/>
                </a:lnTo>
                <a:lnTo>
                  <a:pt x="76200" y="76200"/>
                </a:lnTo>
                <a:lnTo>
                  <a:pt x="38100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2" name="object 102"/>
          <p:cNvSpPr/>
          <p:nvPr/>
        </p:nvSpPr>
        <p:spPr>
          <a:xfrm>
            <a:off x="7296911" y="3919728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38100" y="0"/>
                </a:moveTo>
                <a:lnTo>
                  <a:pt x="76200" y="76200"/>
                </a:lnTo>
                <a:lnTo>
                  <a:pt x="0" y="76200"/>
                </a:lnTo>
                <a:lnTo>
                  <a:pt x="38100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3" name="object 103"/>
          <p:cNvSpPr/>
          <p:nvPr/>
        </p:nvSpPr>
        <p:spPr>
          <a:xfrm>
            <a:off x="7175754" y="4202429"/>
            <a:ext cx="320040" cy="0"/>
          </a:xfrm>
          <a:custGeom>
            <a:avLst/>
            <a:gdLst/>
            <a:ahLst/>
            <a:cxnLst/>
            <a:rect l="l" t="t" r="r" b="b"/>
            <a:pathLst>
              <a:path w="320040" h="0">
                <a:moveTo>
                  <a:pt x="0" y="0"/>
                </a:moveTo>
                <a:lnTo>
                  <a:pt x="320040" y="0"/>
                </a:lnTo>
              </a:path>
            </a:pathLst>
          </a:custGeom>
          <a:ln w="25908">
            <a:solidFill>
              <a:srgbClr val="000000"/>
            </a:solidFill>
            <a:prstDash val="lgDash"/>
          </a:ln>
        </p:spPr>
        <p:txBody>
          <a:bodyPr wrap="square" lIns="0" tIns="0" rIns="0" bIns="0" rtlCol="0"/>
          <a:lstStyle/>
          <a:p/>
        </p:txBody>
      </p:sp>
      <p:sp>
        <p:nvSpPr>
          <p:cNvPr id="104" name="object 104"/>
          <p:cNvSpPr/>
          <p:nvPr/>
        </p:nvSpPr>
        <p:spPr>
          <a:xfrm>
            <a:off x="7296911" y="4163567"/>
            <a:ext cx="76200" cy="76200"/>
          </a:xfrm>
          <a:custGeom>
            <a:avLst/>
            <a:gdLst/>
            <a:ahLst/>
            <a:cxnLst/>
            <a:rect l="l" t="t" r="r" b="b"/>
            <a:pathLst>
              <a:path w="76200" h="76200">
                <a:moveTo>
                  <a:pt x="38100" y="0"/>
                </a:moveTo>
                <a:lnTo>
                  <a:pt x="76200" y="76199"/>
                </a:lnTo>
                <a:lnTo>
                  <a:pt x="0" y="76199"/>
                </a:lnTo>
                <a:lnTo>
                  <a:pt x="38100" y="0"/>
                </a:lnTo>
                <a:close/>
              </a:path>
            </a:pathLst>
          </a:custGeom>
          <a:ln w="9144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05" name="object 105"/>
          <p:cNvSpPr txBox="1"/>
          <p:nvPr/>
        </p:nvSpPr>
        <p:spPr>
          <a:xfrm>
            <a:off x="7519543" y="3877436"/>
            <a:ext cx="552450" cy="40830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>
                <a:latin typeface="Arial"/>
                <a:cs typeface="Arial"/>
              </a:rPr>
              <a:t>l=9 </a:t>
            </a:r>
            <a:r>
              <a:rPr dirty="0" sz="1000" spc="5">
                <a:latin typeface="Arial"/>
                <a:cs typeface="Arial"/>
              </a:rPr>
              <a:t>м</a:t>
            </a:r>
            <a:r>
              <a:rPr dirty="0" sz="1000" spc="200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(1)</a:t>
            </a:r>
            <a:endParaRPr sz="10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dirty="0" sz="1000">
                <a:latin typeface="Arial"/>
                <a:cs typeface="Arial"/>
              </a:rPr>
              <a:t>l=9 </a:t>
            </a:r>
            <a:r>
              <a:rPr dirty="0" sz="1000" spc="5">
                <a:latin typeface="Arial"/>
                <a:cs typeface="Arial"/>
              </a:rPr>
              <a:t>м</a:t>
            </a:r>
            <a:r>
              <a:rPr dirty="0" sz="1000" spc="-80">
                <a:latin typeface="Arial"/>
                <a:cs typeface="Arial"/>
              </a:rPr>
              <a:t> </a:t>
            </a:r>
            <a:r>
              <a:rPr dirty="0" sz="1000">
                <a:latin typeface="Arial"/>
                <a:cs typeface="Arial"/>
              </a:rPr>
              <a:t>(2)</a:t>
            </a:r>
            <a:endParaRPr sz="1000">
              <a:latin typeface="Arial"/>
              <a:cs typeface="Arial"/>
            </a:endParaRPr>
          </a:p>
        </p:txBody>
      </p:sp>
      <p:sp>
        <p:nvSpPr>
          <p:cNvPr id="106" name="object 106"/>
          <p:cNvSpPr txBox="1"/>
          <p:nvPr/>
        </p:nvSpPr>
        <p:spPr>
          <a:xfrm>
            <a:off x="3128264" y="5331459"/>
            <a:ext cx="5370195" cy="123952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353185">
              <a:lnSpc>
                <a:spcPct val="100000"/>
              </a:lnSpc>
              <a:tabLst>
                <a:tab pos="2131060" algn="l"/>
                <a:tab pos="2908935" algn="l"/>
                <a:tab pos="3646804" algn="l"/>
              </a:tabLst>
            </a:pPr>
            <a:r>
              <a:rPr dirty="0" sz="1100" spc="10">
                <a:latin typeface="Arial"/>
                <a:cs typeface="Arial"/>
              </a:rPr>
              <a:t>3d	6d	9d	12d</a:t>
            </a:r>
            <a:endParaRPr sz="110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150"/>
              </a:spcBef>
            </a:pPr>
            <a:r>
              <a:rPr dirty="0" sz="1300" spc="-5">
                <a:latin typeface="Arial"/>
                <a:cs typeface="Arial"/>
              </a:rPr>
              <a:t>Крок паль в </a:t>
            </a:r>
            <a:r>
              <a:rPr dirty="0" sz="1300" spc="-10">
                <a:latin typeface="Arial"/>
                <a:cs typeface="Arial"/>
              </a:rPr>
              <a:t>поздовжньому</a:t>
            </a:r>
            <a:r>
              <a:rPr dirty="0" sz="1300" spc="35">
                <a:latin typeface="Arial"/>
                <a:cs typeface="Arial"/>
              </a:rPr>
              <a:t> </a:t>
            </a:r>
            <a:r>
              <a:rPr dirty="0" sz="1300" spc="-10">
                <a:latin typeface="Arial"/>
                <a:cs typeface="Arial"/>
              </a:rPr>
              <a:t>напрямку</a:t>
            </a:r>
            <a:endParaRPr sz="13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350">
              <a:latin typeface="Times New Roman"/>
              <a:cs typeface="Times New Roman"/>
            </a:endParaRPr>
          </a:p>
          <a:p>
            <a:pPr algn="ctr" marL="210820" marR="201295" indent="1905">
              <a:lnSpc>
                <a:spcPct val="100000"/>
              </a:lnSpc>
              <a:spcBef>
                <a:spcPts val="5"/>
              </a:spcBef>
            </a:pPr>
            <a:r>
              <a:rPr dirty="0" sz="1400">
                <a:latin typeface="Times New Roman"/>
                <a:cs typeface="Times New Roman"/>
              </a:rPr>
              <a:t>Залежність частки, що сприймає </a:t>
            </a:r>
            <a:r>
              <a:rPr dirty="0" sz="1400" spc="5">
                <a:latin typeface="Times New Roman"/>
                <a:cs typeface="Times New Roman"/>
              </a:rPr>
              <a:t>ростверк </a:t>
            </a:r>
            <a:r>
              <a:rPr dirty="0" sz="1400">
                <a:latin typeface="Times New Roman"/>
                <a:cs typeface="Times New Roman"/>
              </a:rPr>
              <a:t>(1 – для </a:t>
            </a:r>
            <a:r>
              <a:rPr dirty="0" sz="1400" spc="-10">
                <a:latin typeface="Times New Roman"/>
                <a:cs typeface="Times New Roman"/>
              </a:rPr>
              <a:t>стрічкового  </a:t>
            </a:r>
            <a:r>
              <a:rPr dirty="0" sz="1400" spc="-5">
                <a:latin typeface="Times New Roman"/>
                <a:cs typeface="Times New Roman"/>
              </a:rPr>
              <a:t>пальового </a:t>
            </a:r>
            <a:r>
              <a:rPr dirty="0" sz="1400" spc="-25">
                <a:latin typeface="Times New Roman"/>
                <a:cs typeface="Times New Roman"/>
              </a:rPr>
              <a:t>фундаменту, </a:t>
            </a:r>
            <a:r>
              <a:rPr dirty="0" sz="1400">
                <a:latin typeface="Times New Roman"/>
                <a:cs typeface="Times New Roman"/>
              </a:rPr>
              <a:t>2 – для </a:t>
            </a:r>
            <a:r>
              <a:rPr dirty="0" sz="1400" spc="-5">
                <a:latin typeface="Times New Roman"/>
                <a:cs typeface="Times New Roman"/>
              </a:rPr>
              <a:t>підсиленого </a:t>
            </a:r>
            <a:r>
              <a:rPr dirty="0" sz="1400">
                <a:latin typeface="Times New Roman"/>
                <a:cs typeface="Times New Roman"/>
              </a:rPr>
              <a:t>палями</a:t>
            </a:r>
            <a:r>
              <a:rPr dirty="0" sz="1400" spc="50">
                <a:latin typeface="Times New Roman"/>
                <a:cs typeface="Times New Roman"/>
              </a:rPr>
              <a:t> </a:t>
            </a:r>
            <a:r>
              <a:rPr dirty="0" sz="1400" spc="-10">
                <a:latin typeface="Times New Roman"/>
                <a:cs typeface="Times New Roman"/>
              </a:rPr>
              <a:t>фундаменту),</a:t>
            </a:r>
            <a:endParaRPr sz="1400">
              <a:latin typeface="Times New Roman"/>
              <a:cs typeface="Times New Roman"/>
            </a:endParaRPr>
          </a:p>
          <a:p>
            <a:pPr algn="ctr">
              <a:lnSpc>
                <a:spcPct val="100000"/>
              </a:lnSpc>
            </a:pPr>
            <a:r>
              <a:rPr dirty="0" sz="1400">
                <a:latin typeface="Times New Roman"/>
                <a:cs typeface="Times New Roman"/>
              </a:rPr>
              <a:t>для певної </a:t>
            </a:r>
            <a:r>
              <a:rPr dirty="0" sz="1400" spc="-5">
                <a:latin typeface="Times New Roman"/>
                <a:cs typeface="Times New Roman"/>
              </a:rPr>
              <a:t>довжини </a:t>
            </a:r>
            <a:r>
              <a:rPr dirty="0" sz="1400">
                <a:latin typeface="Times New Roman"/>
                <a:cs typeface="Times New Roman"/>
              </a:rPr>
              <a:t>паль при </a:t>
            </a:r>
            <a:r>
              <a:rPr dirty="0" sz="1400" spc="-5">
                <a:latin typeface="Times New Roman"/>
                <a:cs typeface="Times New Roman"/>
              </a:rPr>
              <a:t>різному </a:t>
            </a:r>
            <a:r>
              <a:rPr dirty="0" sz="1400">
                <a:latin typeface="Times New Roman"/>
                <a:cs typeface="Times New Roman"/>
              </a:rPr>
              <a:t>кроці в </a:t>
            </a:r>
            <a:r>
              <a:rPr dirty="0" sz="1400" spc="-10">
                <a:latin typeface="Times New Roman"/>
                <a:cs typeface="Times New Roman"/>
              </a:rPr>
              <a:t>поздовжньому</a:t>
            </a:r>
            <a:r>
              <a:rPr dirty="0" sz="1400" spc="-160">
                <a:latin typeface="Times New Roman"/>
                <a:cs typeface="Times New Roman"/>
              </a:rPr>
              <a:t> </a:t>
            </a:r>
            <a:r>
              <a:rPr dirty="0" sz="1400" spc="-5">
                <a:latin typeface="Times New Roman"/>
                <a:cs typeface="Times New Roman"/>
              </a:rPr>
              <a:t>напрямку</a:t>
            </a:r>
            <a:endParaRPr sz="14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4277105" y="229361"/>
            <a:ext cx="553720" cy="16446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>
                <a:latin typeface="Times New Roman"/>
                <a:cs typeface="Times New Roman"/>
              </a:rPr>
              <a:t>В</a:t>
            </a:r>
            <a:r>
              <a:rPr dirty="0" sz="1000" spc="-10">
                <a:latin typeface="Times New Roman"/>
                <a:cs typeface="Times New Roman"/>
              </a:rPr>
              <a:t>и</a:t>
            </a:r>
            <a:r>
              <a:rPr dirty="0" sz="1000" spc="-5">
                <a:latin typeface="Times New Roman"/>
                <a:cs typeface="Times New Roman"/>
              </a:rPr>
              <a:t>с</a:t>
            </a:r>
            <a:r>
              <a:rPr dirty="0" sz="1000" spc="-10">
                <a:latin typeface="Times New Roman"/>
                <a:cs typeface="Times New Roman"/>
              </a:rPr>
              <a:t>н</a:t>
            </a:r>
            <a:r>
              <a:rPr dirty="0" sz="1000">
                <a:latin typeface="Times New Roman"/>
                <a:cs typeface="Times New Roman"/>
              </a:rPr>
              <a:t>о</a:t>
            </a:r>
            <a:r>
              <a:rPr dirty="0" sz="1000" spc="-5">
                <a:latin typeface="Times New Roman"/>
                <a:cs typeface="Times New Roman"/>
              </a:rPr>
              <a:t>в</a:t>
            </a:r>
            <a:r>
              <a:rPr dirty="0" sz="1000" spc="-15">
                <a:latin typeface="Times New Roman"/>
                <a:cs typeface="Times New Roman"/>
              </a:rPr>
              <a:t>к</a:t>
            </a:r>
            <a:r>
              <a:rPr dirty="0" sz="1000" spc="-5">
                <a:latin typeface="Times New Roman"/>
                <a:cs typeface="Times New Roman"/>
              </a:rPr>
              <a:t>и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02437" y="534161"/>
            <a:ext cx="7035800" cy="469900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000" spc="-5">
                <a:latin typeface="Times New Roman"/>
                <a:cs typeface="Times New Roman"/>
              </a:rPr>
              <a:t>1. </a:t>
            </a:r>
            <a:r>
              <a:rPr dirty="0" sz="1000" spc="-10">
                <a:latin typeface="Times New Roman"/>
                <a:cs typeface="Times New Roman"/>
              </a:rPr>
              <a:t>Аналіз </a:t>
            </a:r>
            <a:r>
              <a:rPr dirty="0" sz="1000" spc="-5">
                <a:latin typeface="Times New Roman"/>
                <a:cs typeface="Times New Roman"/>
              </a:rPr>
              <a:t>попередніх досліджень несучої здатності ростверку у складі пальових фундаментів з </a:t>
            </a:r>
            <a:r>
              <a:rPr dirty="0" sz="1000" spc="-10">
                <a:latin typeface="Times New Roman"/>
                <a:cs typeface="Times New Roman"/>
              </a:rPr>
              <a:t>низьким </a:t>
            </a:r>
            <a:r>
              <a:rPr dirty="0" sz="1000" spc="-5">
                <a:latin typeface="Times New Roman"/>
                <a:cs typeface="Times New Roman"/>
              </a:rPr>
              <a:t>ростверком показав,  </a:t>
            </a:r>
            <a:r>
              <a:rPr dirty="0" sz="1000" spc="135">
                <a:latin typeface="Times New Roman"/>
                <a:cs typeface="Times New Roman"/>
              </a:rPr>
              <a:t> </a:t>
            </a:r>
            <a:r>
              <a:rPr dirty="0" sz="1000" spc="-5">
                <a:latin typeface="Times New Roman"/>
                <a:cs typeface="Times New Roman"/>
              </a:rPr>
              <a:t>що: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000" spc="-5">
                <a:latin typeface="Times New Roman"/>
                <a:cs typeface="Times New Roman"/>
              </a:rPr>
              <a:t>частина зовнішнього навантаження передається </a:t>
            </a:r>
            <a:r>
              <a:rPr dirty="0" sz="1000" spc="-10">
                <a:latin typeface="Times New Roman"/>
                <a:cs typeface="Times New Roman"/>
              </a:rPr>
              <a:t>ґрунту </a:t>
            </a:r>
            <a:r>
              <a:rPr dirty="0" sz="1000" spc="-5">
                <a:latin typeface="Times New Roman"/>
                <a:cs typeface="Times New Roman"/>
              </a:rPr>
              <a:t>основи через підошву </a:t>
            </a:r>
            <a:r>
              <a:rPr dirty="0" sz="1000" spc="140">
                <a:latin typeface="Times New Roman"/>
                <a:cs typeface="Times New Roman"/>
              </a:rPr>
              <a:t> </a:t>
            </a:r>
            <a:r>
              <a:rPr dirty="0" sz="1000" spc="-5">
                <a:latin typeface="Times New Roman"/>
                <a:cs typeface="Times New Roman"/>
              </a:rPr>
              <a:t>ростверку;</a:t>
            </a:r>
            <a:endParaRPr sz="1000">
              <a:latin typeface="Times New Roman"/>
              <a:cs typeface="Times New Roman"/>
            </a:endParaRPr>
          </a:p>
          <a:p>
            <a:pPr marL="12700">
              <a:lnSpc>
                <a:spcPct val="100000"/>
              </a:lnSpc>
            </a:pPr>
            <a:r>
              <a:rPr dirty="0" sz="1000" spc="-5">
                <a:latin typeface="Times New Roman"/>
                <a:cs typeface="Times New Roman"/>
              </a:rPr>
              <a:t>при зміні кроку і довжини паль частина навантаження, що сприймається ростверком, </a:t>
            </a:r>
            <a:r>
              <a:rPr dirty="0" sz="1000" spc="145">
                <a:latin typeface="Times New Roman"/>
                <a:cs typeface="Times New Roman"/>
              </a:rPr>
              <a:t> </a:t>
            </a:r>
            <a:r>
              <a:rPr dirty="0" sz="1000" spc="-5">
                <a:latin typeface="Times New Roman"/>
                <a:cs typeface="Times New Roman"/>
              </a:rPr>
              <a:t>змінюється;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402437" y="991615"/>
            <a:ext cx="8304530" cy="55759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algn="just" marL="12700" marR="5715">
              <a:lnSpc>
                <a:spcPct val="100000"/>
              </a:lnSpc>
            </a:pPr>
            <a:r>
              <a:rPr dirty="0" sz="1000" spc="-5">
                <a:latin typeface="Times New Roman"/>
                <a:cs typeface="Times New Roman"/>
              </a:rPr>
              <a:t>виконані </a:t>
            </a:r>
            <a:r>
              <a:rPr dirty="0" sz="1000">
                <a:latin typeface="Times New Roman"/>
                <a:cs typeface="Times New Roman"/>
              </a:rPr>
              <a:t>експериментальні дослідження не висвітлили </a:t>
            </a:r>
            <a:r>
              <a:rPr dirty="0" sz="1000" spc="-5">
                <a:latin typeface="Times New Roman"/>
                <a:cs typeface="Times New Roman"/>
              </a:rPr>
              <a:t>в повній мірі </a:t>
            </a:r>
            <a:r>
              <a:rPr dirty="0" sz="1000">
                <a:latin typeface="Times New Roman"/>
                <a:cs typeface="Times New Roman"/>
              </a:rPr>
              <a:t>сумісну роботу ростверку </a:t>
            </a:r>
            <a:r>
              <a:rPr dirty="0" sz="1000" spc="-5">
                <a:latin typeface="Times New Roman"/>
                <a:cs typeface="Times New Roman"/>
              </a:rPr>
              <a:t>і </a:t>
            </a:r>
            <a:r>
              <a:rPr dirty="0" sz="1000">
                <a:latin typeface="Times New Roman"/>
                <a:cs typeface="Times New Roman"/>
              </a:rPr>
              <a:t>паль </a:t>
            </a:r>
            <a:r>
              <a:rPr dirty="0" sz="1000" spc="-5">
                <a:latin typeface="Times New Roman"/>
                <a:cs typeface="Times New Roman"/>
              </a:rPr>
              <a:t>та </a:t>
            </a:r>
            <a:r>
              <a:rPr dirty="0" sz="1000">
                <a:latin typeface="Times New Roman"/>
                <a:cs typeface="Times New Roman"/>
              </a:rPr>
              <a:t>залежність частки несучої здатності ростверку  </a:t>
            </a:r>
            <a:r>
              <a:rPr dirty="0" sz="1000" spc="-5">
                <a:latin typeface="Times New Roman"/>
                <a:cs typeface="Times New Roman"/>
              </a:rPr>
              <a:t>у </a:t>
            </a:r>
            <a:r>
              <a:rPr dirty="0" sz="1000">
                <a:latin typeface="Times New Roman"/>
                <a:cs typeface="Times New Roman"/>
              </a:rPr>
              <a:t>складі </a:t>
            </a:r>
            <a:r>
              <a:rPr dirty="0" sz="1000" spc="-5">
                <a:latin typeface="Times New Roman"/>
                <a:cs typeface="Times New Roman"/>
              </a:rPr>
              <a:t>пальового </a:t>
            </a:r>
            <a:r>
              <a:rPr dirty="0" sz="1000">
                <a:latin typeface="Times New Roman"/>
                <a:cs typeface="Times New Roman"/>
              </a:rPr>
              <a:t>фундаменту від інженерно-геологічних умов, геометричних характеристик </a:t>
            </a:r>
            <a:r>
              <a:rPr dirty="0" sz="1000" spc="-5">
                <a:latin typeface="Times New Roman"/>
                <a:cs typeface="Times New Roman"/>
              </a:rPr>
              <a:t>пальового фундаменту, </a:t>
            </a:r>
            <a:r>
              <a:rPr dirty="0" sz="1000">
                <a:latin typeface="Times New Roman"/>
                <a:cs typeface="Times New Roman"/>
              </a:rPr>
              <a:t>характеру прикладання  </a:t>
            </a:r>
            <a:r>
              <a:rPr dirty="0" sz="1000" spc="-5">
                <a:latin typeface="Times New Roman"/>
                <a:cs typeface="Times New Roman"/>
              </a:rPr>
              <a:t>навантаження;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</a:pPr>
            <a:r>
              <a:rPr dirty="0" sz="1000" spc="-10">
                <a:latin typeface="Times New Roman"/>
                <a:cs typeface="Times New Roman"/>
              </a:rPr>
              <a:t>відсутні </a:t>
            </a:r>
            <a:r>
              <a:rPr dirty="0" sz="1000" spc="-5">
                <a:latin typeface="Times New Roman"/>
                <a:cs typeface="Times New Roman"/>
              </a:rPr>
              <a:t>дослідження </a:t>
            </a:r>
            <a:r>
              <a:rPr dirty="0" sz="1000" spc="-10">
                <a:latin typeface="Times New Roman"/>
                <a:cs typeface="Times New Roman"/>
              </a:rPr>
              <a:t>впливу типу </a:t>
            </a:r>
            <a:r>
              <a:rPr dirty="0" sz="1000" spc="-5">
                <a:latin typeface="Times New Roman"/>
                <a:cs typeface="Times New Roman"/>
              </a:rPr>
              <a:t>паль (утворюються з вийманням чи без виймання </a:t>
            </a:r>
            <a:r>
              <a:rPr dirty="0" sz="1000" spc="-10">
                <a:latin typeface="Times New Roman"/>
                <a:cs typeface="Times New Roman"/>
              </a:rPr>
              <a:t>грунту)  </a:t>
            </a:r>
            <a:r>
              <a:rPr dirty="0" sz="1000" spc="185">
                <a:latin typeface="Times New Roman"/>
                <a:cs typeface="Times New Roman"/>
              </a:rPr>
              <a:t> </a:t>
            </a:r>
            <a:r>
              <a:rPr dirty="0" sz="1000" spc="-5">
                <a:latin typeface="Times New Roman"/>
                <a:cs typeface="Times New Roman"/>
              </a:rPr>
              <a:t>на роботу пальового фундаменту.</a:t>
            </a:r>
            <a:endParaRPr sz="10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  <a:buAutoNum type="arabicPeriod" startAt="2"/>
              <a:tabLst>
                <a:tab pos="172720" algn="l"/>
              </a:tabLst>
            </a:pPr>
            <a:r>
              <a:rPr dirty="0" sz="1000" spc="-5">
                <a:latin typeface="Times New Roman"/>
                <a:cs typeface="Times New Roman"/>
              </a:rPr>
              <a:t>Проведені  дослідження  </a:t>
            </a:r>
            <a:r>
              <a:rPr dirty="0" sz="1000">
                <a:latin typeface="Times New Roman"/>
                <a:cs typeface="Times New Roman"/>
              </a:rPr>
              <a:t>поки  ще  </a:t>
            </a:r>
            <a:r>
              <a:rPr dirty="0" sz="1000" spc="-5">
                <a:latin typeface="Times New Roman"/>
                <a:cs typeface="Times New Roman"/>
              </a:rPr>
              <a:t>недостатні  для  </a:t>
            </a:r>
            <a:r>
              <a:rPr dirty="0" sz="1000">
                <a:latin typeface="Times New Roman"/>
                <a:cs typeface="Times New Roman"/>
              </a:rPr>
              <a:t>практичних  рекомендацій  щодо  </a:t>
            </a:r>
            <a:r>
              <a:rPr dirty="0" sz="1000" spc="-5">
                <a:latin typeface="Times New Roman"/>
                <a:cs typeface="Times New Roman"/>
              </a:rPr>
              <a:t>визначення  кількісного  співвідношення  </a:t>
            </a:r>
            <a:r>
              <a:rPr dirty="0" sz="1000">
                <a:latin typeface="Times New Roman"/>
                <a:cs typeface="Times New Roman"/>
              </a:rPr>
              <a:t>між  сумою  </a:t>
            </a:r>
            <a:r>
              <a:rPr dirty="0" sz="1000" spc="220">
                <a:latin typeface="Times New Roman"/>
                <a:cs typeface="Times New Roman"/>
              </a:rPr>
              <a:t> </a:t>
            </a:r>
            <a:r>
              <a:rPr dirty="0" sz="1000" spc="-5">
                <a:latin typeface="Times New Roman"/>
                <a:cs typeface="Times New Roman"/>
              </a:rPr>
              <a:t>несучих</a:t>
            </a:r>
            <a:endParaRPr sz="1000">
              <a:latin typeface="Times New Roman"/>
              <a:cs typeface="Times New Roman"/>
            </a:endParaRPr>
          </a:p>
          <a:p>
            <a:pPr algn="just" marL="12700">
              <a:lnSpc>
                <a:spcPct val="100000"/>
              </a:lnSpc>
            </a:pPr>
            <a:r>
              <a:rPr dirty="0" sz="1000" spc="-5">
                <a:latin typeface="Times New Roman"/>
                <a:cs typeface="Times New Roman"/>
              </a:rPr>
              <a:t>здатностей </a:t>
            </a:r>
            <a:r>
              <a:rPr dirty="0" sz="1000" spc="-10">
                <a:latin typeface="Times New Roman"/>
                <a:cs typeface="Times New Roman"/>
              </a:rPr>
              <a:t>поодиноких </a:t>
            </a:r>
            <a:r>
              <a:rPr dirty="0" sz="1000" spc="-5">
                <a:latin typeface="Times New Roman"/>
                <a:cs typeface="Times New Roman"/>
              </a:rPr>
              <a:t>паль і несучою здатністю </a:t>
            </a:r>
            <a:r>
              <a:rPr dirty="0" sz="1000" spc="-10">
                <a:latin typeface="Times New Roman"/>
                <a:cs typeface="Times New Roman"/>
              </a:rPr>
              <a:t>групи </a:t>
            </a:r>
            <a:r>
              <a:rPr dirty="0" sz="1000" spc="-5">
                <a:latin typeface="Times New Roman"/>
                <a:cs typeface="Times New Roman"/>
              </a:rPr>
              <a:t>паль з низьким </a:t>
            </a:r>
            <a:r>
              <a:rPr dirty="0" sz="1000" spc="135">
                <a:latin typeface="Times New Roman"/>
                <a:cs typeface="Times New Roman"/>
              </a:rPr>
              <a:t> </a:t>
            </a:r>
            <a:r>
              <a:rPr dirty="0" sz="1000" spc="-5">
                <a:latin typeface="Times New Roman"/>
                <a:cs typeface="Times New Roman"/>
              </a:rPr>
              <a:t>ростверком.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000">
              <a:latin typeface="Times New Roman"/>
              <a:cs typeface="Times New Roman"/>
            </a:endParaRPr>
          </a:p>
          <a:p>
            <a:pPr algn="just" marL="12700" marR="6985">
              <a:lnSpc>
                <a:spcPct val="100000"/>
              </a:lnSpc>
              <a:buAutoNum type="arabicPeriod" startAt="3"/>
              <a:tabLst>
                <a:tab pos="182245" algn="l"/>
              </a:tabLst>
            </a:pPr>
            <a:r>
              <a:rPr dirty="0" sz="1000" spc="-5">
                <a:latin typeface="Times New Roman"/>
                <a:cs typeface="Times New Roman"/>
              </a:rPr>
              <a:t>Розроблено </a:t>
            </a:r>
            <a:r>
              <a:rPr dirty="0" sz="1000">
                <a:latin typeface="Times New Roman"/>
                <a:cs typeface="Times New Roman"/>
              </a:rPr>
              <a:t>маломасштабні моделі </a:t>
            </a:r>
            <a:r>
              <a:rPr dirty="0" sz="1000" spc="-5">
                <a:latin typeface="Times New Roman"/>
                <a:cs typeface="Times New Roman"/>
              </a:rPr>
              <a:t>пальових </a:t>
            </a:r>
            <a:r>
              <a:rPr dirty="0" sz="1000">
                <a:latin typeface="Times New Roman"/>
                <a:cs typeface="Times New Roman"/>
              </a:rPr>
              <a:t>фундаментів, </a:t>
            </a:r>
            <a:r>
              <a:rPr dirty="0" sz="1000" spc="-5">
                <a:latin typeface="Times New Roman"/>
                <a:cs typeface="Times New Roman"/>
              </a:rPr>
              <a:t>які дозволяють </a:t>
            </a:r>
            <a:r>
              <a:rPr dirty="0" sz="1000">
                <a:latin typeface="Times New Roman"/>
                <a:cs typeface="Times New Roman"/>
              </a:rPr>
              <a:t>моделювати роботу </a:t>
            </a:r>
            <a:r>
              <a:rPr dirty="0" sz="1000" spc="-5">
                <a:latin typeface="Times New Roman"/>
                <a:cs typeface="Times New Roman"/>
              </a:rPr>
              <a:t>пальового фундаменту, </a:t>
            </a:r>
            <a:r>
              <a:rPr dirty="0" sz="1000">
                <a:latin typeface="Times New Roman"/>
                <a:cs typeface="Times New Roman"/>
              </a:rPr>
              <a:t>фундаменту мілкого  закладання </a:t>
            </a:r>
            <a:r>
              <a:rPr dirty="0" sz="1000" spc="-5">
                <a:latin typeface="Times New Roman"/>
                <a:cs typeface="Times New Roman"/>
              </a:rPr>
              <a:t>до та після </a:t>
            </a:r>
            <a:r>
              <a:rPr dirty="0" sz="1000">
                <a:latin typeface="Times New Roman"/>
                <a:cs typeface="Times New Roman"/>
              </a:rPr>
              <a:t>підсилення, </a:t>
            </a:r>
            <a:r>
              <a:rPr dirty="0" sz="1000" spc="-5">
                <a:latin typeface="Times New Roman"/>
                <a:cs typeface="Times New Roman"/>
              </a:rPr>
              <a:t>враховувати </a:t>
            </a:r>
            <a:r>
              <a:rPr dirty="0" sz="1000">
                <a:latin typeface="Times New Roman"/>
                <a:cs typeface="Times New Roman"/>
              </a:rPr>
              <a:t>технологію влаштування </a:t>
            </a:r>
            <a:r>
              <a:rPr dirty="0" sz="1000" spc="-5">
                <a:latin typeface="Times New Roman"/>
                <a:cs typeface="Times New Roman"/>
              </a:rPr>
              <a:t>паль </a:t>
            </a:r>
            <a:r>
              <a:rPr dirty="0" sz="1000">
                <a:latin typeface="Times New Roman"/>
                <a:cs typeface="Times New Roman"/>
              </a:rPr>
              <a:t>підсилення, </a:t>
            </a:r>
            <a:r>
              <a:rPr dirty="0" sz="1000" spc="-5">
                <a:latin typeface="Times New Roman"/>
                <a:cs typeface="Times New Roman"/>
              </a:rPr>
              <a:t>а також </a:t>
            </a:r>
            <a:r>
              <a:rPr dirty="0" sz="1000">
                <a:latin typeface="Times New Roman"/>
                <a:cs typeface="Times New Roman"/>
              </a:rPr>
              <a:t>варіювати </a:t>
            </a:r>
            <a:r>
              <a:rPr dirty="0" sz="1000" spc="-5">
                <a:latin typeface="Times New Roman"/>
                <a:cs typeface="Times New Roman"/>
              </a:rPr>
              <a:t>довжиною </a:t>
            </a:r>
            <a:r>
              <a:rPr dirty="0" sz="1000">
                <a:latin typeface="Times New Roman"/>
                <a:cs typeface="Times New Roman"/>
              </a:rPr>
              <a:t>та </a:t>
            </a:r>
            <a:r>
              <a:rPr dirty="0" sz="1000" spc="-5">
                <a:latin typeface="Times New Roman"/>
                <a:cs typeface="Times New Roman"/>
              </a:rPr>
              <a:t>кроком паль. Складено  програму та методику фізичного моделювання роботи новоствореного пальового фундаменту на маломасштабних  </a:t>
            </a:r>
            <a:r>
              <a:rPr dirty="0" sz="1000" spc="75">
                <a:latin typeface="Times New Roman"/>
                <a:cs typeface="Times New Roman"/>
              </a:rPr>
              <a:t> </a:t>
            </a:r>
            <a:r>
              <a:rPr dirty="0" sz="1000" spc="-5">
                <a:latin typeface="Times New Roman"/>
                <a:cs typeface="Times New Roman"/>
              </a:rPr>
              <a:t>моделях.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Times New Roman"/>
              <a:buAutoNum type="arabicPeriod" startAt="3"/>
            </a:pPr>
            <a:endParaRPr sz="1000">
              <a:latin typeface="Times New Roman"/>
              <a:cs typeface="Times New Roman"/>
            </a:endParaRPr>
          </a:p>
          <a:p>
            <a:pPr algn="just" marL="139065" indent="-126364">
              <a:lnSpc>
                <a:spcPct val="100000"/>
              </a:lnSpc>
              <a:buAutoNum type="arabicPeriod" startAt="3"/>
              <a:tabLst>
                <a:tab pos="139700" algn="l"/>
              </a:tabLst>
            </a:pPr>
            <a:r>
              <a:rPr dirty="0" sz="1000" spc="-5">
                <a:latin typeface="Times New Roman"/>
                <a:cs typeface="Times New Roman"/>
              </a:rPr>
              <a:t>Проведені дослідження на маломасштабних моделях на піщаному </a:t>
            </a:r>
            <a:r>
              <a:rPr dirty="0" sz="1000" spc="-10">
                <a:latin typeface="Times New Roman"/>
                <a:cs typeface="Times New Roman"/>
              </a:rPr>
              <a:t>ґрунті </a:t>
            </a:r>
            <a:r>
              <a:rPr dirty="0" sz="1000" spc="-5">
                <a:latin typeface="Times New Roman"/>
                <a:cs typeface="Times New Roman"/>
              </a:rPr>
              <a:t>дозволяють зробити такі  </a:t>
            </a:r>
            <a:r>
              <a:rPr dirty="0" sz="1000" spc="10">
                <a:latin typeface="Times New Roman"/>
                <a:cs typeface="Times New Roman"/>
              </a:rPr>
              <a:t> </a:t>
            </a:r>
            <a:r>
              <a:rPr dirty="0" sz="1000" spc="-5">
                <a:latin typeface="Times New Roman"/>
                <a:cs typeface="Times New Roman"/>
              </a:rPr>
              <a:t>висновки:</a:t>
            </a:r>
            <a:endParaRPr sz="1000">
              <a:latin typeface="Times New Roman"/>
              <a:cs typeface="Times New Roman"/>
            </a:endParaRPr>
          </a:p>
          <a:p>
            <a:pPr marL="184785" marR="5715" indent="-172085">
              <a:lnSpc>
                <a:spcPct val="100000"/>
              </a:lnSpc>
              <a:buFont typeface="Arial"/>
              <a:buChar char="•"/>
              <a:tabLst>
                <a:tab pos="184785" algn="l"/>
                <a:tab pos="185420" algn="l"/>
              </a:tabLst>
            </a:pPr>
            <a:r>
              <a:rPr dirty="0" sz="1000" spc="-5">
                <a:latin typeface="Times New Roman"/>
                <a:cs typeface="Times New Roman"/>
              </a:rPr>
              <a:t>частка, </a:t>
            </a:r>
            <a:r>
              <a:rPr dirty="0" sz="1000">
                <a:latin typeface="Times New Roman"/>
                <a:cs typeface="Times New Roman"/>
              </a:rPr>
              <a:t>яку складає </a:t>
            </a:r>
            <a:r>
              <a:rPr dirty="0" sz="1000" spc="-5">
                <a:latin typeface="Times New Roman"/>
                <a:cs typeface="Times New Roman"/>
              </a:rPr>
              <a:t>несуча </a:t>
            </a:r>
            <a:r>
              <a:rPr dirty="0" sz="1000">
                <a:latin typeface="Times New Roman"/>
                <a:cs typeface="Times New Roman"/>
              </a:rPr>
              <a:t>здатність ростверку </a:t>
            </a:r>
            <a:r>
              <a:rPr dirty="0" sz="1000" spc="-5">
                <a:latin typeface="Times New Roman"/>
                <a:cs typeface="Times New Roman"/>
              </a:rPr>
              <a:t>у </a:t>
            </a:r>
            <a:r>
              <a:rPr dirty="0" sz="1000">
                <a:latin typeface="Times New Roman"/>
                <a:cs typeface="Times New Roman"/>
              </a:rPr>
              <a:t>складі підсиленого </a:t>
            </a:r>
            <a:r>
              <a:rPr dirty="0" sz="1000" spc="-5">
                <a:latin typeface="Times New Roman"/>
                <a:cs typeface="Times New Roman"/>
              </a:rPr>
              <a:t>фундаменту, перевищує </a:t>
            </a:r>
            <a:r>
              <a:rPr dirty="0" sz="1000">
                <a:latin typeface="Times New Roman"/>
                <a:cs typeface="Times New Roman"/>
              </a:rPr>
              <a:t>38% </a:t>
            </a:r>
            <a:r>
              <a:rPr dirty="0" sz="1000" spc="-5">
                <a:latin typeface="Times New Roman"/>
                <a:cs typeface="Times New Roman"/>
              </a:rPr>
              <a:t>і залежить від довжини і </a:t>
            </a:r>
            <a:r>
              <a:rPr dirty="0" sz="1000">
                <a:latin typeface="Times New Roman"/>
                <a:cs typeface="Times New Roman"/>
              </a:rPr>
              <a:t>кроку паль </a:t>
            </a:r>
            <a:r>
              <a:rPr dirty="0" sz="1000" spc="-5">
                <a:latin typeface="Times New Roman"/>
                <a:cs typeface="Times New Roman"/>
              </a:rPr>
              <a:t>та технології  їх</a:t>
            </a:r>
            <a:r>
              <a:rPr dirty="0" sz="1000" spc="-85">
                <a:latin typeface="Times New Roman"/>
                <a:cs typeface="Times New Roman"/>
              </a:rPr>
              <a:t> </a:t>
            </a:r>
            <a:r>
              <a:rPr dirty="0" sz="1000" spc="-5">
                <a:latin typeface="Times New Roman"/>
                <a:cs typeface="Times New Roman"/>
              </a:rPr>
              <a:t>влаштування;</a:t>
            </a:r>
            <a:endParaRPr sz="1000">
              <a:latin typeface="Times New Roman"/>
              <a:cs typeface="Times New Roman"/>
            </a:endParaRPr>
          </a:p>
          <a:p>
            <a:pPr algn="just" marL="184785" indent="-172085">
              <a:lnSpc>
                <a:spcPct val="100000"/>
              </a:lnSpc>
              <a:buFont typeface="Arial"/>
              <a:buChar char="•"/>
              <a:tabLst>
                <a:tab pos="185420" algn="l"/>
              </a:tabLst>
            </a:pPr>
            <a:r>
              <a:rPr dirty="0" sz="1000" spc="-5">
                <a:latin typeface="Times New Roman"/>
                <a:cs typeface="Times New Roman"/>
              </a:rPr>
              <a:t>частка,  яку </a:t>
            </a:r>
            <a:r>
              <a:rPr dirty="0" sz="1000">
                <a:latin typeface="Times New Roman"/>
                <a:cs typeface="Times New Roman"/>
              </a:rPr>
              <a:t>складає </a:t>
            </a:r>
            <a:r>
              <a:rPr dirty="0" sz="1000" spc="-5">
                <a:latin typeface="Times New Roman"/>
                <a:cs typeface="Times New Roman"/>
              </a:rPr>
              <a:t>несуча  </a:t>
            </a:r>
            <a:r>
              <a:rPr dirty="0" sz="1000">
                <a:latin typeface="Times New Roman"/>
                <a:cs typeface="Times New Roman"/>
              </a:rPr>
              <a:t>здатність ростверку </a:t>
            </a:r>
            <a:r>
              <a:rPr dirty="0" sz="1000" spc="-5">
                <a:latin typeface="Times New Roman"/>
                <a:cs typeface="Times New Roman"/>
              </a:rPr>
              <a:t>у </a:t>
            </a:r>
            <a:r>
              <a:rPr dirty="0" sz="1000">
                <a:latin typeface="Times New Roman"/>
                <a:cs typeface="Times New Roman"/>
              </a:rPr>
              <a:t>складі </a:t>
            </a:r>
            <a:r>
              <a:rPr dirty="0" sz="1000" spc="-5">
                <a:latin typeface="Times New Roman"/>
                <a:cs typeface="Times New Roman"/>
              </a:rPr>
              <a:t>новоствореного  пальового фундаменту,  </a:t>
            </a:r>
            <a:r>
              <a:rPr dirty="0" sz="1000">
                <a:latin typeface="Times New Roman"/>
                <a:cs typeface="Times New Roman"/>
              </a:rPr>
              <a:t>перевищує </a:t>
            </a:r>
            <a:r>
              <a:rPr dirty="0" sz="1000" spc="-5">
                <a:latin typeface="Times New Roman"/>
                <a:cs typeface="Times New Roman"/>
              </a:rPr>
              <a:t>29% і залежить  від  довжини   </a:t>
            </a:r>
            <a:r>
              <a:rPr dirty="0" sz="1000" spc="135">
                <a:latin typeface="Times New Roman"/>
                <a:cs typeface="Times New Roman"/>
              </a:rPr>
              <a:t> </a:t>
            </a:r>
            <a:r>
              <a:rPr dirty="0" sz="1000" spc="-5">
                <a:latin typeface="Times New Roman"/>
                <a:cs typeface="Times New Roman"/>
              </a:rPr>
              <a:t>і  кроку</a:t>
            </a:r>
            <a:endParaRPr sz="1000">
              <a:latin typeface="Times New Roman"/>
              <a:cs typeface="Times New Roman"/>
            </a:endParaRPr>
          </a:p>
          <a:p>
            <a:pPr marL="184785">
              <a:lnSpc>
                <a:spcPct val="100000"/>
              </a:lnSpc>
            </a:pPr>
            <a:r>
              <a:rPr dirty="0" sz="1000" spc="-5">
                <a:latin typeface="Times New Roman"/>
                <a:cs typeface="Times New Roman"/>
              </a:rPr>
              <a:t>паль;</a:t>
            </a:r>
            <a:endParaRPr sz="1000">
              <a:latin typeface="Times New Roman"/>
              <a:cs typeface="Times New Roman"/>
            </a:endParaRPr>
          </a:p>
          <a:p>
            <a:pPr marL="184785" marR="8255" indent="-172085">
              <a:lnSpc>
                <a:spcPct val="100000"/>
              </a:lnSpc>
              <a:buFont typeface="Arial"/>
              <a:buChar char="•"/>
              <a:tabLst>
                <a:tab pos="184785" algn="l"/>
                <a:tab pos="185420" algn="l"/>
              </a:tabLst>
            </a:pPr>
            <a:r>
              <a:rPr dirty="0" sz="1000" spc="-5">
                <a:latin typeface="Times New Roman"/>
                <a:cs typeface="Times New Roman"/>
              </a:rPr>
              <a:t>для </a:t>
            </a:r>
            <a:r>
              <a:rPr dirty="0" sz="1000">
                <a:latin typeface="Times New Roman"/>
                <a:cs typeface="Times New Roman"/>
              </a:rPr>
              <a:t>підсилених фундаментів </a:t>
            </a:r>
            <a:r>
              <a:rPr dirty="0" sz="1000" spc="-5">
                <a:latin typeface="Times New Roman"/>
                <a:cs typeface="Times New Roman"/>
              </a:rPr>
              <a:t>зі </a:t>
            </a:r>
            <a:r>
              <a:rPr dirty="0" sz="1000">
                <a:latin typeface="Times New Roman"/>
                <a:cs typeface="Times New Roman"/>
              </a:rPr>
              <a:t>збільшенням відносної довжини </a:t>
            </a:r>
            <a:r>
              <a:rPr dirty="0" sz="1000" spc="-5">
                <a:latin typeface="Times New Roman"/>
                <a:cs typeface="Times New Roman"/>
              </a:rPr>
              <a:t>паль частка, </a:t>
            </a:r>
            <a:r>
              <a:rPr dirty="0" sz="1000">
                <a:latin typeface="Times New Roman"/>
                <a:cs typeface="Times New Roman"/>
              </a:rPr>
              <a:t>яку складає </a:t>
            </a:r>
            <a:r>
              <a:rPr dirty="0" sz="1000" spc="-5">
                <a:latin typeface="Times New Roman"/>
                <a:cs typeface="Times New Roman"/>
              </a:rPr>
              <a:t>несуча </a:t>
            </a:r>
            <a:r>
              <a:rPr dirty="0" sz="1000">
                <a:latin typeface="Times New Roman"/>
                <a:cs typeface="Times New Roman"/>
              </a:rPr>
              <a:t>здатність </a:t>
            </a:r>
            <a:r>
              <a:rPr dirty="0" sz="1000" spc="-5">
                <a:latin typeface="Times New Roman"/>
                <a:cs typeface="Times New Roman"/>
              </a:rPr>
              <a:t>ростверку, </a:t>
            </a:r>
            <a:r>
              <a:rPr dirty="0" sz="1000">
                <a:latin typeface="Times New Roman"/>
                <a:cs typeface="Times New Roman"/>
              </a:rPr>
              <a:t>зменшується. Зі </a:t>
            </a:r>
            <a:r>
              <a:rPr dirty="0" sz="1000" spc="-5">
                <a:latin typeface="Times New Roman"/>
                <a:cs typeface="Times New Roman"/>
              </a:rPr>
              <a:t>збільшенням  приведеної довжини паль від </a:t>
            </a:r>
            <a:r>
              <a:rPr dirty="0" sz="1000">
                <a:latin typeface="Times New Roman"/>
                <a:cs typeface="Times New Roman"/>
              </a:rPr>
              <a:t>10 </a:t>
            </a:r>
            <a:r>
              <a:rPr dirty="0" sz="1000" spc="-5">
                <a:latin typeface="Times New Roman"/>
                <a:cs typeface="Times New Roman"/>
              </a:rPr>
              <a:t>до </a:t>
            </a:r>
            <a:r>
              <a:rPr dirty="0" sz="1000">
                <a:latin typeface="Times New Roman"/>
                <a:cs typeface="Times New Roman"/>
              </a:rPr>
              <a:t>20 </a:t>
            </a:r>
            <a:r>
              <a:rPr dirty="0" sz="1000" spc="-5">
                <a:latin typeface="Times New Roman"/>
                <a:cs typeface="Times New Roman"/>
              </a:rPr>
              <a:t>частка, </a:t>
            </a:r>
            <a:r>
              <a:rPr dirty="0" sz="1000" spc="-10">
                <a:latin typeface="Times New Roman"/>
                <a:cs typeface="Times New Roman"/>
              </a:rPr>
              <a:t>яку </a:t>
            </a:r>
            <a:r>
              <a:rPr dirty="0" sz="1000" spc="-5">
                <a:latin typeface="Times New Roman"/>
                <a:cs typeface="Times New Roman"/>
              </a:rPr>
              <a:t>складає </a:t>
            </a:r>
            <a:r>
              <a:rPr dirty="0" sz="1000" spc="-10">
                <a:latin typeface="Times New Roman"/>
                <a:cs typeface="Times New Roman"/>
              </a:rPr>
              <a:t>несуча </a:t>
            </a:r>
            <a:r>
              <a:rPr dirty="0" sz="1000" spc="-5">
                <a:latin typeface="Times New Roman"/>
                <a:cs typeface="Times New Roman"/>
              </a:rPr>
              <a:t>здатність ростверку, зменшується від </a:t>
            </a:r>
            <a:r>
              <a:rPr dirty="0" sz="1000">
                <a:latin typeface="Times New Roman"/>
                <a:cs typeface="Times New Roman"/>
              </a:rPr>
              <a:t>75 </a:t>
            </a:r>
            <a:r>
              <a:rPr dirty="0" sz="1000" spc="-5">
                <a:latin typeface="Times New Roman"/>
                <a:cs typeface="Times New Roman"/>
              </a:rPr>
              <a:t>до  </a:t>
            </a:r>
            <a:r>
              <a:rPr dirty="0" sz="1000" spc="35">
                <a:latin typeface="Times New Roman"/>
                <a:cs typeface="Times New Roman"/>
              </a:rPr>
              <a:t> </a:t>
            </a:r>
            <a:r>
              <a:rPr dirty="0" sz="1000" spc="-5">
                <a:latin typeface="Times New Roman"/>
                <a:cs typeface="Times New Roman"/>
              </a:rPr>
              <a:t>38%;</a:t>
            </a:r>
            <a:endParaRPr sz="1000">
              <a:latin typeface="Times New Roman"/>
              <a:cs typeface="Times New Roman"/>
            </a:endParaRPr>
          </a:p>
          <a:p>
            <a:pPr algn="just" marL="184785" indent="-172085">
              <a:lnSpc>
                <a:spcPct val="100000"/>
              </a:lnSpc>
              <a:buFont typeface="Arial"/>
              <a:buChar char="•"/>
              <a:tabLst>
                <a:tab pos="185420" algn="l"/>
              </a:tabLst>
            </a:pPr>
            <a:r>
              <a:rPr dirty="0" sz="1000" spc="-5">
                <a:latin typeface="Times New Roman"/>
                <a:cs typeface="Times New Roman"/>
              </a:rPr>
              <a:t>зі збільшенням кроку паль уздовж ряду (від </a:t>
            </a:r>
            <a:r>
              <a:rPr dirty="0" sz="1000">
                <a:latin typeface="Times New Roman"/>
                <a:cs typeface="Times New Roman"/>
              </a:rPr>
              <a:t>3d </a:t>
            </a:r>
            <a:r>
              <a:rPr dirty="0" sz="1000" spc="-5">
                <a:latin typeface="Times New Roman"/>
                <a:cs typeface="Times New Roman"/>
              </a:rPr>
              <a:t>до </a:t>
            </a:r>
            <a:r>
              <a:rPr dirty="0" sz="1000">
                <a:latin typeface="Times New Roman"/>
                <a:cs typeface="Times New Roman"/>
              </a:rPr>
              <a:t>6d) </a:t>
            </a:r>
            <a:r>
              <a:rPr dirty="0" sz="1000" spc="-5">
                <a:latin typeface="Times New Roman"/>
                <a:cs typeface="Times New Roman"/>
              </a:rPr>
              <a:t>частка, </a:t>
            </a:r>
            <a:r>
              <a:rPr dirty="0" sz="1000" spc="-10">
                <a:latin typeface="Times New Roman"/>
                <a:cs typeface="Times New Roman"/>
              </a:rPr>
              <a:t>яку </a:t>
            </a:r>
            <a:r>
              <a:rPr dirty="0" sz="1000" spc="-5">
                <a:latin typeface="Times New Roman"/>
                <a:cs typeface="Times New Roman"/>
              </a:rPr>
              <a:t>складає </a:t>
            </a:r>
            <a:r>
              <a:rPr dirty="0" sz="1000" spc="-10">
                <a:latin typeface="Times New Roman"/>
                <a:cs typeface="Times New Roman"/>
              </a:rPr>
              <a:t>несуча </a:t>
            </a:r>
            <a:r>
              <a:rPr dirty="0" sz="1000" spc="-5">
                <a:latin typeface="Times New Roman"/>
                <a:cs typeface="Times New Roman"/>
              </a:rPr>
              <a:t>здатність ростверку,   збільшується;</a:t>
            </a:r>
            <a:endParaRPr sz="1000">
              <a:latin typeface="Times New Roman"/>
              <a:cs typeface="Times New Roman"/>
            </a:endParaRPr>
          </a:p>
          <a:p>
            <a:pPr marL="184785" marR="5080" indent="-172085">
              <a:lnSpc>
                <a:spcPct val="100000"/>
              </a:lnSpc>
              <a:buFont typeface="Arial"/>
              <a:buChar char="•"/>
              <a:tabLst>
                <a:tab pos="184785" algn="l"/>
                <a:tab pos="185420" algn="l"/>
              </a:tabLst>
            </a:pPr>
            <a:r>
              <a:rPr dirty="0" sz="1000" spc="-5">
                <a:latin typeface="Times New Roman"/>
                <a:cs typeface="Times New Roman"/>
              </a:rPr>
              <a:t>зі збільшенням </a:t>
            </a:r>
            <a:r>
              <a:rPr dirty="0" sz="1000">
                <a:latin typeface="Times New Roman"/>
                <a:cs typeface="Times New Roman"/>
              </a:rPr>
              <a:t>відстані </a:t>
            </a:r>
            <a:r>
              <a:rPr dirty="0" sz="1000" spc="-5">
                <a:latin typeface="Times New Roman"/>
                <a:cs typeface="Times New Roman"/>
              </a:rPr>
              <a:t>між палями в </a:t>
            </a:r>
            <a:r>
              <a:rPr dirty="0" sz="1000">
                <a:latin typeface="Times New Roman"/>
                <a:cs typeface="Times New Roman"/>
              </a:rPr>
              <a:t>поперечному напрямку </a:t>
            </a:r>
            <a:r>
              <a:rPr dirty="0" sz="1000" spc="-5">
                <a:latin typeface="Times New Roman"/>
                <a:cs typeface="Times New Roman"/>
              </a:rPr>
              <a:t>(для стрічкових </a:t>
            </a:r>
            <a:r>
              <a:rPr dirty="0" sz="1000">
                <a:latin typeface="Times New Roman"/>
                <a:cs typeface="Times New Roman"/>
              </a:rPr>
              <a:t>фундаментів) частка, яку складає </a:t>
            </a:r>
            <a:r>
              <a:rPr dirty="0" sz="1000" spc="-5">
                <a:latin typeface="Times New Roman"/>
                <a:cs typeface="Times New Roman"/>
              </a:rPr>
              <a:t>несуча </a:t>
            </a:r>
            <a:r>
              <a:rPr dirty="0" sz="1000">
                <a:latin typeface="Times New Roman"/>
                <a:cs typeface="Times New Roman"/>
              </a:rPr>
              <a:t>здатність ростверку, </a:t>
            </a:r>
            <a:r>
              <a:rPr dirty="0" sz="1000" spc="-5">
                <a:latin typeface="Times New Roman"/>
                <a:cs typeface="Times New Roman"/>
              </a:rPr>
              <a:t>також  збільшується;</a:t>
            </a:r>
            <a:endParaRPr sz="1000">
              <a:latin typeface="Times New Roman"/>
              <a:cs typeface="Times New Roman"/>
            </a:endParaRPr>
          </a:p>
          <a:p>
            <a:pPr algn="just" marL="184785" indent="-172085">
              <a:lnSpc>
                <a:spcPct val="100000"/>
              </a:lnSpc>
              <a:buFont typeface="Arial"/>
              <a:buChar char="•"/>
              <a:tabLst>
                <a:tab pos="185420" algn="l"/>
              </a:tabLst>
            </a:pPr>
            <a:r>
              <a:rPr dirty="0" sz="1000" spc="-5">
                <a:latin typeface="Times New Roman"/>
                <a:cs typeface="Times New Roman"/>
              </a:rPr>
              <a:t>частка</a:t>
            </a:r>
            <a:r>
              <a:rPr dirty="0" sz="1000" spc="14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ростверку</a:t>
            </a:r>
            <a:r>
              <a:rPr dirty="0" sz="1000" spc="140">
                <a:latin typeface="Times New Roman"/>
                <a:cs typeface="Times New Roman"/>
              </a:rPr>
              <a:t> </a:t>
            </a:r>
            <a:r>
              <a:rPr dirty="0" sz="1000" spc="-5">
                <a:latin typeface="Times New Roman"/>
                <a:cs typeface="Times New Roman"/>
              </a:rPr>
              <a:t>у</a:t>
            </a:r>
            <a:r>
              <a:rPr dirty="0" sz="1000" spc="135">
                <a:latin typeface="Times New Roman"/>
                <a:cs typeface="Times New Roman"/>
              </a:rPr>
              <a:t> </a:t>
            </a:r>
            <a:r>
              <a:rPr dirty="0" sz="1000" spc="-5">
                <a:latin typeface="Times New Roman"/>
                <a:cs typeface="Times New Roman"/>
              </a:rPr>
              <a:t>несучій</a:t>
            </a:r>
            <a:r>
              <a:rPr dirty="0" sz="1000" spc="155">
                <a:latin typeface="Times New Roman"/>
                <a:cs typeface="Times New Roman"/>
              </a:rPr>
              <a:t> </a:t>
            </a:r>
            <a:r>
              <a:rPr dirty="0" sz="1000" spc="-5">
                <a:latin typeface="Times New Roman"/>
                <a:cs typeface="Times New Roman"/>
              </a:rPr>
              <a:t>здатності</a:t>
            </a:r>
            <a:r>
              <a:rPr dirty="0" sz="1000" spc="14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підсиленого</a:t>
            </a:r>
            <a:r>
              <a:rPr dirty="0" sz="1000" spc="15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фундаменту</a:t>
            </a:r>
            <a:r>
              <a:rPr dirty="0" sz="1000" spc="145">
                <a:latin typeface="Times New Roman"/>
                <a:cs typeface="Times New Roman"/>
              </a:rPr>
              <a:t> </a:t>
            </a:r>
            <a:r>
              <a:rPr dirty="0" sz="1000" spc="-5">
                <a:latin typeface="Times New Roman"/>
                <a:cs typeface="Times New Roman"/>
              </a:rPr>
              <a:t>при</a:t>
            </a:r>
            <a:r>
              <a:rPr dirty="0" sz="1000" spc="150">
                <a:latin typeface="Times New Roman"/>
                <a:cs typeface="Times New Roman"/>
              </a:rPr>
              <a:t> </a:t>
            </a:r>
            <a:r>
              <a:rPr dirty="0" sz="1000" spc="-5">
                <a:latin typeface="Times New Roman"/>
                <a:cs typeface="Times New Roman"/>
              </a:rPr>
              <a:t>влаштуванні</a:t>
            </a:r>
            <a:r>
              <a:rPr dirty="0" sz="1000" spc="145">
                <a:latin typeface="Times New Roman"/>
                <a:cs typeface="Times New Roman"/>
              </a:rPr>
              <a:t> </a:t>
            </a:r>
            <a:r>
              <a:rPr dirty="0" sz="1000" spc="-5">
                <a:latin typeface="Times New Roman"/>
                <a:cs typeface="Times New Roman"/>
              </a:rPr>
              <a:t>паль</a:t>
            </a:r>
            <a:r>
              <a:rPr dirty="0" sz="1000" spc="145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підсилення</a:t>
            </a:r>
            <a:r>
              <a:rPr dirty="0" sz="1000" spc="145">
                <a:latin typeface="Times New Roman"/>
                <a:cs typeface="Times New Roman"/>
              </a:rPr>
              <a:t> </a:t>
            </a:r>
            <a:r>
              <a:rPr dirty="0" sz="1000" spc="-5">
                <a:latin typeface="Times New Roman"/>
                <a:cs typeface="Times New Roman"/>
              </a:rPr>
              <a:t>крізь</a:t>
            </a:r>
            <a:r>
              <a:rPr dirty="0" sz="1000" spc="145">
                <a:latin typeface="Times New Roman"/>
                <a:cs typeface="Times New Roman"/>
              </a:rPr>
              <a:t> </a:t>
            </a:r>
            <a:r>
              <a:rPr dirty="0" sz="1000" spc="-10">
                <a:latin typeface="Times New Roman"/>
                <a:cs typeface="Times New Roman"/>
              </a:rPr>
              <a:t>тіло</a:t>
            </a:r>
            <a:r>
              <a:rPr dirty="0" sz="1000" spc="145">
                <a:latin typeface="Times New Roman"/>
                <a:cs typeface="Times New Roman"/>
              </a:rPr>
              <a:t> </a:t>
            </a:r>
            <a:r>
              <a:rPr dirty="0" sz="1000" spc="-5">
                <a:latin typeface="Times New Roman"/>
                <a:cs typeface="Times New Roman"/>
              </a:rPr>
              <a:t>існуючого</a:t>
            </a:r>
            <a:r>
              <a:rPr dirty="0" sz="1000" spc="150">
                <a:latin typeface="Times New Roman"/>
                <a:cs typeface="Times New Roman"/>
              </a:rPr>
              <a:t> </a:t>
            </a:r>
            <a:r>
              <a:rPr dirty="0" sz="1000">
                <a:latin typeface="Times New Roman"/>
                <a:cs typeface="Times New Roman"/>
              </a:rPr>
              <a:t>фундаменту</a:t>
            </a:r>
            <a:r>
              <a:rPr dirty="0" sz="1000" spc="135">
                <a:latin typeface="Times New Roman"/>
                <a:cs typeface="Times New Roman"/>
              </a:rPr>
              <a:t> </a:t>
            </a:r>
            <a:r>
              <a:rPr dirty="0" sz="1000" spc="-5">
                <a:latin typeface="Times New Roman"/>
                <a:cs typeface="Times New Roman"/>
              </a:rPr>
              <a:t>більша</a:t>
            </a:r>
            <a:r>
              <a:rPr dirty="0" sz="1000" spc="145">
                <a:latin typeface="Times New Roman"/>
                <a:cs typeface="Times New Roman"/>
              </a:rPr>
              <a:t> </a:t>
            </a:r>
            <a:r>
              <a:rPr dirty="0" sz="1000" spc="-5">
                <a:latin typeface="Times New Roman"/>
                <a:cs typeface="Times New Roman"/>
              </a:rPr>
              <a:t>ніж</a:t>
            </a:r>
            <a:r>
              <a:rPr dirty="0" sz="1000" spc="150">
                <a:latin typeface="Times New Roman"/>
                <a:cs typeface="Times New Roman"/>
              </a:rPr>
              <a:t> </a:t>
            </a:r>
            <a:r>
              <a:rPr dirty="0" sz="1000" spc="-5">
                <a:latin typeface="Times New Roman"/>
                <a:cs typeface="Times New Roman"/>
              </a:rPr>
              <a:t>у</a:t>
            </a:r>
            <a:endParaRPr sz="1000">
              <a:latin typeface="Times New Roman"/>
              <a:cs typeface="Times New Roman"/>
            </a:endParaRPr>
          </a:p>
          <a:p>
            <a:pPr marL="184785">
              <a:lnSpc>
                <a:spcPct val="100000"/>
              </a:lnSpc>
            </a:pPr>
            <a:r>
              <a:rPr dirty="0" sz="1000" spc="-5">
                <a:latin typeface="Times New Roman"/>
                <a:cs typeface="Times New Roman"/>
              </a:rPr>
              <a:t>випадку застосування </a:t>
            </a:r>
            <a:r>
              <a:rPr dirty="0" sz="1000" spc="-10">
                <a:latin typeface="Times New Roman"/>
                <a:cs typeface="Times New Roman"/>
              </a:rPr>
              <a:t>виносних</a:t>
            </a:r>
            <a:r>
              <a:rPr dirty="0" sz="1000" spc="125">
                <a:latin typeface="Times New Roman"/>
                <a:cs typeface="Times New Roman"/>
              </a:rPr>
              <a:t> </a:t>
            </a:r>
            <a:r>
              <a:rPr dirty="0" sz="1000" spc="-5">
                <a:latin typeface="Times New Roman"/>
                <a:cs typeface="Times New Roman"/>
              </a:rPr>
              <a:t>паль.</a:t>
            </a:r>
            <a:endParaRPr sz="10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00000"/>
              </a:lnSpc>
              <a:buAutoNum type="arabicPeriod" startAt="5"/>
              <a:tabLst>
                <a:tab pos="175895" algn="l"/>
              </a:tabLst>
            </a:pPr>
            <a:r>
              <a:rPr dirty="0" sz="1000" spc="-5">
                <a:latin typeface="Times New Roman"/>
                <a:cs typeface="Times New Roman"/>
              </a:rPr>
              <a:t>Оскільки відсоток </a:t>
            </a:r>
            <a:r>
              <a:rPr dirty="0" sz="1000">
                <a:latin typeface="Times New Roman"/>
                <a:cs typeface="Times New Roman"/>
              </a:rPr>
              <a:t>участі </a:t>
            </a:r>
            <a:r>
              <a:rPr dirty="0" sz="1000" spc="-5">
                <a:latin typeface="Times New Roman"/>
                <a:cs typeface="Times New Roman"/>
              </a:rPr>
              <a:t>ростверку у </a:t>
            </a:r>
            <a:r>
              <a:rPr dirty="0" sz="1000">
                <a:latin typeface="Times New Roman"/>
                <a:cs typeface="Times New Roman"/>
              </a:rPr>
              <a:t>розподіленні </a:t>
            </a:r>
            <a:r>
              <a:rPr dirty="0" sz="1000" spc="-5">
                <a:latin typeface="Times New Roman"/>
                <a:cs typeface="Times New Roman"/>
              </a:rPr>
              <a:t>загального </a:t>
            </a:r>
            <a:r>
              <a:rPr dirty="0" sz="1000">
                <a:latin typeface="Times New Roman"/>
                <a:cs typeface="Times New Roman"/>
              </a:rPr>
              <a:t>навантаження </a:t>
            </a:r>
            <a:r>
              <a:rPr dirty="0" sz="1000" spc="-5">
                <a:latin typeface="Times New Roman"/>
                <a:cs typeface="Times New Roman"/>
              </a:rPr>
              <a:t>значний, то це </a:t>
            </a:r>
            <a:r>
              <a:rPr dirty="0" sz="1000">
                <a:latin typeface="Times New Roman"/>
                <a:cs typeface="Times New Roman"/>
              </a:rPr>
              <a:t>означає, що </a:t>
            </a:r>
            <a:r>
              <a:rPr dirty="0" sz="1000" spc="-5">
                <a:latin typeface="Times New Roman"/>
                <a:cs typeface="Times New Roman"/>
              </a:rPr>
              <a:t>врахування </a:t>
            </a:r>
            <a:r>
              <a:rPr dirty="0" sz="1000">
                <a:latin typeface="Times New Roman"/>
                <a:cs typeface="Times New Roman"/>
              </a:rPr>
              <a:t>ростверку дасть змогу  </a:t>
            </a:r>
            <a:r>
              <a:rPr dirty="0" sz="1000" spc="-5">
                <a:latin typeface="Times New Roman"/>
                <a:cs typeface="Times New Roman"/>
              </a:rPr>
              <a:t>економити значну частину</a:t>
            </a:r>
            <a:r>
              <a:rPr dirty="0" sz="1000" spc="55">
                <a:latin typeface="Times New Roman"/>
                <a:cs typeface="Times New Roman"/>
              </a:rPr>
              <a:t> </a:t>
            </a:r>
            <a:r>
              <a:rPr dirty="0" sz="1000" spc="-5">
                <a:latin typeface="Times New Roman"/>
                <a:cs typeface="Times New Roman"/>
              </a:rPr>
              <a:t>коштів.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Times New Roman"/>
              <a:buAutoNum type="arabicPeriod" startAt="5"/>
            </a:pPr>
            <a:endParaRPr sz="1000">
              <a:latin typeface="Times New Roman"/>
              <a:cs typeface="Times New Roman"/>
            </a:endParaRPr>
          </a:p>
          <a:p>
            <a:pPr algn="just" marL="12700" marR="6350">
              <a:lnSpc>
                <a:spcPct val="100000"/>
              </a:lnSpc>
              <a:buAutoNum type="arabicPeriod" startAt="5"/>
              <a:tabLst>
                <a:tab pos="185420" algn="l"/>
              </a:tabLst>
            </a:pPr>
            <a:r>
              <a:rPr dirty="0" sz="1000" spc="-5">
                <a:latin typeface="Times New Roman"/>
                <a:cs typeface="Times New Roman"/>
              </a:rPr>
              <a:t>Результати </a:t>
            </a:r>
            <a:r>
              <a:rPr dirty="0" sz="1000">
                <a:latin typeface="Times New Roman"/>
                <a:cs typeface="Times New Roman"/>
              </a:rPr>
              <a:t>фізичного моделювання роботи </a:t>
            </a:r>
            <a:r>
              <a:rPr dirty="0" sz="1000" spc="-5">
                <a:latin typeface="Times New Roman"/>
                <a:cs typeface="Times New Roman"/>
              </a:rPr>
              <a:t>підсиленого палями стрічкового фундаменту мілкого </a:t>
            </a:r>
            <a:r>
              <a:rPr dirty="0" sz="1000">
                <a:latin typeface="Times New Roman"/>
                <a:cs typeface="Times New Roman"/>
              </a:rPr>
              <a:t>закладання та новоствореного </a:t>
            </a:r>
            <a:r>
              <a:rPr dirty="0" sz="1000" spc="-5">
                <a:latin typeface="Times New Roman"/>
                <a:cs typeface="Times New Roman"/>
              </a:rPr>
              <a:t>пальового  фундаменту на маломасштабних моделях свідчать про необхідність та доцільність врахування роботи  </a:t>
            </a:r>
            <a:r>
              <a:rPr dirty="0" sz="1000">
                <a:latin typeface="Times New Roman"/>
                <a:cs typeface="Times New Roman"/>
              </a:rPr>
              <a:t> </a:t>
            </a:r>
            <a:r>
              <a:rPr dirty="0" sz="1000" spc="-5">
                <a:latin typeface="Times New Roman"/>
                <a:cs typeface="Times New Roman"/>
              </a:rPr>
              <a:t>ростверку.</a:t>
            </a:r>
            <a:endParaRPr sz="1000">
              <a:latin typeface="Times New Roman"/>
              <a:cs typeface="Times New Roman"/>
            </a:endParaRPr>
          </a:p>
          <a:p>
            <a:pPr>
              <a:lnSpc>
                <a:spcPct val="100000"/>
              </a:lnSpc>
              <a:spcBef>
                <a:spcPts val="50"/>
              </a:spcBef>
              <a:buFont typeface="Times New Roman"/>
              <a:buAutoNum type="arabicPeriod" startAt="5"/>
            </a:pPr>
            <a:endParaRPr sz="10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00000"/>
              </a:lnSpc>
              <a:buAutoNum type="arabicPeriod" startAt="5"/>
              <a:tabLst>
                <a:tab pos="144145" algn="l"/>
              </a:tabLst>
            </a:pPr>
            <a:r>
              <a:rPr dirty="0" sz="1000" spc="-5">
                <a:latin typeface="Times New Roman"/>
                <a:cs typeface="Times New Roman"/>
              </a:rPr>
              <a:t>На </a:t>
            </a:r>
            <a:r>
              <a:rPr dirty="0" sz="1000">
                <a:latin typeface="Times New Roman"/>
                <a:cs typeface="Times New Roman"/>
              </a:rPr>
              <a:t>основі </a:t>
            </a:r>
            <a:r>
              <a:rPr dirty="0" sz="1000" spc="-5">
                <a:latin typeface="Times New Roman"/>
                <a:cs typeface="Times New Roman"/>
              </a:rPr>
              <a:t>чисельного </a:t>
            </a:r>
            <a:r>
              <a:rPr dirty="0" sz="1000">
                <a:latin typeface="Times New Roman"/>
                <a:cs typeface="Times New Roman"/>
              </a:rPr>
              <a:t>моделювання виконано аналіз впливу кроку паль </a:t>
            </a:r>
            <a:r>
              <a:rPr dirty="0" sz="1000" spc="-5">
                <a:latin typeface="Times New Roman"/>
                <a:cs typeface="Times New Roman"/>
              </a:rPr>
              <a:t>в </a:t>
            </a:r>
            <a:r>
              <a:rPr dirty="0" sz="1000">
                <a:latin typeface="Times New Roman"/>
                <a:cs typeface="Times New Roman"/>
              </a:rPr>
              <a:t>поздовжньому напрямку на частку навантаження, </a:t>
            </a:r>
            <a:r>
              <a:rPr dirty="0" sz="1000" spc="-5">
                <a:latin typeface="Times New Roman"/>
                <a:cs typeface="Times New Roman"/>
              </a:rPr>
              <a:t>що сприймає </a:t>
            </a:r>
            <a:r>
              <a:rPr dirty="0" sz="1000">
                <a:latin typeface="Times New Roman"/>
                <a:cs typeface="Times New Roman"/>
              </a:rPr>
              <a:t>ростверк </a:t>
            </a:r>
            <a:r>
              <a:rPr dirty="0" sz="1000" spc="-5">
                <a:latin typeface="Times New Roman"/>
                <a:cs typeface="Times New Roman"/>
              </a:rPr>
              <a:t>у  </a:t>
            </a:r>
            <a:r>
              <a:rPr dirty="0" sz="1000">
                <a:latin typeface="Times New Roman"/>
                <a:cs typeface="Times New Roman"/>
              </a:rPr>
              <a:t>складі підсиленого палями стрічкового </a:t>
            </a:r>
            <a:r>
              <a:rPr dirty="0" sz="1000" spc="-5">
                <a:latin typeface="Times New Roman"/>
                <a:cs typeface="Times New Roman"/>
              </a:rPr>
              <a:t>фундаменту </a:t>
            </a:r>
            <a:r>
              <a:rPr dirty="0" sz="1000">
                <a:latin typeface="Times New Roman"/>
                <a:cs typeface="Times New Roman"/>
              </a:rPr>
              <a:t>мілкого закладання </a:t>
            </a:r>
            <a:r>
              <a:rPr dirty="0" sz="1000" spc="-5">
                <a:latin typeface="Times New Roman"/>
                <a:cs typeface="Times New Roman"/>
              </a:rPr>
              <a:t>чи </a:t>
            </a:r>
            <a:r>
              <a:rPr dirty="0" sz="1000">
                <a:latin typeface="Times New Roman"/>
                <a:cs typeface="Times New Roman"/>
              </a:rPr>
              <a:t>новоствореного </a:t>
            </a:r>
            <a:r>
              <a:rPr dirty="0" sz="1000" spc="-5">
                <a:latin typeface="Times New Roman"/>
                <a:cs typeface="Times New Roman"/>
              </a:rPr>
              <a:t>пальового фундаменту. Виявлено, що зі збільшенням </a:t>
            </a:r>
            <a:r>
              <a:rPr dirty="0" sz="1000">
                <a:latin typeface="Times New Roman"/>
                <a:cs typeface="Times New Roman"/>
              </a:rPr>
              <a:t>кроку  </a:t>
            </a:r>
            <a:r>
              <a:rPr dirty="0" sz="1000" spc="-5">
                <a:latin typeface="Times New Roman"/>
                <a:cs typeface="Times New Roman"/>
              </a:rPr>
              <a:t>паль частка навантаження, що сприймає ростверк підсиленого палями фундаменту чи новоствореного пальового,  </a:t>
            </a:r>
            <a:r>
              <a:rPr dirty="0" sz="1000">
                <a:latin typeface="Times New Roman"/>
                <a:cs typeface="Times New Roman"/>
              </a:rPr>
              <a:t> зростає.</a:t>
            </a:r>
            <a:endParaRPr sz="1000">
              <a:latin typeface="Times New Roman"/>
              <a:cs typeface="Times New Roman"/>
            </a:endParaRPr>
          </a:p>
          <a:p>
            <a:pPr algn="just" marL="12700" marR="5080">
              <a:lnSpc>
                <a:spcPct val="100000"/>
              </a:lnSpc>
              <a:spcBef>
                <a:spcPts val="600"/>
              </a:spcBef>
              <a:buAutoNum type="arabicPeriod" startAt="5"/>
              <a:tabLst>
                <a:tab pos="149860" algn="l"/>
              </a:tabLst>
            </a:pPr>
            <a:r>
              <a:rPr dirty="0" sz="1000" spc="-5">
                <a:latin typeface="Times New Roman"/>
                <a:cs typeface="Times New Roman"/>
              </a:rPr>
              <a:t>Величина </a:t>
            </a:r>
            <a:r>
              <a:rPr dirty="0" sz="1000">
                <a:latin typeface="Times New Roman"/>
                <a:cs typeface="Times New Roman"/>
              </a:rPr>
              <a:t>частки навантаження, </a:t>
            </a:r>
            <a:r>
              <a:rPr dirty="0" sz="1000" spc="-5">
                <a:latin typeface="Times New Roman"/>
                <a:cs typeface="Times New Roman"/>
              </a:rPr>
              <a:t>що </a:t>
            </a:r>
            <a:r>
              <a:rPr dirty="0" sz="1000">
                <a:latin typeface="Times New Roman"/>
                <a:cs typeface="Times New Roman"/>
              </a:rPr>
              <a:t>сприймає ростверк </a:t>
            </a:r>
            <a:r>
              <a:rPr dirty="0" sz="1000" spc="-5">
                <a:latin typeface="Times New Roman"/>
                <a:cs typeface="Times New Roman"/>
              </a:rPr>
              <a:t>стрічкового пальового фундаменту, </a:t>
            </a:r>
            <a:r>
              <a:rPr dirty="0" sz="1000">
                <a:latin typeface="Times New Roman"/>
                <a:cs typeface="Times New Roman"/>
              </a:rPr>
              <a:t>менша </a:t>
            </a:r>
            <a:r>
              <a:rPr dirty="0" sz="1000" spc="-5">
                <a:latin typeface="Times New Roman"/>
                <a:cs typeface="Times New Roman"/>
              </a:rPr>
              <a:t>ніж для </a:t>
            </a:r>
            <a:r>
              <a:rPr dirty="0" sz="1000">
                <a:latin typeface="Times New Roman"/>
                <a:cs typeface="Times New Roman"/>
              </a:rPr>
              <a:t>підсиленого. </a:t>
            </a:r>
            <a:r>
              <a:rPr dirty="0" sz="1000" spc="-5">
                <a:latin typeface="Times New Roman"/>
                <a:cs typeface="Times New Roman"/>
              </a:rPr>
              <a:t>У стрічковому </a:t>
            </a:r>
            <a:r>
              <a:rPr dirty="0" sz="1000">
                <a:latin typeface="Times New Roman"/>
                <a:cs typeface="Times New Roman"/>
              </a:rPr>
              <a:t>пальовому  </a:t>
            </a:r>
            <a:r>
              <a:rPr dirty="0" sz="1000" spc="-5">
                <a:latin typeface="Times New Roman"/>
                <a:cs typeface="Times New Roman"/>
              </a:rPr>
              <a:t>фундаменті </a:t>
            </a:r>
            <a:r>
              <a:rPr dirty="0" sz="1000">
                <a:latin typeface="Times New Roman"/>
                <a:cs typeface="Times New Roman"/>
              </a:rPr>
              <a:t>ростверк </a:t>
            </a:r>
            <a:r>
              <a:rPr dirty="0" sz="1000" spc="-5">
                <a:latin typeface="Times New Roman"/>
                <a:cs typeface="Times New Roman"/>
              </a:rPr>
              <a:t>починає </a:t>
            </a:r>
            <a:r>
              <a:rPr dirty="0" sz="1000">
                <a:latin typeface="Times New Roman"/>
                <a:cs typeface="Times New Roman"/>
              </a:rPr>
              <a:t>сприймати навантаження одночасно </a:t>
            </a:r>
            <a:r>
              <a:rPr dirty="0" sz="1000" spc="-5">
                <a:latin typeface="Times New Roman"/>
                <a:cs typeface="Times New Roman"/>
              </a:rPr>
              <a:t>з </a:t>
            </a:r>
            <a:r>
              <a:rPr dirty="0" sz="1000">
                <a:latin typeface="Times New Roman"/>
                <a:cs typeface="Times New Roman"/>
              </a:rPr>
              <a:t>палями, </a:t>
            </a:r>
            <a:r>
              <a:rPr dirty="0" sz="1000" spc="-5">
                <a:latin typeface="Times New Roman"/>
                <a:cs typeface="Times New Roman"/>
              </a:rPr>
              <a:t>а в </a:t>
            </a:r>
            <a:r>
              <a:rPr dirty="0" sz="1000">
                <a:latin typeface="Times New Roman"/>
                <a:cs typeface="Times New Roman"/>
              </a:rPr>
              <a:t>підсиленому фундаменті </a:t>
            </a:r>
            <a:r>
              <a:rPr dirty="0" sz="1000" spc="-5">
                <a:latin typeface="Times New Roman"/>
                <a:cs typeface="Times New Roman"/>
              </a:rPr>
              <a:t>роль </a:t>
            </a:r>
            <a:r>
              <a:rPr dirty="0" sz="1000">
                <a:latin typeface="Times New Roman"/>
                <a:cs typeface="Times New Roman"/>
              </a:rPr>
              <a:t>ростверку </a:t>
            </a:r>
            <a:r>
              <a:rPr dirty="0" sz="1000" spc="-5">
                <a:latin typeface="Times New Roman"/>
                <a:cs typeface="Times New Roman"/>
              </a:rPr>
              <a:t>виконує існуючий  фундамент, </a:t>
            </a:r>
            <a:r>
              <a:rPr dirty="0" sz="1000" spc="-10">
                <a:latin typeface="Times New Roman"/>
                <a:cs typeface="Times New Roman"/>
              </a:rPr>
              <a:t>який </a:t>
            </a:r>
            <a:r>
              <a:rPr dirty="0" sz="1000" spc="-5">
                <a:latin typeface="Times New Roman"/>
                <a:cs typeface="Times New Roman"/>
              </a:rPr>
              <a:t>до підсилення сприймає навантаження, тобто характер розподілення навантаження між палями підсилення   </a:t>
            </a:r>
            <a:r>
              <a:rPr dirty="0" sz="1000" spc="30">
                <a:latin typeface="Times New Roman"/>
                <a:cs typeface="Times New Roman"/>
              </a:rPr>
              <a:t> </a:t>
            </a:r>
            <a:r>
              <a:rPr dirty="0" sz="1000" spc="-5">
                <a:latin typeface="Times New Roman"/>
                <a:cs typeface="Times New Roman"/>
              </a:rPr>
              <a:t>і ростверком </a:t>
            </a:r>
            <a:r>
              <a:rPr dirty="0" sz="1000" spc="-10">
                <a:latin typeface="Times New Roman"/>
                <a:cs typeface="Times New Roman"/>
              </a:rPr>
              <a:t>інший.</a:t>
            </a:r>
            <a:endParaRPr sz="1000">
              <a:latin typeface="Times New Roman"/>
              <a:cs typeface="Times New Roman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8209026" y="189737"/>
            <a:ext cx="684530" cy="647700"/>
          </a:xfrm>
          <a:custGeom>
            <a:avLst/>
            <a:gdLst/>
            <a:ahLst/>
            <a:cxnLst/>
            <a:rect l="l" t="t" r="r" b="b"/>
            <a:pathLst>
              <a:path w="684529" h="647700">
                <a:moveTo>
                  <a:pt x="0" y="323849"/>
                </a:moveTo>
                <a:lnTo>
                  <a:pt x="3709" y="276003"/>
                </a:lnTo>
                <a:lnTo>
                  <a:pt x="14484" y="230332"/>
                </a:lnTo>
                <a:lnTo>
                  <a:pt x="31796" y="187340"/>
                </a:lnTo>
                <a:lnTo>
                  <a:pt x="55115" y="147528"/>
                </a:lnTo>
                <a:lnTo>
                  <a:pt x="83914" y="111397"/>
                </a:lnTo>
                <a:lnTo>
                  <a:pt x="117662" y="79448"/>
                </a:lnTo>
                <a:lnTo>
                  <a:pt x="155832" y="52184"/>
                </a:lnTo>
                <a:lnTo>
                  <a:pt x="197893" y="30106"/>
                </a:lnTo>
                <a:lnTo>
                  <a:pt x="243317" y="13714"/>
                </a:lnTo>
                <a:lnTo>
                  <a:pt x="291575" y="3512"/>
                </a:lnTo>
                <a:lnTo>
                  <a:pt x="342138" y="0"/>
                </a:lnTo>
                <a:lnTo>
                  <a:pt x="392700" y="3512"/>
                </a:lnTo>
                <a:lnTo>
                  <a:pt x="440958" y="13714"/>
                </a:lnTo>
                <a:lnTo>
                  <a:pt x="486382" y="30106"/>
                </a:lnTo>
                <a:lnTo>
                  <a:pt x="528443" y="52184"/>
                </a:lnTo>
                <a:lnTo>
                  <a:pt x="566613" y="79448"/>
                </a:lnTo>
                <a:lnTo>
                  <a:pt x="600361" y="111397"/>
                </a:lnTo>
                <a:lnTo>
                  <a:pt x="629160" y="147528"/>
                </a:lnTo>
                <a:lnTo>
                  <a:pt x="652479" y="187340"/>
                </a:lnTo>
                <a:lnTo>
                  <a:pt x="669791" y="230332"/>
                </a:lnTo>
                <a:lnTo>
                  <a:pt x="680566" y="276003"/>
                </a:lnTo>
                <a:lnTo>
                  <a:pt x="684276" y="323849"/>
                </a:lnTo>
                <a:lnTo>
                  <a:pt x="680566" y="371696"/>
                </a:lnTo>
                <a:lnTo>
                  <a:pt x="669791" y="417367"/>
                </a:lnTo>
                <a:lnTo>
                  <a:pt x="652479" y="460359"/>
                </a:lnTo>
                <a:lnTo>
                  <a:pt x="629160" y="500171"/>
                </a:lnTo>
                <a:lnTo>
                  <a:pt x="600361" y="536302"/>
                </a:lnTo>
                <a:lnTo>
                  <a:pt x="566613" y="568251"/>
                </a:lnTo>
                <a:lnTo>
                  <a:pt x="528443" y="595515"/>
                </a:lnTo>
                <a:lnTo>
                  <a:pt x="486382" y="617593"/>
                </a:lnTo>
                <a:lnTo>
                  <a:pt x="440958" y="633985"/>
                </a:lnTo>
                <a:lnTo>
                  <a:pt x="392700" y="644187"/>
                </a:lnTo>
                <a:lnTo>
                  <a:pt x="342138" y="647699"/>
                </a:lnTo>
                <a:lnTo>
                  <a:pt x="291575" y="644187"/>
                </a:lnTo>
                <a:lnTo>
                  <a:pt x="243317" y="633985"/>
                </a:lnTo>
                <a:lnTo>
                  <a:pt x="197893" y="617593"/>
                </a:lnTo>
                <a:lnTo>
                  <a:pt x="155832" y="595515"/>
                </a:lnTo>
                <a:lnTo>
                  <a:pt x="117662" y="568251"/>
                </a:lnTo>
                <a:lnTo>
                  <a:pt x="83914" y="536302"/>
                </a:lnTo>
                <a:lnTo>
                  <a:pt x="55115" y="500171"/>
                </a:lnTo>
                <a:lnTo>
                  <a:pt x="31796" y="460359"/>
                </a:lnTo>
                <a:lnTo>
                  <a:pt x="14484" y="417367"/>
                </a:lnTo>
                <a:lnTo>
                  <a:pt x="3709" y="371696"/>
                </a:lnTo>
                <a:lnTo>
                  <a:pt x="0" y="323849"/>
                </a:lnTo>
                <a:close/>
              </a:path>
            </a:pathLst>
          </a:custGeom>
          <a:ln w="25908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8423909" y="367919"/>
            <a:ext cx="254000" cy="2863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12700">
              <a:lnSpc>
                <a:spcPct val="100000"/>
              </a:lnSpc>
            </a:pPr>
            <a:r>
              <a:rPr dirty="0" sz="1800" spc="-5">
                <a:latin typeface="Times New Roman"/>
                <a:cs typeface="Times New Roman"/>
              </a:rPr>
              <a:t>16</a:t>
            </a:r>
            <a:endParaRPr sz="1800">
              <a:latin typeface="Times New Roman"/>
              <a:cs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WinXPProSP3</dc:creator>
  <dc:title>Презентация PowerPoint</dc:title>
  <dcterms:created xsi:type="dcterms:W3CDTF">2016-06-21T19:38:25Z</dcterms:created>
  <dcterms:modified xsi:type="dcterms:W3CDTF">2016-06-21T19:38:25Z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2015-11-18T00:00:00Z</vt:filetime>
  </property>
  <property fmtid="{D5CDD505-2E9C-101B-9397-08002B2CF9AE}" pid="3" name="Creator">
    <vt:lpwstr>Microsoft® PowerPoint® 2013</vt:lpwstr>
  </property>
  <property fmtid="{D5CDD505-2E9C-101B-9397-08002B2CF9AE}" pid="4" name="LastSaved">
    <vt:filetime>2016-06-21T00:00:00Z</vt:filetime>
  </property>
</Properties>
</file>