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3.xml" ContentType="application/vnd.openxmlformats-officedocument.drawingml.chart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44" autoAdjust="0"/>
    <p:restoredTop sz="94660"/>
  </p:normalViewPr>
  <p:slideViewPr>
    <p:cSldViewPr snapToGrid="0">
      <p:cViewPr varScale="1">
        <p:scale>
          <a:sx n="78" d="100"/>
          <a:sy n="78" d="100"/>
        </p:scale>
        <p:origin x="-13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OCUMENTS\&#1044;&#1048;&#1057;&#1045;&#1056;&#1058;&#1040;&#1062;&#1048;&#1071;\&#1058;&#1045;&#1061;&#1053;&#1054;&#1087;&#1072;&#1088;&#1082;\1%20&#1052;&#1030;&#1049;%20&#1090;&#1077;&#1082;&#1089;&#1090;%20&#1076;&#1080;&#1089;&#1077;&#1088;&#1090;&#1072;&#1094;&#1110;&#1111;\1%20-%20&#1075;&#1088;&#1072;&#1092;&#1110;&#1082;&#1080;%20&#1072;&#1085;&#1072;&#1083;&#1110;&#1079;&#1091;%20&#1091;&#1082;&#1088;&#1072;&#1111;&#1085;&#1089;&#1100;&#1082;&#1080;&#1093;%20&#1058;&#1055;%20&#1082;&#1086;&#1088;&#1077;&#1083;&#1103;&#1094;&#1110;&#1103;%20&#1088;&#1077;&#1075;&#1088;&#1077;&#1089;&#1110;&#1103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OCUMENTS\&#1044;&#1048;&#1057;&#1045;&#1056;&#1058;&#1040;&#1062;&#1048;&#1071;\&#1058;&#1045;&#1061;&#1053;&#1054;&#1087;&#1072;&#1088;&#1082;\1%20&#1052;&#1030;&#1049;%20&#1090;&#1077;&#1082;&#1089;&#1090;%20&#1076;&#1080;&#1089;&#1077;&#1088;&#1090;&#1072;&#1094;&#1110;&#1111;\1%20-%20&#1075;&#1088;&#1072;&#1092;&#1110;&#1082;&#1080;%20&#1072;&#1085;&#1072;&#1083;&#1110;&#1079;&#1091;%20&#1091;&#1082;&#1088;&#1072;&#1111;&#1085;&#1089;&#1100;&#1082;&#1080;&#1093;%20&#1058;&#1055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OCUMENTS\&#1040;&#1084;&#1086;&#1085;&#1089;%20&#1052;&#1080;&#1096;&#1072;%20&#1084;&#1072;&#1110;&#1089;&#1090;&#1077;&#1088;&#1089;&#1100;&#1082;&#1072;\2014%20&#1040;&#1085;&#1072;&#1083;&#1110;&#1079;%20&#1041;&#1044;&#1056;%20&#1040;&#1084;&#1086;&#1085;&#1089;%202011-2013%20&#1040;BCnam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uk-UA"/>
              <a:t>Результати діяльності ТПУ у 2000-2013 рр.</a:t>
            </a:r>
          </a:p>
          <a:p>
            <a:pPr>
              <a:defRPr/>
            </a:pPr>
            <a:endParaRPr lang="en-US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4.5336799308707383E-2"/>
          <c:y val="0.11900223520935414"/>
          <c:w val="0.71361236796073146"/>
          <c:h val="0.85951531714880902"/>
        </c:manualLayout>
      </c:layout>
      <c:lineChart>
        <c:grouping val="standard"/>
        <c:varyColors val="0"/>
        <c:ser>
          <c:idx val="1"/>
          <c:order val="1"/>
          <c:tx>
            <c:strRef>
              <c:f>'аналіз '!$A$29</c:f>
              <c:strCache>
                <c:ptCount val="1"/>
                <c:pt idx="0">
                  <c:v>Реалізація інноваційної продукції в рамках спецрежиму, млн. грн</c:v>
                </c:pt>
              </c:strCache>
            </c:strRef>
          </c:tx>
          <c:val>
            <c:numRef>
              <c:f>'аналіз '!$B$29:$N$29</c:f>
              <c:numCache>
                <c:formatCode>0</c:formatCode>
                <c:ptCount val="13"/>
                <c:pt idx="0">
                  <c:v>176.97489999999999</c:v>
                </c:pt>
                <c:pt idx="1">
                  <c:v>617.87789999999939</c:v>
                </c:pt>
                <c:pt idx="2">
                  <c:v>1284.4831999999999</c:v>
                </c:pt>
                <c:pt idx="3">
                  <c:v>1787.4504999999999</c:v>
                </c:pt>
                <c:pt idx="4">
                  <c:v>2272.8887999999997</c:v>
                </c:pt>
                <c:pt idx="5">
                  <c:v>2280.1914999999999</c:v>
                </c:pt>
                <c:pt idx="6">
                  <c:v>2557.1682999999607</c:v>
                </c:pt>
                <c:pt idx="7">
                  <c:v>851.51099999999997</c:v>
                </c:pt>
                <c:pt idx="8">
                  <c:v>342</c:v>
                </c:pt>
                <c:pt idx="9">
                  <c:v>454.9</c:v>
                </c:pt>
                <c:pt idx="10">
                  <c:v>7.78</c:v>
                </c:pt>
                <c:pt idx="11">
                  <c:v>15.66</c:v>
                </c:pt>
                <c:pt idx="12">
                  <c:v>4.9800000000000004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'аналіз '!$A$30</c:f>
              <c:strCache>
                <c:ptCount val="1"/>
                <c:pt idx="0">
                  <c:v>Створено нових робочих місць, од. </c:v>
                </c:pt>
              </c:strCache>
            </c:strRef>
          </c:tx>
          <c:val>
            <c:numRef>
              <c:f>'аналіз '!$B$30:$N$30</c:f>
              <c:numCache>
                <c:formatCode>0</c:formatCode>
                <c:ptCount val="13"/>
                <c:pt idx="0">
                  <c:v>314</c:v>
                </c:pt>
                <c:pt idx="1">
                  <c:v>592</c:v>
                </c:pt>
                <c:pt idx="2">
                  <c:v>669</c:v>
                </c:pt>
                <c:pt idx="3">
                  <c:v>782</c:v>
                </c:pt>
                <c:pt idx="4">
                  <c:v>399</c:v>
                </c:pt>
                <c:pt idx="5">
                  <c:v>166</c:v>
                </c:pt>
                <c:pt idx="6">
                  <c:v>197</c:v>
                </c:pt>
                <c:pt idx="7">
                  <c:v>222</c:v>
                </c:pt>
                <c:pt idx="8">
                  <c:v>188</c:v>
                </c:pt>
                <c:pt idx="9">
                  <c:v>25</c:v>
                </c:pt>
                <c:pt idx="10">
                  <c:v>5</c:v>
                </c:pt>
                <c:pt idx="11">
                  <c:v>5</c:v>
                </c:pt>
                <c:pt idx="12">
                  <c:v>0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'аналіз '!$A$31</c:f>
              <c:strCache>
                <c:ptCount val="1"/>
                <c:pt idx="0">
                  <c:v>Обсяги інвестицій, млн. грн.</c:v>
                </c:pt>
              </c:strCache>
            </c:strRef>
          </c:tx>
          <c:val>
            <c:numRef>
              <c:f>'аналіз '!$B$31:$N$31</c:f>
              <c:numCache>
                <c:formatCode>0</c:formatCode>
                <c:ptCount val="13"/>
                <c:pt idx="0">
                  <c:v>0.53580000000000005</c:v>
                </c:pt>
                <c:pt idx="1">
                  <c:v>0</c:v>
                </c:pt>
                <c:pt idx="2">
                  <c:v>319.7917999999944</c:v>
                </c:pt>
                <c:pt idx="3">
                  <c:v>128.69999999999999</c:v>
                </c:pt>
                <c:pt idx="4">
                  <c:v>11.0962</c:v>
                </c:pt>
                <c:pt idx="5">
                  <c:v>8.2359999999999989</c:v>
                </c:pt>
                <c:pt idx="6">
                  <c:v>5.9099000000000004</c:v>
                </c:pt>
                <c:pt idx="7">
                  <c:v>31.122399999999889</c:v>
                </c:pt>
                <c:pt idx="8">
                  <c:v>24.5</c:v>
                </c:pt>
                <c:pt idx="9">
                  <c:v>0.4</c:v>
                </c:pt>
                <c:pt idx="10">
                  <c:v>0.30000000000000032</c:v>
                </c:pt>
                <c:pt idx="11">
                  <c:v>0.35000000000000031</c:v>
                </c:pt>
                <c:pt idx="12">
                  <c:v>0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'аналіз '!$A$32</c:f>
              <c:strCache>
                <c:ptCount val="1"/>
                <c:pt idx="0">
                  <c:v>Обсяги кредитів, млн. грн.</c:v>
                </c:pt>
              </c:strCache>
            </c:strRef>
          </c:tx>
          <c:val>
            <c:numRef>
              <c:f>'аналіз '!$B$32:$N$32</c:f>
              <c:numCache>
                <c:formatCode>0</c:formatCode>
                <c:ptCount val="13"/>
                <c:pt idx="0">
                  <c:v>103.9111000000011</c:v>
                </c:pt>
                <c:pt idx="1">
                  <c:v>286.8612</c:v>
                </c:pt>
                <c:pt idx="2">
                  <c:v>366.8879</c:v>
                </c:pt>
                <c:pt idx="3">
                  <c:v>359.86360000000002</c:v>
                </c:pt>
                <c:pt idx="4">
                  <c:v>196.21189999999999</c:v>
                </c:pt>
                <c:pt idx="5">
                  <c:v>405.00629999999899</c:v>
                </c:pt>
                <c:pt idx="6">
                  <c:v>286.38069999999999</c:v>
                </c:pt>
                <c:pt idx="7">
                  <c:v>1145.0279</c:v>
                </c:pt>
                <c:pt idx="8">
                  <c:v>357.45299999999969</c:v>
                </c:pt>
                <c:pt idx="9">
                  <c:v>-9.6</c:v>
                </c:pt>
                <c:pt idx="10">
                  <c:v>1.8</c:v>
                </c:pt>
                <c:pt idx="11">
                  <c:v>0.56000000000000005</c:v>
                </c:pt>
                <c:pt idx="12">
                  <c:v>0</c:v>
                </c:pt>
              </c:numCache>
            </c:numRef>
          </c:val>
          <c:smooth val="0"/>
        </c:ser>
        <c:ser>
          <c:idx val="0"/>
          <c:order val="0"/>
          <c:tx>
            <c:strRef>
              <c:f>'аналіз '!$A$28</c:f>
              <c:strCache>
                <c:ptCount val="1"/>
                <c:pt idx="0">
                  <c:v>Перераховано податків до бюджету за звітний рік, млн.грн.</c:v>
                </c:pt>
              </c:strCache>
            </c:strRef>
          </c:tx>
          <c:cat>
            <c:strRef>
              <c:f>'аналіз '!$B$27:$N$27</c:f>
              <c:strCache>
                <c:ptCount val="13"/>
                <c:pt idx="0">
                  <c:v>2000-2001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'аналіз '!$B$28:$N$28</c:f>
              <c:numCache>
                <c:formatCode>0</c:formatCode>
                <c:ptCount val="13"/>
                <c:pt idx="0">
                  <c:v>7.2276999999999996</c:v>
                </c:pt>
                <c:pt idx="1">
                  <c:v>37.178100000000263</c:v>
                </c:pt>
                <c:pt idx="2">
                  <c:v>90.979799999999983</c:v>
                </c:pt>
                <c:pt idx="3">
                  <c:v>116.54410000000082</c:v>
                </c:pt>
                <c:pt idx="4">
                  <c:v>148.61519999999999</c:v>
                </c:pt>
                <c:pt idx="5">
                  <c:v>230.0419</c:v>
                </c:pt>
                <c:pt idx="6">
                  <c:v>209.19300000000001</c:v>
                </c:pt>
                <c:pt idx="7">
                  <c:v>66.244400000000027</c:v>
                </c:pt>
                <c:pt idx="8">
                  <c:v>37.554000000000002</c:v>
                </c:pt>
                <c:pt idx="9">
                  <c:v>77.7</c:v>
                </c:pt>
                <c:pt idx="10">
                  <c:v>2.7</c:v>
                </c:pt>
                <c:pt idx="11">
                  <c:v>2.62</c:v>
                </c:pt>
                <c:pt idx="12">
                  <c:v>1.31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'аналіз '!$A$33</c:f>
              <c:strCache>
                <c:ptCount val="1"/>
                <c:pt idx="0">
                  <c:v>Загальне бюджетне фінансування (пряме і непряме) за звітний рік, млн. грн.</c:v>
                </c:pt>
              </c:strCache>
            </c:strRef>
          </c:tx>
          <c:val>
            <c:numRef>
              <c:f>'аналіз '!$B$33:$N$33</c:f>
              <c:numCache>
                <c:formatCode>0</c:formatCode>
                <c:ptCount val="13"/>
                <c:pt idx="0">
                  <c:v>25.531300000000005</c:v>
                </c:pt>
                <c:pt idx="1">
                  <c:v>60.283500000000011</c:v>
                </c:pt>
                <c:pt idx="2">
                  <c:v>128.28730000000004</c:v>
                </c:pt>
                <c:pt idx="3">
                  <c:v>172.91550000000001</c:v>
                </c:pt>
                <c:pt idx="4">
                  <c:v>34.174300000000002</c:v>
                </c:pt>
                <c:pt idx="5">
                  <c:v>35.196100000000413</c:v>
                </c:pt>
                <c:pt idx="6">
                  <c:v>46.270600000000002</c:v>
                </c:pt>
                <c:pt idx="7">
                  <c:v>30.330000000000005</c:v>
                </c:pt>
                <c:pt idx="8">
                  <c:v>6.085</c:v>
                </c:pt>
                <c:pt idx="9">
                  <c:v>24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9775360"/>
        <c:axId val="29776896"/>
      </c:lineChart>
      <c:catAx>
        <c:axId val="29775360"/>
        <c:scaling>
          <c:orientation val="minMax"/>
        </c:scaling>
        <c:delete val="0"/>
        <c:axPos val="b"/>
        <c:majorTickMark val="out"/>
        <c:minorTickMark val="none"/>
        <c:tickLblPos val="nextTo"/>
        <c:crossAx val="29776896"/>
        <c:crosses val="autoZero"/>
        <c:auto val="1"/>
        <c:lblAlgn val="ctr"/>
        <c:lblOffset val="100"/>
        <c:noMultiLvlLbl val="0"/>
      </c:catAx>
      <c:valAx>
        <c:axId val="29776896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97753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7122016203870314"/>
          <c:y val="0.10785997841588911"/>
          <c:w val="0.22716723189870341"/>
          <c:h val="0.8627502841051496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 b="0">
                <a:latin typeface="Times New Roman" pitchFamily="18" charset="0"/>
                <a:cs typeface="Times New Roman" pitchFamily="18" charset="0"/>
              </a:defRPr>
            </a:pPr>
            <a:r>
              <a:rPr lang="uk-UA" sz="1600" b="0">
                <a:latin typeface="Times New Roman" pitchFamily="18" charset="0"/>
                <a:cs typeface="Times New Roman" pitchFamily="18" charset="0"/>
              </a:rPr>
              <a:t>Структура ТПУ</a:t>
            </a:r>
            <a:r>
              <a:rPr lang="uk-UA" sz="1600" b="0" baseline="0">
                <a:latin typeface="Times New Roman" pitchFamily="18" charset="0"/>
                <a:cs typeface="Times New Roman" pitchFamily="18" charset="0"/>
              </a:rPr>
              <a:t> за обсягами реалізованої продукції, %</a:t>
            </a:r>
            <a:endParaRPr lang="en-US" sz="1600" b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31986283307993096"/>
          <c:y val="4.5459653126583517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3632635712091321"/>
          <c:y val="0.26417800909721839"/>
          <c:w val="0.48247425802543931"/>
          <c:h val="0.50010612043734237"/>
        </c:manualLayout>
      </c:layout>
      <c:doughnutChart>
        <c:varyColors val="1"/>
        <c:ser>
          <c:idx val="0"/>
          <c:order val="0"/>
          <c:tx>
            <c:strRef>
              <c:f>Лист1!$D$2:$D$9</c:f>
              <c:strCache>
                <c:ptCount val="1"/>
                <c:pt idx="0">
                  <c:v>495,2 8535,4 3456 146,3 5 30 14 1</c:v>
                </c:pt>
              </c:strCache>
            </c:strRef>
          </c:tx>
          <c:explosion val="16"/>
          <c:dPt>
            <c:idx val="2"/>
            <c:bubble3D val="0"/>
            <c:explosion val="14"/>
          </c:dPt>
          <c:dLbls>
            <c:dLbl>
              <c:idx val="0"/>
              <c:layout>
                <c:manualLayout>
                  <c:x val="0.34441558005249345"/>
                  <c:y val="3.2888669185410092E-2"/>
                </c:manualLayout>
              </c:layout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25007859760378082"/>
                  <c:y val="-6.0974041287808693E-2"/>
                </c:manualLayout>
              </c:layout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1781815433070866"/>
                  <c:y val="0.12793357108388356"/>
                </c:manualLayout>
              </c:layout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27718564712377985"/>
                  <c:y val="-0.10711993227033009"/>
                </c:manualLayout>
              </c:layout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28917450918635168"/>
                  <c:y val="-1.9888892812165295E-2"/>
                </c:manualLayout>
              </c:layout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8.1059304400136839E-2"/>
                  <c:y val="-0.14447213656038985"/>
                </c:manualLayout>
              </c:layout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527208824171698"/>
                      <c:h val="6.3750010457678877E-2"/>
                    </c:manualLayout>
                  </c15:layout>
                </c:ext>
              </c:extLst>
            </c:dLbl>
            <c:dLbl>
              <c:idx val="6"/>
              <c:layout>
                <c:manualLayout>
                  <c:x val="6.9702887139107605E-2"/>
                  <c:y val="-0.1907799865823947"/>
                </c:manualLayout>
              </c:layout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0.25078005249343827"/>
                  <c:y val="-0.14585549003683956"/>
                </c:manualLayout>
              </c:layout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1"/>
            <c:showVal val="1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«Напівпровідникові технології і матеріали, оптоелектроніка та сенсорна техніка»</c:v>
                </c:pt>
                <c:pt idx="1">
                  <c:v>«Інститут електрозварювання ім. Є.О. Патона»</c:v>
                </c:pt>
                <c:pt idx="2">
                  <c:v>«Інститут монокристалів»</c:v>
                </c:pt>
                <c:pt idx="3">
                  <c:v>«Вуглемаш»</c:v>
                </c:pt>
                <c:pt idx="4">
                  <c:v>«Інститут технічної теплофізики»</c:v>
                </c:pt>
                <c:pt idx="5">
                  <c:v>«Київська політехніка»</c:v>
                </c:pt>
                <c:pt idx="6">
                  <c:v>«Укрінфотех»</c:v>
                </c:pt>
                <c:pt idx="7">
                  <c:v>«Яворів»</c:v>
                </c:pt>
              </c:strCache>
            </c:strRef>
          </c:cat>
          <c:val>
            <c:numRef>
              <c:f>Лист1!$D$2:$D$9</c:f>
              <c:numCache>
                <c:formatCode>General</c:formatCode>
                <c:ptCount val="8"/>
                <c:pt idx="0">
                  <c:v>495.2</c:v>
                </c:pt>
                <c:pt idx="1">
                  <c:v>8535.4</c:v>
                </c:pt>
                <c:pt idx="2">
                  <c:v>3456</c:v>
                </c:pt>
                <c:pt idx="3">
                  <c:v>146.30000000000001</c:v>
                </c:pt>
                <c:pt idx="4">
                  <c:v>5</c:v>
                </c:pt>
                <c:pt idx="5">
                  <c:v>30</c:v>
                </c:pt>
                <c:pt idx="6">
                  <c:v>14</c:v>
                </c:pt>
                <c:pt idx="7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4.4236153173161062E-2"/>
          <c:y val="0.76841555821530061"/>
          <c:w val="0.940806581869574"/>
          <c:h val="0.23158444178470144"/>
        </c:manualLayout>
      </c:layout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183552055993006"/>
          <c:y val="2.7741300431220653E-2"/>
          <c:w val="0.56180468066491684"/>
          <c:h val="0.9539451013797656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'МінЕк 2006'!$B$13</c:f>
              <c:strCache>
                <c:ptCount val="1"/>
                <c:pt idx="0">
                  <c:v>Чистий дохід (виручка) від реалізації продукції (товарів, робіт, послуг), тис. грн.</c:v>
                </c:pt>
              </c:strCache>
            </c:strRef>
          </c:tx>
          <c:invertIfNegative val="0"/>
          <c:cat>
            <c:numRef>
              <c:f>'МінЕк 2006'!$C$11:$E$11</c:f>
              <c:numCache>
                <c:formatCode>General</c:formatCode>
                <c:ptCount val="3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</c:numCache>
            </c:numRef>
          </c:cat>
          <c:val>
            <c:numRef>
              <c:f>'МінЕк 2006'!$C$13:$E$13</c:f>
              <c:numCache>
                <c:formatCode>0</c:formatCode>
                <c:ptCount val="3"/>
                <c:pt idx="0">
                  <c:v>802</c:v>
                </c:pt>
                <c:pt idx="1">
                  <c:v>721</c:v>
                </c:pt>
                <c:pt idx="2">
                  <c:v>1537</c:v>
                </c:pt>
              </c:numCache>
            </c:numRef>
          </c:val>
        </c:ser>
        <c:ser>
          <c:idx val="1"/>
          <c:order val="1"/>
          <c:tx>
            <c:strRef>
              <c:f>'МінЕк 2006'!$B$14</c:f>
              <c:strCache>
                <c:ptCount val="1"/>
                <c:pt idx="0">
                  <c:v>Чистий прибуток (збиток), тис. грн.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7777275976158607E-3"/>
                  <c:y val="-7.225408195005593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-7.7230959062779818E-4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"/>
                  <c:y val="-4.365078683121081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'МінЕк 2006'!$C$11:$E$11</c:f>
              <c:numCache>
                <c:formatCode>General</c:formatCode>
                <c:ptCount val="3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</c:numCache>
            </c:numRef>
          </c:cat>
          <c:val>
            <c:numRef>
              <c:f>'МінЕк 2006'!$C$14:$E$14</c:f>
              <c:numCache>
                <c:formatCode>0</c:formatCode>
                <c:ptCount val="3"/>
                <c:pt idx="0">
                  <c:v>24</c:v>
                </c:pt>
                <c:pt idx="1">
                  <c:v>-208</c:v>
                </c:pt>
                <c:pt idx="2">
                  <c:v>259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0467584"/>
        <c:axId val="70469120"/>
      </c:barChart>
      <c:catAx>
        <c:axId val="704675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0469120"/>
        <c:crosses val="autoZero"/>
        <c:auto val="1"/>
        <c:lblAlgn val="ctr"/>
        <c:lblOffset val="100"/>
        <c:noMultiLvlLbl val="0"/>
      </c:catAx>
      <c:valAx>
        <c:axId val="70469120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704675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3719433778300492"/>
          <c:y val="3.502758263001559E-2"/>
          <c:w val="0.25969313210848349"/>
          <c:h val="0.96442358539159334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E0224CE-3E81-485B-89F1-A2F1A734677B}" type="doc">
      <dgm:prSet loTypeId="urn:microsoft.com/office/officeart/2005/8/layout/target2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95FB7E6-F925-4E27-950F-08E44D1BEED8}">
      <dgm:prSet phldrT="[Текст]"/>
      <dgm:spPr/>
      <dgm:t>
        <a:bodyPr/>
        <a:lstStyle/>
        <a:p>
          <a:r>
            <a:rPr lang="ru-RU"/>
            <a:t>ТЕХНОПОЛІС</a:t>
          </a:r>
        </a:p>
      </dgm:t>
    </dgm:pt>
    <dgm:pt modelId="{55E4FC85-E0C9-4CAD-9272-A8F33C6CADD0}" type="parTrans" cxnId="{0F33E5AC-1554-416F-8B69-16BF2718B30C}">
      <dgm:prSet/>
      <dgm:spPr/>
      <dgm:t>
        <a:bodyPr/>
        <a:lstStyle/>
        <a:p>
          <a:endParaRPr lang="ru-RU"/>
        </a:p>
      </dgm:t>
    </dgm:pt>
    <dgm:pt modelId="{80ED9BD1-BF4A-4E4C-8A92-79E083A02CD8}" type="sibTrans" cxnId="{0F33E5AC-1554-416F-8B69-16BF2718B30C}">
      <dgm:prSet/>
      <dgm:spPr/>
      <dgm:t>
        <a:bodyPr/>
        <a:lstStyle/>
        <a:p>
          <a:endParaRPr lang="ru-RU"/>
        </a:p>
      </dgm:t>
    </dgm:pt>
    <dgm:pt modelId="{F2D4FBA0-9C6F-4D55-A80C-618FF5C1DD36}">
      <dgm:prSet phldrT="[Текст]" custT="1"/>
      <dgm:spPr/>
      <dgm:t>
        <a:bodyPr/>
        <a:lstStyle/>
        <a:p>
          <a:pPr algn="ctr"/>
          <a:r>
            <a:rPr lang="ru-RU" sz="1400" b="1" dirty="0" err="1"/>
            <a:t>міське</a:t>
          </a:r>
          <a:r>
            <a:rPr lang="ru-RU" sz="1400" b="1" dirty="0"/>
            <a:t> </a:t>
          </a:r>
          <a:r>
            <a:rPr lang="ru-RU" sz="1400" b="1" dirty="0" err="1"/>
            <a:t>господарство</a:t>
          </a:r>
          <a:r>
            <a:rPr lang="ru-RU" sz="1400" b="1" dirty="0"/>
            <a:t>:</a:t>
          </a:r>
        </a:p>
        <a:p>
          <a:pPr algn="ctr"/>
          <a:r>
            <a:rPr lang="uk-UA" sz="1400" dirty="0"/>
            <a:t>державне майно;</a:t>
          </a:r>
        </a:p>
        <a:p>
          <a:pPr algn="ctr"/>
          <a:r>
            <a:rPr lang="uk-UA" sz="1400" dirty="0"/>
            <a:t>житлова забудова;</a:t>
          </a:r>
        </a:p>
        <a:p>
          <a:pPr algn="ctr"/>
          <a:r>
            <a:rPr lang="uk-UA" sz="1400" dirty="0"/>
            <a:t>соціальна інфраструктура</a:t>
          </a:r>
          <a:endParaRPr lang="ru-RU" sz="1400" dirty="0"/>
        </a:p>
      </dgm:t>
    </dgm:pt>
    <dgm:pt modelId="{AC7C8339-3DCA-4F87-A78D-7421FED34686}" type="parTrans" cxnId="{394BDCC7-2347-4A82-9A76-793E164FFA4F}">
      <dgm:prSet/>
      <dgm:spPr/>
      <dgm:t>
        <a:bodyPr/>
        <a:lstStyle/>
        <a:p>
          <a:endParaRPr lang="ru-RU"/>
        </a:p>
      </dgm:t>
    </dgm:pt>
    <dgm:pt modelId="{11BE8596-B1B3-4B3D-9CDB-418C0BFE0884}" type="sibTrans" cxnId="{394BDCC7-2347-4A82-9A76-793E164FFA4F}">
      <dgm:prSet/>
      <dgm:spPr/>
      <dgm:t>
        <a:bodyPr/>
        <a:lstStyle/>
        <a:p>
          <a:endParaRPr lang="ru-RU"/>
        </a:p>
      </dgm:t>
    </dgm:pt>
    <dgm:pt modelId="{910872B5-5B04-46DF-B826-0D9845246975}">
      <dgm:prSet phldrT="[Текст]" custT="1"/>
      <dgm:spPr/>
      <dgm:t>
        <a:bodyPr/>
        <a:lstStyle/>
        <a:p>
          <a:pPr algn="ctr"/>
          <a:r>
            <a:rPr lang="uk-UA" sz="1400" b="1"/>
            <a:t>університет</a:t>
          </a:r>
          <a:endParaRPr lang="ru-RU" sz="1400"/>
        </a:p>
      </dgm:t>
    </dgm:pt>
    <dgm:pt modelId="{3AD58823-579A-4D09-BE9B-1BA5EEAE67DF}" type="parTrans" cxnId="{FE556D4B-F150-42E5-8294-A2EBE2C14F0E}">
      <dgm:prSet/>
      <dgm:spPr/>
      <dgm:t>
        <a:bodyPr/>
        <a:lstStyle/>
        <a:p>
          <a:endParaRPr lang="ru-RU"/>
        </a:p>
      </dgm:t>
    </dgm:pt>
    <dgm:pt modelId="{775EECFE-D223-4840-B66C-19A480BD3C5C}" type="sibTrans" cxnId="{FE556D4B-F150-42E5-8294-A2EBE2C14F0E}">
      <dgm:prSet/>
      <dgm:spPr/>
      <dgm:t>
        <a:bodyPr/>
        <a:lstStyle/>
        <a:p>
          <a:endParaRPr lang="ru-RU"/>
        </a:p>
      </dgm:t>
    </dgm:pt>
    <dgm:pt modelId="{CB8F6AF3-49CF-4ADC-B1B4-E09285338143}">
      <dgm:prSet phldrT="[Текст]"/>
      <dgm:spPr/>
      <dgm:t>
        <a:bodyPr/>
        <a:lstStyle/>
        <a:p>
          <a:pPr algn="l"/>
          <a:r>
            <a:rPr lang="ru-RU"/>
            <a:t>БІЗНЕС-ІНКУБАТОР</a:t>
          </a:r>
        </a:p>
      </dgm:t>
    </dgm:pt>
    <dgm:pt modelId="{C251A4A5-47E2-4C61-BB3D-E1BD9CE535BF}" type="parTrans" cxnId="{518E9D3F-7E94-4439-A76C-FA02BED14A26}">
      <dgm:prSet/>
      <dgm:spPr/>
      <dgm:t>
        <a:bodyPr/>
        <a:lstStyle/>
        <a:p>
          <a:endParaRPr lang="ru-RU"/>
        </a:p>
      </dgm:t>
    </dgm:pt>
    <dgm:pt modelId="{B80CCE19-91A2-444B-80EE-D2CE7AEC8DC0}" type="sibTrans" cxnId="{518E9D3F-7E94-4439-A76C-FA02BED14A26}">
      <dgm:prSet/>
      <dgm:spPr/>
      <dgm:t>
        <a:bodyPr/>
        <a:lstStyle/>
        <a:p>
          <a:endParaRPr lang="ru-RU"/>
        </a:p>
      </dgm:t>
    </dgm:pt>
    <dgm:pt modelId="{3CF46357-E904-4947-BFFE-BAA2A47DE90B}">
      <dgm:prSet phldrT="[Текст]" custT="1"/>
      <dgm:spPr/>
      <dgm:t>
        <a:bodyPr/>
        <a:lstStyle/>
        <a:p>
          <a:pPr algn="ctr"/>
          <a:r>
            <a:rPr lang="uk-UA" sz="1400" b="1" dirty="0"/>
            <a:t>державні органи</a:t>
          </a:r>
        </a:p>
        <a:p>
          <a:pPr algn="ctr"/>
          <a:r>
            <a:rPr lang="uk-UA" sz="1400" b="1" dirty="0"/>
            <a:t>приватний бізнес</a:t>
          </a:r>
        </a:p>
        <a:p>
          <a:pPr algn="ctr"/>
          <a:r>
            <a:rPr lang="uk-UA" sz="1400" b="1" dirty="0"/>
            <a:t>інфраструктура бізнес-інкубатору</a:t>
          </a:r>
        </a:p>
        <a:p>
          <a:pPr algn="ctr"/>
          <a:r>
            <a:rPr lang="uk-UA" sz="1400" b="1" dirty="0"/>
            <a:t>створені  інноваційні МСП</a:t>
          </a:r>
          <a:endParaRPr lang="ru-RU" sz="1400" b="1" dirty="0"/>
        </a:p>
      </dgm:t>
    </dgm:pt>
    <dgm:pt modelId="{E8387186-4FCF-4264-BF1F-E1A63C484F29}" type="parTrans" cxnId="{CC8DCD12-858A-4DEF-84D4-33643E5877B9}">
      <dgm:prSet/>
      <dgm:spPr/>
      <dgm:t>
        <a:bodyPr/>
        <a:lstStyle/>
        <a:p>
          <a:endParaRPr lang="ru-RU"/>
        </a:p>
      </dgm:t>
    </dgm:pt>
    <dgm:pt modelId="{19C532D8-10B0-4AD5-910E-756637BCEFFF}" type="sibTrans" cxnId="{CC8DCD12-858A-4DEF-84D4-33643E5877B9}">
      <dgm:prSet/>
      <dgm:spPr/>
      <dgm:t>
        <a:bodyPr/>
        <a:lstStyle/>
        <a:p>
          <a:endParaRPr lang="ru-RU"/>
        </a:p>
      </dgm:t>
    </dgm:pt>
    <dgm:pt modelId="{4CD392AB-CCC2-455D-9A37-431DB25E992E}">
      <dgm:prSet phldrT="[Текст]" custT="1"/>
      <dgm:spPr/>
      <dgm:t>
        <a:bodyPr/>
        <a:lstStyle/>
        <a:p>
          <a:pPr algn="ctr"/>
          <a:r>
            <a:rPr lang="uk-UA" sz="1400" b="1"/>
            <a:t>НДІ</a:t>
          </a:r>
          <a:endParaRPr lang="ru-RU" sz="1400"/>
        </a:p>
      </dgm:t>
    </dgm:pt>
    <dgm:pt modelId="{DAF516C5-EDDF-4EAF-8E4D-7EB627912055}" type="parTrans" cxnId="{CF80AA49-CB6D-42F9-A0E7-41BF99EFDA5B}">
      <dgm:prSet/>
      <dgm:spPr/>
      <dgm:t>
        <a:bodyPr/>
        <a:lstStyle/>
        <a:p>
          <a:endParaRPr lang="ru-RU"/>
        </a:p>
      </dgm:t>
    </dgm:pt>
    <dgm:pt modelId="{3FB63C5E-A2BC-4AF8-B63E-421967B9FDEE}" type="sibTrans" cxnId="{CF80AA49-CB6D-42F9-A0E7-41BF99EFDA5B}">
      <dgm:prSet/>
      <dgm:spPr/>
      <dgm:t>
        <a:bodyPr/>
        <a:lstStyle/>
        <a:p>
          <a:endParaRPr lang="ru-RU"/>
        </a:p>
      </dgm:t>
    </dgm:pt>
    <dgm:pt modelId="{6ECCA7B4-F353-4D1A-A234-3458283BCE94}">
      <dgm:prSet phldrT="[Текст]" custT="1"/>
      <dgm:spPr/>
      <dgm:t>
        <a:bodyPr/>
        <a:lstStyle/>
        <a:p>
          <a:pPr algn="ctr"/>
          <a:r>
            <a:rPr lang="uk-UA" sz="1400" b="1" dirty="0"/>
            <a:t>приватний бізнес</a:t>
          </a:r>
          <a:endParaRPr lang="ru-RU" sz="1400" b="1" dirty="0"/>
        </a:p>
      </dgm:t>
    </dgm:pt>
    <dgm:pt modelId="{5954E43A-AE4E-44C9-AB86-2CA5430EDF24}" type="parTrans" cxnId="{3E0EDA9A-8CA9-432E-9140-AA9DD354A32B}">
      <dgm:prSet/>
      <dgm:spPr/>
      <dgm:t>
        <a:bodyPr/>
        <a:lstStyle/>
        <a:p>
          <a:endParaRPr lang="ru-RU"/>
        </a:p>
      </dgm:t>
    </dgm:pt>
    <dgm:pt modelId="{9151A462-7A86-4CAD-8A34-B4ECFA7F59CB}" type="sibTrans" cxnId="{3E0EDA9A-8CA9-432E-9140-AA9DD354A32B}">
      <dgm:prSet/>
      <dgm:spPr/>
      <dgm:t>
        <a:bodyPr/>
        <a:lstStyle/>
        <a:p>
          <a:endParaRPr lang="ru-RU"/>
        </a:p>
      </dgm:t>
    </dgm:pt>
    <dgm:pt modelId="{0FB13560-EB27-46E8-83D1-6DA752E9D738}">
      <dgm:prSet phldrT="[Текст]" custT="1"/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uk-UA" sz="1400" b="1" dirty="0"/>
            <a:t>інфраструктура парку: 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uk-UA" sz="1400" dirty="0"/>
            <a:t>виробничо-господарська; 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uk-UA" sz="1400" dirty="0"/>
            <a:t>економічна; 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uk-UA" sz="1400" dirty="0"/>
            <a:t>науково-технічна;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uk-UA" sz="1400" dirty="0"/>
            <a:t>соціальна</a:t>
          </a:r>
          <a:endParaRPr lang="ru-RU" sz="1400" dirty="0"/>
        </a:p>
      </dgm:t>
    </dgm:pt>
    <dgm:pt modelId="{3C421A94-3A2E-466F-8B32-7EF60FC4587A}" type="parTrans" cxnId="{B89DC5BE-5EC4-47C7-BA6F-9A85DBBA8803}">
      <dgm:prSet/>
      <dgm:spPr/>
      <dgm:t>
        <a:bodyPr/>
        <a:lstStyle/>
        <a:p>
          <a:endParaRPr lang="ru-RU"/>
        </a:p>
      </dgm:t>
    </dgm:pt>
    <dgm:pt modelId="{A61D71CE-8781-4434-9AEF-4756CF53DFE3}" type="sibTrans" cxnId="{B89DC5BE-5EC4-47C7-BA6F-9A85DBBA8803}">
      <dgm:prSet/>
      <dgm:spPr/>
      <dgm:t>
        <a:bodyPr/>
        <a:lstStyle/>
        <a:p>
          <a:endParaRPr lang="ru-RU"/>
        </a:p>
      </dgm:t>
    </dgm:pt>
    <dgm:pt modelId="{8994F877-1EFB-4801-9A55-512DCDB01493}">
      <dgm:prSet phldrT="[Текст]"/>
      <dgm:spPr/>
      <dgm:t>
        <a:bodyPr/>
        <a:lstStyle/>
        <a:p>
          <a:pPr algn="l"/>
          <a:r>
            <a:rPr lang="ru-RU"/>
            <a:t>ТЕХНОПАРК</a:t>
          </a:r>
        </a:p>
      </dgm:t>
    </dgm:pt>
    <dgm:pt modelId="{B8BD1B8E-AD25-451F-A340-852DD31AE697}" type="sibTrans" cxnId="{27C0253D-56DB-4CEE-AFED-36EDEBAACF1D}">
      <dgm:prSet/>
      <dgm:spPr/>
      <dgm:t>
        <a:bodyPr/>
        <a:lstStyle/>
        <a:p>
          <a:endParaRPr lang="ru-RU"/>
        </a:p>
      </dgm:t>
    </dgm:pt>
    <dgm:pt modelId="{7FE30411-8A85-43A6-A234-C06F315E4395}" type="parTrans" cxnId="{27C0253D-56DB-4CEE-AFED-36EDEBAACF1D}">
      <dgm:prSet/>
      <dgm:spPr/>
      <dgm:t>
        <a:bodyPr/>
        <a:lstStyle/>
        <a:p>
          <a:endParaRPr lang="ru-RU"/>
        </a:p>
      </dgm:t>
    </dgm:pt>
    <dgm:pt modelId="{889198BB-96D1-4D91-9D93-3A57AC8F2D91}">
      <dgm:prSet phldrT="[Текст]" custT="1"/>
      <dgm:spPr/>
      <dgm:t>
        <a:bodyPr/>
        <a:lstStyle/>
        <a:p>
          <a:pPr algn="ctr"/>
          <a:r>
            <a:rPr lang="uk-UA" sz="1400" b="1"/>
            <a:t>приватний бізнес</a:t>
          </a:r>
          <a:endParaRPr lang="ru-RU" sz="1400" b="1"/>
        </a:p>
      </dgm:t>
    </dgm:pt>
    <dgm:pt modelId="{FA50C102-7569-401C-A821-666D53265090}" type="parTrans" cxnId="{A14BECF2-6117-489B-94FB-37736117CADA}">
      <dgm:prSet/>
      <dgm:spPr/>
      <dgm:t>
        <a:bodyPr/>
        <a:lstStyle/>
        <a:p>
          <a:endParaRPr lang="ru-RU"/>
        </a:p>
      </dgm:t>
    </dgm:pt>
    <dgm:pt modelId="{F3F6041E-7C98-4859-9A31-B54F2A504BBE}" type="sibTrans" cxnId="{A14BECF2-6117-489B-94FB-37736117CADA}">
      <dgm:prSet/>
      <dgm:spPr/>
      <dgm:t>
        <a:bodyPr/>
        <a:lstStyle/>
        <a:p>
          <a:endParaRPr lang="ru-RU"/>
        </a:p>
      </dgm:t>
    </dgm:pt>
    <dgm:pt modelId="{4A162836-236C-4820-83B9-FA2A7C39029C}">
      <dgm:prSet phldrT="[Текст]" custT="1"/>
      <dgm:spPr/>
      <dgm:t>
        <a:bodyPr/>
        <a:lstStyle/>
        <a:p>
          <a:pPr algn="ctr"/>
          <a:r>
            <a:rPr lang="uk-UA" sz="1400" b="1"/>
            <a:t>інфраструктура технополісу:</a:t>
          </a:r>
        </a:p>
        <a:p>
          <a:pPr algn="ctr"/>
          <a:r>
            <a:rPr lang="uk-UA" sz="1400"/>
            <a:t>науково-дослідні лабораторії;</a:t>
          </a:r>
        </a:p>
        <a:p>
          <a:pPr algn="ctr"/>
          <a:r>
            <a:rPr lang="uk-UA" sz="1400"/>
            <a:t>науково-впроваджува-льні підприємства;</a:t>
          </a:r>
        </a:p>
        <a:p>
          <a:pPr algn="ctr"/>
          <a:r>
            <a:rPr lang="uk-UA" sz="1400"/>
            <a:t>житловий фонд</a:t>
          </a:r>
          <a:endParaRPr lang="ru-RU" sz="1400"/>
        </a:p>
      </dgm:t>
    </dgm:pt>
    <dgm:pt modelId="{C2CEF8AA-A26B-438F-9D7A-93A324A319F4}" type="parTrans" cxnId="{C8050EAA-24E0-48BD-AB61-10B3B3E2D2D3}">
      <dgm:prSet/>
      <dgm:spPr/>
      <dgm:t>
        <a:bodyPr/>
        <a:lstStyle/>
        <a:p>
          <a:endParaRPr lang="ru-RU"/>
        </a:p>
      </dgm:t>
    </dgm:pt>
    <dgm:pt modelId="{AD0AE369-F621-4AF8-A62A-2578F8AC6545}" type="sibTrans" cxnId="{C8050EAA-24E0-48BD-AB61-10B3B3E2D2D3}">
      <dgm:prSet/>
      <dgm:spPr/>
      <dgm:t>
        <a:bodyPr/>
        <a:lstStyle/>
        <a:p>
          <a:endParaRPr lang="ru-RU"/>
        </a:p>
      </dgm:t>
    </dgm:pt>
    <dgm:pt modelId="{DBD18231-3BD9-4EC5-8A9A-6218BA1FECD8}" type="pres">
      <dgm:prSet presAssocID="{FE0224CE-3E81-485B-89F1-A2F1A734677B}" presName="Name0" presStyleCnt="0">
        <dgm:presLayoutVars>
          <dgm:chMax val="3"/>
          <dgm:chPref val="1"/>
          <dgm:dir val="rev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E8193BC-C846-44D0-AC92-BEB7D70DE3DC}" type="pres">
      <dgm:prSet presAssocID="{FE0224CE-3E81-485B-89F1-A2F1A734677B}" presName="outerBox" presStyleCnt="0"/>
      <dgm:spPr/>
    </dgm:pt>
    <dgm:pt modelId="{1F89B350-FA7A-421E-B07A-7EA5A23DFE14}" type="pres">
      <dgm:prSet presAssocID="{FE0224CE-3E81-485B-89F1-A2F1A734677B}" presName="outerBoxParent" presStyleLbl="node1" presStyleIdx="0" presStyleCnt="3"/>
      <dgm:spPr/>
      <dgm:t>
        <a:bodyPr/>
        <a:lstStyle/>
        <a:p>
          <a:endParaRPr lang="ru-RU"/>
        </a:p>
      </dgm:t>
    </dgm:pt>
    <dgm:pt modelId="{66AC3061-5786-4E7E-BA48-A5074EE12988}" type="pres">
      <dgm:prSet presAssocID="{FE0224CE-3E81-485B-89F1-A2F1A734677B}" presName="outerBoxChildren" presStyleCnt="0"/>
      <dgm:spPr/>
    </dgm:pt>
    <dgm:pt modelId="{8C84EB3C-18A2-4893-86EA-361AA014E450}" type="pres">
      <dgm:prSet presAssocID="{F2D4FBA0-9C6F-4D55-A80C-618FF5C1DD36}" presName="oChild" presStyleLbl="fgAcc1" presStyleIdx="0" presStyleCnt="8" custScaleX="130678" custScaleY="60465" custLinFactY="-3275" custLinFactNeighborX="-1225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5151CC-DFEB-4666-9EB2-39F3207E0A1D}" type="pres">
      <dgm:prSet presAssocID="{11BE8596-B1B3-4B3D-9CDB-418C0BFE0884}" presName="outerSibTrans" presStyleCnt="0"/>
      <dgm:spPr/>
    </dgm:pt>
    <dgm:pt modelId="{350FA97D-C4FC-49BA-B871-EB9FD68815F8}" type="pres">
      <dgm:prSet presAssocID="{889198BB-96D1-4D91-9D93-3A57AC8F2D91}" presName="oChild" presStyleLbl="fgAcc1" presStyleIdx="1" presStyleCnt="8" custScaleX="132375" custScaleY="21525" custLinFactY="-1204" custLinFactNeighborX="-10422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DDD73C-F721-434A-A405-63EDDA3A297A}" type="pres">
      <dgm:prSet presAssocID="{F3F6041E-7C98-4859-9A31-B54F2A504BBE}" presName="outerSibTrans" presStyleCnt="0"/>
      <dgm:spPr/>
    </dgm:pt>
    <dgm:pt modelId="{A6AC3F7C-1C43-477B-BC34-19EB2F2A33ED}" type="pres">
      <dgm:prSet presAssocID="{4A162836-236C-4820-83B9-FA2A7C39029C}" presName="oChild" presStyleLbl="fgAcc1" presStyleIdx="2" presStyleCnt="8" custScaleX="127743" custScaleY="82029" custLinFactNeighborX="-8106" custLinFactNeighborY="515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2E9A30-686A-40BB-A689-23DBF2DAFD39}" type="pres">
      <dgm:prSet presAssocID="{FE0224CE-3E81-485B-89F1-A2F1A734677B}" presName="middleBox" presStyleCnt="0"/>
      <dgm:spPr/>
    </dgm:pt>
    <dgm:pt modelId="{59FC2692-2544-4BA7-B99E-4B473B9C0EA7}" type="pres">
      <dgm:prSet presAssocID="{FE0224CE-3E81-485B-89F1-A2F1A734677B}" presName="middleBoxParent" presStyleLbl="node1" presStyleIdx="1" presStyleCnt="3" custScaleX="89955" custScaleY="108580"/>
      <dgm:spPr/>
      <dgm:t>
        <a:bodyPr/>
        <a:lstStyle/>
        <a:p>
          <a:endParaRPr lang="ru-RU"/>
        </a:p>
      </dgm:t>
    </dgm:pt>
    <dgm:pt modelId="{D3D244E8-D651-4D19-B29E-9EFB743768D1}" type="pres">
      <dgm:prSet presAssocID="{FE0224CE-3E81-485B-89F1-A2F1A734677B}" presName="middleBoxChildren" presStyleCnt="0"/>
      <dgm:spPr/>
    </dgm:pt>
    <dgm:pt modelId="{07B159CA-4D9B-4FFA-8534-1B60AD634349}" type="pres">
      <dgm:prSet presAssocID="{910872B5-5B04-46DF-B826-0D9845246975}" presName="mChild" presStyleLbl="fgAcc1" presStyleIdx="3" presStyleCnt="8" custScaleX="126159" custScaleY="43478" custLinFactY="-19982" custLinFactNeighborX="-49422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8D5838-43FC-43D9-B6E8-F2DFD46177E2}" type="pres">
      <dgm:prSet presAssocID="{775EECFE-D223-4840-B66C-19A480BD3C5C}" presName="middleSibTrans" presStyleCnt="0"/>
      <dgm:spPr/>
    </dgm:pt>
    <dgm:pt modelId="{5491D1E3-AB16-4942-8C7A-0E649AECD807}" type="pres">
      <dgm:prSet presAssocID="{4CD392AB-CCC2-455D-9A37-431DB25E992E}" presName="mChild" presStyleLbl="fgAcc1" presStyleIdx="4" presStyleCnt="8" custScaleX="122845" custScaleY="59430" custLinFactY="-8272" custLinFactNeighborX="-4929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40FE53-12A2-439A-92D4-5393447B12BB}" type="pres">
      <dgm:prSet presAssocID="{3FB63C5E-A2BC-4AF8-B63E-421967B9FDEE}" presName="middleSibTrans" presStyleCnt="0"/>
      <dgm:spPr/>
    </dgm:pt>
    <dgm:pt modelId="{99414B21-EE35-47B2-82F5-4A93B69ED335}" type="pres">
      <dgm:prSet presAssocID="{6ECCA7B4-F353-4D1A-A234-3458283BCE94}" presName="mChild" presStyleLbl="fgAcc1" presStyleIdx="5" presStyleCnt="8" custScaleX="127326" custScaleY="49482" custLinFactY="-3764" custLinFactNeighborX="-49307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560863-D959-4F2E-B7C8-4C6DA84CC22D}" type="pres">
      <dgm:prSet presAssocID="{9151A462-7A86-4CAD-8A34-B4ECFA7F59CB}" presName="middleSibTrans" presStyleCnt="0"/>
      <dgm:spPr/>
    </dgm:pt>
    <dgm:pt modelId="{D2F3B712-137B-4BEC-B717-B134D65B82D1}" type="pres">
      <dgm:prSet presAssocID="{0FB13560-EB27-46E8-83D1-6DA752E9D738}" presName="mChild" presStyleLbl="fgAcc1" presStyleIdx="6" presStyleCnt="8" custScaleX="132650" custScaleY="283031" custLinFactY="8141" custLinFactNeighborX="-50427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CB5884-64B6-43B0-ABCD-3DA6158BD6D2}" type="pres">
      <dgm:prSet presAssocID="{FE0224CE-3E81-485B-89F1-A2F1A734677B}" presName="centerBox" presStyleCnt="0"/>
      <dgm:spPr/>
    </dgm:pt>
    <dgm:pt modelId="{5C7EEC3A-9BE9-4479-B30B-D6D0D3266AE4}" type="pres">
      <dgm:prSet presAssocID="{FE0224CE-3E81-485B-89F1-A2F1A734677B}" presName="centerBoxParent" presStyleLbl="node1" presStyleIdx="2" presStyleCnt="3" custScaleX="61194" custScaleY="120940" custLinFactNeighborY="4776"/>
      <dgm:spPr/>
      <dgm:t>
        <a:bodyPr/>
        <a:lstStyle/>
        <a:p>
          <a:endParaRPr lang="ru-RU"/>
        </a:p>
      </dgm:t>
    </dgm:pt>
    <dgm:pt modelId="{D7E3D37E-BCB5-41C8-9133-3CF2223265CC}" type="pres">
      <dgm:prSet presAssocID="{FE0224CE-3E81-485B-89F1-A2F1A734677B}" presName="centerBoxChildren" presStyleCnt="0"/>
      <dgm:spPr/>
    </dgm:pt>
    <dgm:pt modelId="{60386CE8-AFC0-477A-B30B-DBDFC70A5F94}" type="pres">
      <dgm:prSet presAssocID="{3CF46357-E904-4947-BFFE-BAA2A47DE90B}" presName="cChild" presStyleLbl="fgAcc1" presStyleIdx="7" presStyleCnt="8" custScaleX="53041" custScaleY="111329" custLinFactNeighborX="-23820" custLinFactNeighborY="315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5AAD1D-F7E5-44CB-98D5-520FF067BDD9}" type="presOf" srcId="{8994F877-1EFB-4801-9A55-512DCDB01493}" destId="{59FC2692-2544-4BA7-B99E-4B473B9C0EA7}" srcOrd="0" destOrd="0" presId="urn:microsoft.com/office/officeart/2005/8/layout/target2"/>
    <dgm:cxn modelId="{CC8DCD12-858A-4DEF-84D4-33643E5877B9}" srcId="{CB8F6AF3-49CF-4ADC-B1B4-E09285338143}" destId="{3CF46357-E904-4947-BFFE-BAA2A47DE90B}" srcOrd="0" destOrd="0" parTransId="{E8387186-4FCF-4264-BF1F-E1A63C484F29}" sibTransId="{19C532D8-10B0-4AD5-910E-756637BCEFFF}"/>
    <dgm:cxn modelId="{40C7D740-9D29-4BD6-A5D1-F322BB910191}" type="presOf" srcId="{F2D4FBA0-9C6F-4D55-A80C-618FF5C1DD36}" destId="{8C84EB3C-18A2-4893-86EA-361AA014E450}" srcOrd="0" destOrd="0" presId="urn:microsoft.com/office/officeart/2005/8/layout/target2"/>
    <dgm:cxn modelId="{29737BF8-114A-404A-B56C-695673211263}" type="presOf" srcId="{889198BB-96D1-4D91-9D93-3A57AC8F2D91}" destId="{350FA97D-C4FC-49BA-B871-EB9FD68815F8}" srcOrd="0" destOrd="0" presId="urn:microsoft.com/office/officeart/2005/8/layout/target2"/>
    <dgm:cxn modelId="{CF80AA49-CB6D-42F9-A0E7-41BF99EFDA5B}" srcId="{8994F877-1EFB-4801-9A55-512DCDB01493}" destId="{4CD392AB-CCC2-455D-9A37-431DB25E992E}" srcOrd="1" destOrd="0" parTransId="{DAF516C5-EDDF-4EAF-8E4D-7EB627912055}" sibTransId="{3FB63C5E-A2BC-4AF8-B63E-421967B9FDEE}"/>
    <dgm:cxn modelId="{3E0EDA9A-8CA9-432E-9140-AA9DD354A32B}" srcId="{8994F877-1EFB-4801-9A55-512DCDB01493}" destId="{6ECCA7B4-F353-4D1A-A234-3458283BCE94}" srcOrd="2" destOrd="0" parTransId="{5954E43A-AE4E-44C9-AB86-2CA5430EDF24}" sibTransId="{9151A462-7A86-4CAD-8A34-B4ECFA7F59CB}"/>
    <dgm:cxn modelId="{27C0253D-56DB-4CEE-AFED-36EDEBAACF1D}" srcId="{FE0224CE-3E81-485B-89F1-A2F1A734677B}" destId="{8994F877-1EFB-4801-9A55-512DCDB01493}" srcOrd="1" destOrd="0" parTransId="{7FE30411-8A85-43A6-A234-C06F315E4395}" sibTransId="{B8BD1B8E-AD25-451F-A340-852DD31AE697}"/>
    <dgm:cxn modelId="{0F33E5AC-1554-416F-8B69-16BF2718B30C}" srcId="{FE0224CE-3E81-485B-89F1-A2F1A734677B}" destId="{795FB7E6-F925-4E27-950F-08E44D1BEED8}" srcOrd="0" destOrd="0" parTransId="{55E4FC85-E0C9-4CAD-9272-A8F33C6CADD0}" sibTransId="{80ED9BD1-BF4A-4E4C-8A92-79E083A02CD8}"/>
    <dgm:cxn modelId="{4F416399-FAD8-4FC1-A721-18209DC498AE}" type="presOf" srcId="{3CF46357-E904-4947-BFFE-BAA2A47DE90B}" destId="{60386CE8-AFC0-477A-B30B-DBDFC70A5F94}" srcOrd="0" destOrd="0" presId="urn:microsoft.com/office/officeart/2005/8/layout/target2"/>
    <dgm:cxn modelId="{518E9D3F-7E94-4439-A76C-FA02BED14A26}" srcId="{FE0224CE-3E81-485B-89F1-A2F1A734677B}" destId="{CB8F6AF3-49CF-4ADC-B1B4-E09285338143}" srcOrd="2" destOrd="0" parTransId="{C251A4A5-47E2-4C61-BB3D-E1BD9CE535BF}" sibTransId="{B80CCE19-91A2-444B-80EE-D2CE7AEC8DC0}"/>
    <dgm:cxn modelId="{FE556D4B-F150-42E5-8294-A2EBE2C14F0E}" srcId="{8994F877-1EFB-4801-9A55-512DCDB01493}" destId="{910872B5-5B04-46DF-B826-0D9845246975}" srcOrd="0" destOrd="0" parTransId="{3AD58823-579A-4D09-BE9B-1BA5EEAE67DF}" sibTransId="{775EECFE-D223-4840-B66C-19A480BD3C5C}"/>
    <dgm:cxn modelId="{4C50F46E-7E79-42CE-92EA-70BA717D46DE}" type="presOf" srcId="{0FB13560-EB27-46E8-83D1-6DA752E9D738}" destId="{D2F3B712-137B-4BEC-B717-B134D65B82D1}" srcOrd="0" destOrd="0" presId="urn:microsoft.com/office/officeart/2005/8/layout/target2"/>
    <dgm:cxn modelId="{927B0845-6067-4598-B547-3ED719F62B8C}" type="presOf" srcId="{795FB7E6-F925-4E27-950F-08E44D1BEED8}" destId="{1F89B350-FA7A-421E-B07A-7EA5A23DFE14}" srcOrd="0" destOrd="0" presId="urn:microsoft.com/office/officeart/2005/8/layout/target2"/>
    <dgm:cxn modelId="{C8050EAA-24E0-48BD-AB61-10B3B3E2D2D3}" srcId="{795FB7E6-F925-4E27-950F-08E44D1BEED8}" destId="{4A162836-236C-4820-83B9-FA2A7C39029C}" srcOrd="2" destOrd="0" parTransId="{C2CEF8AA-A26B-438F-9D7A-93A324A319F4}" sibTransId="{AD0AE369-F621-4AF8-A62A-2578F8AC6545}"/>
    <dgm:cxn modelId="{B89DC5BE-5EC4-47C7-BA6F-9A85DBBA8803}" srcId="{8994F877-1EFB-4801-9A55-512DCDB01493}" destId="{0FB13560-EB27-46E8-83D1-6DA752E9D738}" srcOrd="3" destOrd="0" parTransId="{3C421A94-3A2E-466F-8B32-7EF60FC4587A}" sibTransId="{A61D71CE-8781-4434-9AEF-4756CF53DFE3}"/>
    <dgm:cxn modelId="{A14BECF2-6117-489B-94FB-37736117CADA}" srcId="{795FB7E6-F925-4E27-950F-08E44D1BEED8}" destId="{889198BB-96D1-4D91-9D93-3A57AC8F2D91}" srcOrd="1" destOrd="0" parTransId="{FA50C102-7569-401C-A821-666D53265090}" sibTransId="{F3F6041E-7C98-4859-9A31-B54F2A504BBE}"/>
    <dgm:cxn modelId="{07F45F1E-938F-4E8F-A981-ACA23C942AC4}" type="presOf" srcId="{FE0224CE-3E81-485B-89F1-A2F1A734677B}" destId="{DBD18231-3BD9-4EC5-8A9A-6218BA1FECD8}" srcOrd="0" destOrd="0" presId="urn:microsoft.com/office/officeart/2005/8/layout/target2"/>
    <dgm:cxn modelId="{7E8B1D99-CD4F-467E-AB00-4879FAED9D5F}" type="presOf" srcId="{4CD392AB-CCC2-455D-9A37-431DB25E992E}" destId="{5491D1E3-AB16-4942-8C7A-0E649AECD807}" srcOrd="0" destOrd="0" presId="urn:microsoft.com/office/officeart/2005/8/layout/target2"/>
    <dgm:cxn modelId="{9A163EB6-A003-42C6-8C7D-CDC3915524AC}" type="presOf" srcId="{910872B5-5B04-46DF-B826-0D9845246975}" destId="{07B159CA-4D9B-4FFA-8534-1B60AD634349}" srcOrd="0" destOrd="0" presId="urn:microsoft.com/office/officeart/2005/8/layout/target2"/>
    <dgm:cxn modelId="{394BDCC7-2347-4A82-9A76-793E164FFA4F}" srcId="{795FB7E6-F925-4E27-950F-08E44D1BEED8}" destId="{F2D4FBA0-9C6F-4D55-A80C-618FF5C1DD36}" srcOrd="0" destOrd="0" parTransId="{AC7C8339-3DCA-4F87-A78D-7421FED34686}" sibTransId="{11BE8596-B1B3-4B3D-9CDB-418C0BFE0884}"/>
    <dgm:cxn modelId="{56DC8B7D-2C81-4A46-BB0C-34098D56FBCA}" type="presOf" srcId="{CB8F6AF3-49CF-4ADC-B1B4-E09285338143}" destId="{5C7EEC3A-9BE9-4479-B30B-D6D0D3266AE4}" srcOrd="0" destOrd="0" presId="urn:microsoft.com/office/officeart/2005/8/layout/target2"/>
    <dgm:cxn modelId="{F6448316-BBC2-4D27-8FA0-399246B91E08}" type="presOf" srcId="{4A162836-236C-4820-83B9-FA2A7C39029C}" destId="{A6AC3F7C-1C43-477B-BC34-19EB2F2A33ED}" srcOrd="0" destOrd="0" presId="urn:microsoft.com/office/officeart/2005/8/layout/target2"/>
    <dgm:cxn modelId="{ADBFBD33-E13E-45F3-9B63-7C5C9F66BC6F}" type="presOf" srcId="{6ECCA7B4-F353-4D1A-A234-3458283BCE94}" destId="{99414B21-EE35-47B2-82F5-4A93B69ED335}" srcOrd="0" destOrd="0" presId="urn:microsoft.com/office/officeart/2005/8/layout/target2"/>
    <dgm:cxn modelId="{1F537D19-077F-4D96-B734-86429F55EFA3}" type="presParOf" srcId="{DBD18231-3BD9-4EC5-8A9A-6218BA1FECD8}" destId="{8E8193BC-C846-44D0-AC92-BEB7D70DE3DC}" srcOrd="0" destOrd="0" presId="urn:microsoft.com/office/officeart/2005/8/layout/target2"/>
    <dgm:cxn modelId="{E7A13C06-5261-423C-82BE-804AC93B0CA6}" type="presParOf" srcId="{8E8193BC-C846-44D0-AC92-BEB7D70DE3DC}" destId="{1F89B350-FA7A-421E-B07A-7EA5A23DFE14}" srcOrd="0" destOrd="0" presId="urn:microsoft.com/office/officeart/2005/8/layout/target2"/>
    <dgm:cxn modelId="{8AFD42A4-CBCB-4DB2-8056-A618DCD8441C}" type="presParOf" srcId="{8E8193BC-C846-44D0-AC92-BEB7D70DE3DC}" destId="{66AC3061-5786-4E7E-BA48-A5074EE12988}" srcOrd="1" destOrd="0" presId="urn:microsoft.com/office/officeart/2005/8/layout/target2"/>
    <dgm:cxn modelId="{0BB17771-4EE6-40EC-BE61-6525868A981B}" type="presParOf" srcId="{66AC3061-5786-4E7E-BA48-A5074EE12988}" destId="{8C84EB3C-18A2-4893-86EA-361AA014E450}" srcOrd="0" destOrd="0" presId="urn:microsoft.com/office/officeart/2005/8/layout/target2"/>
    <dgm:cxn modelId="{1B850FA9-A617-4DEC-9473-1927D1C570C4}" type="presParOf" srcId="{66AC3061-5786-4E7E-BA48-A5074EE12988}" destId="{8A5151CC-DFEB-4666-9EB2-39F3207E0A1D}" srcOrd="1" destOrd="0" presId="urn:microsoft.com/office/officeart/2005/8/layout/target2"/>
    <dgm:cxn modelId="{DEF63A93-D96E-4DED-813E-EC8EA9CE1415}" type="presParOf" srcId="{66AC3061-5786-4E7E-BA48-A5074EE12988}" destId="{350FA97D-C4FC-49BA-B871-EB9FD68815F8}" srcOrd="2" destOrd="0" presId="urn:microsoft.com/office/officeart/2005/8/layout/target2"/>
    <dgm:cxn modelId="{3BB473A5-4247-40B3-8606-BD70E07549FB}" type="presParOf" srcId="{66AC3061-5786-4E7E-BA48-A5074EE12988}" destId="{18DDD73C-F721-434A-A405-63EDDA3A297A}" srcOrd="3" destOrd="0" presId="urn:microsoft.com/office/officeart/2005/8/layout/target2"/>
    <dgm:cxn modelId="{DEA5F312-EFED-4531-8BC6-809520F188E0}" type="presParOf" srcId="{66AC3061-5786-4E7E-BA48-A5074EE12988}" destId="{A6AC3F7C-1C43-477B-BC34-19EB2F2A33ED}" srcOrd="4" destOrd="0" presId="urn:microsoft.com/office/officeart/2005/8/layout/target2"/>
    <dgm:cxn modelId="{8E0EB062-A5D7-4001-899B-80E64A7996FC}" type="presParOf" srcId="{DBD18231-3BD9-4EC5-8A9A-6218BA1FECD8}" destId="{412E9A30-686A-40BB-A689-23DBF2DAFD39}" srcOrd="1" destOrd="0" presId="urn:microsoft.com/office/officeart/2005/8/layout/target2"/>
    <dgm:cxn modelId="{25EFC851-8D37-445E-8C62-6B5DA7ED68E4}" type="presParOf" srcId="{412E9A30-686A-40BB-A689-23DBF2DAFD39}" destId="{59FC2692-2544-4BA7-B99E-4B473B9C0EA7}" srcOrd="0" destOrd="0" presId="urn:microsoft.com/office/officeart/2005/8/layout/target2"/>
    <dgm:cxn modelId="{4227DB54-A965-4273-A82D-B62F221C0E8A}" type="presParOf" srcId="{412E9A30-686A-40BB-A689-23DBF2DAFD39}" destId="{D3D244E8-D651-4D19-B29E-9EFB743768D1}" srcOrd="1" destOrd="0" presId="urn:microsoft.com/office/officeart/2005/8/layout/target2"/>
    <dgm:cxn modelId="{20410FEB-EC86-47B8-A029-20698EBAFAB1}" type="presParOf" srcId="{D3D244E8-D651-4D19-B29E-9EFB743768D1}" destId="{07B159CA-4D9B-4FFA-8534-1B60AD634349}" srcOrd="0" destOrd="0" presId="urn:microsoft.com/office/officeart/2005/8/layout/target2"/>
    <dgm:cxn modelId="{62708946-9C36-4F63-8E68-875B97F8766B}" type="presParOf" srcId="{D3D244E8-D651-4D19-B29E-9EFB743768D1}" destId="{AE8D5838-43FC-43D9-B6E8-F2DFD46177E2}" srcOrd="1" destOrd="0" presId="urn:microsoft.com/office/officeart/2005/8/layout/target2"/>
    <dgm:cxn modelId="{CB41AF00-775A-4F81-BC63-9C84A294B609}" type="presParOf" srcId="{D3D244E8-D651-4D19-B29E-9EFB743768D1}" destId="{5491D1E3-AB16-4942-8C7A-0E649AECD807}" srcOrd="2" destOrd="0" presId="urn:microsoft.com/office/officeart/2005/8/layout/target2"/>
    <dgm:cxn modelId="{20A82179-C72E-46DE-955D-A4DDEB0EDA60}" type="presParOf" srcId="{D3D244E8-D651-4D19-B29E-9EFB743768D1}" destId="{6540FE53-12A2-439A-92D4-5393447B12BB}" srcOrd="3" destOrd="0" presId="urn:microsoft.com/office/officeart/2005/8/layout/target2"/>
    <dgm:cxn modelId="{A6DBC39C-2906-4719-95C9-0C2F8FE26966}" type="presParOf" srcId="{D3D244E8-D651-4D19-B29E-9EFB743768D1}" destId="{99414B21-EE35-47B2-82F5-4A93B69ED335}" srcOrd="4" destOrd="0" presId="urn:microsoft.com/office/officeart/2005/8/layout/target2"/>
    <dgm:cxn modelId="{CD65F268-1F67-4B25-9D97-4818A037FC9E}" type="presParOf" srcId="{D3D244E8-D651-4D19-B29E-9EFB743768D1}" destId="{F5560863-D959-4F2E-B7C8-4C6DA84CC22D}" srcOrd="5" destOrd="0" presId="urn:microsoft.com/office/officeart/2005/8/layout/target2"/>
    <dgm:cxn modelId="{51C63AB9-9AFE-435A-8B9D-3A7D0B287AD5}" type="presParOf" srcId="{D3D244E8-D651-4D19-B29E-9EFB743768D1}" destId="{D2F3B712-137B-4BEC-B717-B134D65B82D1}" srcOrd="6" destOrd="0" presId="urn:microsoft.com/office/officeart/2005/8/layout/target2"/>
    <dgm:cxn modelId="{C1DDF07B-5290-4E80-B1F0-FCC1F990B176}" type="presParOf" srcId="{DBD18231-3BD9-4EC5-8A9A-6218BA1FECD8}" destId="{1DCB5884-64B6-43B0-ABCD-3DA6158BD6D2}" srcOrd="2" destOrd="0" presId="urn:microsoft.com/office/officeart/2005/8/layout/target2"/>
    <dgm:cxn modelId="{60FEEFF7-4430-4D25-8A4A-85A29A223EF6}" type="presParOf" srcId="{1DCB5884-64B6-43B0-ABCD-3DA6158BD6D2}" destId="{5C7EEC3A-9BE9-4479-B30B-D6D0D3266AE4}" srcOrd="0" destOrd="0" presId="urn:microsoft.com/office/officeart/2005/8/layout/target2"/>
    <dgm:cxn modelId="{3F89788C-B0D9-435C-8E33-726079478588}" type="presParOf" srcId="{1DCB5884-64B6-43B0-ABCD-3DA6158BD6D2}" destId="{D7E3D37E-BCB5-41C8-9133-3CF2223265CC}" srcOrd="1" destOrd="0" presId="urn:microsoft.com/office/officeart/2005/8/layout/target2"/>
    <dgm:cxn modelId="{E02C57A7-FB79-440A-8115-4079645C793C}" type="presParOf" srcId="{D7E3D37E-BCB5-41C8-9133-3CF2223265CC}" destId="{60386CE8-AFC0-477A-B30B-DBDFC70A5F94}" srcOrd="0" destOrd="0" presId="urn:microsoft.com/office/officeart/2005/8/layout/targe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68B92E7-FC4B-4C89-A937-186E4372E0F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D3B0C7-28C1-4AE2-9881-5158C7FE96E1}">
      <dgm:prSet phldrT="[Текст]" custT="1"/>
      <dgm:spPr/>
      <dgm:t>
        <a:bodyPr/>
        <a:lstStyle/>
        <a:p>
          <a:r>
            <a:rPr lang="ru-RU" sz="1600"/>
            <a:t>Директор</a:t>
          </a:r>
        </a:p>
      </dgm:t>
    </dgm:pt>
    <dgm:pt modelId="{B5AC5709-D3F1-4B9D-A26F-D0519F6E1A4C}" type="parTrans" cxnId="{09E0E659-429B-40E0-A7DA-06036ED20F6C}">
      <dgm:prSet/>
      <dgm:spPr/>
      <dgm:t>
        <a:bodyPr/>
        <a:lstStyle/>
        <a:p>
          <a:endParaRPr lang="ru-RU"/>
        </a:p>
      </dgm:t>
    </dgm:pt>
    <dgm:pt modelId="{074B03D0-EF17-40E0-903C-7988E1BD9D29}" type="sibTrans" cxnId="{09E0E659-429B-40E0-A7DA-06036ED20F6C}">
      <dgm:prSet/>
      <dgm:spPr/>
      <dgm:t>
        <a:bodyPr/>
        <a:lstStyle/>
        <a:p>
          <a:endParaRPr lang="ru-RU"/>
        </a:p>
      </dgm:t>
    </dgm:pt>
    <dgm:pt modelId="{D990A411-90B1-4822-A3C5-110DD14A6C40}">
      <dgm:prSet phldrT="[Текст]" custT="1"/>
      <dgm:spPr/>
      <dgm:t>
        <a:bodyPr/>
        <a:lstStyle/>
        <a:p>
          <a:r>
            <a:rPr lang="ru-RU" sz="1600"/>
            <a:t>начальник відділу технічної підтримки</a:t>
          </a:r>
        </a:p>
      </dgm:t>
    </dgm:pt>
    <dgm:pt modelId="{5110432F-05FE-4684-B446-9DEF4F2E291F}" type="parTrans" cxnId="{584E55D1-600F-4772-8487-F1DC26F8850B}">
      <dgm:prSet/>
      <dgm:spPr/>
      <dgm:t>
        <a:bodyPr/>
        <a:lstStyle/>
        <a:p>
          <a:endParaRPr lang="ru-RU"/>
        </a:p>
      </dgm:t>
    </dgm:pt>
    <dgm:pt modelId="{FD2E51A1-BE20-4AA5-8CC7-43D8842FA74D}" type="sibTrans" cxnId="{584E55D1-600F-4772-8487-F1DC26F8850B}">
      <dgm:prSet/>
      <dgm:spPr/>
      <dgm:t>
        <a:bodyPr/>
        <a:lstStyle/>
        <a:p>
          <a:endParaRPr lang="ru-RU"/>
        </a:p>
      </dgm:t>
    </dgm:pt>
    <dgm:pt modelId="{D3E0EF8E-0EB5-4102-83EB-47620221A004}">
      <dgm:prSet phldrT="[Текст]" custT="1"/>
      <dgm:spPr/>
      <dgm:t>
        <a:bodyPr/>
        <a:lstStyle/>
        <a:p>
          <a:r>
            <a:rPr lang="uk-UA" sz="1600"/>
            <a:t>відділ технічної підтримки </a:t>
          </a:r>
        </a:p>
        <a:p>
          <a:r>
            <a:rPr lang="uk-UA" sz="1600"/>
            <a:t>( 2 особи)</a:t>
          </a:r>
          <a:endParaRPr lang="ru-RU" sz="1600"/>
        </a:p>
      </dgm:t>
    </dgm:pt>
    <dgm:pt modelId="{88FD3DD9-7075-46F3-B999-A63AA3DFF406}" type="parTrans" cxnId="{BC51A72D-1F6D-4ED9-B5A6-7F14ED04E5E8}">
      <dgm:prSet/>
      <dgm:spPr/>
      <dgm:t>
        <a:bodyPr/>
        <a:lstStyle/>
        <a:p>
          <a:endParaRPr lang="ru-RU"/>
        </a:p>
      </dgm:t>
    </dgm:pt>
    <dgm:pt modelId="{1078F886-35F9-4CCA-81AD-261DA07EE9B8}" type="sibTrans" cxnId="{BC51A72D-1F6D-4ED9-B5A6-7F14ED04E5E8}">
      <dgm:prSet/>
      <dgm:spPr/>
      <dgm:t>
        <a:bodyPr/>
        <a:lstStyle/>
        <a:p>
          <a:endParaRPr lang="ru-RU"/>
        </a:p>
      </dgm:t>
    </dgm:pt>
    <dgm:pt modelId="{AEE151EA-F046-4A16-9A58-890CE6E7590D}">
      <dgm:prSet phldrT="[Текст]" custT="1"/>
      <dgm:spPr/>
      <dgm:t>
        <a:bodyPr/>
        <a:lstStyle/>
        <a:p>
          <a:r>
            <a:rPr lang="uk-UA" sz="1600"/>
            <a:t>начальник відділу програмування</a:t>
          </a:r>
          <a:endParaRPr lang="ru-RU" sz="1600"/>
        </a:p>
      </dgm:t>
    </dgm:pt>
    <dgm:pt modelId="{B924CF9B-99B9-4E52-ACF3-7437D090AE92}" type="parTrans" cxnId="{EC15B0A1-988D-47FE-9B69-DB1BC600570B}">
      <dgm:prSet/>
      <dgm:spPr/>
      <dgm:t>
        <a:bodyPr/>
        <a:lstStyle/>
        <a:p>
          <a:endParaRPr lang="ru-RU"/>
        </a:p>
      </dgm:t>
    </dgm:pt>
    <dgm:pt modelId="{AFC8D814-0593-47FA-9B72-4716062AAA71}" type="sibTrans" cxnId="{EC15B0A1-988D-47FE-9B69-DB1BC600570B}">
      <dgm:prSet/>
      <dgm:spPr/>
      <dgm:t>
        <a:bodyPr/>
        <a:lstStyle/>
        <a:p>
          <a:endParaRPr lang="ru-RU"/>
        </a:p>
      </dgm:t>
    </dgm:pt>
    <dgm:pt modelId="{1F9D2BBF-000F-41BE-870F-402F54CA3AD8}">
      <dgm:prSet phldrT="[Текст]" custT="1"/>
      <dgm:spPr/>
      <dgm:t>
        <a:bodyPr/>
        <a:lstStyle/>
        <a:p>
          <a:r>
            <a:rPr lang="ru-RU" sz="1600" dirty="0"/>
            <a:t>менеджер </a:t>
          </a:r>
          <a:r>
            <a:rPr lang="uk-UA" sz="1600" dirty="0"/>
            <a:t>з оптимізації інформаційних ресурсів</a:t>
          </a:r>
          <a:endParaRPr lang="ru-RU" sz="1600" dirty="0"/>
        </a:p>
      </dgm:t>
    </dgm:pt>
    <dgm:pt modelId="{0B9A6AFD-B3F7-4EF0-BEBD-5710CB5A2E2B}" type="parTrans" cxnId="{3BFFC0F9-A499-4482-9C28-E0186BA58297}">
      <dgm:prSet/>
      <dgm:spPr/>
      <dgm:t>
        <a:bodyPr/>
        <a:lstStyle/>
        <a:p>
          <a:endParaRPr lang="ru-RU"/>
        </a:p>
      </dgm:t>
    </dgm:pt>
    <dgm:pt modelId="{14679C13-2D6C-43A9-8D56-9CC707E913EF}" type="sibTrans" cxnId="{3BFFC0F9-A499-4482-9C28-E0186BA58297}">
      <dgm:prSet/>
      <dgm:spPr/>
      <dgm:t>
        <a:bodyPr/>
        <a:lstStyle/>
        <a:p>
          <a:endParaRPr lang="ru-RU"/>
        </a:p>
      </dgm:t>
    </dgm:pt>
    <dgm:pt modelId="{A742A2A8-23C3-46A3-B394-CF376DD4DE97}">
      <dgm:prSet phldrT="[Текст]" custT="1"/>
      <dgm:spPr/>
      <dgm:t>
        <a:bodyPr/>
        <a:lstStyle/>
        <a:p>
          <a:r>
            <a:rPr lang="uk-UA" sz="1600"/>
            <a:t>відділ програмування</a:t>
          </a:r>
        </a:p>
        <a:p>
          <a:r>
            <a:rPr lang="uk-UA" sz="1600"/>
            <a:t> (2 особи)</a:t>
          </a:r>
          <a:endParaRPr lang="ru-RU" sz="1600"/>
        </a:p>
      </dgm:t>
    </dgm:pt>
    <dgm:pt modelId="{F2BE54E5-03BE-4650-9180-B2E43700C16D}" type="parTrans" cxnId="{4CAD15EF-C88C-4ED5-BB82-1142189449E2}">
      <dgm:prSet/>
      <dgm:spPr/>
      <dgm:t>
        <a:bodyPr/>
        <a:lstStyle/>
        <a:p>
          <a:endParaRPr lang="ru-RU"/>
        </a:p>
      </dgm:t>
    </dgm:pt>
    <dgm:pt modelId="{D087AD90-BBA0-4812-9DB6-AA555E6FE417}" type="sibTrans" cxnId="{4CAD15EF-C88C-4ED5-BB82-1142189449E2}">
      <dgm:prSet/>
      <dgm:spPr/>
      <dgm:t>
        <a:bodyPr/>
        <a:lstStyle/>
        <a:p>
          <a:endParaRPr lang="ru-RU"/>
        </a:p>
      </dgm:t>
    </dgm:pt>
    <dgm:pt modelId="{AF9E15B2-D218-4F01-9A63-E253F2731878}">
      <dgm:prSet custT="1"/>
      <dgm:spPr/>
      <dgm:t>
        <a:bodyPr/>
        <a:lstStyle/>
        <a:p>
          <a:r>
            <a:rPr lang="ru-RU" sz="1600" dirty="0"/>
            <a:t>Збори засновників</a:t>
          </a:r>
        </a:p>
      </dgm:t>
    </dgm:pt>
    <dgm:pt modelId="{E8AFBA90-34B9-4161-82BA-477B1D6D51F0}" type="parTrans" cxnId="{594EDB24-D84F-41DA-A726-98FC06B71665}">
      <dgm:prSet/>
      <dgm:spPr/>
      <dgm:t>
        <a:bodyPr/>
        <a:lstStyle/>
        <a:p>
          <a:endParaRPr lang="ru-RU"/>
        </a:p>
      </dgm:t>
    </dgm:pt>
    <dgm:pt modelId="{5C74D2EF-F669-4D9A-8C7B-D43E270FAAC3}" type="sibTrans" cxnId="{594EDB24-D84F-41DA-A726-98FC06B71665}">
      <dgm:prSet/>
      <dgm:spPr/>
      <dgm:t>
        <a:bodyPr/>
        <a:lstStyle/>
        <a:p>
          <a:endParaRPr lang="ru-RU"/>
        </a:p>
      </dgm:t>
    </dgm:pt>
    <dgm:pt modelId="{E45F4647-3C0C-48EB-9C91-BCDA45A81C7E}" type="pres">
      <dgm:prSet presAssocID="{768B92E7-FC4B-4C89-A937-186E4372E0F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4A34E4E-9572-419F-B44B-F972B4933892}" type="pres">
      <dgm:prSet presAssocID="{AF9E15B2-D218-4F01-9A63-E253F2731878}" presName="hierRoot1" presStyleCnt="0"/>
      <dgm:spPr/>
    </dgm:pt>
    <dgm:pt modelId="{7C22D537-1105-4EF1-BB17-74688616BD6A}" type="pres">
      <dgm:prSet presAssocID="{AF9E15B2-D218-4F01-9A63-E253F2731878}" presName="composite" presStyleCnt="0"/>
      <dgm:spPr/>
    </dgm:pt>
    <dgm:pt modelId="{E4D52E3C-0FD0-41B6-AFE5-83820597CE60}" type="pres">
      <dgm:prSet presAssocID="{AF9E15B2-D218-4F01-9A63-E253F2731878}" presName="background" presStyleLbl="node0" presStyleIdx="0" presStyleCnt="1"/>
      <dgm:spPr/>
    </dgm:pt>
    <dgm:pt modelId="{5BDBFEEF-B932-4D9E-B379-389852BBA9CC}" type="pres">
      <dgm:prSet presAssocID="{AF9E15B2-D218-4F01-9A63-E253F2731878}" presName="text" presStyleLbl="fgAcc0" presStyleIdx="0" presStyleCnt="1" custScaleX="207931" custScaleY="46912" custLinFactNeighborX="-3313" custLinFactNeighborY="260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84C44A8-C203-4261-AA30-D694C3AC0C88}" type="pres">
      <dgm:prSet presAssocID="{AF9E15B2-D218-4F01-9A63-E253F2731878}" presName="hierChild2" presStyleCnt="0"/>
      <dgm:spPr/>
    </dgm:pt>
    <dgm:pt modelId="{947EC508-685C-41DF-8540-012B6A7D5EA4}" type="pres">
      <dgm:prSet presAssocID="{B5AC5709-D3F1-4B9D-A26F-D0519F6E1A4C}" presName="Name10" presStyleLbl="parChTrans1D2" presStyleIdx="0" presStyleCnt="1"/>
      <dgm:spPr/>
      <dgm:t>
        <a:bodyPr/>
        <a:lstStyle/>
        <a:p>
          <a:endParaRPr lang="ru-RU"/>
        </a:p>
      </dgm:t>
    </dgm:pt>
    <dgm:pt modelId="{C5B554FC-473B-43D3-BE40-01001E5BD430}" type="pres">
      <dgm:prSet presAssocID="{5DD3B0C7-28C1-4AE2-9881-5158C7FE96E1}" presName="hierRoot2" presStyleCnt="0"/>
      <dgm:spPr/>
    </dgm:pt>
    <dgm:pt modelId="{1E539F2C-F403-4C10-BA76-CB25D430DD96}" type="pres">
      <dgm:prSet presAssocID="{5DD3B0C7-28C1-4AE2-9881-5158C7FE96E1}" presName="composite2" presStyleCnt="0"/>
      <dgm:spPr/>
    </dgm:pt>
    <dgm:pt modelId="{DACBC318-0784-4AF9-BEB4-1BB0C7EBB0BB}" type="pres">
      <dgm:prSet presAssocID="{5DD3B0C7-28C1-4AE2-9881-5158C7FE96E1}" presName="background2" presStyleLbl="node2" presStyleIdx="0" presStyleCnt="1"/>
      <dgm:spPr/>
    </dgm:pt>
    <dgm:pt modelId="{9DDC8A56-943B-48FF-8AB9-75EE5E1E351A}" type="pres">
      <dgm:prSet presAssocID="{5DD3B0C7-28C1-4AE2-9881-5158C7FE96E1}" presName="text2" presStyleLbl="fgAcc2" presStyleIdx="0" presStyleCnt="1" custScaleX="212025" custScaleY="48221" custLinFactNeighborX="5543" custLinFactNeighborY="291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6C7C89C-A6D5-4CA0-9D8E-91BEE36B34DE}" type="pres">
      <dgm:prSet presAssocID="{5DD3B0C7-28C1-4AE2-9881-5158C7FE96E1}" presName="hierChild3" presStyleCnt="0"/>
      <dgm:spPr/>
    </dgm:pt>
    <dgm:pt modelId="{EE6069B5-D5B7-4775-80FE-612BA88EEE82}" type="pres">
      <dgm:prSet presAssocID="{5110432F-05FE-4684-B446-9DEF4F2E291F}" presName="Name17" presStyleLbl="parChTrans1D3" presStyleIdx="0" presStyleCnt="3"/>
      <dgm:spPr/>
      <dgm:t>
        <a:bodyPr/>
        <a:lstStyle/>
        <a:p>
          <a:endParaRPr lang="ru-RU"/>
        </a:p>
      </dgm:t>
    </dgm:pt>
    <dgm:pt modelId="{DFCDA150-AAEB-41F5-A44E-34573D115FAF}" type="pres">
      <dgm:prSet presAssocID="{D990A411-90B1-4822-A3C5-110DD14A6C40}" presName="hierRoot3" presStyleCnt="0"/>
      <dgm:spPr/>
    </dgm:pt>
    <dgm:pt modelId="{21FADD44-0A81-463F-8AC0-A4D7BDE46C41}" type="pres">
      <dgm:prSet presAssocID="{D990A411-90B1-4822-A3C5-110DD14A6C40}" presName="composite3" presStyleCnt="0"/>
      <dgm:spPr/>
    </dgm:pt>
    <dgm:pt modelId="{8A375068-5123-4515-9A7F-ED84FBE8A94F}" type="pres">
      <dgm:prSet presAssocID="{D990A411-90B1-4822-A3C5-110DD14A6C40}" presName="background3" presStyleLbl="node3" presStyleIdx="0" presStyleCnt="3"/>
      <dgm:spPr/>
    </dgm:pt>
    <dgm:pt modelId="{AFD10910-E8B0-4ABD-9B8C-9E2D0227B769}" type="pres">
      <dgm:prSet presAssocID="{D990A411-90B1-4822-A3C5-110DD14A6C40}" presName="text3" presStyleLbl="fgAcc3" presStyleIdx="0" presStyleCnt="3" custLinFactNeighborX="761" custLinFactNeighborY="-76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5C295E1-FBB2-42EE-9DF7-3F38A543A88F}" type="pres">
      <dgm:prSet presAssocID="{D990A411-90B1-4822-A3C5-110DD14A6C40}" presName="hierChild4" presStyleCnt="0"/>
      <dgm:spPr/>
    </dgm:pt>
    <dgm:pt modelId="{FC527824-559E-4EE6-8596-A5455559831E}" type="pres">
      <dgm:prSet presAssocID="{88FD3DD9-7075-46F3-B999-A63AA3DFF406}" presName="Name23" presStyleLbl="parChTrans1D4" presStyleIdx="0" presStyleCnt="2"/>
      <dgm:spPr/>
      <dgm:t>
        <a:bodyPr/>
        <a:lstStyle/>
        <a:p>
          <a:endParaRPr lang="ru-RU"/>
        </a:p>
      </dgm:t>
    </dgm:pt>
    <dgm:pt modelId="{6DB0E3FD-8B68-4810-ADA7-3C3E87814168}" type="pres">
      <dgm:prSet presAssocID="{D3E0EF8E-0EB5-4102-83EB-47620221A004}" presName="hierRoot4" presStyleCnt="0"/>
      <dgm:spPr/>
    </dgm:pt>
    <dgm:pt modelId="{146FB76D-CD9A-4CF6-BEB6-E9A0558DC216}" type="pres">
      <dgm:prSet presAssocID="{D3E0EF8E-0EB5-4102-83EB-47620221A004}" presName="composite4" presStyleCnt="0"/>
      <dgm:spPr/>
    </dgm:pt>
    <dgm:pt modelId="{A6C03081-6272-4358-8427-1E4687396851}" type="pres">
      <dgm:prSet presAssocID="{D3E0EF8E-0EB5-4102-83EB-47620221A004}" presName="background4" presStyleLbl="node4" presStyleIdx="0" presStyleCnt="2"/>
      <dgm:spPr/>
    </dgm:pt>
    <dgm:pt modelId="{CECB4FED-0BCC-4F8D-B62E-8961C77A80AF}" type="pres">
      <dgm:prSet presAssocID="{D3E0EF8E-0EB5-4102-83EB-47620221A004}" presName="text4" presStyleLbl="fgAcc4" presStyleIdx="0" presStyleCnt="2" custLinFactNeighborX="761" custLinFactNeighborY="-76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51CB126-E531-4D15-839B-FB69BB060CE4}" type="pres">
      <dgm:prSet presAssocID="{D3E0EF8E-0EB5-4102-83EB-47620221A004}" presName="hierChild5" presStyleCnt="0"/>
      <dgm:spPr/>
    </dgm:pt>
    <dgm:pt modelId="{367C60F0-7B70-48DB-AB61-FA543B13EF36}" type="pres">
      <dgm:prSet presAssocID="{B924CF9B-99B9-4E52-ACF3-7437D090AE92}" presName="Name17" presStyleLbl="parChTrans1D3" presStyleIdx="1" presStyleCnt="3"/>
      <dgm:spPr/>
      <dgm:t>
        <a:bodyPr/>
        <a:lstStyle/>
        <a:p>
          <a:endParaRPr lang="ru-RU"/>
        </a:p>
      </dgm:t>
    </dgm:pt>
    <dgm:pt modelId="{C05B9184-B5EE-4D1D-A974-E0B646F1CEA7}" type="pres">
      <dgm:prSet presAssocID="{AEE151EA-F046-4A16-9A58-890CE6E7590D}" presName="hierRoot3" presStyleCnt="0"/>
      <dgm:spPr/>
    </dgm:pt>
    <dgm:pt modelId="{02EADF9B-EA02-4456-BB9D-0043BF726332}" type="pres">
      <dgm:prSet presAssocID="{AEE151EA-F046-4A16-9A58-890CE6E7590D}" presName="composite3" presStyleCnt="0"/>
      <dgm:spPr/>
    </dgm:pt>
    <dgm:pt modelId="{2F910449-CBAF-4180-893B-C78A7C97E963}" type="pres">
      <dgm:prSet presAssocID="{AEE151EA-F046-4A16-9A58-890CE6E7590D}" presName="background3" presStyleLbl="node3" presStyleIdx="1" presStyleCnt="3"/>
      <dgm:spPr/>
    </dgm:pt>
    <dgm:pt modelId="{E41AB861-C2A6-40C1-A7C6-047368E6C6D1}" type="pres">
      <dgm:prSet presAssocID="{AEE151EA-F046-4A16-9A58-890CE6E7590D}" presName="text3" presStyleLbl="fgAcc3" presStyleIdx="1" presStyleCnt="3" custLinFactNeighborX="761" custLinFactNeighborY="-76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F76A4B0-A160-4644-9E2C-5B78C510CDD2}" type="pres">
      <dgm:prSet presAssocID="{AEE151EA-F046-4A16-9A58-890CE6E7590D}" presName="hierChild4" presStyleCnt="0"/>
      <dgm:spPr/>
    </dgm:pt>
    <dgm:pt modelId="{017F049D-B3F3-4ED0-8401-112E7DB42205}" type="pres">
      <dgm:prSet presAssocID="{F2BE54E5-03BE-4650-9180-B2E43700C16D}" presName="Name23" presStyleLbl="parChTrans1D4" presStyleIdx="1" presStyleCnt="2"/>
      <dgm:spPr/>
      <dgm:t>
        <a:bodyPr/>
        <a:lstStyle/>
        <a:p>
          <a:endParaRPr lang="ru-RU"/>
        </a:p>
      </dgm:t>
    </dgm:pt>
    <dgm:pt modelId="{A395528A-0366-4E87-92E7-27DB62B5BB25}" type="pres">
      <dgm:prSet presAssocID="{A742A2A8-23C3-46A3-B394-CF376DD4DE97}" presName="hierRoot4" presStyleCnt="0"/>
      <dgm:spPr/>
    </dgm:pt>
    <dgm:pt modelId="{1459713C-CBD3-47DA-BF9F-C73E77380501}" type="pres">
      <dgm:prSet presAssocID="{A742A2A8-23C3-46A3-B394-CF376DD4DE97}" presName="composite4" presStyleCnt="0"/>
      <dgm:spPr/>
    </dgm:pt>
    <dgm:pt modelId="{530DA07F-FECF-4C82-BDA0-C3D7F9324FB1}" type="pres">
      <dgm:prSet presAssocID="{A742A2A8-23C3-46A3-B394-CF376DD4DE97}" presName="background4" presStyleLbl="node4" presStyleIdx="1" presStyleCnt="2"/>
      <dgm:spPr/>
    </dgm:pt>
    <dgm:pt modelId="{394032D9-FD2F-458C-99CD-5FDA244F5A39}" type="pres">
      <dgm:prSet presAssocID="{A742A2A8-23C3-46A3-B394-CF376DD4DE97}" presName="text4" presStyleLbl="fgAcc4" presStyleIdx="1" presStyleCnt="2" custLinFactNeighborX="761" custLinFactNeighborY="-76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BE2AEFB-89C1-47D0-8B73-28DFD30A7287}" type="pres">
      <dgm:prSet presAssocID="{A742A2A8-23C3-46A3-B394-CF376DD4DE97}" presName="hierChild5" presStyleCnt="0"/>
      <dgm:spPr/>
    </dgm:pt>
    <dgm:pt modelId="{D6C6A48D-C503-49DC-A6E7-A6689FF5DCD7}" type="pres">
      <dgm:prSet presAssocID="{0B9A6AFD-B3F7-4EF0-BEBD-5710CB5A2E2B}" presName="Name17" presStyleLbl="parChTrans1D3" presStyleIdx="2" presStyleCnt="3"/>
      <dgm:spPr/>
      <dgm:t>
        <a:bodyPr/>
        <a:lstStyle/>
        <a:p>
          <a:endParaRPr lang="ru-RU"/>
        </a:p>
      </dgm:t>
    </dgm:pt>
    <dgm:pt modelId="{E54276B1-E5F9-4B9C-BDD3-D025A58B5FF6}" type="pres">
      <dgm:prSet presAssocID="{1F9D2BBF-000F-41BE-870F-402F54CA3AD8}" presName="hierRoot3" presStyleCnt="0"/>
      <dgm:spPr/>
    </dgm:pt>
    <dgm:pt modelId="{1596D73D-84BE-4410-920B-28AB96C2B907}" type="pres">
      <dgm:prSet presAssocID="{1F9D2BBF-000F-41BE-870F-402F54CA3AD8}" presName="composite3" presStyleCnt="0"/>
      <dgm:spPr/>
    </dgm:pt>
    <dgm:pt modelId="{B16E1AF2-B3F8-4072-9DEA-CA1C4F55F002}" type="pres">
      <dgm:prSet presAssocID="{1F9D2BBF-000F-41BE-870F-402F54CA3AD8}" presName="background3" presStyleLbl="node3" presStyleIdx="2" presStyleCnt="3"/>
      <dgm:spPr/>
    </dgm:pt>
    <dgm:pt modelId="{7D582988-7062-4DD1-9E3D-545F9A9D84C8}" type="pres">
      <dgm:prSet presAssocID="{1F9D2BBF-000F-41BE-870F-402F54CA3AD8}" presName="text3" presStyleLbl="fgAcc3" presStyleIdx="2" presStyleCnt="3" custLinFactNeighborX="761" custLinFactNeighborY="-76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0AE999E-837B-4524-887B-26A6D544C5DC}" type="pres">
      <dgm:prSet presAssocID="{1F9D2BBF-000F-41BE-870F-402F54CA3AD8}" presName="hierChild4" presStyleCnt="0"/>
      <dgm:spPr/>
    </dgm:pt>
  </dgm:ptLst>
  <dgm:cxnLst>
    <dgm:cxn modelId="{9FCEDF63-4E6D-48E9-8938-3894D4924CB6}" type="presOf" srcId="{AEE151EA-F046-4A16-9A58-890CE6E7590D}" destId="{E41AB861-C2A6-40C1-A7C6-047368E6C6D1}" srcOrd="0" destOrd="0" presId="urn:microsoft.com/office/officeart/2005/8/layout/hierarchy1"/>
    <dgm:cxn modelId="{E850054F-BD8B-4065-9DF5-BE4B2B785A72}" type="presOf" srcId="{A742A2A8-23C3-46A3-B394-CF376DD4DE97}" destId="{394032D9-FD2F-458C-99CD-5FDA244F5A39}" srcOrd="0" destOrd="0" presId="urn:microsoft.com/office/officeart/2005/8/layout/hierarchy1"/>
    <dgm:cxn modelId="{18F611C8-52B1-4158-9690-296195316901}" type="presOf" srcId="{AF9E15B2-D218-4F01-9A63-E253F2731878}" destId="{5BDBFEEF-B932-4D9E-B379-389852BBA9CC}" srcOrd="0" destOrd="0" presId="urn:microsoft.com/office/officeart/2005/8/layout/hierarchy1"/>
    <dgm:cxn modelId="{594EDB24-D84F-41DA-A726-98FC06B71665}" srcId="{768B92E7-FC4B-4C89-A937-186E4372E0FA}" destId="{AF9E15B2-D218-4F01-9A63-E253F2731878}" srcOrd="0" destOrd="0" parTransId="{E8AFBA90-34B9-4161-82BA-477B1D6D51F0}" sibTransId="{5C74D2EF-F669-4D9A-8C7B-D43E270FAAC3}"/>
    <dgm:cxn modelId="{928AD4BF-E8EE-4BD6-8392-B7D0608A224F}" type="presOf" srcId="{768B92E7-FC4B-4C89-A937-186E4372E0FA}" destId="{E45F4647-3C0C-48EB-9C91-BCDA45A81C7E}" srcOrd="0" destOrd="0" presId="urn:microsoft.com/office/officeart/2005/8/layout/hierarchy1"/>
    <dgm:cxn modelId="{5031135C-242A-4923-A43B-24D8040CEAFD}" type="presOf" srcId="{F2BE54E5-03BE-4650-9180-B2E43700C16D}" destId="{017F049D-B3F3-4ED0-8401-112E7DB42205}" srcOrd="0" destOrd="0" presId="urn:microsoft.com/office/officeart/2005/8/layout/hierarchy1"/>
    <dgm:cxn modelId="{09E0E659-429B-40E0-A7DA-06036ED20F6C}" srcId="{AF9E15B2-D218-4F01-9A63-E253F2731878}" destId="{5DD3B0C7-28C1-4AE2-9881-5158C7FE96E1}" srcOrd="0" destOrd="0" parTransId="{B5AC5709-D3F1-4B9D-A26F-D0519F6E1A4C}" sibTransId="{074B03D0-EF17-40E0-903C-7988E1BD9D29}"/>
    <dgm:cxn modelId="{4B6AAA33-0010-4B89-B9F8-C5B48B56994B}" type="presOf" srcId="{D990A411-90B1-4822-A3C5-110DD14A6C40}" destId="{AFD10910-E8B0-4ABD-9B8C-9E2D0227B769}" srcOrd="0" destOrd="0" presId="urn:microsoft.com/office/officeart/2005/8/layout/hierarchy1"/>
    <dgm:cxn modelId="{540ABE17-9CD5-4BFC-9D98-28A43EC46238}" type="presOf" srcId="{5DD3B0C7-28C1-4AE2-9881-5158C7FE96E1}" destId="{9DDC8A56-943B-48FF-8AB9-75EE5E1E351A}" srcOrd="0" destOrd="0" presId="urn:microsoft.com/office/officeart/2005/8/layout/hierarchy1"/>
    <dgm:cxn modelId="{4CAD15EF-C88C-4ED5-BB82-1142189449E2}" srcId="{AEE151EA-F046-4A16-9A58-890CE6E7590D}" destId="{A742A2A8-23C3-46A3-B394-CF376DD4DE97}" srcOrd="0" destOrd="0" parTransId="{F2BE54E5-03BE-4650-9180-B2E43700C16D}" sibTransId="{D087AD90-BBA0-4812-9DB6-AA555E6FE417}"/>
    <dgm:cxn modelId="{24E68C72-C3F0-49CB-85ED-CB8F7D2AFD0A}" type="presOf" srcId="{5110432F-05FE-4684-B446-9DEF4F2E291F}" destId="{EE6069B5-D5B7-4775-80FE-612BA88EEE82}" srcOrd="0" destOrd="0" presId="urn:microsoft.com/office/officeart/2005/8/layout/hierarchy1"/>
    <dgm:cxn modelId="{EC15B0A1-988D-47FE-9B69-DB1BC600570B}" srcId="{5DD3B0C7-28C1-4AE2-9881-5158C7FE96E1}" destId="{AEE151EA-F046-4A16-9A58-890CE6E7590D}" srcOrd="1" destOrd="0" parTransId="{B924CF9B-99B9-4E52-ACF3-7437D090AE92}" sibTransId="{AFC8D814-0593-47FA-9B72-4716062AAA71}"/>
    <dgm:cxn modelId="{6DB7FF19-5C50-4E59-8C07-2914AB1BAB7E}" type="presOf" srcId="{88FD3DD9-7075-46F3-B999-A63AA3DFF406}" destId="{FC527824-559E-4EE6-8596-A5455559831E}" srcOrd="0" destOrd="0" presId="urn:microsoft.com/office/officeart/2005/8/layout/hierarchy1"/>
    <dgm:cxn modelId="{27F8DEC6-898B-4B6C-B408-D8963C5E289F}" type="presOf" srcId="{1F9D2BBF-000F-41BE-870F-402F54CA3AD8}" destId="{7D582988-7062-4DD1-9E3D-545F9A9D84C8}" srcOrd="0" destOrd="0" presId="urn:microsoft.com/office/officeart/2005/8/layout/hierarchy1"/>
    <dgm:cxn modelId="{584E55D1-600F-4772-8487-F1DC26F8850B}" srcId="{5DD3B0C7-28C1-4AE2-9881-5158C7FE96E1}" destId="{D990A411-90B1-4822-A3C5-110DD14A6C40}" srcOrd="0" destOrd="0" parTransId="{5110432F-05FE-4684-B446-9DEF4F2E291F}" sibTransId="{FD2E51A1-BE20-4AA5-8CC7-43D8842FA74D}"/>
    <dgm:cxn modelId="{CCEA2B96-0529-46D9-9EDD-5E7C33081170}" type="presOf" srcId="{D3E0EF8E-0EB5-4102-83EB-47620221A004}" destId="{CECB4FED-0BCC-4F8D-B62E-8961C77A80AF}" srcOrd="0" destOrd="0" presId="urn:microsoft.com/office/officeart/2005/8/layout/hierarchy1"/>
    <dgm:cxn modelId="{27EBC21F-E3CD-4225-B6D6-C4967107D044}" type="presOf" srcId="{B5AC5709-D3F1-4B9D-A26F-D0519F6E1A4C}" destId="{947EC508-685C-41DF-8540-012B6A7D5EA4}" srcOrd="0" destOrd="0" presId="urn:microsoft.com/office/officeart/2005/8/layout/hierarchy1"/>
    <dgm:cxn modelId="{3BFFC0F9-A499-4482-9C28-E0186BA58297}" srcId="{5DD3B0C7-28C1-4AE2-9881-5158C7FE96E1}" destId="{1F9D2BBF-000F-41BE-870F-402F54CA3AD8}" srcOrd="2" destOrd="0" parTransId="{0B9A6AFD-B3F7-4EF0-BEBD-5710CB5A2E2B}" sibTransId="{14679C13-2D6C-43A9-8D56-9CC707E913EF}"/>
    <dgm:cxn modelId="{BC51A72D-1F6D-4ED9-B5A6-7F14ED04E5E8}" srcId="{D990A411-90B1-4822-A3C5-110DD14A6C40}" destId="{D3E0EF8E-0EB5-4102-83EB-47620221A004}" srcOrd="0" destOrd="0" parTransId="{88FD3DD9-7075-46F3-B999-A63AA3DFF406}" sibTransId="{1078F886-35F9-4CCA-81AD-261DA07EE9B8}"/>
    <dgm:cxn modelId="{396B94DA-86F6-424B-802C-AF4EFD1ADDFC}" type="presOf" srcId="{B924CF9B-99B9-4E52-ACF3-7437D090AE92}" destId="{367C60F0-7B70-48DB-AB61-FA543B13EF36}" srcOrd="0" destOrd="0" presId="urn:microsoft.com/office/officeart/2005/8/layout/hierarchy1"/>
    <dgm:cxn modelId="{00858C67-B132-425E-A9E2-B1CB63B535B1}" type="presOf" srcId="{0B9A6AFD-B3F7-4EF0-BEBD-5710CB5A2E2B}" destId="{D6C6A48D-C503-49DC-A6E7-A6689FF5DCD7}" srcOrd="0" destOrd="0" presId="urn:microsoft.com/office/officeart/2005/8/layout/hierarchy1"/>
    <dgm:cxn modelId="{0846E65F-7431-432F-9038-2D8473093233}" type="presParOf" srcId="{E45F4647-3C0C-48EB-9C91-BCDA45A81C7E}" destId="{64A34E4E-9572-419F-B44B-F972B4933892}" srcOrd="0" destOrd="0" presId="urn:microsoft.com/office/officeart/2005/8/layout/hierarchy1"/>
    <dgm:cxn modelId="{9A2C7A1A-D1D4-4BAB-81F8-4D292FAC24AB}" type="presParOf" srcId="{64A34E4E-9572-419F-B44B-F972B4933892}" destId="{7C22D537-1105-4EF1-BB17-74688616BD6A}" srcOrd="0" destOrd="0" presId="urn:microsoft.com/office/officeart/2005/8/layout/hierarchy1"/>
    <dgm:cxn modelId="{E27DC5EB-C929-4CC0-A0C6-A60ACDC3F50F}" type="presParOf" srcId="{7C22D537-1105-4EF1-BB17-74688616BD6A}" destId="{E4D52E3C-0FD0-41B6-AFE5-83820597CE60}" srcOrd="0" destOrd="0" presId="urn:microsoft.com/office/officeart/2005/8/layout/hierarchy1"/>
    <dgm:cxn modelId="{7F639686-D93A-4225-B673-E8FCB9B428AF}" type="presParOf" srcId="{7C22D537-1105-4EF1-BB17-74688616BD6A}" destId="{5BDBFEEF-B932-4D9E-B379-389852BBA9CC}" srcOrd="1" destOrd="0" presId="urn:microsoft.com/office/officeart/2005/8/layout/hierarchy1"/>
    <dgm:cxn modelId="{BDEFC39D-0DFF-48F5-B646-AC78B49659A2}" type="presParOf" srcId="{64A34E4E-9572-419F-B44B-F972B4933892}" destId="{C84C44A8-C203-4261-AA30-D694C3AC0C88}" srcOrd="1" destOrd="0" presId="urn:microsoft.com/office/officeart/2005/8/layout/hierarchy1"/>
    <dgm:cxn modelId="{F6549EF1-F188-4913-8CBE-0407C4355499}" type="presParOf" srcId="{C84C44A8-C203-4261-AA30-D694C3AC0C88}" destId="{947EC508-685C-41DF-8540-012B6A7D5EA4}" srcOrd="0" destOrd="0" presId="urn:microsoft.com/office/officeart/2005/8/layout/hierarchy1"/>
    <dgm:cxn modelId="{42FC973D-A32B-4B78-8201-AA39B6AFF5F3}" type="presParOf" srcId="{C84C44A8-C203-4261-AA30-D694C3AC0C88}" destId="{C5B554FC-473B-43D3-BE40-01001E5BD430}" srcOrd="1" destOrd="0" presId="urn:microsoft.com/office/officeart/2005/8/layout/hierarchy1"/>
    <dgm:cxn modelId="{4B7501A8-ABCA-4ED3-9E72-5A9D7B86543F}" type="presParOf" srcId="{C5B554FC-473B-43D3-BE40-01001E5BD430}" destId="{1E539F2C-F403-4C10-BA76-CB25D430DD96}" srcOrd="0" destOrd="0" presId="urn:microsoft.com/office/officeart/2005/8/layout/hierarchy1"/>
    <dgm:cxn modelId="{877BA45E-BF13-4AA8-9586-6B2ED8B81B9E}" type="presParOf" srcId="{1E539F2C-F403-4C10-BA76-CB25D430DD96}" destId="{DACBC318-0784-4AF9-BEB4-1BB0C7EBB0BB}" srcOrd="0" destOrd="0" presId="urn:microsoft.com/office/officeart/2005/8/layout/hierarchy1"/>
    <dgm:cxn modelId="{07D85638-59AC-4853-A4CC-0D33192C28A6}" type="presParOf" srcId="{1E539F2C-F403-4C10-BA76-CB25D430DD96}" destId="{9DDC8A56-943B-48FF-8AB9-75EE5E1E351A}" srcOrd="1" destOrd="0" presId="urn:microsoft.com/office/officeart/2005/8/layout/hierarchy1"/>
    <dgm:cxn modelId="{E32ABAE4-E199-4FE9-8852-33BBCA019889}" type="presParOf" srcId="{C5B554FC-473B-43D3-BE40-01001E5BD430}" destId="{46C7C89C-A6D5-4CA0-9D8E-91BEE36B34DE}" srcOrd="1" destOrd="0" presId="urn:microsoft.com/office/officeart/2005/8/layout/hierarchy1"/>
    <dgm:cxn modelId="{3FD0CAD4-0605-4E02-BF97-3EAD669E17E3}" type="presParOf" srcId="{46C7C89C-A6D5-4CA0-9D8E-91BEE36B34DE}" destId="{EE6069B5-D5B7-4775-80FE-612BA88EEE82}" srcOrd="0" destOrd="0" presId="urn:microsoft.com/office/officeart/2005/8/layout/hierarchy1"/>
    <dgm:cxn modelId="{EFBBF7AC-56E1-4E3F-BF98-A2C2B9867276}" type="presParOf" srcId="{46C7C89C-A6D5-4CA0-9D8E-91BEE36B34DE}" destId="{DFCDA150-AAEB-41F5-A44E-34573D115FAF}" srcOrd="1" destOrd="0" presId="urn:microsoft.com/office/officeart/2005/8/layout/hierarchy1"/>
    <dgm:cxn modelId="{C7A897DC-67CD-4650-B3F5-EF6A0A705A55}" type="presParOf" srcId="{DFCDA150-AAEB-41F5-A44E-34573D115FAF}" destId="{21FADD44-0A81-463F-8AC0-A4D7BDE46C41}" srcOrd="0" destOrd="0" presId="urn:microsoft.com/office/officeart/2005/8/layout/hierarchy1"/>
    <dgm:cxn modelId="{C3AA78F3-82EB-46A8-AB6F-96292EEB2744}" type="presParOf" srcId="{21FADD44-0A81-463F-8AC0-A4D7BDE46C41}" destId="{8A375068-5123-4515-9A7F-ED84FBE8A94F}" srcOrd="0" destOrd="0" presId="urn:microsoft.com/office/officeart/2005/8/layout/hierarchy1"/>
    <dgm:cxn modelId="{70693E3F-7125-4CF3-B21A-45D2DC58E334}" type="presParOf" srcId="{21FADD44-0A81-463F-8AC0-A4D7BDE46C41}" destId="{AFD10910-E8B0-4ABD-9B8C-9E2D0227B769}" srcOrd="1" destOrd="0" presId="urn:microsoft.com/office/officeart/2005/8/layout/hierarchy1"/>
    <dgm:cxn modelId="{CA3EB101-477A-45CD-9ABE-A56C0208D2BD}" type="presParOf" srcId="{DFCDA150-AAEB-41F5-A44E-34573D115FAF}" destId="{85C295E1-FBB2-42EE-9DF7-3F38A543A88F}" srcOrd="1" destOrd="0" presId="urn:microsoft.com/office/officeart/2005/8/layout/hierarchy1"/>
    <dgm:cxn modelId="{6694066A-DAE4-4C3A-A07A-C8613C930791}" type="presParOf" srcId="{85C295E1-FBB2-42EE-9DF7-3F38A543A88F}" destId="{FC527824-559E-4EE6-8596-A5455559831E}" srcOrd="0" destOrd="0" presId="urn:microsoft.com/office/officeart/2005/8/layout/hierarchy1"/>
    <dgm:cxn modelId="{509520CC-E032-4144-8A4B-E5A1D96B8968}" type="presParOf" srcId="{85C295E1-FBB2-42EE-9DF7-3F38A543A88F}" destId="{6DB0E3FD-8B68-4810-ADA7-3C3E87814168}" srcOrd="1" destOrd="0" presId="urn:microsoft.com/office/officeart/2005/8/layout/hierarchy1"/>
    <dgm:cxn modelId="{8D0A3705-D016-4277-9DBF-DC8985084EC5}" type="presParOf" srcId="{6DB0E3FD-8B68-4810-ADA7-3C3E87814168}" destId="{146FB76D-CD9A-4CF6-BEB6-E9A0558DC216}" srcOrd="0" destOrd="0" presId="urn:microsoft.com/office/officeart/2005/8/layout/hierarchy1"/>
    <dgm:cxn modelId="{E1C1A64B-4A58-45C8-8DAD-B599E20750AE}" type="presParOf" srcId="{146FB76D-CD9A-4CF6-BEB6-E9A0558DC216}" destId="{A6C03081-6272-4358-8427-1E4687396851}" srcOrd="0" destOrd="0" presId="urn:microsoft.com/office/officeart/2005/8/layout/hierarchy1"/>
    <dgm:cxn modelId="{44FFD66F-8FE6-4575-BB8A-AA0B671C1976}" type="presParOf" srcId="{146FB76D-CD9A-4CF6-BEB6-E9A0558DC216}" destId="{CECB4FED-0BCC-4F8D-B62E-8961C77A80AF}" srcOrd="1" destOrd="0" presId="urn:microsoft.com/office/officeart/2005/8/layout/hierarchy1"/>
    <dgm:cxn modelId="{047735EE-55C6-480F-995A-47E2C00A5769}" type="presParOf" srcId="{6DB0E3FD-8B68-4810-ADA7-3C3E87814168}" destId="{A51CB126-E531-4D15-839B-FB69BB060CE4}" srcOrd="1" destOrd="0" presId="urn:microsoft.com/office/officeart/2005/8/layout/hierarchy1"/>
    <dgm:cxn modelId="{E0BBC7BE-98F3-4BEC-864C-620736CFFB5A}" type="presParOf" srcId="{46C7C89C-A6D5-4CA0-9D8E-91BEE36B34DE}" destId="{367C60F0-7B70-48DB-AB61-FA543B13EF36}" srcOrd="2" destOrd="0" presId="urn:microsoft.com/office/officeart/2005/8/layout/hierarchy1"/>
    <dgm:cxn modelId="{156E2F63-CC55-46DE-A249-4EF1F7F44ED9}" type="presParOf" srcId="{46C7C89C-A6D5-4CA0-9D8E-91BEE36B34DE}" destId="{C05B9184-B5EE-4D1D-A974-E0B646F1CEA7}" srcOrd="3" destOrd="0" presId="urn:microsoft.com/office/officeart/2005/8/layout/hierarchy1"/>
    <dgm:cxn modelId="{5398DF11-F91E-43F7-B35D-44C6BDF33F88}" type="presParOf" srcId="{C05B9184-B5EE-4D1D-A974-E0B646F1CEA7}" destId="{02EADF9B-EA02-4456-BB9D-0043BF726332}" srcOrd="0" destOrd="0" presId="urn:microsoft.com/office/officeart/2005/8/layout/hierarchy1"/>
    <dgm:cxn modelId="{15D34CAA-DDBA-4F96-A8B0-C999E698B424}" type="presParOf" srcId="{02EADF9B-EA02-4456-BB9D-0043BF726332}" destId="{2F910449-CBAF-4180-893B-C78A7C97E963}" srcOrd="0" destOrd="0" presId="urn:microsoft.com/office/officeart/2005/8/layout/hierarchy1"/>
    <dgm:cxn modelId="{7199764B-586E-4DFD-B839-23B3DE011E78}" type="presParOf" srcId="{02EADF9B-EA02-4456-BB9D-0043BF726332}" destId="{E41AB861-C2A6-40C1-A7C6-047368E6C6D1}" srcOrd="1" destOrd="0" presId="urn:microsoft.com/office/officeart/2005/8/layout/hierarchy1"/>
    <dgm:cxn modelId="{FAC43636-3FC6-4784-827A-A67DB1288C6F}" type="presParOf" srcId="{C05B9184-B5EE-4D1D-A974-E0B646F1CEA7}" destId="{3F76A4B0-A160-4644-9E2C-5B78C510CDD2}" srcOrd="1" destOrd="0" presId="urn:microsoft.com/office/officeart/2005/8/layout/hierarchy1"/>
    <dgm:cxn modelId="{A4BCB2BF-94DE-46A4-B140-D0920FD66B82}" type="presParOf" srcId="{3F76A4B0-A160-4644-9E2C-5B78C510CDD2}" destId="{017F049D-B3F3-4ED0-8401-112E7DB42205}" srcOrd="0" destOrd="0" presId="urn:microsoft.com/office/officeart/2005/8/layout/hierarchy1"/>
    <dgm:cxn modelId="{FD5CB453-FFB2-4EBD-ABEE-DF9FEFA683E7}" type="presParOf" srcId="{3F76A4B0-A160-4644-9E2C-5B78C510CDD2}" destId="{A395528A-0366-4E87-92E7-27DB62B5BB25}" srcOrd="1" destOrd="0" presId="urn:microsoft.com/office/officeart/2005/8/layout/hierarchy1"/>
    <dgm:cxn modelId="{73DB31DC-632C-489F-A8DB-243346D61313}" type="presParOf" srcId="{A395528A-0366-4E87-92E7-27DB62B5BB25}" destId="{1459713C-CBD3-47DA-BF9F-C73E77380501}" srcOrd="0" destOrd="0" presId="urn:microsoft.com/office/officeart/2005/8/layout/hierarchy1"/>
    <dgm:cxn modelId="{1D78422B-1E66-40B5-B6BF-BEF2C677DBC8}" type="presParOf" srcId="{1459713C-CBD3-47DA-BF9F-C73E77380501}" destId="{530DA07F-FECF-4C82-BDA0-C3D7F9324FB1}" srcOrd="0" destOrd="0" presId="urn:microsoft.com/office/officeart/2005/8/layout/hierarchy1"/>
    <dgm:cxn modelId="{910AAF5D-C1D0-4315-9045-CFE5675B8881}" type="presParOf" srcId="{1459713C-CBD3-47DA-BF9F-C73E77380501}" destId="{394032D9-FD2F-458C-99CD-5FDA244F5A39}" srcOrd="1" destOrd="0" presId="urn:microsoft.com/office/officeart/2005/8/layout/hierarchy1"/>
    <dgm:cxn modelId="{A35EAF93-90EB-4E24-AE31-C1B21BBF2DFF}" type="presParOf" srcId="{A395528A-0366-4E87-92E7-27DB62B5BB25}" destId="{2BE2AEFB-89C1-47D0-8B73-28DFD30A7287}" srcOrd="1" destOrd="0" presId="urn:microsoft.com/office/officeart/2005/8/layout/hierarchy1"/>
    <dgm:cxn modelId="{B21EDB96-04DD-4C64-9090-89953A7F5F44}" type="presParOf" srcId="{46C7C89C-A6D5-4CA0-9D8E-91BEE36B34DE}" destId="{D6C6A48D-C503-49DC-A6E7-A6689FF5DCD7}" srcOrd="4" destOrd="0" presId="urn:microsoft.com/office/officeart/2005/8/layout/hierarchy1"/>
    <dgm:cxn modelId="{FC284001-0CF1-4A58-A7FA-29608965CE1C}" type="presParOf" srcId="{46C7C89C-A6D5-4CA0-9D8E-91BEE36B34DE}" destId="{E54276B1-E5F9-4B9C-BDD3-D025A58B5FF6}" srcOrd="5" destOrd="0" presId="urn:microsoft.com/office/officeart/2005/8/layout/hierarchy1"/>
    <dgm:cxn modelId="{4F05D3FF-4E61-4A24-AE8E-1A6582221041}" type="presParOf" srcId="{E54276B1-E5F9-4B9C-BDD3-D025A58B5FF6}" destId="{1596D73D-84BE-4410-920B-28AB96C2B907}" srcOrd="0" destOrd="0" presId="urn:microsoft.com/office/officeart/2005/8/layout/hierarchy1"/>
    <dgm:cxn modelId="{387D4F67-7E93-4F79-833A-94068EAEB658}" type="presParOf" srcId="{1596D73D-84BE-4410-920B-28AB96C2B907}" destId="{B16E1AF2-B3F8-4072-9DEA-CA1C4F55F002}" srcOrd="0" destOrd="0" presId="urn:microsoft.com/office/officeart/2005/8/layout/hierarchy1"/>
    <dgm:cxn modelId="{0D9DCB5F-B855-45D5-A324-EF8F8875A8DC}" type="presParOf" srcId="{1596D73D-84BE-4410-920B-28AB96C2B907}" destId="{7D582988-7062-4DD1-9E3D-545F9A9D84C8}" srcOrd="1" destOrd="0" presId="urn:microsoft.com/office/officeart/2005/8/layout/hierarchy1"/>
    <dgm:cxn modelId="{384E61BC-4300-499E-BAD2-191A19B099B5}" type="presParOf" srcId="{E54276B1-E5F9-4B9C-BDD3-D025A58B5FF6}" destId="{C0AE999E-837B-4524-887B-26A6D544C5D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075EC27-E442-44F8-9F3C-7AB14128D5B0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D386F0A-4EC4-41B2-89D8-C7ED517781E4}">
      <dgm:prSet phldrT="[Текст]"/>
      <dgm:spPr/>
      <dgm:t>
        <a:bodyPr/>
        <a:lstStyle/>
        <a:p>
          <a:r>
            <a:rPr lang="ru-RU">
              <a:latin typeface="Times New Roman" pitchFamily="18" charset="0"/>
              <a:cs typeface="Times New Roman" pitchFamily="18" charset="0"/>
            </a:rPr>
            <a:t>ВИГОДИ  ДЛЯ БІЗНЕСУ ВІД РОЗТАШУВАННЯ В ТЕХНОПАРКУ</a:t>
          </a:r>
        </a:p>
      </dgm:t>
    </dgm:pt>
    <dgm:pt modelId="{184FFF75-D2F9-4596-BA44-EF764045A7E2}" type="parTrans" cxnId="{184E74F2-7C99-4C9E-824C-BCE42FC7596A}">
      <dgm:prSet/>
      <dgm:spPr/>
      <dgm:t>
        <a:bodyPr/>
        <a:lstStyle/>
        <a:p>
          <a:endParaRPr lang="ru-RU"/>
        </a:p>
      </dgm:t>
    </dgm:pt>
    <dgm:pt modelId="{D0C6F4FF-0846-4E85-801D-09F7A7B5B5E4}" type="sibTrans" cxnId="{184E74F2-7C99-4C9E-824C-BCE42FC7596A}">
      <dgm:prSet/>
      <dgm:spPr/>
      <dgm:t>
        <a:bodyPr/>
        <a:lstStyle/>
        <a:p>
          <a:endParaRPr lang="ru-RU"/>
        </a:p>
      </dgm:t>
    </dgm:pt>
    <dgm:pt modelId="{ACEAE3A4-5077-49B5-8DFD-817FC4965262}">
      <dgm:prSet phldrT="[Текст]" custT="1"/>
      <dgm:spPr/>
      <dgm:t>
        <a:bodyPr/>
        <a:lstStyle/>
        <a:p>
          <a:r>
            <a:rPr lang="uk-UA" sz="1400" noProof="0" dirty="0" smtClean="0">
              <a:latin typeface="Times New Roman" pitchFamily="18" charset="0"/>
              <a:cs typeface="Times New Roman" pitchFamily="18" charset="0"/>
            </a:rPr>
            <a:t>пільговий податковий та митний режим реалізації інноваційних проектів  </a:t>
          </a:r>
          <a:endParaRPr lang="uk-UA" sz="1400" noProof="0" dirty="0">
            <a:latin typeface="Times New Roman" pitchFamily="18" charset="0"/>
            <a:cs typeface="Times New Roman" pitchFamily="18" charset="0"/>
          </a:endParaRPr>
        </a:p>
      </dgm:t>
    </dgm:pt>
    <dgm:pt modelId="{7FDAC03D-AD5A-4348-8549-81B5564E6CD0}" type="parTrans" cxnId="{D8D02F89-480B-4905-9E5D-D6CE62AD5CA3}">
      <dgm:prSet/>
      <dgm:spPr/>
      <dgm:t>
        <a:bodyPr/>
        <a:lstStyle/>
        <a:p>
          <a:endParaRPr lang="ru-RU"/>
        </a:p>
      </dgm:t>
    </dgm:pt>
    <dgm:pt modelId="{5E1C5C31-E6B5-4475-A494-C78554CE6C05}" type="sibTrans" cxnId="{D8D02F89-480B-4905-9E5D-D6CE62AD5CA3}">
      <dgm:prSet/>
      <dgm:spPr/>
      <dgm:t>
        <a:bodyPr/>
        <a:lstStyle/>
        <a:p>
          <a:endParaRPr lang="ru-RU"/>
        </a:p>
      </dgm:t>
    </dgm:pt>
    <dgm:pt modelId="{42E652D0-C996-413E-8B69-A08551B790CD}">
      <dgm:prSet phldrT="[Текст]" custT="1"/>
      <dgm:spPr/>
      <dgm:t>
        <a:bodyPr/>
        <a:lstStyle/>
        <a:p>
          <a:r>
            <a:rPr lang="uk-UA" sz="1400" noProof="0" dirty="0" smtClean="0">
              <a:latin typeface="Times New Roman" pitchFamily="18" charset="0"/>
              <a:cs typeface="Times New Roman" pitchFamily="18" charset="0"/>
            </a:rPr>
            <a:t>можливість отримання площ для розташування бізнесу на пільгових умовах</a:t>
          </a:r>
          <a:endParaRPr lang="uk-UA" sz="1400" noProof="0" dirty="0">
            <a:latin typeface="Times New Roman" pitchFamily="18" charset="0"/>
            <a:cs typeface="Times New Roman" pitchFamily="18" charset="0"/>
          </a:endParaRPr>
        </a:p>
      </dgm:t>
    </dgm:pt>
    <dgm:pt modelId="{06CF3B89-0283-4B5C-BE00-3971B9D0996A}" type="parTrans" cxnId="{7F6791A6-9671-479E-90F0-1E4163028BB4}">
      <dgm:prSet/>
      <dgm:spPr/>
      <dgm:t>
        <a:bodyPr/>
        <a:lstStyle/>
        <a:p>
          <a:endParaRPr lang="ru-RU"/>
        </a:p>
      </dgm:t>
    </dgm:pt>
    <dgm:pt modelId="{16E065F5-4C42-4FC0-A739-6172E31DAB04}" type="sibTrans" cxnId="{7F6791A6-9671-479E-90F0-1E4163028BB4}">
      <dgm:prSet/>
      <dgm:spPr/>
      <dgm:t>
        <a:bodyPr/>
        <a:lstStyle/>
        <a:p>
          <a:endParaRPr lang="ru-RU"/>
        </a:p>
      </dgm:t>
    </dgm:pt>
    <dgm:pt modelId="{6F97D64B-7303-4DA9-9308-E9CFDDE5856D}">
      <dgm:prSet phldrT="[Текст]" custT="1"/>
      <dgm:spPr/>
      <dgm:t>
        <a:bodyPr/>
        <a:lstStyle/>
        <a:p>
          <a:r>
            <a:rPr lang="uk-UA" sz="1400" noProof="0" dirty="0" smtClean="0">
              <a:latin typeface="Times New Roman" pitchFamily="18" charset="0"/>
              <a:cs typeface="Times New Roman" pitchFamily="18" charset="0"/>
            </a:rPr>
            <a:t>можливість використання бренду технопарку</a:t>
          </a:r>
          <a:endParaRPr lang="uk-UA" sz="1400" noProof="0" dirty="0">
            <a:latin typeface="Times New Roman" pitchFamily="18" charset="0"/>
            <a:cs typeface="Times New Roman" pitchFamily="18" charset="0"/>
          </a:endParaRPr>
        </a:p>
      </dgm:t>
    </dgm:pt>
    <dgm:pt modelId="{6B8004F5-687F-40EC-BAC1-44D6BD5FF5F1}" type="parTrans" cxnId="{B97E0032-4D0A-4857-9FDD-82F5C674E740}">
      <dgm:prSet/>
      <dgm:spPr/>
      <dgm:t>
        <a:bodyPr/>
        <a:lstStyle/>
        <a:p>
          <a:endParaRPr lang="ru-RU"/>
        </a:p>
      </dgm:t>
    </dgm:pt>
    <dgm:pt modelId="{0D8EAE14-96DB-4582-A91E-20AF9ACCDD41}" type="sibTrans" cxnId="{B97E0032-4D0A-4857-9FDD-82F5C674E740}">
      <dgm:prSet/>
      <dgm:spPr/>
      <dgm:t>
        <a:bodyPr/>
        <a:lstStyle/>
        <a:p>
          <a:endParaRPr lang="ru-RU"/>
        </a:p>
      </dgm:t>
    </dgm:pt>
    <dgm:pt modelId="{20AC239F-E2CE-4004-8EE5-A008F214C1A1}">
      <dgm:prSet phldrT="[Текст]" custT="1"/>
      <dgm:spPr/>
      <dgm:t>
        <a:bodyPr/>
        <a:lstStyle/>
        <a:p>
          <a:r>
            <a:rPr lang="uk-UA" sz="1400" noProof="0" dirty="0" smtClean="0">
              <a:latin typeface="Times New Roman" pitchFamily="18" charset="0"/>
              <a:cs typeface="Times New Roman" pitchFamily="18" charset="0"/>
            </a:rPr>
            <a:t>можливість участі  та  широкої представленості у маркетингових заходах </a:t>
          </a:r>
          <a:r>
            <a:rPr lang="uk-UA" sz="1400" b="0" noProof="0" dirty="0" smtClean="0">
              <a:latin typeface="Times New Roman" pitchFamily="18" charset="0"/>
              <a:cs typeface="Times New Roman" pitchFamily="18" charset="0"/>
            </a:rPr>
            <a:t>(виставках, симпозіумах, конференціях тощо)</a:t>
          </a:r>
          <a:endParaRPr lang="uk-UA" sz="1400" b="0" noProof="0" dirty="0">
            <a:latin typeface="Times New Roman" pitchFamily="18" charset="0"/>
            <a:cs typeface="Times New Roman" pitchFamily="18" charset="0"/>
          </a:endParaRPr>
        </a:p>
      </dgm:t>
    </dgm:pt>
    <dgm:pt modelId="{5047D32C-F505-412F-9C98-4AF0C76565F8}" type="parTrans" cxnId="{EEBCE94D-D3E3-4099-94F9-9060DD94A963}">
      <dgm:prSet/>
      <dgm:spPr/>
      <dgm:t>
        <a:bodyPr/>
        <a:lstStyle/>
        <a:p>
          <a:endParaRPr lang="ru-RU"/>
        </a:p>
      </dgm:t>
    </dgm:pt>
    <dgm:pt modelId="{3398D7CD-FB01-45F2-82AA-E297D864329A}" type="sibTrans" cxnId="{EEBCE94D-D3E3-4099-94F9-9060DD94A963}">
      <dgm:prSet/>
      <dgm:spPr/>
      <dgm:t>
        <a:bodyPr/>
        <a:lstStyle/>
        <a:p>
          <a:endParaRPr lang="ru-RU"/>
        </a:p>
      </dgm:t>
    </dgm:pt>
    <dgm:pt modelId="{C4E20F35-2FDC-401A-8B44-CD1B6841C9FD}">
      <dgm:prSet phldrT="[Текст]"/>
      <dgm:spPr/>
      <dgm:t>
        <a:bodyPr/>
        <a:lstStyle/>
        <a:p>
          <a:r>
            <a:rPr lang="ru-RU" b="1">
              <a:latin typeface="Times New Roman" pitchFamily="18" charset="0"/>
              <a:cs typeface="Times New Roman" pitchFamily="18" charset="0"/>
            </a:rPr>
            <a:t>організаційні</a:t>
          </a:r>
        </a:p>
      </dgm:t>
    </dgm:pt>
    <dgm:pt modelId="{E7FB92EC-6EDB-491D-913E-B7FC88F126C3}" type="parTrans" cxnId="{49C0B994-A7F6-4CBD-94C0-EC5C945499E1}">
      <dgm:prSet/>
      <dgm:spPr/>
      <dgm:t>
        <a:bodyPr/>
        <a:lstStyle/>
        <a:p>
          <a:endParaRPr lang="ru-RU"/>
        </a:p>
      </dgm:t>
    </dgm:pt>
    <dgm:pt modelId="{13B05F73-F26B-42DC-AE9A-824C5768507B}" type="sibTrans" cxnId="{49C0B994-A7F6-4CBD-94C0-EC5C945499E1}">
      <dgm:prSet/>
      <dgm:spPr/>
      <dgm:t>
        <a:bodyPr/>
        <a:lstStyle/>
        <a:p>
          <a:endParaRPr lang="ru-RU"/>
        </a:p>
      </dgm:t>
    </dgm:pt>
    <dgm:pt modelId="{27CFE54B-4FB0-4B76-870F-39D7D283EFBA}">
      <dgm:prSet phldrT="[Текст]" custT="1"/>
      <dgm:spPr/>
      <dgm:t>
        <a:bodyPr/>
        <a:lstStyle/>
        <a:p>
          <a:r>
            <a:rPr lang="uk-UA" sz="1400" noProof="0" dirty="0" smtClean="0">
              <a:latin typeface="Times New Roman" pitchFamily="18" charset="0"/>
              <a:cs typeface="Times New Roman" pitchFamily="18" charset="0"/>
            </a:rPr>
            <a:t>можливість отримання фахових консультацій</a:t>
          </a:r>
          <a:endParaRPr lang="uk-UA" sz="1400" noProof="0" dirty="0">
            <a:latin typeface="Times New Roman" pitchFamily="18" charset="0"/>
            <a:cs typeface="Times New Roman" pitchFamily="18" charset="0"/>
          </a:endParaRPr>
        </a:p>
      </dgm:t>
    </dgm:pt>
    <dgm:pt modelId="{D7177A31-2F69-4DED-AA3E-49DACC8C2045}" type="parTrans" cxnId="{970460D2-35C3-4CD2-8467-3D71DDECB4BD}">
      <dgm:prSet/>
      <dgm:spPr/>
      <dgm:t>
        <a:bodyPr/>
        <a:lstStyle/>
        <a:p>
          <a:endParaRPr lang="ru-RU"/>
        </a:p>
      </dgm:t>
    </dgm:pt>
    <dgm:pt modelId="{27294266-AC50-4EE3-87BA-53E294AA4542}" type="sibTrans" cxnId="{970460D2-35C3-4CD2-8467-3D71DDECB4BD}">
      <dgm:prSet/>
      <dgm:spPr/>
      <dgm:t>
        <a:bodyPr/>
        <a:lstStyle/>
        <a:p>
          <a:endParaRPr lang="ru-RU"/>
        </a:p>
      </dgm:t>
    </dgm:pt>
    <dgm:pt modelId="{DFD5D7DC-37D1-42A6-8E54-9DB945E9F6D5}">
      <dgm:prSet phldrT="[Текст]"/>
      <dgm:spPr/>
      <dgm:t>
        <a:bodyPr/>
        <a:lstStyle/>
        <a:p>
          <a:r>
            <a:rPr lang="ru-RU" b="1">
              <a:latin typeface="Times New Roman" pitchFamily="18" charset="0"/>
              <a:cs typeface="Times New Roman" pitchFamily="18" charset="0"/>
            </a:rPr>
            <a:t>фінансово-економічні</a:t>
          </a:r>
        </a:p>
      </dgm:t>
    </dgm:pt>
    <dgm:pt modelId="{02CBFF80-70BC-42AD-9684-23994190F9F5}" type="parTrans" cxnId="{1D9FF0EF-D626-48CC-A470-A1648C186CD9}">
      <dgm:prSet/>
      <dgm:spPr/>
      <dgm:t>
        <a:bodyPr/>
        <a:lstStyle/>
        <a:p>
          <a:endParaRPr lang="ru-RU"/>
        </a:p>
      </dgm:t>
    </dgm:pt>
    <dgm:pt modelId="{BD7549BC-CFE4-458A-8E8E-22AB7D5BDD4C}" type="sibTrans" cxnId="{1D9FF0EF-D626-48CC-A470-A1648C186CD9}">
      <dgm:prSet/>
      <dgm:spPr/>
      <dgm:t>
        <a:bodyPr/>
        <a:lstStyle/>
        <a:p>
          <a:endParaRPr lang="ru-RU"/>
        </a:p>
      </dgm:t>
    </dgm:pt>
    <dgm:pt modelId="{4F5E2D25-D1F1-4300-AD33-9013E697B7AD}">
      <dgm:prSet phldrT="[Текст]"/>
      <dgm:spPr/>
      <dgm:t>
        <a:bodyPr/>
        <a:lstStyle/>
        <a:p>
          <a:r>
            <a:rPr lang="ru-RU" b="1">
              <a:latin typeface="Times New Roman" pitchFamily="18" charset="0"/>
              <a:cs typeface="Times New Roman" pitchFamily="18" charset="0"/>
            </a:rPr>
            <a:t>маркетингові</a:t>
          </a:r>
        </a:p>
      </dgm:t>
    </dgm:pt>
    <dgm:pt modelId="{ACAADB4E-432B-4813-91B8-23A993DF6927}" type="sibTrans" cxnId="{AC4C5EDC-34D3-46C5-9EBD-0E9C1FE0F247}">
      <dgm:prSet/>
      <dgm:spPr/>
      <dgm:t>
        <a:bodyPr/>
        <a:lstStyle/>
        <a:p>
          <a:endParaRPr lang="ru-RU"/>
        </a:p>
      </dgm:t>
    </dgm:pt>
    <dgm:pt modelId="{2B2E62A0-AFDC-4857-B346-40F286A94FDA}" type="parTrans" cxnId="{AC4C5EDC-34D3-46C5-9EBD-0E9C1FE0F247}">
      <dgm:prSet/>
      <dgm:spPr/>
      <dgm:t>
        <a:bodyPr/>
        <a:lstStyle/>
        <a:p>
          <a:endParaRPr lang="ru-RU"/>
        </a:p>
      </dgm:t>
    </dgm:pt>
    <dgm:pt modelId="{FAE48701-4028-4DA7-BCE4-F3E31C6E571F}">
      <dgm:prSet phldrT="[Текст]" custT="1"/>
      <dgm:spPr/>
      <dgm:t>
        <a:bodyPr/>
        <a:lstStyle/>
        <a:p>
          <a:r>
            <a:rPr lang="uk-UA" sz="1400" dirty="0" smtClean="0">
              <a:latin typeface="Times New Roman" pitchFamily="18" charset="0"/>
              <a:cs typeface="Times New Roman" pitchFamily="18" charset="0"/>
            </a:rPr>
            <a:t>як</a:t>
          </a:r>
          <a:r>
            <a:rPr lang="uk-UA" sz="1400" noProof="0" dirty="0" err="1" smtClean="0">
              <a:latin typeface="Times New Roman" pitchFamily="18" charset="0"/>
              <a:cs typeface="Times New Roman" pitchFamily="18" charset="0"/>
            </a:rPr>
            <a:t>існа</a:t>
          </a:r>
          <a:r>
            <a:rPr lang="uk-UA" sz="1400" noProof="0" dirty="0" smtClean="0">
              <a:latin typeface="Times New Roman" pitchFamily="18" charset="0"/>
              <a:cs typeface="Times New Roman" pitchFamily="18" charset="0"/>
            </a:rPr>
            <a:t> інфраструктура  підтримки бізнесу на початкових етапах</a:t>
          </a:r>
          <a:endParaRPr lang="uk-UA" sz="1400" noProof="0" dirty="0">
            <a:latin typeface="Times New Roman" pitchFamily="18" charset="0"/>
            <a:cs typeface="Times New Roman" pitchFamily="18" charset="0"/>
          </a:endParaRPr>
        </a:p>
      </dgm:t>
    </dgm:pt>
    <dgm:pt modelId="{C0445989-0F46-47A3-84AF-1A830E7FEDC7}" type="parTrans" cxnId="{17215728-D945-47F7-87FC-4C8976EB8999}">
      <dgm:prSet/>
      <dgm:spPr/>
      <dgm:t>
        <a:bodyPr/>
        <a:lstStyle/>
        <a:p>
          <a:endParaRPr lang="ru-RU"/>
        </a:p>
      </dgm:t>
    </dgm:pt>
    <dgm:pt modelId="{C96A7918-7919-4D16-A5D0-3B7C9257991E}" type="sibTrans" cxnId="{17215728-D945-47F7-87FC-4C8976EB8999}">
      <dgm:prSet/>
      <dgm:spPr/>
      <dgm:t>
        <a:bodyPr/>
        <a:lstStyle/>
        <a:p>
          <a:endParaRPr lang="ru-RU"/>
        </a:p>
      </dgm:t>
    </dgm:pt>
    <dgm:pt modelId="{6FF2B1D0-B0E8-4F60-AEB1-29FDBCE2CFF4}">
      <dgm:prSet phldrT="[Текст]" custT="1"/>
      <dgm:spPr/>
      <dgm:t>
        <a:bodyPr/>
        <a:lstStyle/>
        <a:p>
          <a:r>
            <a:rPr lang="ru-RU" sz="1400">
              <a:latin typeface="Times New Roman" pitchFamily="18" charset="0"/>
              <a:cs typeface="Times New Roman" pitchFamily="18" charset="0"/>
            </a:rPr>
            <a:t>економія від можливості користування спільними об</a:t>
          </a:r>
          <a:r>
            <a:rPr lang="en-US" sz="1400">
              <a:latin typeface="Times New Roman" pitchFamily="18" charset="0"/>
              <a:cs typeface="Times New Roman" pitchFamily="18" charset="0"/>
            </a:rPr>
            <a:t>'</a:t>
          </a:r>
          <a:r>
            <a:rPr lang="uk-UA" sz="1400">
              <a:latin typeface="Times New Roman" pitchFamily="18" charset="0"/>
              <a:cs typeface="Times New Roman" pitchFamily="18" charset="0"/>
            </a:rPr>
            <a:t>єктами інфраструктури</a:t>
          </a:r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8106684B-DC1E-47A3-B188-5FA06D6D25FC}" type="parTrans" cxnId="{881DF2E8-182F-482F-92F2-815738091AA1}">
      <dgm:prSet/>
      <dgm:spPr/>
      <dgm:t>
        <a:bodyPr/>
        <a:lstStyle/>
        <a:p>
          <a:endParaRPr lang="ru-RU"/>
        </a:p>
      </dgm:t>
    </dgm:pt>
    <dgm:pt modelId="{41F4C172-A5C9-4CDB-AA51-41B92513F9AE}" type="sibTrans" cxnId="{881DF2E8-182F-482F-92F2-815738091AA1}">
      <dgm:prSet/>
      <dgm:spPr/>
      <dgm:t>
        <a:bodyPr/>
        <a:lstStyle/>
        <a:p>
          <a:endParaRPr lang="ru-RU"/>
        </a:p>
      </dgm:t>
    </dgm:pt>
    <dgm:pt modelId="{73133288-5FAA-4124-A011-B61040A34ADA}">
      <dgm:prSet phldrT="[Текст]" custT="1"/>
      <dgm:spPr/>
      <dgm:t>
        <a:bodyPr/>
        <a:lstStyle/>
        <a:p>
          <a:r>
            <a:rPr lang="uk-UA" sz="1400" noProof="0" dirty="0" smtClean="0">
              <a:latin typeface="Times New Roman" pitchFamily="18" charset="0"/>
              <a:cs typeface="Times New Roman" pitchFamily="18" charset="0"/>
            </a:rPr>
            <a:t>фізична близькість до наукового центру та інформованість про інновації, в т. ч. в суміжних </a:t>
          </a:r>
          <a:r>
            <a:rPr lang="uk-UA" sz="1400" noProof="0" dirty="0" err="1" smtClean="0">
              <a:latin typeface="Times New Roman" pitchFamily="18" charset="0"/>
              <a:cs typeface="Times New Roman" pitchFamily="18" charset="0"/>
            </a:rPr>
            <a:t>сф</a:t>
          </a:r>
          <a:r>
            <a:rPr lang="uk-UA" sz="1400" dirty="0" smtClean="0">
              <a:latin typeface="Times New Roman" pitchFamily="18" charset="0"/>
              <a:cs typeface="Times New Roman" pitchFamily="18" charset="0"/>
            </a:rPr>
            <a:t>ерах</a:t>
          </a:r>
          <a:endParaRPr lang="uk-UA" sz="1400" dirty="0">
            <a:latin typeface="Times New Roman" pitchFamily="18" charset="0"/>
            <a:cs typeface="Times New Roman" pitchFamily="18" charset="0"/>
          </a:endParaRPr>
        </a:p>
      </dgm:t>
    </dgm:pt>
    <dgm:pt modelId="{1B70989C-EB59-4C69-B85D-B3960D681140}" type="parTrans" cxnId="{878848C3-9C4A-4FBF-880B-D1B15EE02462}">
      <dgm:prSet/>
      <dgm:spPr/>
      <dgm:t>
        <a:bodyPr/>
        <a:lstStyle/>
        <a:p>
          <a:endParaRPr lang="ru-RU"/>
        </a:p>
      </dgm:t>
    </dgm:pt>
    <dgm:pt modelId="{09009F95-599B-4CF1-8AF4-6E4237C06FE5}" type="sibTrans" cxnId="{878848C3-9C4A-4FBF-880B-D1B15EE02462}">
      <dgm:prSet/>
      <dgm:spPr/>
      <dgm:t>
        <a:bodyPr/>
        <a:lstStyle/>
        <a:p>
          <a:endParaRPr lang="ru-RU"/>
        </a:p>
      </dgm:t>
    </dgm:pt>
    <dgm:pt modelId="{956762DC-DDCA-4D1E-8E9D-0CC941D3E86E}">
      <dgm:prSet phldrT="[Текст]" custT="1"/>
      <dgm:spPr/>
      <dgm:t>
        <a:bodyPr/>
        <a:lstStyle/>
        <a:p>
          <a:r>
            <a:rPr lang="uk-UA" sz="1400" noProof="0" dirty="0">
              <a:latin typeface="Times New Roman" pitchFamily="18" charset="0"/>
              <a:cs typeface="Times New Roman" pitchFamily="18" charset="0"/>
            </a:rPr>
            <a:t>у</a:t>
          </a:r>
          <a:r>
            <a:rPr lang="uk-UA" sz="1400" dirty="0">
              <a:latin typeface="Times New Roman" pitchFamily="18" charset="0"/>
              <a:cs typeface="Times New Roman" pitchFamily="18" charset="0"/>
            </a:rPr>
            <a:t>часть у стартовому (статутному) капіталі новоствореного бізнесу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960AB085-0954-4C84-97C6-3EF66F7BDF95}" type="parTrans" cxnId="{FEA35F19-C555-4431-9308-66146A1D45E1}">
      <dgm:prSet/>
      <dgm:spPr/>
      <dgm:t>
        <a:bodyPr/>
        <a:lstStyle/>
        <a:p>
          <a:endParaRPr lang="ru-RU"/>
        </a:p>
      </dgm:t>
    </dgm:pt>
    <dgm:pt modelId="{9B18369D-756A-4742-BD4A-2FCC61C718D4}" type="sibTrans" cxnId="{FEA35F19-C555-4431-9308-66146A1D45E1}">
      <dgm:prSet/>
      <dgm:spPr/>
      <dgm:t>
        <a:bodyPr/>
        <a:lstStyle/>
        <a:p>
          <a:endParaRPr lang="ru-RU"/>
        </a:p>
      </dgm:t>
    </dgm:pt>
    <dgm:pt modelId="{A775E6C7-8904-4B5E-9356-48FB85E34D56}">
      <dgm:prSet phldrT="[Текст]" custT="1"/>
      <dgm:spPr/>
      <dgm:t>
        <a:bodyPr/>
        <a:lstStyle/>
        <a:p>
          <a:r>
            <a:rPr lang="uk-UA" sz="1400" dirty="0">
              <a:latin typeface="Times New Roman" pitchFamily="18" charset="0"/>
              <a:cs typeface="Times New Roman" pitchFamily="18" charset="0"/>
            </a:rPr>
            <a:t>високий трудовий потенціал створеного бізнес-середовища в технопарку, можливість ведення спільних  (міжгалузевих) проектів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BB750D16-2194-4890-880D-0461225A7E72}" type="parTrans" cxnId="{5A1C7197-853D-4160-9763-0D35B20F6D64}">
      <dgm:prSet/>
      <dgm:spPr/>
      <dgm:t>
        <a:bodyPr/>
        <a:lstStyle/>
        <a:p>
          <a:endParaRPr lang="ru-RU"/>
        </a:p>
      </dgm:t>
    </dgm:pt>
    <dgm:pt modelId="{FE2A9C90-10F7-4797-8B11-D507796B7AEE}" type="sibTrans" cxnId="{5A1C7197-853D-4160-9763-0D35B20F6D64}">
      <dgm:prSet/>
      <dgm:spPr/>
      <dgm:t>
        <a:bodyPr/>
        <a:lstStyle/>
        <a:p>
          <a:endParaRPr lang="ru-RU"/>
        </a:p>
      </dgm:t>
    </dgm:pt>
    <dgm:pt modelId="{9D550D03-8961-45D7-B858-B830DD296669}">
      <dgm:prSet phldrT="[Текст]" custT="1"/>
      <dgm:spPr/>
      <dgm:t>
        <a:bodyPr/>
        <a:lstStyle/>
        <a:p>
          <a:r>
            <a:rPr lang="uk-UA" sz="1400" b="0" noProof="0" dirty="0" smtClean="0">
              <a:latin typeface="Times New Roman" pitchFamily="18" charset="0"/>
              <a:cs typeface="Times New Roman" pitchFamily="18" charset="0"/>
            </a:rPr>
            <a:t>використання розвиненої міжнародної мережі зв’язків технопарків для пошуку та  встановлення контактів з потенційними інвесторами й замовниками</a:t>
          </a:r>
          <a:endParaRPr lang="uk-UA" sz="1400" b="0" noProof="0" dirty="0">
            <a:latin typeface="Times New Roman" pitchFamily="18" charset="0"/>
            <a:cs typeface="Times New Roman" pitchFamily="18" charset="0"/>
          </a:endParaRPr>
        </a:p>
      </dgm:t>
    </dgm:pt>
    <dgm:pt modelId="{0100E916-4AD0-4235-86D8-8BC8B49395E9}" type="parTrans" cxnId="{7D27F817-FF82-44B6-8A5F-2EB47A6CDF1F}">
      <dgm:prSet/>
      <dgm:spPr/>
      <dgm:t>
        <a:bodyPr/>
        <a:lstStyle/>
        <a:p>
          <a:endParaRPr lang="ru-RU"/>
        </a:p>
      </dgm:t>
    </dgm:pt>
    <dgm:pt modelId="{A72F44F4-55C1-4DCA-9C01-24F150694105}" type="sibTrans" cxnId="{7D27F817-FF82-44B6-8A5F-2EB47A6CDF1F}">
      <dgm:prSet/>
      <dgm:spPr/>
      <dgm:t>
        <a:bodyPr/>
        <a:lstStyle/>
        <a:p>
          <a:endParaRPr lang="ru-RU"/>
        </a:p>
      </dgm:t>
    </dgm:pt>
    <dgm:pt modelId="{B3E1D28E-DAE3-4F47-940E-69F01F0D0E39}">
      <dgm:prSet phldrT="[Текст]" custT="1"/>
      <dgm:spPr/>
      <dgm:t>
        <a:bodyPr/>
        <a:lstStyle/>
        <a:p>
          <a:r>
            <a:rPr lang="uk-UA" sz="1400" noProof="0" dirty="0" smtClean="0">
              <a:latin typeface="Times New Roman" pitchFamily="18" charset="0"/>
              <a:cs typeface="Times New Roman" pitchFamily="18" charset="0"/>
            </a:rPr>
            <a:t>долучення до організованої та відпрацьованої системи просування проектів</a:t>
          </a:r>
          <a:endParaRPr lang="uk-UA" sz="1400" noProof="0" dirty="0">
            <a:latin typeface="Times New Roman" pitchFamily="18" charset="0"/>
            <a:cs typeface="Times New Roman" pitchFamily="18" charset="0"/>
          </a:endParaRPr>
        </a:p>
      </dgm:t>
    </dgm:pt>
    <dgm:pt modelId="{25F6BB07-5909-45E2-B3DB-041DEAD31C4F}" type="parTrans" cxnId="{CF1AB351-EA24-4FEA-9721-40364F6B338B}">
      <dgm:prSet/>
      <dgm:spPr/>
      <dgm:t>
        <a:bodyPr/>
        <a:lstStyle/>
        <a:p>
          <a:endParaRPr lang="ru-RU"/>
        </a:p>
      </dgm:t>
    </dgm:pt>
    <dgm:pt modelId="{2751B8B3-0C82-4B96-972E-09E0CD4084B2}" type="sibTrans" cxnId="{CF1AB351-EA24-4FEA-9721-40364F6B338B}">
      <dgm:prSet/>
      <dgm:spPr/>
      <dgm:t>
        <a:bodyPr/>
        <a:lstStyle/>
        <a:p>
          <a:endParaRPr lang="ru-RU"/>
        </a:p>
      </dgm:t>
    </dgm:pt>
    <dgm:pt modelId="{72F00B81-1B13-4538-A543-F675D1AB8D9C}">
      <dgm:prSet phldrT="[Текст]" custT="1"/>
      <dgm:spPr/>
      <dgm:t>
        <a:bodyPr/>
        <a:lstStyle/>
        <a:p>
          <a:r>
            <a:rPr lang="uk-UA" sz="1400" b="0" noProof="0" dirty="0" smtClean="0">
              <a:latin typeface="Times New Roman" pitchFamily="18" charset="0"/>
              <a:cs typeface="Times New Roman" pitchFamily="18" charset="0"/>
            </a:rPr>
            <a:t>можливість використання сайту технопарку як площадки для продажу інноваційної продукції</a:t>
          </a:r>
          <a:endParaRPr lang="uk-UA" sz="1400" b="0" noProof="0" dirty="0">
            <a:latin typeface="Times New Roman" pitchFamily="18" charset="0"/>
            <a:cs typeface="Times New Roman" pitchFamily="18" charset="0"/>
          </a:endParaRPr>
        </a:p>
      </dgm:t>
    </dgm:pt>
    <dgm:pt modelId="{34B9C5EA-F2E5-4C42-B528-26ACCD158B19}" type="parTrans" cxnId="{8D5F4CA2-5AA4-4954-B3E6-CCAEB91D4C25}">
      <dgm:prSet/>
      <dgm:spPr/>
      <dgm:t>
        <a:bodyPr/>
        <a:lstStyle/>
        <a:p>
          <a:endParaRPr lang="ru-RU"/>
        </a:p>
      </dgm:t>
    </dgm:pt>
    <dgm:pt modelId="{F1BB2521-E688-4CDA-8914-677215EF6CF6}" type="sibTrans" cxnId="{8D5F4CA2-5AA4-4954-B3E6-CCAEB91D4C25}">
      <dgm:prSet/>
      <dgm:spPr/>
      <dgm:t>
        <a:bodyPr/>
        <a:lstStyle/>
        <a:p>
          <a:endParaRPr lang="ru-RU"/>
        </a:p>
      </dgm:t>
    </dgm:pt>
    <dgm:pt modelId="{9CE18A07-11E3-4DF6-9893-931463C326E7}">
      <dgm:prSet phldrT="[Текст]" custT="1"/>
      <dgm:spPr/>
      <dgm:t>
        <a:bodyPr/>
        <a:lstStyle/>
        <a:p>
          <a:r>
            <a:rPr lang="uk-UA" sz="1400" noProof="0" dirty="0" smtClean="0">
              <a:latin typeface="Times New Roman" pitchFamily="18" charset="0"/>
              <a:cs typeface="Times New Roman" pitchFamily="18" charset="0"/>
            </a:rPr>
            <a:t>розповсюдження  позитивного іміджу технопарку на компанії - резиденти</a:t>
          </a:r>
          <a:endParaRPr lang="uk-UA" sz="1400" noProof="0" dirty="0">
            <a:latin typeface="Times New Roman" pitchFamily="18" charset="0"/>
            <a:cs typeface="Times New Roman" pitchFamily="18" charset="0"/>
          </a:endParaRPr>
        </a:p>
      </dgm:t>
    </dgm:pt>
    <dgm:pt modelId="{A24116C5-A99F-43B5-A9D6-F1909FD4269D}" type="parTrans" cxnId="{EBCD7E1E-AC89-4B87-9C2A-A0356336D983}">
      <dgm:prSet/>
      <dgm:spPr/>
      <dgm:t>
        <a:bodyPr/>
        <a:lstStyle/>
        <a:p>
          <a:endParaRPr lang="ru-RU"/>
        </a:p>
      </dgm:t>
    </dgm:pt>
    <dgm:pt modelId="{6C2E5C67-367E-4D53-92CD-22A47594EC49}" type="sibTrans" cxnId="{EBCD7E1E-AC89-4B87-9C2A-A0356336D983}">
      <dgm:prSet/>
      <dgm:spPr/>
      <dgm:t>
        <a:bodyPr/>
        <a:lstStyle/>
        <a:p>
          <a:endParaRPr lang="ru-RU"/>
        </a:p>
      </dgm:t>
    </dgm:pt>
    <dgm:pt modelId="{99FC2EF2-3F45-4A1D-9A6D-B002B121E13E}">
      <dgm:prSet phldrT="[Текст]" custT="1"/>
      <dgm:spPr/>
      <dgm:t>
        <a:bodyPr/>
        <a:lstStyle/>
        <a:p>
          <a:r>
            <a:rPr lang="uk-UA" sz="1400">
              <a:latin typeface="Times New Roman" pitchFamily="18" charset="0"/>
              <a:cs typeface="Times New Roman" pitchFamily="18" charset="0"/>
            </a:rPr>
            <a:t>можливість перерозподілу ресурсів в разі потреби</a:t>
          </a:r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3F012F55-43BF-49FC-A28D-984919E184A0}" type="parTrans" cxnId="{A65CF565-A6B1-41F1-A581-673F5A57E41D}">
      <dgm:prSet/>
      <dgm:spPr/>
      <dgm:t>
        <a:bodyPr/>
        <a:lstStyle/>
        <a:p>
          <a:endParaRPr lang="ru-RU"/>
        </a:p>
      </dgm:t>
    </dgm:pt>
    <dgm:pt modelId="{C09EFB44-E0BD-4377-A257-3D018C2402A7}" type="sibTrans" cxnId="{A65CF565-A6B1-41F1-A581-673F5A57E41D}">
      <dgm:prSet/>
      <dgm:spPr/>
      <dgm:t>
        <a:bodyPr/>
        <a:lstStyle/>
        <a:p>
          <a:endParaRPr lang="ru-RU"/>
        </a:p>
      </dgm:t>
    </dgm:pt>
    <dgm:pt modelId="{30438B73-DCE4-48C9-9E44-C47CC064F946}">
      <dgm:prSet phldrT="[Текст]" custT="1"/>
      <dgm:spPr/>
      <dgm:t>
        <a:bodyPr/>
        <a:lstStyle/>
        <a:p>
          <a:r>
            <a:rPr lang="ru-RU" sz="1400">
              <a:latin typeface="Times New Roman" pitchFamily="18" charset="0"/>
              <a:cs typeface="Times New Roman" pitchFamily="18" charset="0"/>
            </a:rPr>
            <a:t>доступ до інституцій фінансування інноваційних проектів</a:t>
          </a:r>
        </a:p>
      </dgm:t>
    </dgm:pt>
    <dgm:pt modelId="{F76996FC-739E-4621-B4ED-6A62B313518B}" type="parTrans" cxnId="{6DBABCE5-0EDF-43BF-9AF2-759921B777B3}">
      <dgm:prSet/>
      <dgm:spPr/>
      <dgm:t>
        <a:bodyPr/>
        <a:lstStyle/>
        <a:p>
          <a:endParaRPr lang="ru-RU"/>
        </a:p>
      </dgm:t>
    </dgm:pt>
    <dgm:pt modelId="{53F1A2D6-18F3-4D0F-B507-B610359AC458}" type="sibTrans" cxnId="{6DBABCE5-0EDF-43BF-9AF2-759921B777B3}">
      <dgm:prSet/>
      <dgm:spPr/>
      <dgm:t>
        <a:bodyPr/>
        <a:lstStyle/>
        <a:p>
          <a:endParaRPr lang="ru-RU"/>
        </a:p>
      </dgm:t>
    </dgm:pt>
    <dgm:pt modelId="{0B8AE937-8BDC-4F4F-B1BA-E5C689584984}">
      <dgm:prSet phldrT="[Текст]" custT="1"/>
      <dgm:spPr/>
      <dgm:t>
        <a:bodyPr/>
        <a:lstStyle/>
        <a:p>
          <a:r>
            <a:rPr lang="uk-UA" sz="1400">
              <a:latin typeface="Times New Roman" pitchFamily="18" charset="0"/>
              <a:cs typeface="Times New Roman" pitchFamily="18" charset="0"/>
            </a:rPr>
            <a:t>більша імовірність прийняття позитивного рішення про фінансування проектів як державними організаціями, так і приватними фондами внаслідок кращих фінансових показників та гарантій</a:t>
          </a:r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82784C42-F9EC-4416-BF80-8D0604CE31E9}" type="parTrans" cxnId="{BBEBFFA1-E951-4181-AD87-AD955F6FF2D6}">
      <dgm:prSet/>
      <dgm:spPr/>
      <dgm:t>
        <a:bodyPr/>
        <a:lstStyle/>
        <a:p>
          <a:endParaRPr lang="ru-RU"/>
        </a:p>
      </dgm:t>
    </dgm:pt>
    <dgm:pt modelId="{6D5FBBE0-520F-496D-9B0A-538006B75786}" type="sibTrans" cxnId="{BBEBFFA1-E951-4181-AD87-AD955F6FF2D6}">
      <dgm:prSet/>
      <dgm:spPr/>
      <dgm:t>
        <a:bodyPr/>
        <a:lstStyle/>
        <a:p>
          <a:endParaRPr lang="ru-RU"/>
        </a:p>
      </dgm:t>
    </dgm:pt>
    <dgm:pt modelId="{CE544649-2941-48D4-A18A-E9171733C028}">
      <dgm:prSet phldrT="[Текст]" custT="1"/>
      <dgm:spPr/>
      <dgm:t>
        <a:bodyPr/>
        <a:lstStyle/>
        <a:p>
          <a:r>
            <a:rPr lang="uk-UA" sz="1400">
              <a:latin typeface="Times New Roman" pitchFamily="18" charset="0"/>
              <a:cs typeface="Times New Roman" pitchFamily="18" charset="0"/>
            </a:rPr>
            <a:t>зниження ризиків внаслідок  застосування системи  фахових експертних  оцінок</a:t>
          </a:r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5432274F-2777-4D81-9855-D65B5B1B99E4}" type="parTrans" cxnId="{2227AD3E-B7DD-4417-A33B-9C1A45800337}">
      <dgm:prSet/>
      <dgm:spPr/>
      <dgm:t>
        <a:bodyPr/>
        <a:lstStyle/>
        <a:p>
          <a:endParaRPr lang="ru-RU"/>
        </a:p>
      </dgm:t>
    </dgm:pt>
    <dgm:pt modelId="{BBA58813-1ED1-449C-B092-CD100B8658E0}" type="sibTrans" cxnId="{2227AD3E-B7DD-4417-A33B-9C1A45800337}">
      <dgm:prSet/>
      <dgm:spPr/>
      <dgm:t>
        <a:bodyPr/>
        <a:lstStyle/>
        <a:p>
          <a:endParaRPr lang="ru-RU"/>
        </a:p>
      </dgm:t>
    </dgm:pt>
    <dgm:pt modelId="{3A072022-3C3D-4959-95D9-6975ABA07077}" type="pres">
      <dgm:prSet presAssocID="{E075EC27-E442-44F8-9F3C-7AB14128D5B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8C6806-8638-4977-B920-D0A4D973E7ED}" type="pres">
      <dgm:prSet presAssocID="{AD386F0A-4EC4-41B2-89D8-C7ED517781E4}" presName="linNode" presStyleCnt="0"/>
      <dgm:spPr/>
    </dgm:pt>
    <dgm:pt modelId="{3E3383C4-2C1A-415C-9A68-E81CA935EFB9}" type="pres">
      <dgm:prSet presAssocID="{AD386F0A-4EC4-41B2-89D8-C7ED517781E4}" presName="parentText" presStyleLbl="node1" presStyleIdx="0" presStyleCnt="4" custScaleX="277778" custScaleY="2233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A6E4BE-4D25-47C9-8415-2926F17B5D01}" type="pres">
      <dgm:prSet presAssocID="{D0C6F4FF-0846-4E85-801D-09F7A7B5B5E4}" presName="sp" presStyleCnt="0"/>
      <dgm:spPr/>
    </dgm:pt>
    <dgm:pt modelId="{0FAB36FF-D18E-49E7-AF75-481F6ABEEAAA}" type="pres">
      <dgm:prSet presAssocID="{DFD5D7DC-37D1-42A6-8E54-9DB945E9F6D5}" presName="linNode" presStyleCnt="0"/>
      <dgm:spPr/>
    </dgm:pt>
    <dgm:pt modelId="{2716FE9F-289F-4A94-883C-C3FDC366B57F}" type="pres">
      <dgm:prSet presAssocID="{DFD5D7DC-37D1-42A6-8E54-9DB945E9F6D5}" presName="parentText" presStyleLbl="node1" presStyleIdx="1" presStyleCnt="4" custScaleX="72938" custScaleY="124586" custLinFactY="3191" custLinFactNeighborX="3837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0C4C88-A8E9-4683-A71D-2A55045B22FE}" type="pres">
      <dgm:prSet presAssocID="{DFD5D7DC-37D1-42A6-8E54-9DB945E9F6D5}" presName="descendantText" presStyleLbl="alignAccFollowNode1" presStyleIdx="0" presStyleCnt="3" custAng="0" custScaleX="110791" custScaleY="154881" custLinFactY="31357" custLinFactNeighborX="8286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EA8596-62D0-4831-B515-237077E15181}" type="pres">
      <dgm:prSet presAssocID="{BD7549BC-CFE4-458A-8E8E-22AB7D5BDD4C}" presName="sp" presStyleCnt="0"/>
      <dgm:spPr/>
    </dgm:pt>
    <dgm:pt modelId="{96005844-BDB5-46FE-9B19-0F9297573426}" type="pres">
      <dgm:prSet presAssocID="{4F5E2D25-D1F1-4300-AD33-9013E697B7AD}" presName="linNode" presStyleCnt="0"/>
      <dgm:spPr/>
    </dgm:pt>
    <dgm:pt modelId="{64E0DA1F-17FF-462E-B947-7CF0138C0ACF}" type="pres">
      <dgm:prSet presAssocID="{4F5E2D25-D1F1-4300-AD33-9013E697B7AD}" presName="parentText" presStyleLbl="node1" presStyleIdx="2" presStyleCnt="4" custScaleX="73047" custScaleY="96356" custLinFactY="-30486" custLinFactNeighborX="295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DEE688-215A-496F-9C89-3085058600C0}" type="pres">
      <dgm:prSet presAssocID="{4F5E2D25-D1F1-4300-AD33-9013E697B7AD}" presName="descendantText" presStyleLbl="alignAccFollowNode1" presStyleIdx="1" presStyleCnt="3" custScaleX="110992" custScaleY="120218" custLinFactY="-62503" custLinFactNeighborX="779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C6ACF3-7439-42BD-A918-77CFBDB68ABD}" type="pres">
      <dgm:prSet presAssocID="{ACAADB4E-432B-4813-91B8-23A993DF6927}" presName="sp" presStyleCnt="0"/>
      <dgm:spPr/>
    </dgm:pt>
    <dgm:pt modelId="{02C6FF84-3B48-4394-A005-A9AF1B4D17CE}" type="pres">
      <dgm:prSet presAssocID="{C4E20F35-2FDC-401A-8B44-CD1B6841C9FD}" presName="linNode" presStyleCnt="0"/>
      <dgm:spPr/>
    </dgm:pt>
    <dgm:pt modelId="{414218F5-A36E-45C3-9236-1ABAE57560EB}" type="pres">
      <dgm:prSet presAssocID="{C4E20F35-2FDC-401A-8B44-CD1B6841C9FD}" presName="parentText" presStyleLbl="node1" presStyleIdx="3" presStyleCnt="4" custScaleX="74168" custScaleY="95712" custLinFactNeighborX="3901" custLinFactNeighborY="16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D5423E-CFC9-46B1-95E7-E54AE28E11F3}" type="pres">
      <dgm:prSet presAssocID="{C4E20F35-2FDC-401A-8B44-CD1B6841C9FD}" presName="descendantText" presStyleLbl="alignAccFollowNode1" presStyleIdx="2" presStyleCnt="3" custScaleX="108916" custScaleY="114820" custLinFactNeighborX="18718" custLinFactNeighborY="26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B22737-0B63-4647-8E5B-180EF20CF4AB}" type="presOf" srcId="{99FC2EF2-3F45-4A1D-9A6D-B002B121E13E}" destId="{67D5423E-CFC9-46B1-95E7-E54AE28E11F3}" srcOrd="0" destOrd="5" presId="urn:microsoft.com/office/officeart/2005/8/layout/vList5"/>
    <dgm:cxn modelId="{FEA35F19-C555-4431-9308-66146A1D45E1}" srcId="{DFD5D7DC-37D1-42A6-8E54-9DB945E9F6D5}" destId="{956762DC-DDCA-4D1E-8E9D-0CC941D3E86E}" srcOrd="2" destOrd="0" parTransId="{960AB085-0954-4C84-97C6-3EF66F7BDF95}" sibTransId="{9B18369D-756A-4742-BD4A-2FCC61C718D4}"/>
    <dgm:cxn modelId="{7D27F817-FF82-44B6-8A5F-2EB47A6CDF1F}" srcId="{4F5E2D25-D1F1-4300-AD33-9013E697B7AD}" destId="{9D550D03-8961-45D7-B858-B830DD296669}" srcOrd="3" destOrd="0" parTransId="{0100E916-4AD0-4235-86D8-8BC8B49395E9}" sibTransId="{A72F44F4-55C1-4DCA-9C01-24F150694105}"/>
    <dgm:cxn modelId="{EC3408B5-CA44-43FD-A71B-8483557E4218}" type="presOf" srcId="{6F97D64B-7303-4DA9-9308-E9CFDDE5856D}" destId="{8DDEE688-215A-496F-9C89-3085058600C0}" srcOrd="0" destOrd="1" presId="urn:microsoft.com/office/officeart/2005/8/layout/vList5"/>
    <dgm:cxn modelId="{FE383258-AD28-4651-80E3-7519B67CF507}" type="presOf" srcId="{30438B73-DCE4-48C9-9E44-C47CC064F946}" destId="{FB0C4C88-A8E9-4683-A71D-2A55045B22FE}" srcOrd="0" destOrd="4" presId="urn:microsoft.com/office/officeart/2005/8/layout/vList5"/>
    <dgm:cxn modelId="{D9DF4A83-64BE-4407-9E3C-BE8AF1B9D704}" type="presOf" srcId="{CE544649-2941-48D4-A18A-E9171733C028}" destId="{FB0C4C88-A8E9-4683-A71D-2A55045B22FE}" srcOrd="0" destOrd="6" presId="urn:microsoft.com/office/officeart/2005/8/layout/vList5"/>
    <dgm:cxn modelId="{F15D92D4-9924-4BC9-8D61-C8DC0BE32692}" type="presOf" srcId="{FAE48701-4028-4DA7-BCE4-F3E31C6E571F}" destId="{67D5423E-CFC9-46B1-95E7-E54AE28E11F3}" srcOrd="0" destOrd="0" presId="urn:microsoft.com/office/officeart/2005/8/layout/vList5"/>
    <dgm:cxn modelId="{99FE0567-4F23-4451-88EF-AFACA3FFDFDE}" type="presOf" srcId="{9CE18A07-11E3-4DF6-9893-931463C326E7}" destId="{8DDEE688-215A-496F-9C89-3085058600C0}" srcOrd="0" destOrd="0" presId="urn:microsoft.com/office/officeart/2005/8/layout/vList5"/>
    <dgm:cxn modelId="{5A1C7197-853D-4160-9763-0D35B20F6D64}" srcId="{C4E20F35-2FDC-401A-8B44-CD1B6841C9FD}" destId="{A775E6C7-8904-4B5E-9356-48FB85E34D56}" srcOrd="4" destOrd="0" parTransId="{BB750D16-2194-4890-880D-0461225A7E72}" sibTransId="{FE2A9C90-10F7-4797-8B11-D507796B7AEE}"/>
    <dgm:cxn modelId="{BBEBFFA1-E951-4181-AD87-AD955F6FF2D6}" srcId="{DFD5D7DC-37D1-42A6-8E54-9DB945E9F6D5}" destId="{0B8AE937-8BDC-4F4F-B1BA-E5C689584984}" srcOrd="5" destOrd="0" parTransId="{82784C42-F9EC-4416-BF80-8D0604CE31E9}" sibTransId="{6D5FBBE0-520F-496D-9B0A-538006B75786}"/>
    <dgm:cxn modelId="{7F6791A6-9671-479E-90F0-1E4163028BB4}" srcId="{DFD5D7DC-37D1-42A6-8E54-9DB945E9F6D5}" destId="{42E652D0-C996-413E-8B69-A08551B790CD}" srcOrd="1" destOrd="0" parTransId="{06CF3B89-0283-4B5C-BE00-3971B9D0996A}" sibTransId="{16E065F5-4C42-4FC0-A739-6172E31DAB04}"/>
    <dgm:cxn modelId="{184E74F2-7C99-4C9E-824C-BCE42FC7596A}" srcId="{E075EC27-E442-44F8-9F3C-7AB14128D5B0}" destId="{AD386F0A-4EC4-41B2-89D8-C7ED517781E4}" srcOrd="0" destOrd="0" parTransId="{184FFF75-D2F9-4596-BA44-EF764045A7E2}" sibTransId="{D0C6F4FF-0846-4E85-801D-09F7A7B5B5E4}"/>
    <dgm:cxn modelId="{6A0B7AB7-1115-4806-B7DF-89FCCE43BA0A}" type="presOf" srcId="{20AC239F-E2CE-4004-8EE5-A008F214C1A1}" destId="{8DDEE688-215A-496F-9C89-3085058600C0}" srcOrd="0" destOrd="2" presId="urn:microsoft.com/office/officeart/2005/8/layout/vList5"/>
    <dgm:cxn modelId="{17215728-D945-47F7-87FC-4C8976EB8999}" srcId="{C4E20F35-2FDC-401A-8B44-CD1B6841C9FD}" destId="{FAE48701-4028-4DA7-BCE4-F3E31C6E571F}" srcOrd="0" destOrd="0" parTransId="{C0445989-0F46-47A3-84AF-1A830E7FEDC7}" sibTransId="{C96A7918-7919-4D16-A5D0-3B7C9257991E}"/>
    <dgm:cxn modelId="{1D9FF0EF-D626-48CC-A470-A1648C186CD9}" srcId="{E075EC27-E442-44F8-9F3C-7AB14128D5B0}" destId="{DFD5D7DC-37D1-42A6-8E54-9DB945E9F6D5}" srcOrd="1" destOrd="0" parTransId="{02CBFF80-70BC-42AD-9684-23994190F9F5}" sibTransId="{BD7549BC-CFE4-458A-8E8E-22AB7D5BDD4C}"/>
    <dgm:cxn modelId="{A65CF565-A6B1-41F1-A581-673F5A57E41D}" srcId="{C4E20F35-2FDC-401A-8B44-CD1B6841C9FD}" destId="{99FC2EF2-3F45-4A1D-9A6D-B002B121E13E}" srcOrd="5" destOrd="0" parTransId="{3F012F55-43BF-49FC-A28D-984919E184A0}" sibTransId="{C09EFB44-E0BD-4377-A257-3D018C2402A7}"/>
    <dgm:cxn modelId="{AC4C5EDC-34D3-46C5-9EBD-0E9C1FE0F247}" srcId="{E075EC27-E442-44F8-9F3C-7AB14128D5B0}" destId="{4F5E2D25-D1F1-4300-AD33-9013E697B7AD}" srcOrd="2" destOrd="0" parTransId="{2B2E62A0-AFDC-4857-B346-40F286A94FDA}" sibTransId="{ACAADB4E-432B-4813-91B8-23A993DF6927}"/>
    <dgm:cxn modelId="{CF1AB351-EA24-4FEA-9721-40364F6B338B}" srcId="{C4E20F35-2FDC-401A-8B44-CD1B6841C9FD}" destId="{B3E1D28E-DAE3-4F47-940E-69F01F0D0E39}" srcOrd="1" destOrd="0" parTransId="{25F6BB07-5909-45E2-B3DB-041DEAD31C4F}" sibTransId="{2751B8B3-0C82-4B96-972E-09E0CD4084B2}"/>
    <dgm:cxn modelId="{D8D02F89-480B-4905-9E5D-D6CE62AD5CA3}" srcId="{DFD5D7DC-37D1-42A6-8E54-9DB945E9F6D5}" destId="{ACEAE3A4-5077-49B5-8DFD-817FC4965262}" srcOrd="0" destOrd="0" parTransId="{7FDAC03D-AD5A-4348-8549-81B5564E6CD0}" sibTransId="{5E1C5C31-E6B5-4475-A494-C78554CE6C05}"/>
    <dgm:cxn modelId="{970460D2-35C3-4CD2-8467-3D71DDECB4BD}" srcId="{C4E20F35-2FDC-401A-8B44-CD1B6841C9FD}" destId="{27CFE54B-4FB0-4B76-870F-39D7D283EFBA}" srcOrd="2" destOrd="0" parTransId="{D7177A31-2F69-4DED-AA3E-49DACC8C2045}" sibTransId="{27294266-AC50-4EE3-87BA-53E294AA4542}"/>
    <dgm:cxn modelId="{878848C3-9C4A-4FBF-880B-D1B15EE02462}" srcId="{C4E20F35-2FDC-401A-8B44-CD1B6841C9FD}" destId="{73133288-5FAA-4124-A011-B61040A34ADA}" srcOrd="3" destOrd="0" parTransId="{1B70989C-EB59-4C69-B85D-B3960D681140}" sibTransId="{09009F95-599B-4CF1-8AF4-6E4237C06FE5}"/>
    <dgm:cxn modelId="{1D19916B-1014-4D2B-9DD1-3BDEA221D855}" type="presOf" srcId="{42E652D0-C996-413E-8B69-A08551B790CD}" destId="{FB0C4C88-A8E9-4683-A71D-2A55045B22FE}" srcOrd="0" destOrd="1" presId="urn:microsoft.com/office/officeart/2005/8/layout/vList5"/>
    <dgm:cxn modelId="{DB374339-7A0B-48C8-B844-78DE8BE6B14D}" type="presOf" srcId="{27CFE54B-4FB0-4B76-870F-39D7D283EFBA}" destId="{67D5423E-CFC9-46B1-95E7-E54AE28E11F3}" srcOrd="0" destOrd="2" presId="urn:microsoft.com/office/officeart/2005/8/layout/vList5"/>
    <dgm:cxn modelId="{754A7141-3793-49C1-B1C6-389A79640643}" type="presOf" srcId="{9D550D03-8961-45D7-B858-B830DD296669}" destId="{8DDEE688-215A-496F-9C89-3085058600C0}" srcOrd="0" destOrd="3" presId="urn:microsoft.com/office/officeart/2005/8/layout/vList5"/>
    <dgm:cxn modelId="{15972C2C-5079-408E-AC64-2C02978D916E}" type="presOf" srcId="{72F00B81-1B13-4538-A543-F675D1AB8D9C}" destId="{8DDEE688-215A-496F-9C89-3085058600C0}" srcOrd="0" destOrd="4" presId="urn:microsoft.com/office/officeart/2005/8/layout/vList5"/>
    <dgm:cxn modelId="{8D5F4CA2-5AA4-4954-B3E6-CCAEB91D4C25}" srcId="{4F5E2D25-D1F1-4300-AD33-9013E697B7AD}" destId="{72F00B81-1B13-4538-A543-F675D1AB8D9C}" srcOrd="4" destOrd="0" parTransId="{34B9C5EA-F2E5-4C42-B528-26ACCD158B19}" sibTransId="{F1BB2521-E688-4CDA-8914-677215EF6CF6}"/>
    <dgm:cxn modelId="{7C7398BE-F051-4275-9798-8F491B5FD6C0}" type="presOf" srcId="{73133288-5FAA-4124-A011-B61040A34ADA}" destId="{67D5423E-CFC9-46B1-95E7-E54AE28E11F3}" srcOrd="0" destOrd="3" presId="urn:microsoft.com/office/officeart/2005/8/layout/vList5"/>
    <dgm:cxn modelId="{7E9C237C-A0C7-42C4-B8B1-6502EFD1AF57}" type="presOf" srcId="{DFD5D7DC-37D1-42A6-8E54-9DB945E9F6D5}" destId="{2716FE9F-289F-4A94-883C-C3FDC366B57F}" srcOrd="0" destOrd="0" presId="urn:microsoft.com/office/officeart/2005/8/layout/vList5"/>
    <dgm:cxn modelId="{0B312622-34DD-4EC1-A945-DD41A60BBA84}" type="presOf" srcId="{956762DC-DDCA-4D1E-8E9D-0CC941D3E86E}" destId="{FB0C4C88-A8E9-4683-A71D-2A55045B22FE}" srcOrd="0" destOrd="2" presId="urn:microsoft.com/office/officeart/2005/8/layout/vList5"/>
    <dgm:cxn modelId="{03CB20DA-8AE0-47CB-9635-23FE25B4BD8A}" type="presOf" srcId="{E075EC27-E442-44F8-9F3C-7AB14128D5B0}" destId="{3A072022-3C3D-4959-95D9-6975ABA07077}" srcOrd="0" destOrd="0" presId="urn:microsoft.com/office/officeart/2005/8/layout/vList5"/>
    <dgm:cxn modelId="{881DF2E8-182F-482F-92F2-815738091AA1}" srcId="{DFD5D7DC-37D1-42A6-8E54-9DB945E9F6D5}" destId="{6FF2B1D0-B0E8-4F60-AEB1-29FDBCE2CFF4}" srcOrd="3" destOrd="0" parTransId="{8106684B-DC1E-47A3-B188-5FA06D6D25FC}" sibTransId="{41F4C172-A5C9-4CDB-AA51-41B92513F9AE}"/>
    <dgm:cxn modelId="{3C2C9B43-A974-400F-AE91-697E98667A9B}" type="presOf" srcId="{0B8AE937-8BDC-4F4F-B1BA-E5C689584984}" destId="{FB0C4C88-A8E9-4683-A71D-2A55045B22FE}" srcOrd="0" destOrd="5" presId="urn:microsoft.com/office/officeart/2005/8/layout/vList5"/>
    <dgm:cxn modelId="{2227AD3E-B7DD-4417-A33B-9C1A45800337}" srcId="{DFD5D7DC-37D1-42A6-8E54-9DB945E9F6D5}" destId="{CE544649-2941-48D4-A18A-E9171733C028}" srcOrd="6" destOrd="0" parTransId="{5432274F-2777-4D81-9855-D65B5B1B99E4}" sibTransId="{BBA58813-1ED1-449C-B092-CD100B8658E0}"/>
    <dgm:cxn modelId="{B97E0032-4D0A-4857-9FDD-82F5C674E740}" srcId="{4F5E2D25-D1F1-4300-AD33-9013E697B7AD}" destId="{6F97D64B-7303-4DA9-9308-E9CFDDE5856D}" srcOrd="1" destOrd="0" parTransId="{6B8004F5-687F-40EC-BAC1-44D6BD5FF5F1}" sibTransId="{0D8EAE14-96DB-4582-A91E-20AF9ACCDD41}"/>
    <dgm:cxn modelId="{8721BB40-5C06-420D-9045-6D956ECE59C1}" type="presOf" srcId="{B3E1D28E-DAE3-4F47-940E-69F01F0D0E39}" destId="{67D5423E-CFC9-46B1-95E7-E54AE28E11F3}" srcOrd="0" destOrd="1" presId="urn:microsoft.com/office/officeart/2005/8/layout/vList5"/>
    <dgm:cxn modelId="{FB5579CF-7551-4D47-8722-70B5F5F8B56E}" type="presOf" srcId="{6FF2B1D0-B0E8-4F60-AEB1-29FDBCE2CFF4}" destId="{FB0C4C88-A8E9-4683-A71D-2A55045B22FE}" srcOrd="0" destOrd="3" presId="urn:microsoft.com/office/officeart/2005/8/layout/vList5"/>
    <dgm:cxn modelId="{9E81B181-34E3-4E8E-9538-B4273C8887FA}" type="presOf" srcId="{AD386F0A-4EC4-41B2-89D8-C7ED517781E4}" destId="{3E3383C4-2C1A-415C-9A68-E81CA935EFB9}" srcOrd="0" destOrd="0" presId="urn:microsoft.com/office/officeart/2005/8/layout/vList5"/>
    <dgm:cxn modelId="{6DBABCE5-0EDF-43BF-9AF2-759921B777B3}" srcId="{DFD5D7DC-37D1-42A6-8E54-9DB945E9F6D5}" destId="{30438B73-DCE4-48C9-9E44-C47CC064F946}" srcOrd="4" destOrd="0" parTransId="{F76996FC-739E-4621-B4ED-6A62B313518B}" sibTransId="{53F1A2D6-18F3-4D0F-B507-B610359AC458}"/>
    <dgm:cxn modelId="{49C0B994-A7F6-4CBD-94C0-EC5C945499E1}" srcId="{E075EC27-E442-44F8-9F3C-7AB14128D5B0}" destId="{C4E20F35-2FDC-401A-8B44-CD1B6841C9FD}" srcOrd="3" destOrd="0" parTransId="{E7FB92EC-6EDB-491D-913E-B7FC88F126C3}" sibTransId="{13B05F73-F26B-42DC-AE9A-824C5768507B}"/>
    <dgm:cxn modelId="{EBCD7E1E-AC89-4B87-9C2A-A0356336D983}" srcId="{4F5E2D25-D1F1-4300-AD33-9013E697B7AD}" destId="{9CE18A07-11E3-4DF6-9893-931463C326E7}" srcOrd="0" destOrd="0" parTransId="{A24116C5-A99F-43B5-A9D6-F1909FD4269D}" sibTransId="{6C2E5C67-367E-4D53-92CD-22A47594EC49}"/>
    <dgm:cxn modelId="{88504F1C-EC4D-4B9C-A932-FF8F669CE295}" type="presOf" srcId="{4F5E2D25-D1F1-4300-AD33-9013E697B7AD}" destId="{64E0DA1F-17FF-462E-B947-7CF0138C0ACF}" srcOrd="0" destOrd="0" presId="urn:microsoft.com/office/officeart/2005/8/layout/vList5"/>
    <dgm:cxn modelId="{6FC80394-2616-4653-8282-9D6FBBE0F00D}" type="presOf" srcId="{A775E6C7-8904-4B5E-9356-48FB85E34D56}" destId="{67D5423E-CFC9-46B1-95E7-E54AE28E11F3}" srcOrd="0" destOrd="4" presId="urn:microsoft.com/office/officeart/2005/8/layout/vList5"/>
    <dgm:cxn modelId="{EEBCE94D-D3E3-4099-94F9-9060DD94A963}" srcId="{4F5E2D25-D1F1-4300-AD33-9013E697B7AD}" destId="{20AC239F-E2CE-4004-8EE5-A008F214C1A1}" srcOrd="2" destOrd="0" parTransId="{5047D32C-F505-412F-9C98-4AF0C76565F8}" sibTransId="{3398D7CD-FB01-45F2-82AA-E297D864329A}"/>
    <dgm:cxn modelId="{400C116A-B545-4A5B-8754-0091C4B05BDB}" type="presOf" srcId="{C4E20F35-2FDC-401A-8B44-CD1B6841C9FD}" destId="{414218F5-A36E-45C3-9236-1ABAE57560EB}" srcOrd="0" destOrd="0" presId="urn:microsoft.com/office/officeart/2005/8/layout/vList5"/>
    <dgm:cxn modelId="{748A1B6F-C8F2-4E08-B801-B4EFFABB9875}" type="presOf" srcId="{ACEAE3A4-5077-49B5-8DFD-817FC4965262}" destId="{FB0C4C88-A8E9-4683-A71D-2A55045B22FE}" srcOrd="0" destOrd="0" presId="urn:microsoft.com/office/officeart/2005/8/layout/vList5"/>
    <dgm:cxn modelId="{98AB50B9-218F-413F-9460-1CC7557C92E2}" type="presParOf" srcId="{3A072022-3C3D-4959-95D9-6975ABA07077}" destId="{2F8C6806-8638-4977-B920-D0A4D973E7ED}" srcOrd="0" destOrd="0" presId="urn:microsoft.com/office/officeart/2005/8/layout/vList5"/>
    <dgm:cxn modelId="{CD823128-998A-4907-9B5F-E891C54BDDA5}" type="presParOf" srcId="{2F8C6806-8638-4977-B920-D0A4D973E7ED}" destId="{3E3383C4-2C1A-415C-9A68-E81CA935EFB9}" srcOrd="0" destOrd="0" presId="urn:microsoft.com/office/officeart/2005/8/layout/vList5"/>
    <dgm:cxn modelId="{9A88DAAD-0108-430E-9F90-FD7787BE2D85}" type="presParOf" srcId="{3A072022-3C3D-4959-95D9-6975ABA07077}" destId="{D2A6E4BE-4D25-47C9-8415-2926F17B5D01}" srcOrd="1" destOrd="0" presId="urn:microsoft.com/office/officeart/2005/8/layout/vList5"/>
    <dgm:cxn modelId="{9C2F360B-C27C-4C40-BA0C-2990ACDB0CCA}" type="presParOf" srcId="{3A072022-3C3D-4959-95D9-6975ABA07077}" destId="{0FAB36FF-D18E-49E7-AF75-481F6ABEEAAA}" srcOrd="2" destOrd="0" presId="urn:microsoft.com/office/officeart/2005/8/layout/vList5"/>
    <dgm:cxn modelId="{56210555-0A6A-4E69-B9E9-7C1D16633A29}" type="presParOf" srcId="{0FAB36FF-D18E-49E7-AF75-481F6ABEEAAA}" destId="{2716FE9F-289F-4A94-883C-C3FDC366B57F}" srcOrd="0" destOrd="0" presId="urn:microsoft.com/office/officeart/2005/8/layout/vList5"/>
    <dgm:cxn modelId="{C376363D-5F7E-407E-84D3-C15EC670DA0D}" type="presParOf" srcId="{0FAB36FF-D18E-49E7-AF75-481F6ABEEAAA}" destId="{FB0C4C88-A8E9-4683-A71D-2A55045B22FE}" srcOrd="1" destOrd="0" presId="urn:microsoft.com/office/officeart/2005/8/layout/vList5"/>
    <dgm:cxn modelId="{3089D90B-9285-4D8F-9F96-D780A348D891}" type="presParOf" srcId="{3A072022-3C3D-4959-95D9-6975ABA07077}" destId="{8EEA8596-62D0-4831-B515-237077E15181}" srcOrd="3" destOrd="0" presId="urn:microsoft.com/office/officeart/2005/8/layout/vList5"/>
    <dgm:cxn modelId="{8AD9C525-9A21-4C46-BC00-73A49ACC9F2E}" type="presParOf" srcId="{3A072022-3C3D-4959-95D9-6975ABA07077}" destId="{96005844-BDB5-46FE-9B19-0F9297573426}" srcOrd="4" destOrd="0" presId="urn:microsoft.com/office/officeart/2005/8/layout/vList5"/>
    <dgm:cxn modelId="{058FEB15-7FA6-4E94-821D-DA3D8AA6DE6E}" type="presParOf" srcId="{96005844-BDB5-46FE-9B19-0F9297573426}" destId="{64E0DA1F-17FF-462E-B947-7CF0138C0ACF}" srcOrd="0" destOrd="0" presId="urn:microsoft.com/office/officeart/2005/8/layout/vList5"/>
    <dgm:cxn modelId="{E03F1F31-739F-44E9-A0DF-46C3E9602A4A}" type="presParOf" srcId="{96005844-BDB5-46FE-9B19-0F9297573426}" destId="{8DDEE688-215A-496F-9C89-3085058600C0}" srcOrd="1" destOrd="0" presId="urn:microsoft.com/office/officeart/2005/8/layout/vList5"/>
    <dgm:cxn modelId="{DED9B1C8-1AC2-4963-9DFA-4F8FE9A6AD02}" type="presParOf" srcId="{3A072022-3C3D-4959-95D9-6975ABA07077}" destId="{D8C6ACF3-7439-42BD-A918-77CFBDB68ABD}" srcOrd="5" destOrd="0" presId="urn:microsoft.com/office/officeart/2005/8/layout/vList5"/>
    <dgm:cxn modelId="{BF94D547-32E8-490A-B559-06E916B1764E}" type="presParOf" srcId="{3A072022-3C3D-4959-95D9-6975ABA07077}" destId="{02C6FF84-3B48-4394-A005-A9AF1B4D17CE}" srcOrd="6" destOrd="0" presId="urn:microsoft.com/office/officeart/2005/8/layout/vList5"/>
    <dgm:cxn modelId="{078D215C-BE8F-4B88-B945-BF442F417E6A}" type="presParOf" srcId="{02C6FF84-3B48-4394-A005-A9AF1B4D17CE}" destId="{414218F5-A36E-45C3-9236-1ABAE57560EB}" srcOrd="0" destOrd="0" presId="urn:microsoft.com/office/officeart/2005/8/layout/vList5"/>
    <dgm:cxn modelId="{5D935A91-A7DD-4610-81CB-6F9F0FBE2DC1}" type="presParOf" srcId="{02C6FF84-3B48-4394-A005-A9AF1B4D17CE}" destId="{67D5423E-CFC9-46B1-95E7-E54AE28E11F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C6A48D-C503-49DC-A6E7-A6689FF5DCD7}">
      <dsp:nvSpPr>
        <dsp:cNvPr id="0" name=""/>
        <dsp:cNvSpPr/>
      </dsp:nvSpPr>
      <dsp:spPr>
        <a:xfrm>
          <a:off x="5114809" y="1831612"/>
          <a:ext cx="2352111" cy="4484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2900"/>
              </a:lnTo>
              <a:lnTo>
                <a:pt x="2352111" y="262900"/>
              </a:lnTo>
              <a:lnTo>
                <a:pt x="2352111" y="44843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7F049D-B3F3-4ED0-8401-112E7DB42205}">
      <dsp:nvSpPr>
        <dsp:cNvPr id="0" name=""/>
        <dsp:cNvSpPr/>
      </dsp:nvSpPr>
      <dsp:spPr>
        <a:xfrm>
          <a:off x="4973314" y="3551839"/>
          <a:ext cx="91440" cy="58248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8248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7C60F0-7B70-48DB-AB61-FA543B13EF36}">
      <dsp:nvSpPr>
        <dsp:cNvPr id="0" name=""/>
        <dsp:cNvSpPr/>
      </dsp:nvSpPr>
      <dsp:spPr>
        <a:xfrm>
          <a:off x="5019034" y="1831612"/>
          <a:ext cx="95774" cy="448439"/>
        </a:xfrm>
        <a:custGeom>
          <a:avLst/>
          <a:gdLst/>
          <a:ahLst/>
          <a:cxnLst/>
          <a:rect l="0" t="0" r="0" b="0"/>
          <a:pathLst>
            <a:path>
              <a:moveTo>
                <a:pt x="95774" y="0"/>
              </a:moveTo>
              <a:lnTo>
                <a:pt x="95774" y="262900"/>
              </a:lnTo>
              <a:lnTo>
                <a:pt x="0" y="262900"/>
              </a:lnTo>
              <a:lnTo>
                <a:pt x="0" y="44843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527824-559E-4EE6-8596-A5455559831E}">
      <dsp:nvSpPr>
        <dsp:cNvPr id="0" name=""/>
        <dsp:cNvSpPr/>
      </dsp:nvSpPr>
      <dsp:spPr>
        <a:xfrm>
          <a:off x="2525428" y="3551839"/>
          <a:ext cx="91440" cy="58248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8248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6069B5-D5B7-4775-80FE-612BA88EEE82}">
      <dsp:nvSpPr>
        <dsp:cNvPr id="0" name=""/>
        <dsp:cNvSpPr/>
      </dsp:nvSpPr>
      <dsp:spPr>
        <a:xfrm>
          <a:off x="2571148" y="1831612"/>
          <a:ext cx="2543661" cy="448439"/>
        </a:xfrm>
        <a:custGeom>
          <a:avLst/>
          <a:gdLst/>
          <a:ahLst/>
          <a:cxnLst/>
          <a:rect l="0" t="0" r="0" b="0"/>
          <a:pathLst>
            <a:path>
              <a:moveTo>
                <a:pt x="2543661" y="0"/>
              </a:moveTo>
              <a:lnTo>
                <a:pt x="2543661" y="262900"/>
              </a:lnTo>
              <a:lnTo>
                <a:pt x="0" y="262900"/>
              </a:lnTo>
              <a:lnTo>
                <a:pt x="0" y="44843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7EC508-685C-41DF-8540-012B6A7D5EA4}">
      <dsp:nvSpPr>
        <dsp:cNvPr id="0" name=""/>
        <dsp:cNvSpPr/>
      </dsp:nvSpPr>
      <dsp:spPr>
        <a:xfrm>
          <a:off x="4937440" y="632029"/>
          <a:ext cx="177369" cy="5863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0775"/>
              </a:lnTo>
              <a:lnTo>
                <a:pt x="177369" y="400775"/>
              </a:lnTo>
              <a:lnTo>
                <a:pt x="177369" y="58631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D52E3C-0FD0-41B6-AFE5-83820597CE60}">
      <dsp:nvSpPr>
        <dsp:cNvPr id="0" name=""/>
        <dsp:cNvSpPr/>
      </dsp:nvSpPr>
      <dsp:spPr>
        <a:xfrm>
          <a:off x="2855202" y="35408"/>
          <a:ext cx="4164475" cy="5966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DBFEEF-B932-4D9E-B379-389852BBA9CC}">
      <dsp:nvSpPr>
        <dsp:cNvPr id="0" name=""/>
        <dsp:cNvSpPr/>
      </dsp:nvSpPr>
      <dsp:spPr>
        <a:xfrm>
          <a:off x="3077737" y="246816"/>
          <a:ext cx="4164475" cy="5966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Збори засновників</a:t>
          </a:r>
        </a:p>
      </dsp:txBody>
      <dsp:txXfrm>
        <a:off x="3095211" y="264290"/>
        <a:ext cx="4129527" cy="561673"/>
      </dsp:txXfrm>
    </dsp:sp>
    <dsp:sp modelId="{DACBC318-0784-4AF9-BEB4-1BB0C7EBB0BB}">
      <dsp:nvSpPr>
        <dsp:cNvPr id="0" name=""/>
        <dsp:cNvSpPr/>
      </dsp:nvSpPr>
      <dsp:spPr>
        <a:xfrm>
          <a:off x="2991574" y="1218343"/>
          <a:ext cx="4246470" cy="6132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DC8A56-943B-48FF-8AB9-75EE5E1E351A}">
      <dsp:nvSpPr>
        <dsp:cNvPr id="0" name=""/>
        <dsp:cNvSpPr/>
      </dsp:nvSpPr>
      <dsp:spPr>
        <a:xfrm>
          <a:off x="3214109" y="1429751"/>
          <a:ext cx="4246470" cy="6132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/>
            <a:t>Директор</a:t>
          </a:r>
        </a:p>
      </dsp:txBody>
      <dsp:txXfrm>
        <a:off x="3232071" y="1447713"/>
        <a:ext cx="4210546" cy="577345"/>
      </dsp:txXfrm>
    </dsp:sp>
    <dsp:sp modelId="{8A375068-5123-4515-9A7F-ED84FBE8A94F}">
      <dsp:nvSpPr>
        <dsp:cNvPr id="0" name=""/>
        <dsp:cNvSpPr/>
      </dsp:nvSpPr>
      <dsp:spPr>
        <a:xfrm>
          <a:off x="1569740" y="2280051"/>
          <a:ext cx="2002816" cy="12717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D10910-E8B0-4ABD-9B8C-9E2D0227B769}">
      <dsp:nvSpPr>
        <dsp:cNvPr id="0" name=""/>
        <dsp:cNvSpPr/>
      </dsp:nvSpPr>
      <dsp:spPr>
        <a:xfrm>
          <a:off x="1792275" y="2491460"/>
          <a:ext cx="2002816" cy="12717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/>
            <a:t>начальник відділу технічної підтримки</a:t>
          </a:r>
        </a:p>
      </dsp:txBody>
      <dsp:txXfrm>
        <a:off x="1829524" y="2528709"/>
        <a:ext cx="1928318" cy="1197290"/>
      </dsp:txXfrm>
    </dsp:sp>
    <dsp:sp modelId="{A6C03081-6272-4358-8427-1E4687396851}">
      <dsp:nvSpPr>
        <dsp:cNvPr id="0" name=""/>
        <dsp:cNvSpPr/>
      </dsp:nvSpPr>
      <dsp:spPr>
        <a:xfrm>
          <a:off x="1569740" y="4134325"/>
          <a:ext cx="2002816" cy="12717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CB4FED-0BCC-4F8D-B62E-8961C77A80AF}">
      <dsp:nvSpPr>
        <dsp:cNvPr id="0" name=""/>
        <dsp:cNvSpPr/>
      </dsp:nvSpPr>
      <dsp:spPr>
        <a:xfrm>
          <a:off x="1792275" y="4345733"/>
          <a:ext cx="2002816" cy="12717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/>
            <a:t>відділ технічної підтримки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/>
            <a:t>( 2 особи)</a:t>
          </a:r>
          <a:endParaRPr lang="ru-RU" sz="1600" kern="1200"/>
        </a:p>
      </dsp:txBody>
      <dsp:txXfrm>
        <a:off x="1829524" y="4382982"/>
        <a:ext cx="1928318" cy="1197290"/>
      </dsp:txXfrm>
    </dsp:sp>
    <dsp:sp modelId="{2F910449-CBAF-4180-893B-C78A7C97E963}">
      <dsp:nvSpPr>
        <dsp:cNvPr id="0" name=""/>
        <dsp:cNvSpPr/>
      </dsp:nvSpPr>
      <dsp:spPr>
        <a:xfrm>
          <a:off x="4017626" y="2280051"/>
          <a:ext cx="2002816" cy="12717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1AB861-C2A6-40C1-A7C6-047368E6C6D1}">
      <dsp:nvSpPr>
        <dsp:cNvPr id="0" name=""/>
        <dsp:cNvSpPr/>
      </dsp:nvSpPr>
      <dsp:spPr>
        <a:xfrm>
          <a:off x="4240161" y="2491460"/>
          <a:ext cx="2002816" cy="12717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/>
            <a:t>начальник відділу програмування</a:t>
          </a:r>
          <a:endParaRPr lang="ru-RU" sz="1600" kern="1200"/>
        </a:p>
      </dsp:txBody>
      <dsp:txXfrm>
        <a:off x="4277410" y="2528709"/>
        <a:ext cx="1928318" cy="1197290"/>
      </dsp:txXfrm>
    </dsp:sp>
    <dsp:sp modelId="{530DA07F-FECF-4C82-BDA0-C3D7F9324FB1}">
      <dsp:nvSpPr>
        <dsp:cNvPr id="0" name=""/>
        <dsp:cNvSpPr/>
      </dsp:nvSpPr>
      <dsp:spPr>
        <a:xfrm>
          <a:off x="4017626" y="4134325"/>
          <a:ext cx="2002816" cy="12717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4032D9-FD2F-458C-99CD-5FDA244F5A39}">
      <dsp:nvSpPr>
        <dsp:cNvPr id="0" name=""/>
        <dsp:cNvSpPr/>
      </dsp:nvSpPr>
      <dsp:spPr>
        <a:xfrm>
          <a:off x="4240161" y="4345733"/>
          <a:ext cx="2002816" cy="12717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/>
            <a:t>відділ програмування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/>
            <a:t> (2 особи)</a:t>
          </a:r>
          <a:endParaRPr lang="ru-RU" sz="1600" kern="1200"/>
        </a:p>
      </dsp:txBody>
      <dsp:txXfrm>
        <a:off x="4277410" y="4382982"/>
        <a:ext cx="1928318" cy="1197290"/>
      </dsp:txXfrm>
    </dsp:sp>
    <dsp:sp modelId="{B16E1AF2-B3F8-4072-9DEA-CA1C4F55F002}">
      <dsp:nvSpPr>
        <dsp:cNvPr id="0" name=""/>
        <dsp:cNvSpPr/>
      </dsp:nvSpPr>
      <dsp:spPr>
        <a:xfrm>
          <a:off x="6465513" y="2280051"/>
          <a:ext cx="2002816" cy="12717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582988-7062-4DD1-9E3D-545F9A9D84C8}">
      <dsp:nvSpPr>
        <dsp:cNvPr id="0" name=""/>
        <dsp:cNvSpPr/>
      </dsp:nvSpPr>
      <dsp:spPr>
        <a:xfrm>
          <a:off x="6688048" y="2491460"/>
          <a:ext cx="2002816" cy="12717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менеджер </a:t>
          </a:r>
          <a:r>
            <a:rPr lang="uk-UA" sz="1600" kern="1200" dirty="0"/>
            <a:t>з оптимізації інформаційних ресурсів</a:t>
          </a:r>
          <a:endParaRPr lang="ru-RU" sz="1600" kern="1200" dirty="0"/>
        </a:p>
      </dsp:txBody>
      <dsp:txXfrm>
        <a:off x="6725297" y="2528709"/>
        <a:ext cx="1928318" cy="11972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3383C4-2C1A-415C-9A68-E81CA935EFB9}">
      <dsp:nvSpPr>
        <dsp:cNvPr id="0" name=""/>
        <dsp:cNvSpPr/>
      </dsp:nvSpPr>
      <dsp:spPr>
        <a:xfrm>
          <a:off x="5681" y="2960"/>
          <a:ext cx="11633790" cy="3933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>
              <a:latin typeface="Times New Roman" pitchFamily="18" charset="0"/>
              <a:cs typeface="Times New Roman" pitchFamily="18" charset="0"/>
            </a:rPr>
            <a:t>ВИГОДИ  ДЛЯ БІЗНЕСУ ВІД РОЗТАШУВАННЯ В ТЕХНОПАРКУ</a:t>
          </a:r>
        </a:p>
      </dsp:txBody>
      <dsp:txXfrm>
        <a:off x="24881" y="22160"/>
        <a:ext cx="11595390" cy="354904"/>
      </dsp:txXfrm>
    </dsp:sp>
    <dsp:sp modelId="{FB0C4C88-A8E9-4683-A71D-2A55045B22FE}">
      <dsp:nvSpPr>
        <dsp:cNvPr id="0" name=""/>
        <dsp:cNvSpPr/>
      </dsp:nvSpPr>
      <dsp:spPr>
        <a:xfrm rot="5400000">
          <a:off x="6433701" y="-688771"/>
          <a:ext cx="2181881" cy="82410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noProof="0" dirty="0" smtClean="0">
              <a:latin typeface="Times New Roman" pitchFamily="18" charset="0"/>
              <a:cs typeface="Times New Roman" pitchFamily="18" charset="0"/>
            </a:rPr>
            <a:t>пільговий податковий та митний режим реалізації інноваційних проектів  </a:t>
          </a:r>
          <a:endParaRPr lang="uk-UA" sz="1400" kern="1200" noProof="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noProof="0" dirty="0" smtClean="0">
              <a:latin typeface="Times New Roman" pitchFamily="18" charset="0"/>
              <a:cs typeface="Times New Roman" pitchFamily="18" charset="0"/>
            </a:rPr>
            <a:t>можливість отримання площ для розташування бізнесу на пільгових умовах</a:t>
          </a:r>
          <a:endParaRPr lang="uk-UA" sz="1400" kern="1200" noProof="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noProof="0" dirty="0">
              <a:latin typeface="Times New Roman" pitchFamily="18" charset="0"/>
              <a:cs typeface="Times New Roman" pitchFamily="18" charset="0"/>
            </a:rPr>
            <a:t>у</a:t>
          </a:r>
          <a:r>
            <a:rPr lang="uk-UA" sz="1400" kern="1200" dirty="0">
              <a:latin typeface="Times New Roman" pitchFamily="18" charset="0"/>
              <a:cs typeface="Times New Roman" pitchFamily="18" charset="0"/>
            </a:rPr>
            <a:t>часть у стартовому (статутному) капіталі новоствореного бізнесу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>
              <a:latin typeface="Times New Roman" pitchFamily="18" charset="0"/>
              <a:cs typeface="Times New Roman" pitchFamily="18" charset="0"/>
            </a:rPr>
            <a:t>економія від можливості користування спільними об</a:t>
          </a:r>
          <a:r>
            <a:rPr lang="en-US" sz="1400" kern="1200">
              <a:latin typeface="Times New Roman" pitchFamily="18" charset="0"/>
              <a:cs typeface="Times New Roman" pitchFamily="18" charset="0"/>
            </a:rPr>
            <a:t>'</a:t>
          </a:r>
          <a:r>
            <a:rPr lang="uk-UA" sz="1400" kern="1200">
              <a:latin typeface="Times New Roman" pitchFamily="18" charset="0"/>
              <a:cs typeface="Times New Roman" pitchFamily="18" charset="0"/>
            </a:rPr>
            <a:t>єктами інфраструктури</a:t>
          </a:r>
          <a:endParaRPr lang="ru-RU" sz="1400" kern="120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>
              <a:latin typeface="Times New Roman" pitchFamily="18" charset="0"/>
              <a:cs typeface="Times New Roman" pitchFamily="18" charset="0"/>
            </a:rPr>
            <a:t>доступ до інституцій фінансування інноваційних проектів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>
              <a:latin typeface="Times New Roman" pitchFamily="18" charset="0"/>
              <a:cs typeface="Times New Roman" pitchFamily="18" charset="0"/>
            </a:rPr>
            <a:t>більша імовірність прийняття позитивного рішення про фінансування проектів як державними організаціями, так і приватними фондами внаслідок кращих фінансових показників та гарантій</a:t>
          </a:r>
          <a:endParaRPr lang="ru-RU" sz="1400" kern="120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>
              <a:latin typeface="Times New Roman" pitchFamily="18" charset="0"/>
              <a:cs typeface="Times New Roman" pitchFamily="18" charset="0"/>
            </a:rPr>
            <a:t>зниження ризиків внаслідок  застосування системи  фахових експертних  оцінок</a:t>
          </a:r>
          <a:endParaRPr lang="ru-RU" sz="1400" kern="1200">
            <a:latin typeface="Times New Roman" pitchFamily="18" charset="0"/>
            <a:cs typeface="Times New Roman" pitchFamily="18" charset="0"/>
          </a:endParaRPr>
        </a:p>
      </dsp:txBody>
      <dsp:txXfrm rot="-5400000">
        <a:off x="3404132" y="2447309"/>
        <a:ext cx="8134509" cy="1968859"/>
      </dsp:txXfrm>
    </dsp:sp>
    <dsp:sp modelId="{2716FE9F-289F-4A94-883C-C3FDC366B57F}">
      <dsp:nvSpPr>
        <dsp:cNvPr id="0" name=""/>
        <dsp:cNvSpPr/>
      </dsp:nvSpPr>
      <dsp:spPr>
        <a:xfrm>
          <a:off x="291090" y="2301437"/>
          <a:ext cx="3051777" cy="21938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>
              <a:latin typeface="Times New Roman" pitchFamily="18" charset="0"/>
              <a:cs typeface="Times New Roman" pitchFamily="18" charset="0"/>
            </a:rPr>
            <a:t>фінансово-економічні</a:t>
          </a:r>
        </a:p>
      </dsp:txBody>
      <dsp:txXfrm>
        <a:off x="398186" y="2408533"/>
        <a:ext cx="2837585" cy="1979685"/>
      </dsp:txXfrm>
    </dsp:sp>
    <dsp:sp modelId="{8DDEE688-215A-496F-9C89-3085058600C0}">
      <dsp:nvSpPr>
        <dsp:cNvPr id="0" name=""/>
        <dsp:cNvSpPr/>
      </dsp:nvSpPr>
      <dsp:spPr>
        <a:xfrm rot="5400000">
          <a:off x="6662308" y="-2810698"/>
          <a:ext cx="1693567" cy="82721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noProof="0" dirty="0" smtClean="0">
              <a:latin typeface="Times New Roman" pitchFamily="18" charset="0"/>
              <a:cs typeface="Times New Roman" pitchFamily="18" charset="0"/>
            </a:rPr>
            <a:t>розповсюдження  позитивного іміджу технопарку на компанії - резиденти</a:t>
          </a:r>
          <a:endParaRPr lang="uk-UA" sz="1400" kern="1200" noProof="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noProof="0" dirty="0" smtClean="0">
              <a:latin typeface="Times New Roman" pitchFamily="18" charset="0"/>
              <a:cs typeface="Times New Roman" pitchFamily="18" charset="0"/>
            </a:rPr>
            <a:t>можливість використання бренду технопарку</a:t>
          </a:r>
          <a:endParaRPr lang="uk-UA" sz="1400" kern="1200" noProof="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noProof="0" dirty="0" smtClean="0">
              <a:latin typeface="Times New Roman" pitchFamily="18" charset="0"/>
              <a:cs typeface="Times New Roman" pitchFamily="18" charset="0"/>
            </a:rPr>
            <a:t>можливість участі  та  широкої представленості у маркетингових заходах </a:t>
          </a:r>
          <a:r>
            <a:rPr lang="uk-UA" sz="1400" b="0" kern="1200" noProof="0" dirty="0" smtClean="0">
              <a:latin typeface="Times New Roman" pitchFamily="18" charset="0"/>
              <a:cs typeface="Times New Roman" pitchFamily="18" charset="0"/>
            </a:rPr>
            <a:t>(виставках, симпозіумах, конференціях тощо)</a:t>
          </a:r>
          <a:endParaRPr lang="uk-UA" sz="1400" b="0" kern="1200" noProof="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b="0" kern="1200" noProof="0" dirty="0" smtClean="0">
              <a:latin typeface="Times New Roman" pitchFamily="18" charset="0"/>
              <a:cs typeface="Times New Roman" pitchFamily="18" charset="0"/>
            </a:rPr>
            <a:t>використання розвиненої міжнародної мережі зв’язків технопарків для пошуку та  встановлення контактів з потенційними інвесторами й замовниками</a:t>
          </a:r>
          <a:endParaRPr lang="uk-UA" sz="1400" b="0" kern="1200" noProof="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b="0" kern="1200" noProof="0" dirty="0" smtClean="0">
              <a:latin typeface="Times New Roman" pitchFamily="18" charset="0"/>
              <a:cs typeface="Times New Roman" pitchFamily="18" charset="0"/>
            </a:rPr>
            <a:t>можливість використання сайту технопарку як площадки для продажу інноваційної продукції</a:t>
          </a:r>
          <a:endParaRPr lang="uk-UA" sz="1400" b="0" kern="1200" noProof="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373032" y="561251"/>
        <a:ext cx="8189447" cy="1528221"/>
      </dsp:txXfrm>
    </dsp:sp>
    <dsp:sp modelId="{64E0DA1F-17FF-462E-B947-7CF0138C0ACF}">
      <dsp:nvSpPr>
        <dsp:cNvPr id="0" name=""/>
        <dsp:cNvSpPr/>
      </dsp:nvSpPr>
      <dsp:spPr>
        <a:xfrm>
          <a:off x="226212" y="468463"/>
          <a:ext cx="3062316" cy="16967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>
              <a:latin typeface="Times New Roman" pitchFamily="18" charset="0"/>
              <a:cs typeface="Times New Roman" pitchFamily="18" charset="0"/>
            </a:rPr>
            <a:t>маркетингові</a:t>
          </a:r>
        </a:p>
      </dsp:txBody>
      <dsp:txXfrm>
        <a:off x="309041" y="551292"/>
        <a:ext cx="2896658" cy="1531107"/>
      </dsp:txXfrm>
    </dsp:sp>
    <dsp:sp modelId="{67D5423E-CFC9-46B1-95E7-E54AE28E11F3}">
      <dsp:nvSpPr>
        <dsp:cNvPr id="0" name=""/>
        <dsp:cNvSpPr/>
      </dsp:nvSpPr>
      <dsp:spPr>
        <a:xfrm rot="5400000">
          <a:off x="6777692" y="1371970"/>
          <a:ext cx="1617523" cy="811739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>
              <a:latin typeface="Times New Roman" pitchFamily="18" charset="0"/>
              <a:cs typeface="Times New Roman" pitchFamily="18" charset="0"/>
            </a:rPr>
            <a:t>як</a:t>
          </a:r>
          <a:r>
            <a:rPr lang="uk-UA" sz="1400" kern="1200" noProof="0" dirty="0" err="1" smtClean="0">
              <a:latin typeface="Times New Roman" pitchFamily="18" charset="0"/>
              <a:cs typeface="Times New Roman" pitchFamily="18" charset="0"/>
            </a:rPr>
            <a:t>існа</a:t>
          </a:r>
          <a:r>
            <a:rPr lang="uk-UA" sz="1400" kern="1200" noProof="0" dirty="0" smtClean="0">
              <a:latin typeface="Times New Roman" pitchFamily="18" charset="0"/>
              <a:cs typeface="Times New Roman" pitchFamily="18" charset="0"/>
            </a:rPr>
            <a:t> інфраструктура  підтримки бізнесу на початкових етапах</a:t>
          </a:r>
          <a:endParaRPr lang="uk-UA" sz="1400" kern="1200" noProof="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noProof="0" dirty="0" smtClean="0">
              <a:latin typeface="Times New Roman" pitchFamily="18" charset="0"/>
              <a:cs typeface="Times New Roman" pitchFamily="18" charset="0"/>
            </a:rPr>
            <a:t>долучення до організованої та відпрацьованої системи просування проектів</a:t>
          </a:r>
          <a:endParaRPr lang="uk-UA" sz="1400" kern="1200" noProof="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noProof="0" dirty="0" smtClean="0">
              <a:latin typeface="Times New Roman" pitchFamily="18" charset="0"/>
              <a:cs typeface="Times New Roman" pitchFamily="18" charset="0"/>
            </a:rPr>
            <a:t>можливість отримання фахових консультацій</a:t>
          </a:r>
          <a:endParaRPr lang="uk-UA" sz="1400" kern="1200" noProof="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noProof="0" dirty="0" smtClean="0">
              <a:latin typeface="Times New Roman" pitchFamily="18" charset="0"/>
              <a:cs typeface="Times New Roman" pitchFamily="18" charset="0"/>
            </a:rPr>
            <a:t>фізична близькість до наукового центру та інформованість про інновації, в т. ч. в суміжних </a:t>
          </a:r>
          <a:r>
            <a:rPr lang="uk-UA" sz="1400" kern="1200" noProof="0" dirty="0" err="1" smtClean="0">
              <a:latin typeface="Times New Roman" pitchFamily="18" charset="0"/>
              <a:cs typeface="Times New Roman" pitchFamily="18" charset="0"/>
            </a:rPr>
            <a:t>сф</a:t>
          </a:r>
          <a:r>
            <a:rPr lang="uk-UA" sz="1400" kern="1200" dirty="0" smtClean="0">
              <a:latin typeface="Times New Roman" pitchFamily="18" charset="0"/>
              <a:cs typeface="Times New Roman" pitchFamily="18" charset="0"/>
            </a:rPr>
            <a:t>ерах</a:t>
          </a:r>
          <a:endParaRPr lang="uk-UA" sz="14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>
              <a:latin typeface="Times New Roman" pitchFamily="18" charset="0"/>
              <a:cs typeface="Times New Roman" pitchFamily="18" charset="0"/>
            </a:rPr>
            <a:t>високий трудовий потенціал створеного бізнес-середовища в технопарку, можливість ведення спільних  (міжгалузевих) проектів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>
              <a:latin typeface="Times New Roman" pitchFamily="18" charset="0"/>
              <a:cs typeface="Times New Roman" pitchFamily="18" charset="0"/>
            </a:rPr>
            <a:t>можливість перерозподілу ресурсів в разі потреби</a:t>
          </a:r>
          <a:endParaRPr lang="ru-RU" sz="1400" kern="1200">
            <a:latin typeface="Times New Roman" pitchFamily="18" charset="0"/>
            <a:cs typeface="Times New Roman" pitchFamily="18" charset="0"/>
          </a:endParaRPr>
        </a:p>
      </dsp:txBody>
      <dsp:txXfrm rot="-5400000">
        <a:off x="3527755" y="4700869"/>
        <a:ext cx="8038437" cy="1459601"/>
      </dsp:txXfrm>
    </dsp:sp>
    <dsp:sp modelId="{414218F5-A36E-45C3-9236-1ABAE57560EB}">
      <dsp:nvSpPr>
        <dsp:cNvPr id="0" name=""/>
        <dsp:cNvSpPr/>
      </dsp:nvSpPr>
      <dsp:spPr>
        <a:xfrm>
          <a:off x="296419" y="4554006"/>
          <a:ext cx="3109311" cy="16854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>
              <a:latin typeface="Times New Roman" pitchFamily="18" charset="0"/>
              <a:cs typeface="Times New Roman" pitchFamily="18" charset="0"/>
            </a:rPr>
            <a:t>організаційні</a:t>
          </a:r>
        </a:p>
      </dsp:txBody>
      <dsp:txXfrm>
        <a:off x="378695" y="4636282"/>
        <a:ext cx="2944759" cy="15208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2">
  <dgm:title val=""/>
  <dgm:desc val=""/>
  <dgm:catLst>
    <dgm:cat type="relationship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chMax val="3"/>
      <dgm:chPref val="1"/>
      <dgm:dir/>
      <dgm:animLvl val="lvl"/>
      <dgm:resizeHandles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 ch" ptType="node node" st="1 1" cnt="1 0" func="cnt" op="gt" val="0">
            <dgm:choose name="Name5">
              <dgm:if name="Name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395"/>
                  <dgm:constr type="t" for="ch" forName="centerBox" refType="h" fact="0.5"/>
                  <dgm:constr type="w" for="ch" forName="centerBox" refType="w" fact="0.5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22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8">
            <dgm:choose name="Name9">
              <dgm:if name="Name1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26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if>
      <dgm:else name="Name12">
        <dgm:choose name="Name13">
          <dgm:if name="Name14" axis="ch ch" ptType="node node" st="1 1" cnt="1 0" func="cnt" op="gt" val="0">
            <dgm:choose name="Name15">
              <dgm:if name="Name1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18">
            <dgm:choose name="Name19">
              <dgm:if name="Name2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2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else>
    </dgm:choose>
    <dgm:ruleLst/>
    <dgm:choose name="Name22">
      <dgm:if name="Name23" axis="root ch" ptType="all node" st="1 1" cnt="0 0" func="cnt" op="gte" val="1">
        <dgm:layoutNode name="outerBox" styleLbl="node1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24">
            <dgm:if name="Name25" axis="root ch" ptType="all node" st="1 1" cnt="0 0" func="cnt" op="gt" val="1">
              <dgm:choose name="Name26">
                <dgm:if name="Name27" func="var" arg="dir" op="equ" val="norm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0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if>
                <dgm:else name="Name28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8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else>
              </dgm:choose>
            </dgm:if>
            <dgm:else name="Name29">
              <dgm:constrLst>
                <dgm:constr type="l" for="ch" forName="outerBoxParent"/>
                <dgm:constr type="t" for="ch" forName="outerBoxParent"/>
                <dgm:constr type="w" for="ch" forName="outerBoxParent" refType="w"/>
                <dgm:constr type="h" for="ch" forName="outerBoxParent" refType="h"/>
                <dgm:constr type="bMarg" for="ch" forName="outerBoxParent" refType="h" fact="1.75"/>
                <dgm:constr type="l" for="ch" forName="outerBoxChildren" refType="w" fact="0.025"/>
                <dgm:constr type="t" for="ch" forName="outerBoxChildren" refType="h" fact="0.45"/>
                <dgm:constr type="w" for="ch" forName="outerBoxChildren" refType="w" fact="0.95"/>
                <dgm:constr type="h" for="ch" forName="outerBoxChildren" refType="h" fact="0.45"/>
              </dgm:constrLst>
            </dgm:else>
          </dgm:choose>
          <dgm:ruleLst/>
          <dgm:layoutNode name="ou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085"/>
              </dgm:adjLst>
            </dgm:shape>
            <dgm:presOf axis="ch" ptType="node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outerBoxChildren">
            <dgm:choose name="Name30">
              <dgm:if name="Name31" axis="root ch" ptType="all node" st="1 1" cnt="0 0" func="cnt" op="gt" val="1">
                <dgm:alg type="lin">
                  <dgm:param type="linDir" val="fromT"/>
                  <dgm:param type="vertAlign" val="t"/>
                </dgm:alg>
              </dgm:if>
              <dgm:else name="Name32">
                <dgm:choose name="Name33">
                  <dgm:if name="Name34" func="var" arg="dir" op="equ" val="norm">
                    <dgm:alg type="lin">
                      <dgm:param type="horzAlign" val="l"/>
                    </dgm:alg>
                  </dgm:if>
                  <dgm:else name="Name35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oChild" refType="w"/>
              <dgm:constr type="h" for="ch" forName="oChild" refType="h"/>
            </dgm:constrLst>
            <dgm:ruleLst/>
            <dgm:forEach name="Name36" axis="ch ch" ptType="node node" st="1 1" cnt="1 0">
              <dgm:layoutNode name="o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37" axis="followSib" ptType="sibTrans" cnt="1">
                <dgm:layoutNode name="outer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38"/>
    </dgm:choose>
    <dgm:choose name="Name39">
      <dgm:if name="Name40" axis="root ch" ptType="all node" st="1 1" cnt="0 0" func="cnt" op="gte" val="2">
        <dgm:layoutNode name="middle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41">
            <dgm:if name="Name42" axis="root ch" ptType="all node" st="1 1" cnt="0 0" func="cnt" op="gt" val="2">
              <dgm:choose name="Name43">
                <dgm:if name="Name44" func="var" arg="dir" op="equ" val="norm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02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if>
                <dgm:else name="Name45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77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else>
              </dgm:choose>
            </dgm:if>
            <dgm:else name="Name46">
              <dgm:constrLst>
                <dgm:constr type="l" for="ch" forName="middleBoxParent"/>
                <dgm:constr type="t" for="ch" forName="middleBoxParent"/>
                <dgm:constr type="w" for="ch" forName="middleBoxParent" refType="w"/>
                <dgm:constr type="h" for="ch" forName="middleBoxParent" refType="h"/>
                <dgm:constr type="bMarg" for="ch" forName="middleBoxParent" refType="h" fact="1.8"/>
                <dgm:constr type="l" for="ch" forName="middleBoxChildren" refType="w" fact="0.025"/>
                <dgm:constr type="t" for="ch" forName="middleBoxChildren" refType="h" fact="0.45"/>
                <dgm:constr type="w" for="ch" forName="middleBoxChildren" refType="w" fact="0.95"/>
                <dgm:constr type="h" for="ch" forName="middleBoxChildren" refType="h" fact="0.45"/>
              </dgm:constrLst>
            </dgm:else>
          </dgm:choose>
          <dgm:ruleLst/>
          <dgm:layoutNode name="middle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2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middleBoxChildren">
            <dgm:choose name="Name47">
              <dgm:if name="Name48" axis="root ch" ptType="all node" st="1 1" cnt="0 0" func="cnt" op="gt" val="2">
                <dgm:alg type="lin">
                  <dgm:param type="linDir" val="fromT"/>
                  <dgm:param type="vertAlign" val="t"/>
                </dgm:alg>
              </dgm:if>
              <dgm:else name="Name49">
                <dgm:choose name="Name50">
                  <dgm:if name="Name51" func="var" arg="dir" op="equ" val="norm">
                    <dgm:alg type="lin">
                      <dgm:param type="horzAlign" val="l"/>
                    </dgm:alg>
                  </dgm:if>
                  <dgm:else name="Name52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mChild" refType="w"/>
              <dgm:constr type="h" for="ch" forName="mChild" refType="h"/>
            </dgm:constrLst>
            <dgm:ruleLst/>
            <dgm:forEach name="Name53" axis="ch ch" ptType="node node" st="2 1" cnt="1 0">
              <dgm:layoutNode name="m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54" axis="followSib" ptType="sibTrans" cnt="1">
                <dgm:layoutNode name="middle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55"/>
    </dgm:choose>
    <dgm:choose name="Name56">
      <dgm:if name="Name57" axis="root ch" ptType="all node" st="1 1" cnt="0 0" func="cnt" op="gte" val="3">
        <dgm:layoutNode name="center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58">
            <dgm:if name="Name59" axis="ch ch" ptType="node node" st="3 1" cnt="1 0" func="cnt" op="gt" val="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  <dgm:constr type="bMarg" for="ch" forName="centerBoxParent" refType="h" fact="1.6"/>
                <dgm:constr type="l" for="ch" forName="centerBoxChildren" refType="w" fact="0.025"/>
                <dgm:constr type="t" for="ch" forName="centerBoxChildren" refType="h" fact="0.45"/>
                <dgm:constr type="w" for="ch" forName="centerBoxChildren" refType="w" fact="0.95"/>
                <dgm:constr type="h" for="ch" forName="centerBoxChildren" refType="h" fact="0.45"/>
              </dgm:constrLst>
            </dgm:if>
            <dgm:else name="Name6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</dgm:constrLst>
            </dgm:else>
          </dgm:choose>
          <dgm:ruleLst/>
          <dgm:layoutNode name="cen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3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choose name="Name61">
            <dgm:if name="Name62" axis="ch ch" ptType="node node" st="3 1" cnt="1 0" func="cnt" op="gt" val="0">
              <dgm:layoutNode name="centerBoxChildren">
                <dgm:choose name="Name63">
                  <dgm:if name="Name64" func="var" arg="dir" op="equ" val="norm">
                    <dgm:alg type="lin">
                      <dgm:param type="horzAlign" val="l"/>
                    </dgm:alg>
                  </dgm:if>
                  <dgm:else name="Name65">
                    <dgm:alg type="lin">
                      <dgm:param type="linDir" val="fromR"/>
                      <dgm:param type="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cChild" refType="w"/>
                  <dgm:constr type="h" for="ch" forName="cChild" refType="h"/>
                </dgm:constrLst>
                <dgm:ruleLst/>
                <dgm:forEach name="Name66" axis="ch ch" ptType="node node" st="3 1" cnt="1 0">
                  <dgm:layoutNode name="cChild" styleLbl="fgAcc1">
                    <dgm:varLst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05"/>
                      </dgm:adjLst>
                    </dgm:shape>
                    <dgm:presOf axis="desOrSelf" ptType="node"/>
                    <dgm:constrLst>
                      <dgm:constr type="tMarg" refType="primFontSz" fact="0.3"/>
                      <dgm:constr type="bMarg" refType="primFontSz" fact="0.3"/>
                      <dgm:constr type="lMarg" refType="primFontSz" fact="0.3"/>
                      <dgm:constr type="rMarg" refType="primFontSz" fact="0.3"/>
                    </dgm:constrLst>
                    <dgm:ruleLst>
                      <dgm:rule type="primFontSz" val="5" fact="NaN" max="NaN"/>
                    </dgm:ruleLst>
                  </dgm:layoutNode>
                  <dgm:forEach name="Name67" axis="followSib" ptType="sibTrans" cnt="1">
                    <dgm:layoutNode name="centerSibTrans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userA"/>
                        <dgm:constr type="w" refType="userA" fact="0.015"/>
                        <dgm:constr type="h" refType="userA" fact="0.015"/>
                      </dgm:constrLst>
                      <dgm:ruleLst/>
                    </dgm:layoutNode>
                  </dgm:forEach>
                </dgm:forEach>
              </dgm:layoutNode>
            </dgm:if>
            <dgm:else name="Name68"/>
          </dgm:choose>
        </dgm:layoutNode>
      </dgm:if>
      <dgm:else name="Name6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D4EE9-05E6-422A-9F0D-D7774AF18F95}" type="datetimeFigureOut">
              <a:rPr lang="ru-RU" smtClean="0"/>
              <a:t>21.03.2015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F5A0-510D-434C-8B2F-5F5D84FE4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2534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D4EE9-05E6-422A-9F0D-D7774AF18F95}" type="datetimeFigureOut">
              <a:rPr lang="ru-RU" smtClean="0"/>
              <a:t>21.03.2015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F5A0-510D-434C-8B2F-5F5D84FE4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8730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D4EE9-05E6-422A-9F0D-D7774AF18F95}" type="datetimeFigureOut">
              <a:rPr lang="ru-RU" smtClean="0"/>
              <a:t>21.03.2015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F5A0-510D-434C-8B2F-5F5D84FE4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78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D4EE9-05E6-422A-9F0D-D7774AF18F95}" type="datetimeFigureOut">
              <a:rPr lang="ru-RU" smtClean="0"/>
              <a:t>21.03.2015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F5A0-510D-434C-8B2F-5F5D84FE4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6173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D4EE9-05E6-422A-9F0D-D7774AF18F95}" type="datetimeFigureOut">
              <a:rPr lang="ru-RU" smtClean="0"/>
              <a:t>21.03.2015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F5A0-510D-434C-8B2F-5F5D84FE4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153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D4EE9-05E6-422A-9F0D-D7774AF18F95}" type="datetimeFigureOut">
              <a:rPr lang="ru-RU" smtClean="0"/>
              <a:t>21.03.2015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F5A0-510D-434C-8B2F-5F5D84FE4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281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D4EE9-05E6-422A-9F0D-D7774AF18F95}" type="datetimeFigureOut">
              <a:rPr lang="ru-RU" smtClean="0"/>
              <a:t>21.03.2015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F5A0-510D-434C-8B2F-5F5D84FE4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481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D4EE9-05E6-422A-9F0D-D7774AF18F95}" type="datetimeFigureOut">
              <a:rPr lang="ru-RU" smtClean="0"/>
              <a:t>21.03.2015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F5A0-510D-434C-8B2F-5F5D84FE4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1269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D4EE9-05E6-422A-9F0D-D7774AF18F95}" type="datetimeFigureOut">
              <a:rPr lang="ru-RU" smtClean="0"/>
              <a:t>21.03.2015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F5A0-510D-434C-8B2F-5F5D84FE4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064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D4EE9-05E6-422A-9F0D-D7774AF18F95}" type="datetimeFigureOut">
              <a:rPr lang="ru-RU" smtClean="0"/>
              <a:t>21.03.2015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F5A0-510D-434C-8B2F-5F5D84FE4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4591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D4EE9-05E6-422A-9F0D-D7774AF18F95}" type="datetimeFigureOut">
              <a:rPr lang="ru-RU" smtClean="0"/>
              <a:t>21.03.2015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3F5A0-510D-434C-8B2F-5F5D84FE4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869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D4EE9-05E6-422A-9F0D-D7774AF18F95}" type="datetimeFigureOut">
              <a:rPr lang="ru-RU" smtClean="0"/>
              <a:t>21.03.2015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63F5A0-510D-434C-8B2F-5F5D84FE4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553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е 2"/>
          <p:cNvSpPr txBox="1"/>
          <p:nvPr/>
        </p:nvSpPr>
        <p:spPr>
          <a:xfrm>
            <a:off x="152400" y="137159"/>
            <a:ext cx="11915104" cy="6633845"/>
          </a:xfrm>
          <a:prstGeom prst="rect">
            <a:avLst/>
          </a:prstGeom>
          <a:solidFill>
            <a:schemeClr val="lt1">
              <a:alpha val="0"/>
            </a:schemeClr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450215" algn="ctr">
              <a:lnSpc>
                <a:spcPct val="115000"/>
              </a:lnSpc>
              <a:spcAft>
                <a:spcPts val="0"/>
              </a:spcAft>
            </a:pPr>
            <a:endParaRPr lang="en-US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ctr">
              <a:lnSpc>
                <a:spcPct val="115000"/>
              </a:lnSpc>
              <a:spcAft>
                <a:spcPts val="0"/>
              </a:spcAft>
            </a:pPr>
            <a:r>
              <a:rPr lang="uk-UA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Ілюстративний </a:t>
            </a:r>
            <a:r>
              <a:rPr lang="uk-UA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матеріал до дипломної роботи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ctr">
              <a:lnSpc>
                <a:spcPct val="150000"/>
              </a:lnSpc>
              <a:spcAft>
                <a:spcPts val="0"/>
              </a:spcAft>
              <a:tabLst>
                <a:tab pos="180340" algn="l"/>
              </a:tabLst>
            </a:pP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ctr">
              <a:lnSpc>
                <a:spcPct val="150000"/>
              </a:lnSpc>
              <a:spcAft>
                <a:spcPts val="0"/>
              </a:spcAft>
              <a:tabLst>
                <a:tab pos="180340" algn="l"/>
              </a:tabLst>
            </a:pPr>
            <a:r>
              <a:rPr lang="uk-UA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 освітньо-кваліфікаційним рівнем «Спеціаліст»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ctr">
              <a:lnSpc>
                <a:spcPct val="150000"/>
              </a:lnSpc>
              <a:spcAft>
                <a:spcPts val="0"/>
              </a:spcAft>
              <a:tabLst>
                <a:tab pos="180340" algn="l"/>
              </a:tabLst>
            </a:pP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ctr">
              <a:lnSpc>
                <a:spcPct val="150000"/>
              </a:lnSpc>
              <a:spcAft>
                <a:spcPts val="0"/>
              </a:spcAft>
              <a:tabLst>
                <a:tab pos="180340" algn="l"/>
              </a:tabLst>
            </a:pPr>
            <a:r>
              <a:rPr lang="uk-UA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 тему: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ctr">
              <a:lnSpc>
                <a:spcPct val="150000"/>
              </a:lnSpc>
              <a:spcAft>
                <a:spcPts val="0"/>
              </a:spcAft>
              <a:tabLst>
                <a:tab pos="180340" algn="l"/>
              </a:tabLst>
            </a:pPr>
            <a:r>
              <a:rPr lang="uk-UA" sz="2000" cap="all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Удосконалення адміністрування розвитку технологічних парків в Україні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ctr">
              <a:lnSpc>
                <a:spcPct val="150000"/>
              </a:lnSpc>
              <a:spcAft>
                <a:spcPts val="0"/>
              </a:spcAft>
              <a:tabLst>
                <a:tab pos="180340" algn="l"/>
              </a:tabLst>
            </a:pPr>
            <a:r>
              <a:rPr lang="uk-UA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741988">
              <a:lnSpc>
                <a:spcPct val="150000"/>
              </a:lnSpc>
              <a:spcAft>
                <a:spcPts val="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Виконав: слухач 2 курсу, </a:t>
            </a:r>
            <a:r>
              <a:rPr lang="uk-UA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групи </a:t>
            </a:r>
            <a:r>
              <a:rPr lang="uk-UA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1М-13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741988">
              <a:lnSpc>
                <a:spcPct val="150000"/>
              </a:lnSpc>
              <a:spcAft>
                <a:spcPts val="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спеціальності 7.03060101 – «Менеджмент організацій і адміністрування (за видами економічної діяльності)»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741988">
              <a:lnSpc>
                <a:spcPct val="150000"/>
              </a:lnSpc>
              <a:spcAft>
                <a:spcPts val="0"/>
              </a:spcAft>
            </a:pPr>
            <a:r>
              <a:rPr lang="uk-UA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Трет’яков</a:t>
            </a:r>
            <a:r>
              <a:rPr lang="uk-UA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М. С.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741988">
              <a:lnSpc>
                <a:spcPct val="150000"/>
              </a:lnSpc>
              <a:spcAft>
                <a:spcPts val="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Керівник: </a:t>
            </a:r>
            <a:r>
              <a:rPr lang="uk-UA" sz="20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д.е.н</a:t>
            </a:r>
            <a:r>
              <a:rPr lang="uk-UA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., </a:t>
            </a:r>
            <a:r>
              <a:rPr lang="uk-UA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проф. </a:t>
            </a:r>
            <a:r>
              <a:rPr lang="uk-UA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кафедри ПМЕН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741988">
              <a:lnSpc>
                <a:spcPct val="150000"/>
              </a:lnSpc>
              <a:spcAft>
                <a:spcPts val="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Мороз О.О.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l">
              <a:lnSpc>
                <a:spcPct val="150000"/>
              </a:lnSpc>
              <a:spcAft>
                <a:spcPts val="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Вінниця ВНТУ - 2015 рік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51316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е 3"/>
          <p:cNvSpPr txBox="1"/>
          <p:nvPr/>
        </p:nvSpPr>
        <p:spPr>
          <a:xfrm>
            <a:off x="161365" y="161364"/>
            <a:ext cx="11914093" cy="6575611"/>
          </a:xfrm>
          <a:prstGeom prst="rect">
            <a:avLst/>
          </a:prstGeom>
          <a:solidFill>
            <a:schemeClr val="lt1">
              <a:alpha val="0"/>
            </a:schemeClr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450215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</a:pPr>
            <a:r>
              <a:rPr lang="uk-UA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Мета дослідження</a:t>
            </a:r>
            <a:r>
              <a:rPr lang="uk-U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‑ </a:t>
            </a:r>
            <a:r>
              <a:rPr lang="uk-UA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розробка теоретичних і методологічних положень та практичних рекомендацій, щодо удосконалення адміністрування технологічних парків в Україні.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</a:pPr>
            <a:r>
              <a:rPr lang="uk-UA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Завдання дослідження</a:t>
            </a:r>
            <a:r>
              <a:rPr lang="uk-U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27051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 CYR" panose="02020603050405020304" pitchFamily="18" charset="0"/>
                <a:ea typeface="Calibri" panose="020F0502020204030204" pitchFamily="34" charset="0"/>
              </a:rPr>
              <a:t>систематизувати науково-теоретичні підходи до визначення сутності та функцій технологічних парків;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27051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 CYR" panose="02020603050405020304" pitchFamily="18" charset="0"/>
                <a:ea typeface="Calibri" panose="020F0502020204030204" pitchFamily="34" charset="0"/>
              </a:rPr>
              <a:t>виділити характерні риси української моделі адміністрування технологічних парків;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27051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 CYR" panose="02020603050405020304" pitchFamily="18" charset="0"/>
                <a:ea typeface="Calibri" panose="020F0502020204030204" pitchFamily="34" charset="0"/>
              </a:rPr>
              <a:t>проаналізувати ефективність функціонування технологічних парків в Україні;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27051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 CYR" panose="02020603050405020304" pitchFamily="18" charset="0"/>
                <a:ea typeface="Calibri" panose="020F0502020204030204" pitchFamily="34" charset="0"/>
              </a:rPr>
              <a:t>дослідити потенціал участі наукоємного бізнесу у створенні бізнес-інкубатору на першому етапі розбудови 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 CYR" panose="02020603050405020304" pitchFamily="18" charset="0"/>
                <a:ea typeface="Calibri" panose="020F0502020204030204" pitchFamily="34" charset="0"/>
              </a:rPr>
              <a:t>технологічного </a:t>
            </a:r>
            <a:r>
              <a:rPr lang="uk-UA" sz="2000" dirty="0">
                <a:solidFill>
                  <a:srgbClr val="000000"/>
                </a:solidFill>
                <a:effectLst/>
                <a:latin typeface="Times New Roman CYR" panose="02020603050405020304" pitchFamily="18" charset="0"/>
                <a:ea typeface="Calibri" panose="020F0502020204030204" pitchFamily="34" charset="0"/>
              </a:rPr>
              <a:t>парку на 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 CYR" panose="02020603050405020304" pitchFamily="18" charset="0"/>
                <a:ea typeface="Calibri" panose="020F0502020204030204" pitchFamily="34" charset="0"/>
              </a:rPr>
              <a:t>Вінниччині </a:t>
            </a:r>
            <a:r>
              <a:rPr lang="uk-UA" sz="2000" dirty="0">
                <a:solidFill>
                  <a:srgbClr val="000000"/>
                </a:solidFill>
                <a:effectLst/>
                <a:latin typeface="Times New Roman CYR" panose="02020603050405020304" pitchFamily="18" charset="0"/>
                <a:ea typeface="Calibri" panose="020F0502020204030204" pitchFamily="34" charset="0"/>
              </a:rPr>
              <a:t>(на прикладі ТОВ «</a:t>
            </a:r>
            <a:r>
              <a:rPr lang="uk-UA" sz="2000" dirty="0" err="1">
                <a:solidFill>
                  <a:srgbClr val="000000"/>
                </a:solidFill>
                <a:effectLst/>
                <a:latin typeface="Times New Roman CYR" panose="02020603050405020304" pitchFamily="18" charset="0"/>
                <a:ea typeface="Calibri" panose="020F0502020204030204" pitchFamily="34" charset="0"/>
              </a:rPr>
              <a:t>Електро</a:t>
            </a:r>
            <a:r>
              <a:rPr lang="uk-UA" sz="2000" dirty="0">
                <a:solidFill>
                  <a:srgbClr val="000000"/>
                </a:solidFill>
                <a:effectLst/>
                <a:latin typeface="Times New Roman CYR" panose="02020603050405020304" pitchFamily="18" charset="0"/>
                <a:ea typeface="Calibri" panose="020F0502020204030204" pitchFamily="34" charset="0"/>
              </a:rPr>
              <a:t>-Сіті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 CYR" panose="02020603050405020304" pitchFamily="18" charset="0"/>
                <a:ea typeface="Calibri" panose="020F0502020204030204" pitchFamily="34" charset="0"/>
              </a:rPr>
              <a:t>»);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27051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 CYR" panose="02020603050405020304" pitchFamily="18" charset="0"/>
                <a:ea typeface="Calibri" panose="020F0502020204030204" pitchFamily="34" charset="0"/>
              </a:rPr>
              <a:t>розробити концептуальні засади формування ефективної моделі адміністрування технологічних парків в Україні;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27051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</a:t>
            </a:r>
            <a:r>
              <a:rPr lang="uk-UA" sz="2000" dirty="0">
                <a:solidFill>
                  <a:srgbClr val="000000"/>
                </a:solidFill>
                <a:effectLst/>
                <a:latin typeface="Times New Roman CYR" panose="02020603050405020304" pitchFamily="18" charset="0"/>
                <a:ea typeface="Calibri" panose="020F0502020204030204" pitchFamily="34" charset="0"/>
              </a:rPr>
              <a:t>озробити рекомендації щодо удосконалення системи оцінювання ефективності технологічних парків та використання сучасних інформаційних технологій у їх діяльності;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27051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 CYR" panose="02020603050405020304" pitchFamily="18" charset="0"/>
                <a:ea typeface="Calibri" panose="020F0502020204030204" pitchFamily="34" charset="0"/>
              </a:rPr>
              <a:t>оцінити перспективи та ефекти від участі ТОВ «</a:t>
            </a:r>
            <a:r>
              <a:rPr lang="uk-UA" sz="2000" dirty="0" err="1">
                <a:solidFill>
                  <a:srgbClr val="000000"/>
                </a:solidFill>
                <a:effectLst/>
                <a:latin typeface="Times New Roman CYR" panose="02020603050405020304" pitchFamily="18" charset="0"/>
                <a:ea typeface="Calibri" panose="020F0502020204030204" pitchFamily="34" charset="0"/>
              </a:rPr>
              <a:t>Електро</a:t>
            </a:r>
            <a:r>
              <a:rPr lang="uk-UA" sz="2000" dirty="0">
                <a:solidFill>
                  <a:srgbClr val="000000"/>
                </a:solidFill>
                <a:effectLst/>
                <a:latin typeface="Times New Roman CYR" panose="02020603050405020304" pitchFamily="18" charset="0"/>
                <a:ea typeface="Calibri" panose="020F0502020204030204" pitchFamily="34" charset="0"/>
              </a:rPr>
              <a:t>-Сіті» у розбудові та діяльності бізнес-інкубатору як ядра технологічного парку на Вінниччині.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055627" y="6367643"/>
            <a:ext cx="10198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Слайд 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384176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ле 4"/>
          <p:cNvSpPr txBox="1"/>
          <p:nvPr/>
        </p:nvSpPr>
        <p:spPr>
          <a:xfrm>
            <a:off x="182880" y="182880"/>
            <a:ext cx="11871959" cy="6492240"/>
          </a:xfrm>
          <a:prstGeom prst="rect">
            <a:avLst/>
          </a:prstGeom>
          <a:solidFill>
            <a:schemeClr val="lt1">
              <a:alpha val="0"/>
            </a:schemeClr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450215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</a:pPr>
            <a:r>
              <a:rPr lang="uk-UA" sz="20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Об’єкт дослідження</a:t>
            </a:r>
            <a:r>
              <a:rPr lang="uk-UA" sz="20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‑ процеси управління технологічними парками. 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</a:pPr>
            <a:r>
              <a:rPr lang="uk-UA" sz="20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Предмет дослідження</a:t>
            </a:r>
            <a:r>
              <a:rPr lang="uk-UA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теоретико-методичний інструментарій та практичні аспекти удосконалення адміністрування технологічних парків. 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</a:pPr>
            <a:r>
              <a:rPr lang="uk-UA" sz="20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Теоретичне значення</a:t>
            </a:r>
            <a:r>
              <a:rPr lang="uk-UA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проведеного дослідження полягає у розвитку концептуальних засад адміністрування технологічними парками в Україні.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</a:pPr>
            <a:r>
              <a:rPr lang="uk-UA" sz="20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Практичне значення</a:t>
            </a:r>
            <a:r>
              <a:rPr lang="uk-UA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роботи полягає у тому, що наведені рекомендації можуть бути використані регіональними, місцевими та загальнодержавними органами управління для розробки та практичної реалізації оновленої концепції наукових і технологічних парків, а також представниками бізнесу та громадськості в процесі розробки та впровадження проекту технологічного парку.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k-UA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035008" y="6305788"/>
            <a:ext cx="10198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Слайд 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729570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690361547"/>
              </p:ext>
            </p:extLst>
          </p:nvPr>
        </p:nvGraphicFramePr>
        <p:xfrm>
          <a:off x="1775011" y="129857"/>
          <a:ext cx="8673353" cy="59509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1172169" y="6488668"/>
            <a:ext cx="10198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Слайд 3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2879" y="6027003"/>
            <a:ext cx="1098928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uk-UA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Рисунок 1.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k-UA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Організаційні співвідношення між різними за складністю технопарковими структурами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32997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441835"/>
              </p:ext>
            </p:extLst>
          </p:nvPr>
        </p:nvGraphicFramePr>
        <p:xfrm>
          <a:off x="121920" y="602933"/>
          <a:ext cx="11871960" cy="60463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70958"/>
                <a:gridCol w="2561374"/>
                <a:gridCol w="2561374"/>
                <a:gridCol w="2178254"/>
              </a:tblGrid>
              <a:tr h="405037">
                <a:tc rowSpan="4"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Вид державної підтримки технологічних парків в Україні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 gridSpan="3"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Періоди функціонування ТПУ у відповідності з особливостями спеціального режиму інноваційної діяльності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535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перший </a:t>
                      </a:r>
                      <a:endParaRPr lang="ru-RU" sz="1200">
                        <a:effectLst/>
                      </a:endParaRPr>
                    </a:p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(1999-2004 рр.)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другий </a:t>
                      </a:r>
                      <a:endParaRPr lang="ru-RU" sz="1200">
                        <a:effectLst/>
                      </a:endParaRPr>
                    </a:p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(2005-2010 рр.)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третій </a:t>
                      </a:r>
                      <a:endParaRPr lang="ru-RU" sz="1200">
                        <a:effectLst/>
                      </a:endParaRPr>
                    </a:p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(2011-2013 рр.)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</a:tr>
              <a:tr h="4050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Закон України «Про спеціальний режим інноваційної діяльності технологічних парків»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Податковий кодекс,</a:t>
                      </a:r>
                      <a:endParaRPr lang="ru-RU" sz="1200">
                        <a:effectLst/>
                      </a:endParaRPr>
                    </a:p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№ 2755-VI від 02.12.2010 р.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</a:tr>
              <a:tr h="44140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№ 991 – XIV від</a:t>
                      </a:r>
                      <a:endParaRPr lang="ru-RU" sz="1200">
                        <a:effectLst/>
                      </a:endParaRPr>
                    </a:p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16.07.1999 р.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№ 3333 – XIV від</a:t>
                      </a:r>
                      <a:endParaRPr lang="ru-RU" sz="1200">
                        <a:effectLst/>
                      </a:endParaRPr>
                    </a:p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12.01.2006 р.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2518">
                <a:tc gridSpan="4"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Непряме державне фінансування (цільова субсидія)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7147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Звільнення від перерахування до бюджету: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/>
                </a:tc>
              </a:tr>
              <a:tr h="217147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uk-UA" sz="1200">
                          <a:effectLst/>
                        </a:rPr>
                        <a:t>податку на прибуток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діяла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діяла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скасована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</a:tr>
              <a:tr h="217147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uk-UA" sz="1200">
                          <a:effectLst/>
                        </a:rPr>
                        <a:t>ПДВ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діяла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скасована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скасована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</a:tr>
              <a:tr h="217147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uk-UA" sz="1200">
                          <a:effectLst/>
                        </a:rPr>
                        <a:t>мита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діяла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діяла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діє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</a:tr>
              <a:tr h="217147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uk-UA" sz="1200">
                          <a:effectLst/>
                        </a:rPr>
                        <a:t>ПДВ при імпорті товарів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діяла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скасована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скасована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</a:tr>
              <a:tr h="665661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Сплата ПДВ податковим векселем при імпорті нового обладнання, устаткування та комплектуючих – 720 днів, матеріалів – 180 днів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не передбачено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запроваджені,</a:t>
                      </a:r>
                      <a:endParaRPr lang="ru-RU" sz="1200">
                        <a:effectLst/>
                      </a:endParaRPr>
                    </a:p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дія призупинялась в 2008-2009 рр.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скасована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</a:tr>
              <a:tr h="202518">
                <a:tc gridSpan="4"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Пряма фінансова підтримка проектів технопарків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1404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Повне або часткове безвідсоткове кредитування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не передбачено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запроваджені, норма не виконувалась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скасована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</a:tr>
              <a:tr h="441404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Повна або часткова компенсація процентів за кредитами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не передбачено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запроваджені, норма не виконувалась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скасована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</a:tr>
              <a:tr h="217147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Прискорена амортизація основних фондів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діяла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діяла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скасована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</a:tr>
              <a:tr h="202518">
                <a:tc gridSpan="4"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Інші види підтримки (гарантії)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77788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Гарантії щодо не погіршення умов діяльності ТП, їх учасників та спільних підприємств щодо виконання проектів ТП у спеціальному режимі інноваційної діяльності ТП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не передбачено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запроваджені, норма не виконувалась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норми порушують гарантії спеціального законодавства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1531" marR="31531" marT="0" marB="0" anchor="ctr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243965" y="14573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Таблиця 1.1 – Особливості спеціального режиму інноваційної діяльності  технологічних парків в Україні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172169" y="6488668"/>
            <a:ext cx="10198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Слайд 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973979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8264787"/>
              </p:ext>
            </p:extLst>
          </p:nvPr>
        </p:nvGraphicFramePr>
        <p:xfrm>
          <a:off x="255466" y="278330"/>
          <a:ext cx="11819995" cy="63950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8934"/>
                <a:gridCol w="2151529"/>
                <a:gridCol w="3832412"/>
                <a:gridCol w="5177120"/>
              </a:tblGrid>
              <a:tr h="0">
                <a:tc grid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</a:rPr>
                        <a:t>Організаційно-економічний механізм створення та функціонування ТП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</a:rPr>
                        <a:t>Характеристики моделей НТП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7163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</a:rPr>
                        <a:t>Складові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Критерії порівняння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Переважаючі риси світових моделей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Риси української моделі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 anchor="ctr"/>
                </a:tc>
              </a:tr>
              <a:tr h="166169">
                <a:tc rowSpan="3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Елементна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 vert="vert270" anchor="ctr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Механізм створення 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У приватноправовому порядку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У законодавчому порядку шляхом внесення в преамбулу закону та державної реєстрації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</a:tr>
              <a:tr h="6358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Засновники 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Державні органи, університети, приватний капітал, заохочення реалізації положень концепції державно-приватного партнерства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Формальні обмеження щодо участі державних органів відсутні, але іншими галузями права такі можливості не реалізовані не в повній мірі. Не формалізовані механізми державно-приватного партнерства при створенні технологічного парку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</a:tr>
              <a:tr h="6643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</a:rPr>
                        <a:t>Розташування: наявність власних площ та інфраструктурне забезпечення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</a:rPr>
                        <a:t>Розташування в парковій зоні, високий якісний рівень власного та загального інфраструктурного забезпечення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</a:rPr>
                        <a:t>Відсутність власного майнового комплексу, використання інфраструктурного забезпечення учасників на договірних умовах. Реалізована концепція «віртуального технопарку» або «технопарку без стін», коли спеціальний режим розповсюджуються не на територію, а на проекти та учасників-виконавців проектів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</a:tr>
              <a:tr h="508653">
                <a:tc rowSpan="3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Функціональна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 vert="vert270" anchor="ctr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</a:rPr>
                        <a:t>Основне (пріоритетне) функціональне призначення 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Стимулювання розвитку підприємництва, заснованого на знаннях у формі малих та середніх підприємств, переважно через діяльність БІ у складі НТП; сприяння вирішенню соціально-економічних проблем регіону,пріоритети у сфері зростання зайнятості та покращення структури зайнятості; сприяння зв’язкам бізнесу та універсиетів 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Створення організаційних засад виконання проектів технопарків з виробничого впровадження наукоємних розробок, високих технологій та забезпечення промислового випуску конкурентоспроможної на світовому ринку продукції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</a:tr>
              <a:tr h="5086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Ступінь державної підтримки на етапі створення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</a:rPr>
                        <a:t>Широка участь держави у розбудові інфраструктурного забезпечення території,  участь у капіталі в якості засновника/співзасновника, пряме фінансування створення, виділення землі та нерухомості на пільгових умовах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Відсутність підтримки. Створення бюрократичних бар’єрів та ускладнений механізм створення та реєстрації; невирішеність питань розпорядження власністю державних установ та механізмів застосування ДПП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</a:tr>
              <a:tr h="9245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Ступінь державної підтримки в процесі функціонування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Широкий арсенал методів прямої та непрямої фінансової підтримки (пряме фінансування нерухломості НТП, діяльності НТП; податкові пільги та преференції суб’єктам МСП-резидентам ТП та самим ТП), державна політика адміністративного та інформаційного сприяння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Дія спеціального режиму інноваційної діяльності технологічних парків, що розповсюджується виключно на проекти технологічних парків: формальна пряма державна підтримка реалізації пріоритетних інноваційних проектів (не фінансується з бюджету, норми законодавства не виконуються); непряме державне фінансування (субсидіювання) у вигляді митних пільг (податкові пільги щодо податку на прибуток та ПДВ скасовані з 2005 р., відстрочка при сплаті ПДВ не діє) 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</a:tr>
              <a:tr h="127163">
                <a:tc rowSpan="6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Процесна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 vert="vert270" anchor="ctr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Юридична форма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Юридична особа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Договір про спільну діяльність юридичних осіб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</a:tr>
              <a:tr h="12716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Організаційно-економічна форма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Корпоративна: ПАТ, спільне підприємство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Договір про спільну діяльність юридичних осіб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</a:tr>
              <a:tr h="2543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Прийняття рішення щодо відкриття проекту / розташування фірми у НТП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Управлінський орган НТП (рада, що складається з науковців та бізнесменів)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Етап 1. Наукова рада НТП.</a:t>
                      </a:r>
                      <a:endParaRPr lang="ru-RU" sz="1000">
                        <a:effectLst/>
                      </a:endParaRPr>
                    </a:p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Етап 2. Складна система державної реєстрації проекту.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</a:tr>
              <a:tr h="2543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Консалтингові послуги з управління наукоємним бізнесом / інноваційними проектами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Ресурси НТП, спеціально створені в рамках НТП підрозділи, надаються переважно на пільгових умовах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Внутрішні ресурси наукової установи-засновника, бізнес-партнерів НТП та аутсорсинг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</a:tr>
              <a:tr h="8036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Державний контроль / адміністрування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</a:rPr>
                        <a:t>Опосередковано через контроль реалізації державної підтримки ТП, участь представників органів місцевої влади в колегіальних дорадчих та спостережних органах ТП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Безпосереднє державне регулювання шляхом: визначення відповідності проектів пріоритетним напрямам науки та техніки; державної експертизи та прийняття рішень уповноваженими органами державного управління щодо запровадження спеціального режиму для інноваційних проектів ТП; утримання та контроль розпорядження коштами ТП на рахунках Держказначейства.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</a:tr>
              <a:tr h="2543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Поточне управління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Постійно діючий орган ‑ команда фахових менеджерів НТП (орієнтовно 10 осіб) та керівники проектів 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</a:rPr>
                        <a:t>Спеціальні органи управління ТП, сформовані з представників наукових установ-засновників ТП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01" marR="33301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-179913" y="0"/>
            <a:ext cx="1237191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Таблиця Б.1 – Основні розбіжності в механізмі управління створенням та функціонуванням НіТП світу та реалізованої української моделі ТП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630354" y="6488668"/>
            <a:ext cx="1561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5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12344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803400"/>
              </p:ext>
            </p:extLst>
          </p:nvPr>
        </p:nvGraphicFramePr>
        <p:xfrm>
          <a:off x="134470" y="307775"/>
          <a:ext cx="11927540" cy="66173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64024"/>
                <a:gridCol w="1828800"/>
                <a:gridCol w="4136674"/>
                <a:gridCol w="1981738"/>
                <a:gridCol w="2716304"/>
              </a:tblGrid>
              <a:tr h="229259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Критерії порівняння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Характеристика світових тенденцій в сфері НТП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Підтверджуючі факти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Характеристика тенденцій </a:t>
                      </a:r>
                      <a:r>
                        <a:rPr lang="uk-UA" sz="10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НіТП </a:t>
                      </a: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Україні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Підтверджуючі факти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</a:tr>
              <a:tr h="35036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Темпи росту чисельності НТП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Високі, темпи прискорюються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26% НТП створено протягом 2000-2006 рр.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Створення та реєстрація нових ТП практично призупинена з 2008 р.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Половина ТП створена у 2000-2003р., останній зареєстровано у 2008 р.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</a:tr>
              <a:tr h="83478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Місія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Регіональний та місцевий розвиток, науково-технічний розвиток, впровадження у виробництво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88% вважають основною метою інкубування 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науково-технічний розвиток, впровадження у виробництво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Законодавчо закріплена мета ТП «виконання проектів технопарків з виробничого впровадження наукоємних розробок, високих технологій та забезпечення промислового випуску конкурентоспроможної на світовому ринку продукції»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</a:tr>
              <a:tr h="713678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Спеціалізація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Тенденція до генералізації діяльності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частка універсальних парків зросла з 27% до 45% з 2000 до 2014 р.), частка вузькоспеціалізованих знизилась з 25% до 18% з 2000 до 2014 р.), при цьому велика частина </a:t>
                      </a:r>
                      <a:r>
                        <a:rPr lang="uk-UA" sz="10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НіТП </a:t>
                      </a: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 різних причин можуть бути віднесені до змішаного типу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Чітка галузева спеціалізація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із 8 (75%) функціонуючих ТП створені на базі галузевих НДІ, 2 (25%) – на базі навчальних технічних університетів 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</a:tr>
              <a:tr h="59257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Місце розташування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Переважно міські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переважна більшість </a:t>
                      </a:r>
                      <a:r>
                        <a:rPr lang="uk-UA" sz="10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НіТП </a:t>
                      </a: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розташовані або у великих (31-40%) або у малих містах (39-49%), у середніх за розмірами містах розташовано 13-19% </a:t>
                      </a:r>
                      <a:r>
                        <a:rPr lang="uk-UA" sz="10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НіТП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Виключно міські 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Всі ТП розташовані у крупних адміністративних, наукових та промислових центрах (столиця та обласні центри)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</a:tr>
              <a:tr h="955888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Зв’язки з університетом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Тісні, пов’язані як з розміщенням, так і зі спільним користуванням послугами НТП 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Близько 30% світових і 48% європейських </a:t>
                      </a:r>
                      <a:r>
                        <a:rPr lang="uk-UA" sz="10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НіТП </a:t>
                      </a: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розміщені на території університетського містечка і 28% в межах 5 км від університетів ;60% обстежених НТП мають більш ніж 5 університетів в радіусі 50 км; 21% </a:t>
                      </a:r>
                      <a:r>
                        <a:rPr lang="uk-UA" sz="10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НіТП </a:t>
                      </a: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мають більше 20 університетів в своєму оточенні 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Тісні зв’язки з дослідницькими НДІ та університетами-засновниками, </a:t>
                      </a:r>
                      <a:r>
                        <a:rPr lang="uk-UA" sz="10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НіТП </a:t>
                      </a: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являються формою кооперації між наукою та промисловістю для впровадження інновацій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 100% </a:t>
                      </a:r>
                      <a:r>
                        <a:rPr lang="uk-UA" sz="10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НіТП  </a:t>
                      </a: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основним учасником виступає НДІ, з 8 діючих 75% НДІ і 25% університет 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</a:tr>
              <a:tr h="834779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Структура власності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Переважно державні або за участю державного сектору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Більше третини НТП світу у державній власності. Серед них: 55% організовані за участю регіональних органів влади та управління; 45% ‑ за участю місцевих органів влади та управління; 26% ‑ за участю центральних органів влади та управління; 13% ‑ створено за участі державних університетів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Практично всі </a:t>
                      </a:r>
                      <a:r>
                        <a:rPr lang="uk-UA" sz="10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НіТП </a:t>
                      </a: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створені державними НДІ та університетами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Договір про спільну діяльність юридичних осіб, основні учасники – державні НДІ та університети та створені ТОВ для управління </a:t>
                      </a:r>
                      <a:r>
                        <a:rPr lang="uk-UA" sz="10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НіТП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</a:tr>
              <a:tr h="713678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Склад менеджменту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Ради директорів з числа акціонерів або акціонерів та зацікавлених сторін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Ради директорів за участю представників зацікавлених сторін у 38% </a:t>
                      </a:r>
                      <a:r>
                        <a:rPr lang="uk-UA" sz="10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НіТП </a:t>
                      </a: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світу;. Переважно акціонери - у41% </a:t>
                      </a:r>
                      <a:r>
                        <a:rPr lang="uk-UA" sz="10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НіТП</a:t>
                      </a: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в 12% </a:t>
                      </a:r>
                      <a:r>
                        <a:rPr lang="uk-UA" sz="10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НіТП </a:t>
                      </a: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світу відсутня спеціальна структура управління, тимчасове керівництво з діючої організації,  агентства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Юридична особа – один з учасників </a:t>
                      </a:r>
                      <a:r>
                        <a:rPr lang="uk-UA" sz="10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НіТП</a:t>
                      </a: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переважно директор </a:t>
                      </a:r>
                      <a:r>
                        <a:rPr lang="uk-UA" sz="105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НіТП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Законодавчо закріплене: Керівний орган ‑ юридична особа - один  з  учасників ТП, який діє від імені учасників ТП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</a:tr>
              <a:tr h="834783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Територія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Половина НТП – малі парки площею до 20 га, 25% - великі, площею більше 100 га,  мають суттєву частку під зеленою зоною 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45% ‑ малі парки площею до 20 га, 25% - великі, площею більше 100 га.</a:t>
                      </a:r>
                      <a:endParaRPr lang="ru-RU" sz="105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переважній більшості НТП від 15 до 30% площі НТП займає зелена зона; від 30% до 50% - 16%; більше 50% - у 23% НТП 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Власної території не мають</a:t>
                      </a:r>
                      <a:endParaRPr lang="ru-RU" sz="10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концентруються на окремій території, оскільки сформовані у формі «віртуального ТП» </a:t>
                      </a:r>
                      <a:endParaRPr lang="ru-RU" sz="10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3301" marR="33301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008298" y="-31531"/>
            <a:ext cx="888095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Таблиця В.1 ‑ Порівняльна характеристика світового та вітчизняного досвіду функціонування НіТП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630354" y="6488668"/>
            <a:ext cx="1561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6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7856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455602"/>
              </p:ext>
            </p:extLst>
          </p:nvPr>
        </p:nvGraphicFramePr>
        <p:xfrm>
          <a:off x="147917" y="201705"/>
          <a:ext cx="11873754" cy="62869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936877"/>
                <a:gridCol w="5936877"/>
              </a:tblGrid>
              <a:tr h="147400">
                <a:tc gridSpan="2">
                  <a:txBody>
                    <a:bodyPr/>
                    <a:lstStyle/>
                    <a:p>
                      <a:pPr indent="45021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900" cap="all" dirty="0">
                          <a:effectLst/>
                        </a:rPr>
                        <a:t>проблеми технопарків на етапі створення: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621" marR="4662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7400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Проблеми внутрішнього середовища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621" marR="46621" marT="0" marB="0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Проблеми зовнішнього середовища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621" marR="46621" marT="0" marB="0"/>
                </a:tc>
              </a:tr>
              <a:tr h="2306616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uk-UA" sz="8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відсутність у вузах та регіональних органах влади підготовлених менеджерів, що володіють спеціальними навичками в сфері проектування та створення бізнесових організаційних структур; відсутність інструктивно-методичних матеріалів щодо створення технопарків в Україні; ускладнена процедура створення та проходження реєстрації (ВРУ, Міністерство освіти і науки України тощо); висока ризикованість венчурного бізнесу; тривалий термін окупності технопарку; тривалий термін окупності проектів технопарку; відсутність власних коштів для фінансування проектів у разі, коли засновниками виступають державні інституції; застарілість технологічного обладнання підприємств - потенційних учасників технопарку; складнощі з отриманням землі та приміщень для організації технопарку (технополісу), пов’язані з процедурами тендерів, аукціонів та приватною власністю на великі промислові підприємства, що могли б приймати участь у технопарку в якості співвласника, які припинили функціонування чи розділилися на малі в процесі приватизації; непідготовленість персоналу (науковців) для роботи в ринкових умовах; висока зайнятість науковців-педагогів (велике педагогічне навантаження) за основним місцем роботи.</a:t>
                      </a:r>
                      <a:endParaRPr lang="ru-RU" sz="8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21" marR="46621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8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нестабільність законодавства в сфері інновацій; суттєві бюрократичні бар’єри для створення технопарку (створення технопарку в законодавчому порядку – шляхом прийняття змін до закону України), необхідність проходження спеціальної процедури реєстрації в міністерстві освіти і науки, що подовжують та ускладнюють процес створення юридичної особи технопарку; нестабільність та низька ефективність функціонування верховної ради України; можливість застосування політичного тиску на адміністрування процесів функціонування технопарків та інших інноваційних структур; недосконалість законодавства в сфері інновацій та інноваційної інфраструктури; відсутність реального сприяння створенню об’єктів інноваційної інфраструктури збоку регіональних та загальнодержавних органів влади; відсутність коштів для фінансування проектів технопарків зацікавленими органами влади; відсутність прямої зацікавленості представників влади в результатах функціонування технологічних парків, пов’язана з досить тривалим терміном окупності проекту технопарку (за оцінками експертів 10-12 років для отримання відчутних фінансових ефектів) при періодичності виборів 4-5 років; незахищеність інвестицій в Україні, т. ч. іноземних; відсутність достатнього платоспроможного попиту на регіональному рівні для забезпечення масового та серійного виробництва; недостатньо розвинені міжнародні зв’язки України в сфері трансферу технологій; відсутність масштабних прикладних досліджень у провідних вузах та дослідницьких центрах, що потенційно могли б стати об’єктами технологічного трансферу; висока міжнародна конкуренція; відсутність стратегічного інноваційно орієнтованого підходу в реалізації державної політики; відсутність стартової фінансової підтримки технопарків збоку держави.</a:t>
                      </a:r>
                      <a:endParaRPr lang="ru-RU" sz="8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21" marR="46621" marT="0" marB="0"/>
                </a:tc>
              </a:tr>
              <a:tr h="147400">
                <a:tc grid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850" cap="all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Проблеми технопарків на етапі функціонування:</a:t>
                      </a:r>
                      <a:endParaRPr lang="ru-RU" sz="8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21" marR="4662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7400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8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Проблеми внутрішнього середовища</a:t>
                      </a:r>
                      <a:endParaRPr lang="ru-RU" sz="8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21" marR="46621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8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Проблеми зовнішнього середовища</a:t>
                      </a:r>
                      <a:endParaRPr lang="ru-RU" sz="8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21" marR="46621" marT="0" marB="0"/>
                </a:tc>
              </a:tr>
              <a:tr h="3390745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8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відсутність підготовлених команд менеджерів, що могли б ефективно працювати в сфері управління науковими розробками та технологічного трансферу; відсутність можливості на регіональному рівні здійснювати масштабні державні закупівлі продуктів технопарку для підтримки вітчизняного виробника та забезпечення можливостей технологічного та фінансового зростання; «відтік» наукового потенціалу в інші країни в останні десятиріччя гальмування реалізації підприємницького потенціалу в СРСР та на території колишнього СРСР, в т ч. в Україні; недосконала організаційна форма технопарків (переважно у формі ЗАТ (ПрАТ) на базі інституцій загальнодержавної форми власності), що спричиняє неготовність бізнесу здійснювати  інвестиції в проекти, на які не має реального управлінського впливу та можливості контролю; високий рівень витрат на наукові розробки і невисокий рівень корисності досліджень; високий ризик та високі витрати при виводі нового продукту на ринок; психологічні бар’єри, що гальмують ініціювання реєстрації нових проектів технопарків, пов’язані з негативними очікуваннями; відсутність досвіду здійснення ефективних бізнес комунікацій у науковців та розробників; небажання долати бюрократичні бар’єри розробниками, які мотивуються процесом виконання дослідження та науковими результатами, а не комерційними цілями; неготовність керівництва до підприємницького ризику;  незабезпеченість житлом розробників та виконавців науково-технічних та комерційних проектів, неможливість забезпечення умов тимчасового переїзду персоналу для забезпечення реалізації проектів технопарків; нерозвинена соціальна інфраструктура вітчизняних технопарків, в більшості випадків її практична відсутність; вичерпання інноваційного потенціалу діючих проектів і відсутність забезпечення інноваційного ланцюга шляхом реєстрації та підтримки нових проектів, отже, гальмування розвитку технопарків та нових технологій; відсутність фактичних гарантій стабільних умов та неможливості необґрунтованого скасування пільг технопаркам (забезпечено в законодавчому порядку, але не дотримується); практична відсутність інкубаційної діяльності (діяльності по створенню нових наукоємних фірм та підтримка їх на ранніх етапах) в технопарках, що гальмує розвиток науки та диверсифікації діяльності в рамках технопарку; не передбачений механізм поновлення чи продовження пільг проектам технопарку у випадку їх виняткової значимості для економіки держави чи регіону після закінчення терміну дії спеціального режиму.</a:t>
                      </a:r>
                      <a:endParaRPr lang="ru-RU" sz="85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21" marR="46621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8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відсутність прямого державного фінансування; високий податковий тиск; несприятливий інноваційно-інвестиційний клімат загалом в країні, що не дозволяє </a:t>
                      </a:r>
                      <a:r>
                        <a:rPr lang="uk-UA" sz="85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динамічно</a:t>
                      </a:r>
                      <a:r>
                        <a:rPr lang="uk-UA" sz="8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розвиватись як технопаркам, так і їх партнерам та потенційним партнерам; висока конкуренція в галузі готової продукції збоку інших країн; висока конкуренція в галузі технологій збоку інших країн, в т. ч. тих, що мають державну підтримку наукоємного сектору економіки; незахищеність вітчизняного товаровиробника, відсутність сприяння його діяльності; відсутність бази даних інноваційних проектів, що могли б отримати розвиток у технопарку; відсутність в Україні позитивних традицій комерціалізації результатів НДДКР в останні десятиріччя; незадовільне фінансування в останні десятиріччя НДДКР в університетах та НДІ – потенційних учасників технопарку та проектів технопарку; відсутність стабільності державного фінансування інновацій в рамках технопарків та непрозорість схем отримання фінансування суб’єктами інновацій; скорочення державного фінансування інновацій, в т ч. в рамках технопарків; відсутність традицій венчурного фінансування та венчурних фондів – потенційних учасників технопарків та проектів технопарків; недосконалий механізм кредитування в комерційних банках, пов’язаний з високими процентними ставками та неготовністю банків до співпраці з довгострокових проектів; відсутність зацікавленості фінансових та банківських інституцій у кредитуванні і підтримці інноваційних проектів; неготовність суспільства підтримувати вітчизняного товаровиробника (несприятливі традиції споживання); прагнення західних замовників без скільки-небудь істотних інвестицій комерціалізувати в своїх інтересах наявний в Україні науковий потенціал, в першу чергу з технологій подвійного призначення; нерозвинена інфраструктура юридичної та інформаційної підтримки бізнесу, в т. ч. венчурного; недостатня розвиненість ринку страхових послуг та традицій страхування комерційних ризиків; бар’єри збоку митних, податкових органів; прагнення держави до поточного наповнення бюджету, нехтуючи стратегічними, в т. ч. науково-технічними цілями; блокування процедури реєстрації нових проектів протягом 2005-частини 2007 років, що пригальмувало розвиток інновацій та реалізацію інноваційного потенціалу в країні; відсутність позитивного іміджу технопарків в Україні, пов’язана з недостатнім рівнем інформованості суспільства про діяльність технопарків та їх науково-технічних фінансових результатах; необґрунтована критика діяльності технопарків збоку деяких економістів та журналістів.</a:t>
                      </a:r>
                      <a:endParaRPr lang="ru-RU" sz="8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21" marR="46621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719760" y="6488668"/>
            <a:ext cx="374320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0113" algn="l"/>
              </a:tabLst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Рисунок В.1 – Проблеми ТП в Україні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630354" y="6488668"/>
            <a:ext cx="1561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00113" algn="l"/>
              </a:tabLs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7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57841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67866"/>
              </p:ext>
            </p:extLst>
          </p:nvPr>
        </p:nvGraphicFramePr>
        <p:xfrm>
          <a:off x="215153" y="423672"/>
          <a:ext cx="11819959" cy="62169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52856"/>
                <a:gridCol w="633359"/>
                <a:gridCol w="633359"/>
                <a:gridCol w="633359"/>
                <a:gridCol w="633359"/>
                <a:gridCol w="633359"/>
                <a:gridCol w="633359"/>
                <a:gridCol w="633359"/>
                <a:gridCol w="633359"/>
                <a:gridCol w="633359"/>
                <a:gridCol w="633359"/>
                <a:gridCol w="633359"/>
                <a:gridCol w="633359"/>
                <a:gridCol w="633359"/>
                <a:gridCol w="633359"/>
                <a:gridCol w="633359"/>
                <a:gridCol w="633359"/>
                <a:gridCol w="633359"/>
              </a:tblGrid>
              <a:tr h="111510">
                <a:tc row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ru-RU" sz="1200">
                        <a:effectLst/>
                      </a:endParaRPr>
                    </a:p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Показники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8061" marR="28061" marT="0" marB="0" anchor="ctr"/>
                </a:tc>
                <a:tc gridSpan="17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Періоди функціонування ТПУ у відповідності з особливостями спеціального режиму інноваційної діяльності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8061" marR="28061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3634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2000-2001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2002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2003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2004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2000-2004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2005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2006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2007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2008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2009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2010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2005-2010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2011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2012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2013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2011-2013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2000-2013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</a:tr>
              <a:tr h="436347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Прийнято проектів ТП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b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60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108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120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</a:tr>
              <a:tr h="1020990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Реалізація інноваційної продукції в рамках спецрежиму, млн. грн.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b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177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618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1284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1787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3866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2273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2280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2557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852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342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455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8759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12654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</a:tr>
              <a:tr h="727245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Нараховано податків і мит, млн. грн., усього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b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97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219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289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637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183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265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231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69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44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102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894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1543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</a:tr>
              <a:tr h="724765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у т.ч. перераховано до бюджету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b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91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116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251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149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230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209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66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78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769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1033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</a:tr>
              <a:tr h="436347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 податкові пільги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b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60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128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173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386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124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510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</a:tr>
              <a:tr h="724765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Створено нових робочих місць, од.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b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314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592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669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782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2357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399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166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197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222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188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1197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3564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</a:tr>
              <a:tr h="436347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Інвестиції, млн. грн.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b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320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129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449,5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24,5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80,90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0,35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0,65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531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</a:tr>
              <a:tr h="428539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Кредити, млн. грн.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b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104,0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287,0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36,0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360,0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1118,0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196,0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405,0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286,0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1145,0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357,5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-9,6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2379,9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3502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</a:tr>
              <a:tr h="581795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Бюджетне фінансування, млн. грн.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b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51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810" marR="14810" marT="0" marB="0" anchor="ctr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551361" y="115894"/>
            <a:ext cx="886518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Таблиця 2.2 ‑ Основні техніко-економічні показники діяльності технопарків України у 2000-2013 рр.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630354" y="6488668"/>
            <a:ext cx="1561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8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88562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141249841"/>
              </p:ext>
            </p:extLst>
          </p:nvPr>
        </p:nvGraphicFramePr>
        <p:xfrm>
          <a:off x="255494" y="201706"/>
          <a:ext cx="11712387" cy="60915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586753" y="648866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Рисунок В.2 – Динаміка основних техніко-економічних показників діяльності ТПУ у 2000-2013 рр.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630354" y="6488668"/>
            <a:ext cx="1561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9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15299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293579740"/>
              </p:ext>
            </p:extLst>
          </p:nvPr>
        </p:nvGraphicFramePr>
        <p:xfrm>
          <a:off x="1203960" y="213360"/>
          <a:ext cx="9707880" cy="6095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651285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Рисунок 2.3 – Структура українських технопарків за обсягами реалізованої продукції за 2000-2013 рр.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502114" y="6488668"/>
            <a:ext cx="1689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10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70604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938401696"/>
              </p:ext>
            </p:extLst>
          </p:nvPr>
        </p:nvGraphicFramePr>
        <p:xfrm>
          <a:off x="1123315" y="413266"/>
          <a:ext cx="10230122" cy="5716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566160" y="5932334"/>
            <a:ext cx="5182381" cy="754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Рисунок 2.4 ‑ Організаційна структура ТОВ «Електро-СІТІ»  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514874" y="6488668"/>
            <a:ext cx="16771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11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94911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7905846"/>
              </p:ext>
            </p:extLst>
          </p:nvPr>
        </p:nvGraphicFramePr>
        <p:xfrm>
          <a:off x="191727" y="730726"/>
          <a:ext cx="11808016" cy="57579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031518"/>
                <a:gridCol w="1591344"/>
                <a:gridCol w="1592577"/>
                <a:gridCol w="1592577"/>
              </a:tblGrid>
              <a:tr h="523449">
                <a:tc row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Показники, тис. грн.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 gridSpan="3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Фактичне значення</a:t>
                      </a:r>
                      <a:endParaRPr lang="ru-RU" sz="1400">
                        <a:effectLst/>
                      </a:endParaRPr>
                    </a:p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у 2011-2013 рр.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34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2011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2012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2013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</a:tr>
              <a:tr h="523449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Чистий дохід (виручка) від реалізації продукції (товарів, робіт, послуг)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802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721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1537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</a:tr>
              <a:tr h="523449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Чистий прибуток (збиток)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24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-208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259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</a:tr>
              <a:tr h="523449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Власний капітал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34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-755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-496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</a:tr>
              <a:tr h="523449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Необоротні активи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38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32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</a:tr>
              <a:tr h="261724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Довгострокові зобов’язання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</a:tr>
              <a:tr h="523449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Короткострокові кредити та позики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74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990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528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</a:tr>
              <a:tr h="523449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Дебіторська заборгованість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35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77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58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</a:tr>
              <a:tr h="261724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Запаси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</a:tr>
              <a:tr h="523449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Власні оборотні засоби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-4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-787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-496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</a:tr>
              <a:tr h="523449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Функціонуючий капітал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-4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-787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  <a:tc>
                  <a:txBody>
                    <a:bodyPr/>
                    <a:lstStyle/>
                    <a:p>
                      <a:pPr marR="16065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-496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96" marR="64496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91727" y="238284"/>
            <a:ext cx="12000273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Таблиця 2.5 ‑ Загальні показники, що визначають фінансово-господарський стан підприємства звітності ТОВ «Електро-СІТІ» за 2011-2013 рр.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Джерело:  укладено автором на підставі даних фінансової звітності підприємства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502114" y="6488668"/>
            <a:ext cx="1689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12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6214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2517" y="272516"/>
            <a:ext cx="5423921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Аналіз результатів діяльності ТОВ «Електро-СІТІ»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731911266"/>
              </p:ext>
            </p:extLst>
          </p:nvPr>
        </p:nvGraphicFramePr>
        <p:xfrm>
          <a:off x="537883" y="580293"/>
          <a:ext cx="11308824" cy="5477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294227" y="651392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Рисунок Д.1 – Аналіз формування чистого прибутку (збитку) ТОВ «</a:t>
            </a:r>
            <a:r>
              <a:rPr kumimoji="0" lang="uk-UA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Електро</a:t>
            </a: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-СІТІ» у динаміці за 2011-2013 рр. 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502114" y="6488668"/>
            <a:ext cx="1689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13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4015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9973292"/>
              </p:ext>
            </p:extLst>
          </p:nvPr>
        </p:nvGraphicFramePr>
        <p:xfrm>
          <a:off x="215153" y="490309"/>
          <a:ext cx="11860305" cy="60667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69451"/>
                <a:gridCol w="5442531"/>
                <a:gridCol w="4348323"/>
              </a:tblGrid>
              <a:tr h="193197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  <a:tc grid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Внутрішнє середовище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7323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«</a:t>
                      </a:r>
                      <a:r>
                        <a:rPr lang="en-US" sz="1200">
                          <a:effectLst/>
                        </a:rPr>
                        <a:t>S</a:t>
                      </a:r>
                      <a:r>
                        <a:rPr lang="uk-UA" sz="1200">
                          <a:effectLst/>
                        </a:rPr>
                        <a:t>»</a:t>
                      </a:r>
                      <a:endParaRPr lang="ru-RU" sz="1200">
                        <a:effectLst/>
                      </a:endParaRPr>
                    </a:p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Сильні сторони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«</a:t>
                      </a:r>
                      <a:r>
                        <a:rPr lang="en-US" sz="1200">
                          <a:effectLst/>
                        </a:rPr>
                        <a:t>W</a:t>
                      </a:r>
                      <a:r>
                        <a:rPr lang="uk-UA" sz="1200">
                          <a:effectLst/>
                        </a:rPr>
                        <a:t>»</a:t>
                      </a:r>
                      <a:endParaRPr lang="ru-RU" sz="1200">
                        <a:effectLst/>
                      </a:endParaRPr>
                    </a:p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Слабкі сторони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</a:tr>
              <a:tr h="1736125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Персонал: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Досвідчений, укомплектований у відповідності з потребами підприємства для роботи у сфері інформаційного маркетингу</a:t>
                      </a:r>
                      <a:endParaRPr lang="ru-RU" sz="1200" dirty="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Гарний мікроклімат у колективі</a:t>
                      </a:r>
                      <a:endParaRPr lang="ru-RU" sz="1200" dirty="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Низька плинність кадрів у докризовий період</a:t>
                      </a:r>
                      <a:endParaRPr lang="ru-RU" sz="1200" dirty="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Високий ступінь взаємозамінності серед працівників підрозділів</a:t>
                      </a:r>
                      <a:endParaRPr lang="ru-RU" sz="1200" dirty="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Широка спеціалізація працівників</a:t>
                      </a:r>
                      <a:endParaRPr lang="ru-RU" sz="1200" dirty="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Високий кадровий потенціал.</a:t>
                      </a:r>
                      <a:endParaRPr lang="ru-RU" sz="1200" dirty="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Високий рівень освіти працівників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Існує ризик втрати висококваліфікованого персоналу в разі неспроможності забезпечити відповідний рівень оплати праці та цікавості роботи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</a:tr>
              <a:tr h="407547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Фінанси: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Достатній рівень для операційної роботи, сплати за оренду офісу, поточних виплат персоналу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Недостатній рівень для реалізації проектів з розвитку бізнесу та здійснення активної маркетингової політики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</a:tr>
              <a:tr h="1222267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Організаційна структура та управлінські технології: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Оптимізована у відповідності з потребами підприємства та ринку, досягнуто баланс між внутрішніми ресурсами та працівниками, що працюють віддалено за договорами підряду на виконання конкретних завдань</a:t>
                      </a:r>
                      <a:endParaRPr lang="ru-RU" sz="120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Мінімізація рівнів управління сильні комунікації та високий рівень довіри між керівництвом та підлеглими</a:t>
                      </a:r>
                      <a:endParaRPr lang="ru-RU" sz="120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Досягнуто баланс між внутрішніми та аутсорсинговими послугами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Відсутність власного підрозділу по роботі з маркетингу та розвитку для роботи як на регіональному ринку м. Вінниці та області, так і на зовнішніх ринках</a:t>
                      </a:r>
                      <a:endParaRPr lang="ru-RU" sz="120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Залежність від компаній-партнерів у частині забезпечення клієнтами та просуванні торгової марки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</a:tr>
              <a:tr h="611321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Технічні засоби: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Високий рівень комплектації обладнанням для роботи</a:t>
                      </a:r>
                      <a:endParaRPr lang="ru-RU" sz="120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Наявність допоміжного обладнання для забезпечення безперебійної роботи та цілодобового сервісу та технічної підтримки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Висока вартість придбаного основного та допоміжного обладнання, неможливість його повного використання у період кризи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</a:tr>
              <a:tr h="1530581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Послуги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Широкий спектр послуг з технічного, програмного та інформаційного забезпечення послуг</a:t>
                      </a:r>
                      <a:endParaRPr lang="ru-RU" sz="120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Розроблені власні програмні продукти з високим рівнем новизни для національного ринку (інноваційності)</a:t>
                      </a:r>
                      <a:endParaRPr lang="ru-RU" sz="120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Високий рівень доданої вартості послуг</a:t>
                      </a:r>
                      <a:endParaRPr lang="ru-RU" sz="120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Можливість віддаленого (на відстані) задоволення потреб клієнтів </a:t>
                      </a:r>
                      <a:endParaRPr lang="ru-RU" sz="120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Висока частка бек-офісних функцій персоналу, що потенційно дозволяє знизити операційні витрати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Ускладнені можливості з реалізації ІТ-послуг та новітніх рішень на національному ринку та зовнішніх ринках, неготовність бізнесу у кризовий період витрачатись на маркетингову діяльність</a:t>
                      </a:r>
                      <a:endParaRPr lang="ru-RU" sz="1200" dirty="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724" marR="24724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202618" y="182531"/>
            <a:ext cx="786946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Таблиця Д.3 ‑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SWOT</a:t>
            </a: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-аналіз підприємства ТОВ «</a:t>
            </a:r>
            <a:r>
              <a:rPr kumimoji="0" lang="uk-UA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Електро</a:t>
            </a: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-СІТІ» (Зовнішнє середовище)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502114" y="6488668"/>
            <a:ext cx="1689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14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2326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9693066"/>
              </p:ext>
            </p:extLst>
          </p:nvPr>
        </p:nvGraphicFramePr>
        <p:xfrm>
          <a:off x="295835" y="557233"/>
          <a:ext cx="11685494" cy="60553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8950"/>
                <a:gridCol w="4843417"/>
                <a:gridCol w="4803127"/>
              </a:tblGrid>
              <a:tr h="276685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01" marR="29401" marT="0" marB="0"/>
                </a:tc>
                <a:tc grid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Зовнішнє середовище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01" marR="2940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2853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01" marR="29401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«</a:t>
                      </a:r>
                      <a:r>
                        <a:rPr lang="en-US" sz="1400">
                          <a:effectLst/>
                        </a:rPr>
                        <a:t>O</a:t>
                      </a:r>
                      <a:r>
                        <a:rPr lang="uk-UA" sz="1400">
                          <a:effectLst/>
                        </a:rPr>
                        <a:t>»</a:t>
                      </a:r>
                      <a:endParaRPr lang="ru-RU" sz="1400">
                        <a:effectLst/>
                      </a:endParaRPr>
                    </a:p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Можливості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01" marR="29401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«</a:t>
                      </a:r>
                      <a:r>
                        <a:rPr lang="en-US" sz="1400">
                          <a:effectLst/>
                        </a:rPr>
                        <a:t>T</a:t>
                      </a:r>
                      <a:r>
                        <a:rPr lang="uk-UA" sz="1400">
                          <a:effectLst/>
                        </a:rPr>
                        <a:t>»</a:t>
                      </a:r>
                      <a:endParaRPr lang="ru-RU" sz="1400">
                        <a:effectLst/>
                      </a:endParaRPr>
                    </a:p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Загрози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01" marR="29401" marT="0" marB="0"/>
                </a:tc>
              </a:tr>
              <a:tr h="572992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Уряд та політичний вплив: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01" marR="29401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Проголошення курсу на реформи, що має створити умови для зростання економіки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01" marR="29401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Високі політичні ризики та нестабільність інвестиційного середовища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01" marR="29401" marT="0" marB="0"/>
                </a:tc>
              </a:tr>
              <a:tr h="1750373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Технологія: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01" marR="29401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Високі темпи впровадження ІТ-технологій, зокрема технологій інформаційного маркетингу у бізнес</a:t>
                      </a:r>
                      <a:endParaRPr lang="ru-RU" sz="140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Технічні можливості дозволяють реалізувати новітні </a:t>
                      </a:r>
                      <a:r>
                        <a:rPr lang="en-US" sz="1400">
                          <a:effectLst/>
                        </a:rPr>
                        <a:t>soft</a:t>
                      </a:r>
                      <a:r>
                        <a:rPr lang="uk-UA" sz="1400">
                          <a:effectLst/>
                        </a:rPr>
                        <a:t>-технології</a:t>
                      </a:r>
                      <a:endParaRPr lang="ru-RU" sz="140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Можливість використовувати наявні технології для створення нових інформаційних продуктів, конкурентоздатних у тому числи за кордоном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01" marR="29401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Стрімкий розвиток програмного забезпечення та поява новітніх технічних рішень у країнах-лідерах, їх вихід на міжнародні ринки</a:t>
                      </a:r>
                      <a:endParaRPr lang="ru-RU" sz="140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Необхідність постійного оновлення soft-технологій та підвищення кваліфікації працівників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01" marR="29401" marT="0" marB="0"/>
                </a:tc>
              </a:tr>
              <a:tr h="1817119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Економіка: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01" marR="29401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Високий потенціал регіональних, національного ринків для застосування ІТ-технологій у просуванні фірм та їх товарів</a:t>
                      </a:r>
                      <a:endParaRPr lang="ru-RU" sz="1400" dirty="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Податкові привілеї, гарантовані підприємствам у сфері ІТ-технологій Податковим кодексом (з 2011 р. знижений рівень оподаткування в галузі)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01" marR="29401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Економічна та фінансова нестабільність в країні</a:t>
                      </a:r>
                      <a:endParaRPr lang="ru-RU" sz="140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Неспроможність потенційних клієнтів масштабно використовувати інтернет-технології для розвитку бізнесу у період кризи</a:t>
                      </a:r>
                      <a:endParaRPr lang="ru-RU" sz="140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Системна криза в економіці країни,</a:t>
                      </a:r>
                      <a:endParaRPr lang="ru-RU" sz="140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Відсутність можливостей для реалізації права використання підприємством податкового кредиту 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01" marR="29401" marT="0" marB="0"/>
                </a:tc>
              </a:tr>
              <a:tr h="1211412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Суспільство: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01" marR="29401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Невисокий рівень використання та якості ІТ-технологій для здійснення інформаційного маркетингу малим та середнім бізнесом </a:t>
                      </a:r>
                      <a:endParaRPr lang="ru-RU" sz="1400">
                        <a:effectLst/>
                      </a:endParaRPr>
                    </a:p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Готовність суспільства використовувати ІТ-технології для розвитку бізнесу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01" marR="29401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Висока конкуренція в галузі, наявність недобросовісних конкурентів, що пропонують послуги низької якості за середньо ринковими цінами, невисока компетентність потенційних споживачів послуг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01" marR="29401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299367" y="249456"/>
            <a:ext cx="793198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Таблиця Д.4 - SWOT-аналіз підприємства ТОВ «Електро-СІТІ» (внутрішнє середовище)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502114" y="6488668"/>
            <a:ext cx="1689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15</a:t>
            </a:r>
            <a:endParaRPr kumimoji="0" lang="uk-UA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02244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3318" name="Рисунок 17" descr="Описание: 1 Запропоновані організаційно-економічні моделі НТП в Україні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8" t="10397" r="3210"/>
          <a:stretch>
            <a:fillRect/>
          </a:stretch>
        </p:blipFill>
        <p:spPr bwMode="auto">
          <a:xfrm>
            <a:off x="1675943" y="866321"/>
            <a:ext cx="9135492" cy="5965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1675943" y="246477"/>
            <a:ext cx="8840113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/>
            </a:r>
            <a:b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Рисунок 3.3 ‑ Запропоновані організаційно-економічні моделі для двох типів НіТП в Україн</a:t>
            </a: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і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502114" y="6488668"/>
            <a:ext cx="1689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16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752851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4337" name="Рисунок 19" descr="Описание: моделі розвитку ТПУ та їх ОЕМ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t="4910" r="8057" b="8588"/>
          <a:stretch>
            <a:fillRect/>
          </a:stretch>
        </p:blipFill>
        <p:spPr bwMode="auto">
          <a:xfrm>
            <a:off x="2238702" y="833718"/>
            <a:ext cx="8357579" cy="5732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02797" y="139860"/>
            <a:ext cx="9586407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/>
            </a:r>
            <a:b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Рисунок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3.4</a:t>
            </a: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– Моделі розвитку організаційно-економічного механізму технологічних парків України</a:t>
            </a:r>
            <a:endParaRPr kumimoji="0" lang="uk-UA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502114" y="6488668"/>
            <a:ext cx="1689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17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85052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796545323"/>
              </p:ext>
            </p:extLst>
          </p:nvPr>
        </p:nvGraphicFramePr>
        <p:xfrm>
          <a:off x="336176" y="161365"/>
          <a:ext cx="11645153" cy="6239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Стрелка вверх 2"/>
          <p:cNvSpPr>
            <a:spLocks noChangeArrowheads="1"/>
          </p:cNvSpPr>
          <p:nvPr/>
        </p:nvSpPr>
        <p:spPr bwMode="auto">
          <a:xfrm>
            <a:off x="1859280" y="4519011"/>
            <a:ext cx="381000" cy="335377"/>
          </a:xfrm>
          <a:prstGeom prst="upArrow">
            <a:avLst>
              <a:gd name="adj1" fmla="val 50000"/>
              <a:gd name="adj2" fmla="val 27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eaVert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4" name="Стрелка вниз 3"/>
          <p:cNvSpPr>
            <a:spLocks noChangeArrowheads="1"/>
          </p:cNvSpPr>
          <p:nvPr/>
        </p:nvSpPr>
        <p:spPr bwMode="auto">
          <a:xfrm>
            <a:off x="1859280" y="2204645"/>
            <a:ext cx="381000" cy="35052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eaVert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5" name="Левая фигурная скобка 4"/>
          <p:cNvSpPr>
            <a:spLocks/>
          </p:cNvSpPr>
          <p:nvPr/>
        </p:nvSpPr>
        <p:spPr bwMode="auto">
          <a:xfrm>
            <a:off x="309282" y="645558"/>
            <a:ext cx="228599" cy="5701553"/>
          </a:xfrm>
          <a:prstGeom prst="leftBrace">
            <a:avLst>
              <a:gd name="adj1" fmla="val 604196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-188259" y="66770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41338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Рисунок Е.1 – Групування </a:t>
            </a:r>
            <a:r>
              <a:rPr kumimoji="0" lang="uk-UA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вигод</a:t>
            </a: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що отримує бізнес в якості резидента технопарку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502114" y="6488668"/>
            <a:ext cx="1689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18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28077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074829"/>
              </p:ext>
            </p:extLst>
          </p:nvPr>
        </p:nvGraphicFramePr>
        <p:xfrm>
          <a:off x="544979" y="992619"/>
          <a:ext cx="11113620" cy="54960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88021"/>
                <a:gridCol w="4062666"/>
                <a:gridCol w="4062666"/>
                <a:gridCol w="1100267"/>
              </a:tblGrid>
              <a:tr h="403938">
                <a:tc row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Зміст заходів 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 anchor="ctr"/>
                </a:tc>
                <a:tc gridSpan="3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Ефективність запропонованих заходів протягом першого року реалізації проекту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973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Передпроектний аудит (24 послуги на рік)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Удосконалення рекламної кампанії замовників засобами Інтернет-технологій (по 6 пакетів послуг кожного виду)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Разом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 anchor="ctr"/>
                </a:tc>
              </a:tr>
              <a:tr h="169737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Зростання виручки від реалізації продукції, грн.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400*24 = 9600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342900" marR="774065" lvl="0"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1692910" algn="l"/>
                        </a:tabLst>
                      </a:pPr>
                      <a:r>
                        <a:rPr lang="uk-UA" sz="1600" dirty="0">
                          <a:effectLst/>
                        </a:rPr>
                        <a:t>4260*6 = 25560</a:t>
                      </a:r>
                      <a:endParaRPr lang="ru-RU" sz="1600" dirty="0">
                        <a:effectLst/>
                      </a:endParaRPr>
                    </a:p>
                    <a:p>
                      <a:pPr marL="342900" marR="774065" lvl="0"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1692910" algn="l"/>
                        </a:tabLst>
                      </a:pPr>
                      <a:r>
                        <a:rPr lang="uk-UA" sz="1600" dirty="0">
                          <a:effectLst/>
                        </a:rPr>
                        <a:t>6200*6 = 37200</a:t>
                      </a:r>
                      <a:endParaRPr lang="ru-RU" sz="1600" dirty="0">
                        <a:effectLst/>
                      </a:endParaRPr>
                    </a:p>
                    <a:p>
                      <a:pPr marL="342900" marR="774065" lvl="0"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1692910" algn="l"/>
                        </a:tabLst>
                      </a:pPr>
                      <a:r>
                        <a:rPr lang="uk-UA" sz="1600" dirty="0">
                          <a:effectLst/>
                        </a:rPr>
                        <a:t>6660*6 = 39960</a:t>
                      </a:r>
                      <a:endParaRPr lang="ru-RU" sz="1600" dirty="0">
                        <a:effectLst/>
                      </a:endParaRPr>
                    </a:p>
                    <a:p>
                      <a:pPr marR="774065"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692910" algn="l"/>
                        </a:tabLst>
                      </a:pPr>
                      <a:r>
                        <a:rPr lang="uk-UA" sz="1600" dirty="0">
                          <a:effectLst/>
                        </a:rPr>
                        <a:t>Разом: 102720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R="17970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112320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 anchor="ctr"/>
                </a:tc>
              </a:tr>
              <a:tr h="169737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Зростання прибутку підприємства, грн.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1440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R="774065"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692910" algn="l"/>
                        </a:tabLst>
                      </a:pPr>
                      <a:r>
                        <a:rPr lang="uk-UA" sz="1600" dirty="0">
                          <a:effectLst/>
                        </a:rPr>
                        <a:t>1) 116</a:t>
                      </a:r>
                      <a:endParaRPr lang="ru-RU" sz="1600" dirty="0">
                        <a:effectLst/>
                      </a:endParaRPr>
                    </a:p>
                    <a:p>
                      <a:pPr marR="774065"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692910" algn="l"/>
                        </a:tabLst>
                      </a:pPr>
                      <a:r>
                        <a:rPr lang="uk-UA" sz="1600" dirty="0">
                          <a:effectLst/>
                        </a:rPr>
                        <a:t>2) 5580</a:t>
                      </a:r>
                      <a:endParaRPr lang="ru-RU" sz="1600" dirty="0">
                        <a:effectLst/>
                      </a:endParaRPr>
                    </a:p>
                    <a:p>
                      <a:pPr marR="774065"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692910" algn="l"/>
                        </a:tabLst>
                      </a:pPr>
                      <a:r>
                        <a:rPr lang="uk-UA" sz="1600" dirty="0">
                          <a:effectLst/>
                        </a:rPr>
                        <a:t>3) 6993</a:t>
                      </a:r>
                      <a:endParaRPr lang="ru-RU" sz="1600" dirty="0">
                        <a:effectLst/>
                      </a:endParaRPr>
                    </a:p>
                    <a:p>
                      <a:pPr marR="774065" indent="0" algn="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692910" algn="l"/>
                        </a:tabLst>
                      </a:pPr>
                      <a:r>
                        <a:rPr lang="uk-UA" sz="1600" dirty="0">
                          <a:effectLst/>
                        </a:rPr>
                        <a:t>Разом: 18153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R="17970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37746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 anchor="ctr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131311" y="273739"/>
            <a:ext cx="996369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1692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692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692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692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692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692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692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692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692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92275" algn="l"/>
              </a:tabLst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Таблиця 3.3 ‑ Очікувані ефекти для ТОВ «</a:t>
            </a:r>
            <a:r>
              <a:rPr kumimoji="0" lang="uk-UA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Електро</a:t>
            </a: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-Сіті» внаслідок реалізації рекламної кампанії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92275" algn="l"/>
              </a:tabLst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засобами Інтернет через позиціонування нових послуг в рамках регіонального бізнес-інкубатору </a:t>
            </a:r>
            <a:endParaRPr kumimoji="0" lang="uk-UA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502114" y="6488668"/>
            <a:ext cx="1689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1692275" algn="l"/>
              </a:tabLs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19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861530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691262"/>
              </p:ext>
            </p:extLst>
          </p:nvPr>
        </p:nvGraphicFramePr>
        <p:xfrm>
          <a:off x="542365" y="1282298"/>
          <a:ext cx="11304495" cy="44164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44588"/>
                <a:gridCol w="2218765"/>
                <a:gridCol w="2299447"/>
                <a:gridCol w="2057400"/>
                <a:gridCol w="2084295"/>
              </a:tblGrid>
              <a:tr h="2254278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Ефекти від проведення рекламної кампанії засобами Інтернет-технологій ТОВ «</a:t>
                      </a:r>
                      <a:r>
                        <a:rPr lang="uk-UA" sz="1600" dirty="0" err="1">
                          <a:effectLst/>
                        </a:rPr>
                        <a:t>Електро</a:t>
                      </a:r>
                      <a:r>
                        <a:rPr lang="uk-UA" sz="1600" dirty="0">
                          <a:effectLst/>
                        </a:rPr>
                        <a:t>-Сіті» в рамках співпраці з новоствореним бізнес-інкубатором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Витрати на реалізацію заходів, грн.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Зростання виручки від реалізації, грн.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Зростання прибутку, грн.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Чистий ефект, грн.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874749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1-й рік реалізації проекту: 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2509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24100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2509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11220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2509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37746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2509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13636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874749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2-й рік реалізації проекту: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1176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4770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1176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112320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1176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37746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1176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32976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12723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Разом за 2 роки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1176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28870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1176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123540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1176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75492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1176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46612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84397" y="369975"/>
            <a:ext cx="1124730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Таблиця 3.4 ‑ Економічна ефективність заходів з удо</a:t>
            </a: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сконалення діяльності ТОВ «</a:t>
            </a:r>
            <a:r>
              <a:rPr kumimoji="0" lang="uk-UA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Електро</a:t>
            </a: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-Сіті» завдяки співпраці з регіональним бізнес-інкубатором за </a:t>
            </a:r>
            <a:r>
              <a:rPr kumimoji="0" lang="uk-UA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помірно</a:t>
            </a: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оптимістичним сценарієм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502114" y="6488668"/>
            <a:ext cx="1689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20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42613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59306" y="3173506"/>
            <a:ext cx="4639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 smtClean="0">
                <a:latin typeface="Times New Roman CYR" panose="02020603050405020304" pitchFamily="18" charset="0"/>
                <a:cs typeface="Times New Roman CYR" panose="02020603050405020304" pitchFamily="18" charset="0"/>
              </a:rPr>
              <a:t>Дякую за увагу!</a:t>
            </a:r>
            <a:endParaRPr lang="ru-RU" sz="2400" dirty="0">
              <a:latin typeface="Times New Roman CYR" panose="02020603050405020304" pitchFamily="18" charset="0"/>
              <a:cs typeface="Times New Roman CYR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82440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3645</Words>
  <Application>Microsoft Office PowerPoint</Application>
  <PresentationFormat>Произвольный</PresentationFormat>
  <Paragraphs>633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Ира</cp:lastModifiedBy>
  <cp:revision>15</cp:revision>
  <dcterms:created xsi:type="dcterms:W3CDTF">2015-03-21T08:08:47Z</dcterms:created>
  <dcterms:modified xsi:type="dcterms:W3CDTF">2015-03-21T09:42:57Z</dcterms:modified>
</cp:coreProperties>
</file>