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272" r:id="rId4"/>
    <p:sldId id="273" r:id="rId5"/>
    <p:sldId id="281" r:id="rId6"/>
    <p:sldId id="274" r:id="rId7"/>
    <p:sldId id="275" r:id="rId8"/>
    <p:sldId id="257" r:id="rId9"/>
    <p:sldId id="297" r:id="rId10"/>
    <p:sldId id="277" r:id="rId11"/>
    <p:sldId id="278" r:id="rId12"/>
    <p:sldId id="279" r:id="rId13"/>
    <p:sldId id="280" r:id="rId14"/>
    <p:sldId id="282" r:id="rId15"/>
    <p:sldId id="284" r:id="rId16"/>
    <p:sldId id="298" r:id="rId17"/>
    <p:sldId id="285" r:id="rId18"/>
    <p:sldId id="307" r:id="rId19"/>
    <p:sldId id="288" r:id="rId20"/>
    <p:sldId id="290" r:id="rId21"/>
    <p:sldId id="296" r:id="rId22"/>
    <p:sldId id="304" r:id="rId23"/>
    <p:sldId id="30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CC3300"/>
    <a:srgbClr val="F9EEE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660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0843F-7EEE-4008-91E4-65EF2240DA3C}" type="datetimeFigureOut">
              <a:rPr lang="ru-RU" smtClean="0"/>
              <a:pPr/>
              <a:t>12.09.2017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98FBC-919E-4202-940A-8CAE9333B7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6.jpeg"/><Relationship Id="rId7" Type="http://schemas.openxmlformats.org/officeDocument/2006/relationships/image" Target="../media/image5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4.jpeg"/><Relationship Id="rId9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ec.lib.vntu.edu.ua/DocSearchForm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ratushnyak.vk.vntu.edu.ua/" TargetMode="External"/><Relationship Id="rId4" Type="http://schemas.openxmlformats.org/officeDocument/2006/relationships/hyperlink" Target="https://ir.lib.vntu.edu.ua/discover?rpp=10&amp;etal=0&amp;query=%D0%A0%D0%B0%D1%82%D1%83%D1%88%D0%BD%D1%8F%D0%BA,+%D0%93&amp;scope=/&amp;group_by=none&amp;page=5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lib.vntu.edu.ua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/>
          <p:nvPr/>
        </p:nvGrpSpPr>
        <p:grpSpPr>
          <a:xfrm>
            <a:off x="0" y="1"/>
            <a:ext cx="9144000" cy="6857999"/>
            <a:chOff x="0" y="1"/>
            <a:chExt cx="9144000" cy="6857999"/>
          </a:xfrm>
        </p:grpSpPr>
        <p:pic>
          <p:nvPicPr>
            <p:cNvPr id="4" name="Рисунок 3" descr="Ратушняк222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"/>
              <a:ext cx="9144000" cy="4357694"/>
            </a:xfrm>
            <a:prstGeom prst="rect">
              <a:avLst/>
            </a:prstGeom>
          </p:spPr>
        </p:pic>
        <p:pic>
          <p:nvPicPr>
            <p:cNvPr id="3" name="Рисунок 2" descr="Ратушняк222.jpg"/>
            <p:cNvPicPr>
              <a:picLocks noChangeAspect="1"/>
            </p:cNvPicPr>
            <p:nvPr/>
          </p:nvPicPr>
          <p:blipFill>
            <a:blip r:embed="rId2"/>
            <a:srcRect t="80209"/>
            <a:stretch>
              <a:fillRect/>
            </a:stretch>
          </p:blipFill>
          <p:spPr>
            <a:xfrm>
              <a:off x="0" y="4357694"/>
              <a:ext cx="9144000" cy="1357298"/>
            </a:xfrm>
            <a:prstGeom prst="rect">
              <a:avLst/>
            </a:prstGeom>
          </p:spPr>
        </p:pic>
        <p:pic>
          <p:nvPicPr>
            <p:cNvPr id="5" name="Рисунок 4" descr="Ратушняк222.jpg"/>
            <p:cNvPicPr>
              <a:picLocks noChangeAspect="1"/>
            </p:cNvPicPr>
            <p:nvPr/>
          </p:nvPicPr>
          <p:blipFill>
            <a:blip r:embed="rId2"/>
            <a:srcRect t="80209"/>
            <a:stretch>
              <a:fillRect/>
            </a:stretch>
          </p:blipFill>
          <p:spPr>
            <a:xfrm>
              <a:off x="0" y="5500702"/>
              <a:ext cx="9144000" cy="1357298"/>
            </a:xfrm>
            <a:prstGeom prst="rect">
              <a:avLst/>
            </a:prstGeom>
          </p:spPr>
        </p:pic>
      </p:grpSp>
      <p:sp>
        <p:nvSpPr>
          <p:cNvPr id="8" name="Лента лицом вверх 7"/>
          <p:cNvSpPr/>
          <p:nvPr/>
        </p:nvSpPr>
        <p:spPr>
          <a:xfrm>
            <a:off x="0" y="142852"/>
            <a:ext cx="9144000" cy="1928826"/>
          </a:xfrm>
          <a:prstGeom prst="ribbon2">
            <a:avLst>
              <a:gd name="adj1" fmla="val 8998"/>
              <a:gd name="adj2" fmla="val 68530"/>
            </a:avLst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Життя і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5534585"/>
            <a:ext cx="8572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882775" algn="l"/>
              </a:tabLst>
            </a:pPr>
            <a:r>
              <a:rPr lang="uk-UA" sz="2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к. т. н., професор кафедри </a:t>
            </a:r>
            <a:r>
              <a:rPr lang="uk-UA" sz="20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ІСБ, </a:t>
            </a:r>
            <a:r>
              <a:rPr lang="uk-UA" sz="2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декан факультету будівництва, теплоенергетики та газопостачання. </a:t>
            </a:r>
          </a:p>
          <a:p>
            <a:pPr algn="ctr">
              <a:tabLst>
                <a:tab pos="1882775" algn="l"/>
              </a:tabLst>
            </a:pPr>
            <a:r>
              <a:rPr lang="uk-UA" sz="2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Заслужений працівник освіти України,</a:t>
            </a:r>
          </a:p>
          <a:p>
            <a:pPr algn="ctr">
              <a:tabLst>
                <a:tab pos="1882775" algn="l"/>
              </a:tabLst>
            </a:pPr>
            <a:r>
              <a:rPr lang="uk-UA" sz="2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"Відмінник освіти".</a:t>
            </a:r>
            <a:endParaRPr lang="uk-UA" sz="2000" b="1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11" name="Рисунок 10" descr="Ратушняк33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40" y="2285992"/>
            <a:ext cx="2214578" cy="31524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50000"/>
              </a:schemeClr>
            </a:solidFill>
            <a:miter lim="800000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428728" y="2383406"/>
            <a:ext cx="578647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</a:t>
            </a:r>
            <a:r>
              <a:rPr lang="ru-RU" sz="5400" b="1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Ратушняк</a:t>
            </a:r>
            <a:endParaRPr lang="ru-RU" sz="5400" b="1" dirty="0" smtClean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/>
            <a:endParaRPr lang="ru-RU" sz="1400" b="1" dirty="0" smtClean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/>
            <a:r>
              <a:rPr lang="ru-RU" sz="5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   </a:t>
            </a:r>
            <a:r>
              <a:rPr lang="ru-RU" sz="5400" b="1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Георгій</a:t>
            </a:r>
            <a:r>
              <a:rPr lang="ru-RU" sz="5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  </a:t>
            </a:r>
            <a:r>
              <a:rPr lang="ru-RU" sz="5400" b="1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Сергійович</a:t>
            </a:r>
            <a:endParaRPr lang="ru-RU" sz="5400" b="1" dirty="0" smtClean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00100" y="154710"/>
            <a:ext cx="70723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Життя і праця</a:t>
            </a:r>
          </a:p>
          <a:p>
            <a:pPr algn="ctr"/>
            <a:r>
              <a:rPr lang="uk-UA" sz="5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для освіти і науки</a:t>
            </a:r>
            <a:endParaRPr lang="ru-RU" sz="5000" b="1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16388" name="AutoShape 4" descr="Картинки по запросу букет png клипар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Картинки по запросу букет png клипар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13-buket_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259458">
            <a:off x="-1386583" y="2496334"/>
            <a:ext cx="5725094" cy="30359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3042" y="71414"/>
            <a:ext cx="742955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НАУКОВО - ТЕХНІЧНА БІБЛІОТЕКА Вінницького національного</a:t>
            </a:r>
          </a:p>
          <a:p>
            <a:pPr algn="ctr"/>
            <a:r>
              <a:rPr lang="uk-UA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технічного університету</a:t>
            </a:r>
          </a:p>
          <a:p>
            <a:pPr algn="ctr"/>
            <a:r>
              <a:rPr lang="uk-UA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вітає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яскраву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</a:p>
          <a:p>
            <a:pPr algn="ctr"/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неординарну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особистість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висококваліфікованого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  <a:endParaRPr lang="en-US" sz="2800" b="1" dirty="0" smtClean="0">
              <a:ln w="1905"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/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вмілого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керівника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науковця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 педагога 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винятковою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працелюбністю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</a:p>
          <a:p>
            <a:pPr algn="ctr"/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та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відповідальністю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</a:p>
          <a:p>
            <a:pPr algn="ctr"/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людину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віддану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своїй</a:t>
            </a:r>
            <a:r>
              <a:rPr lang="ru-RU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800" b="1" dirty="0" err="1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справі</a:t>
            </a:r>
            <a:endParaRPr lang="ru-RU" sz="2800" b="1" dirty="0" smtClean="0">
              <a:ln w="1905"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/>
            <a:r>
              <a:rPr lang="uk-UA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Георгія Сергійовича</a:t>
            </a:r>
          </a:p>
          <a:p>
            <a:pPr algn="ctr"/>
            <a:r>
              <a:rPr lang="uk-UA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Ратушняка</a:t>
            </a:r>
          </a:p>
          <a:p>
            <a:pPr algn="ctr"/>
            <a:r>
              <a:rPr lang="uk-UA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</a:t>
            </a:r>
            <a:r>
              <a:rPr lang="uk-UA" sz="2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uk-UA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70</a:t>
            </a:r>
            <a:r>
              <a:rPr lang="uk-UA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-річним</a:t>
            </a:r>
            <a:r>
              <a:rPr lang="uk-UA" sz="2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uk-UA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ювілеєм</a:t>
            </a:r>
            <a:r>
              <a:rPr lang="uk-UA" sz="2800" b="1" dirty="0" smtClean="0">
                <a:ln w="190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!</a:t>
            </a:r>
            <a:endParaRPr lang="ru-RU" dirty="0">
              <a:ln w="1905"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атушняк122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1176299"/>
            <a:ext cx="850112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Народився 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Георгій Сергійович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9 вересня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1947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року в </a:t>
            </a:r>
            <a:r>
              <a:rPr lang="uk-UA" sz="24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смт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 </a:t>
            </a:r>
            <a:r>
              <a:rPr lang="uk-UA" sz="24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Плєщеніци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Мінської області.</a:t>
            </a:r>
          </a:p>
          <a:p>
            <a:pPr>
              <a:buFont typeface="Wingdings" pitchFamily="2" charset="2"/>
              <a:buChar char="v"/>
            </a:pPr>
            <a:endParaRPr lang="uk-UA" sz="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1965-1970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рр. закінчив гідромеліоративний факультет Омського сільськогосподарського інституту ім. С. М. Кірова.</a:t>
            </a:r>
          </a:p>
          <a:p>
            <a:pPr>
              <a:buFont typeface="Wingdings" pitchFamily="2" charset="2"/>
              <a:buChar char="v"/>
            </a:pPr>
            <a:endParaRPr lang="uk-UA" sz="8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1972-1975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рр. закінчив аспірантуру.</a:t>
            </a:r>
          </a:p>
          <a:p>
            <a:pPr>
              <a:buFont typeface="Wingdings" pitchFamily="2" charset="2"/>
              <a:buChar char="v"/>
            </a:pPr>
            <a:endParaRPr lang="uk-UA" sz="8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1971-1973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рр. був слухачем університету педагогічних знань працівників </a:t>
            </a:r>
            <a:r>
              <a:rPr lang="uk-UA" sz="24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внз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м. Омськ.</a:t>
            </a:r>
          </a:p>
          <a:p>
            <a:pPr>
              <a:buFont typeface="Wingdings" pitchFamily="2" charset="2"/>
              <a:buChar char="v"/>
            </a:pPr>
            <a:endParaRPr lang="uk-UA" sz="8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1975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р. захистив дисертацію на здобуття наукового ступеню кандидата технічних наук за спеціальністю «Гідравліка та інженерна гідрологія» .</a:t>
            </a:r>
          </a:p>
          <a:p>
            <a:r>
              <a:rPr lang="ru-RU" sz="20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latin typeface="Georgia" pitchFamily="18" charset="0"/>
              </a:rPr>
              <a:t> </a:t>
            </a:r>
            <a:endParaRPr lang="ru-RU" dirty="0">
              <a:ln>
                <a:solidFill>
                  <a:schemeClr val="accent6">
                    <a:lumMod val="50000"/>
                  </a:schemeClr>
                </a:solidFill>
              </a:ln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285984" y="38274"/>
            <a:ext cx="4357718" cy="1033272"/>
            <a:chOff x="2000232" y="38274"/>
            <a:chExt cx="4357718" cy="1033272"/>
          </a:xfrm>
        </p:grpSpPr>
        <p:sp>
          <p:nvSpPr>
            <p:cNvPr id="6" name="Горизонтальный свиток 5"/>
            <p:cNvSpPr/>
            <p:nvPr/>
          </p:nvSpPr>
          <p:spPr>
            <a:xfrm>
              <a:off x="2000232" y="38274"/>
              <a:ext cx="4357718" cy="1033272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786050" y="149346"/>
              <a:ext cx="262443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uk-UA" sz="4000" b="1" dirty="0" smtClean="0">
                  <a:ln w="10541" cmpd="sng">
                    <a:solidFill>
                      <a:schemeClr val="tx1"/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Monotype Corsiva" pitchFamily="66" charset="0"/>
                </a:rPr>
                <a:t>Віхи життя</a:t>
              </a:r>
              <a:endParaRPr lang="ru-RU" sz="40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атушняк122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406" y="338529"/>
            <a:ext cx="9001156" cy="633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</a:t>
            </a:r>
            <a: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1979</a:t>
            </a:r>
            <a:r>
              <a:rPr lang="ru-RU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р.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присвоєно вчене звання доцента.</a:t>
            </a:r>
          </a:p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З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1980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р. по сьогодні працює у ВНТУ.</a:t>
            </a:r>
          </a:p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В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2008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році присвоєно вчене звання професора.</a:t>
            </a:r>
          </a:p>
          <a:p>
            <a:pPr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Працює в університеті на посадах: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доцента  – з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1980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р.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професора – з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1992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р. </a:t>
            </a:r>
          </a:p>
          <a:p>
            <a:pPr marL="809625" lvl="1" indent="-361950"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завідувача кафедри –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1995-1997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рр. 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заступника декана –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1980-1990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рр. 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декана факультету – 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1990-2001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рр.</a:t>
            </a:r>
          </a:p>
          <a:p>
            <a:pPr lvl="1"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директора інституту –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2002-2015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рр. </a:t>
            </a:r>
          </a:p>
          <a:p>
            <a:pPr marL="447675">
              <a:lnSpc>
                <a:spcPct val="130000"/>
              </a:lnSpc>
              <a:buFont typeface="Wingdings" pitchFamily="2" charset="2"/>
              <a:buChar char="v"/>
            </a:pP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декана факультету будівництва, теплоенергетики та газопостачання – з 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2015</a:t>
            </a:r>
            <a:r>
              <a:rPr lang="uk-UA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р. по теперішній час.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9" y="142852"/>
            <a:ext cx="828680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Багато часу </a:t>
            </a:r>
          </a:p>
          <a:p>
            <a:pPr algn="ctr"/>
            <a:r>
              <a:rPr lang="uk-UA" sz="5400" b="1" dirty="0" smtClean="0">
                <a:ln w="1905">
                  <a:solidFill>
                    <a:srgbClr val="FFFF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Георгій Сергійович Ратушняк </a:t>
            </a:r>
            <a:r>
              <a:rPr lang="uk-UA" sz="40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присвятив науці </a:t>
            </a:r>
            <a:r>
              <a:rPr lang="en-US" sz="40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uk-UA" sz="40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та викладацькій діяльності, за що неодноразово отримував нагороди та відзнаки. </a:t>
            </a:r>
            <a:endParaRPr lang="ru-RU" sz="40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img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84405">
            <a:off x="341124" y="3726187"/>
            <a:ext cx="1968741" cy="2815926"/>
          </a:xfrm>
          <a:prstGeom prst="rect">
            <a:avLst/>
          </a:prstGeom>
        </p:spPr>
      </p:pic>
      <p:pic>
        <p:nvPicPr>
          <p:cNvPr id="5" name="Рисунок 4" descr="img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31153">
            <a:off x="1605258" y="3812200"/>
            <a:ext cx="2013960" cy="2901888"/>
          </a:xfrm>
          <a:prstGeom prst="rect">
            <a:avLst/>
          </a:prstGeom>
        </p:spPr>
      </p:pic>
      <p:pic>
        <p:nvPicPr>
          <p:cNvPr id="7" name="Рисунок 6" descr="img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67938" y="3714752"/>
            <a:ext cx="2033218" cy="2857496"/>
          </a:xfrm>
          <a:prstGeom prst="rect">
            <a:avLst/>
          </a:prstGeom>
        </p:spPr>
      </p:pic>
      <p:pic>
        <p:nvPicPr>
          <p:cNvPr id="6" name="Рисунок 5" descr="img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197565">
            <a:off x="5321600" y="3819169"/>
            <a:ext cx="1951586" cy="2791389"/>
          </a:xfrm>
          <a:prstGeom prst="rect">
            <a:avLst/>
          </a:prstGeom>
        </p:spPr>
      </p:pic>
      <p:pic>
        <p:nvPicPr>
          <p:cNvPr id="9" name="Рисунок 8" descr="img3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00430" y="3500438"/>
            <a:ext cx="2131905" cy="3071834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атушняк122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85786" y="38274"/>
            <a:ext cx="4929222" cy="1033272"/>
            <a:chOff x="2000232" y="-24"/>
            <a:chExt cx="4929222" cy="1033272"/>
          </a:xfrm>
        </p:grpSpPr>
        <p:sp>
          <p:nvSpPr>
            <p:cNvPr id="6" name="Горизонтальный свиток 5"/>
            <p:cNvSpPr/>
            <p:nvPr/>
          </p:nvSpPr>
          <p:spPr>
            <a:xfrm>
              <a:off x="2000232" y="-24"/>
              <a:ext cx="4929222" cy="1033272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428860" y="71414"/>
              <a:ext cx="402546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4000" b="1" dirty="0" smtClean="0">
                  <a:ln w="10541" cmpd="sng">
                    <a:solidFill>
                      <a:schemeClr val="tx1"/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Monotype Corsiva" pitchFamily="66" charset="0"/>
                </a:rPr>
                <a:t>Звання та нагороди</a:t>
              </a:r>
              <a:endParaRPr lang="ru-RU" sz="40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endParaRPr>
            </a:p>
          </p:txBody>
        </p:sp>
      </p:grpSp>
      <p:pic>
        <p:nvPicPr>
          <p:cNvPr id="1026" name="Picture 2" descr="D:\temp\23.08.17\img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1709">
            <a:off x="6892104" y="289590"/>
            <a:ext cx="1627375" cy="220772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1028" name="Picture 4" descr="D:\temp\23.08.17\img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59455">
            <a:off x="7346247" y="1738196"/>
            <a:ext cx="1566707" cy="207166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1027" name="Picture 3" descr="D:\temp\23.08.17\img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62827">
            <a:off x="5833339" y="1135501"/>
            <a:ext cx="1675251" cy="221519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1029" name="Picture 5" descr="D:\temp\23.08.17\img8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0989130">
            <a:off x="5609047" y="4476493"/>
            <a:ext cx="1623223" cy="2191555"/>
          </a:xfrm>
          <a:prstGeom prst="rect">
            <a:avLst/>
          </a:prstGeom>
          <a:noFill/>
        </p:spPr>
      </p:pic>
      <p:pic>
        <p:nvPicPr>
          <p:cNvPr id="1030" name="Picture 6" descr="D:\temp\23.08.17\img5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3214686"/>
            <a:ext cx="2218186" cy="167633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pic>
        <p:nvPicPr>
          <p:cNvPr id="1031" name="Picture 7" descr="D:\temp\23.08.17\img8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443949">
            <a:off x="7346606" y="4621768"/>
            <a:ext cx="1584676" cy="214314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1406" y="1142984"/>
            <a:ext cx="578647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1995 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р. – лауреат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першої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премії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Міністерства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вищої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середньої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освіти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за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досягнення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в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навчально-виховній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науково-педагогічній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роботі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1999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р.  – лауреат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Вінницької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обласної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педагогічної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премії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за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високий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професіональний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рівень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наукову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науково-педагогічну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діяльність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2002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 –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нагороджено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знаком «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Відмінник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освіти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». </a:t>
            </a:r>
          </a:p>
          <a:p>
            <a:endParaRPr lang="ru-RU" sz="16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2004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р. –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нагороджено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«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Почесною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грамотою Державного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комітету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енергозбереження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» за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вагомі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досягнення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в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реалізації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державної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політики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у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сфері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використання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енергоресурсів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endParaRPr lang="ru-RU" sz="16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2004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р. – внесено  до 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іміджевого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видання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 </a:t>
            </a: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«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Кращі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науково-педагогічні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працівники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вищих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навчальних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закладів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».</a:t>
            </a:r>
            <a:endParaRPr lang="ru-RU" sz="20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атушняк122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1" name="Picture 3" descr="D:\temp\23.08.17\img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32774">
            <a:off x="5411294" y="188564"/>
            <a:ext cx="1777696" cy="243823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052" name="Picture 4" descr="D:\temp\23.08.17\img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96029">
            <a:off x="7178565" y="235244"/>
            <a:ext cx="1818628" cy="2548768"/>
          </a:xfrm>
          <a:prstGeom prst="rect">
            <a:avLst/>
          </a:prstGeom>
          <a:noFill/>
        </p:spPr>
      </p:pic>
      <p:pic>
        <p:nvPicPr>
          <p:cNvPr id="2054" name="Picture 6" descr="D:\temp\23.08.17\img8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63333">
            <a:off x="5823727" y="1789005"/>
            <a:ext cx="1637154" cy="230407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055" name="Picture 7" descr="D:\temp\23.08.17\img8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17627">
            <a:off x="7215206" y="2019965"/>
            <a:ext cx="1647386" cy="234895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056" name="Picture 8" descr="D:\temp\23.08.17\img4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208566">
            <a:off x="5350801" y="4204946"/>
            <a:ext cx="1741578" cy="2490767"/>
          </a:xfrm>
          <a:prstGeom prst="rect">
            <a:avLst/>
          </a:prstGeom>
          <a:noFill/>
        </p:spPr>
      </p:pic>
      <p:pic>
        <p:nvPicPr>
          <p:cNvPr id="2057" name="Picture 9" descr="D:\temp\23.08.17\img5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57983">
            <a:off x="7245973" y="4204968"/>
            <a:ext cx="1736049" cy="248124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42844" y="71414"/>
            <a:ext cx="578647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2004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р. –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подяка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Вінницької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міської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громадської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організації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допомоги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дітям-інвалідам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інтелектуальною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недостатністю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“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Надія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”</a:t>
            </a:r>
            <a:r>
              <a:rPr lang="ru-RU" sz="1600" dirty="0">
                <a:latin typeface="Georgia" pitchFamily="18" charset="0"/>
              </a:rPr>
              <a:t> </a:t>
            </a:r>
            <a:endParaRPr lang="ru-RU" sz="1600" dirty="0" smtClean="0">
              <a:latin typeface="Georgia" pitchFamily="18" charset="0"/>
            </a:endParaRPr>
          </a:p>
          <a:p>
            <a:endParaRPr lang="ru-RU" sz="1600" dirty="0" smtClean="0"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2005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 –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нагороджений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почесною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грамотою ВНТУ за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високі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показники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у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винахідницькій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роботі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2006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р. –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нагороджено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 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«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Почесною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 </a:t>
            </a:r>
            <a:endParaRPr lang="ru-RU" sz="16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грамотою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Вінницької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 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державної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адміністрації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endParaRPr lang="ru-RU" sz="16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обласної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ради» за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особистий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внесок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у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розвиток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національної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освіти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плідну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наукову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діяльність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2008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 – внесено до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іміджевого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видання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«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Академія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будівництва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 15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років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звершень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».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2010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 –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нагороджено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«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Почесною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грамотою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Академії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педагогічних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наук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» за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вагомий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внесок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у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розвиток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педагогіки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вищої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школи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підготовку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висококваліфікованих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інженерно-технічних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кадрів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 </a:t>
            </a:r>
            <a:endParaRPr lang="ru-RU" sz="16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endParaRPr lang="ru-RU" sz="16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2012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р. –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нагороджений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Почесною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грамотою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Вінницької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обласної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державної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адміністрації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pic>
        <p:nvPicPr>
          <p:cNvPr id="3074" name="Picture 2" descr="D:\temp\23.08.17\img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42852"/>
            <a:ext cx="2439407" cy="163164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5" name="Picture 10" descr="D:\temp\23.08.17\img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79614">
            <a:off x="7376906" y="974139"/>
            <a:ext cx="1586540" cy="228601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3075" name="Picture 3" descr="D:\temp\23.08.17\img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74399">
            <a:off x="5680187" y="1858174"/>
            <a:ext cx="1639872" cy="236286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3076" name="Picture 4" descr="D:\temp\23.08.17\img7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33631">
            <a:off x="7414745" y="2670116"/>
            <a:ext cx="1500198" cy="21560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3077" name="Picture 5" descr="D:\temp\23.08.17\img3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3185739"/>
            <a:ext cx="1649398" cy="231774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3078" name="Picture 6" descr="D:\temp\23.08.17\img7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168126">
            <a:off x="5850051" y="4475954"/>
            <a:ext cx="1568486" cy="2254218"/>
          </a:xfrm>
          <a:prstGeom prst="rect">
            <a:avLst/>
          </a:prstGeom>
          <a:noFill/>
        </p:spPr>
      </p:pic>
      <p:pic>
        <p:nvPicPr>
          <p:cNvPr id="3079" name="Picture 7" descr="D:\temp\23.08.17\img7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72396" y="4572008"/>
            <a:ext cx="1530324" cy="220501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481685"/>
            <a:ext cx="557216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8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20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2012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 – Указом Президента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присвоєно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почесне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звання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“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Заслужений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працівник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освіти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”.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2013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 –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Подяка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Академії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будівництва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України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“За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визначні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особисті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досягнення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і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творчі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здобутки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в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будівництві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”.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2013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 – 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Подяка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Вінницької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обласної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державної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адміністрації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обласної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ради за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багаторічну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сумлінну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працю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вагомий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особистий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внесок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у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розвиток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будівельної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галузі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високий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професіоналізм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2015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 – Грамота Спортивного клубу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Вінницького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національного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технічного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університету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  <a:p>
            <a:endParaRPr lang="ru-RU" sz="1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	2016 </a:t>
            </a:r>
            <a:r>
              <a:rPr lang="ru-RU" sz="1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 –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Почесна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грамота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Вінницької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обласної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державної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адміністрації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обласної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ради за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сумлінну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працю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та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особистий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внесок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в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розвиток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житлово-комунальної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ru-RU" sz="1600" b="1" dirty="0" err="1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галузі</a:t>
            </a:r>
            <a:r>
              <a:rPr lang="ru-RU" sz="16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142852"/>
            <a:ext cx="85725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Результатом багаторічної </a:t>
            </a:r>
          </a:p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наукової праці </a:t>
            </a:r>
          </a:p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Георгія Сергійовича</a:t>
            </a:r>
          </a:p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є понад 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425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науково-методичних праць, з них 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7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монографій, </a:t>
            </a:r>
          </a:p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підручник</a:t>
            </a:r>
            <a:r>
              <a:rPr lang="uk-UA" sz="32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, </a:t>
            </a:r>
          </a:p>
          <a:p>
            <a:pPr algn="ctr"/>
            <a:r>
              <a:rPr lang="uk-UA" sz="32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29</a:t>
            </a:r>
            <a:r>
              <a:rPr lang="uk-UA" sz="32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навчальних посібників, </a:t>
            </a:r>
          </a:p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12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з яких з грифом МОН України.</a:t>
            </a:r>
            <a:endParaRPr lang="ru-RU" sz="3200" b="1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5" name="Рисунок 4" descr="2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17934">
            <a:off x="-254289" y="3973715"/>
            <a:ext cx="2842077" cy="2842077"/>
          </a:xfrm>
          <a:prstGeom prst="rect">
            <a:avLst/>
          </a:prstGeom>
        </p:spPr>
      </p:pic>
      <p:pic>
        <p:nvPicPr>
          <p:cNvPr id="6" name="Рисунок 5" descr="1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3042" y="4286256"/>
            <a:ext cx="2714644" cy="2714644"/>
          </a:xfrm>
          <a:prstGeom prst="rect">
            <a:avLst/>
          </a:prstGeom>
        </p:spPr>
      </p:pic>
      <p:pic>
        <p:nvPicPr>
          <p:cNvPr id="7" name="Рисунок 6" descr="ратушняк11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90420">
            <a:off x="6717568" y="3993743"/>
            <a:ext cx="2718954" cy="2718954"/>
          </a:xfrm>
          <a:prstGeom prst="rect">
            <a:avLst/>
          </a:prstGeom>
        </p:spPr>
      </p:pic>
      <p:pic>
        <p:nvPicPr>
          <p:cNvPr id="8" name="Рисунок 7" descr="2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193632">
            <a:off x="3365146" y="4222409"/>
            <a:ext cx="2712238" cy="2712238"/>
          </a:xfrm>
          <a:prstGeom prst="rect">
            <a:avLst/>
          </a:prstGeom>
        </p:spPr>
      </p:pic>
      <p:pic>
        <p:nvPicPr>
          <p:cNvPr id="9" name="Рисунок 8" descr="28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86380" y="4214818"/>
            <a:ext cx="2643182" cy="2643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714356"/>
            <a:ext cx="3357562" cy="3357562"/>
          </a:xfrm>
          <a:prstGeom prst="rect">
            <a:avLst/>
          </a:prstGeom>
        </p:spPr>
      </p:pic>
      <p:pic>
        <p:nvPicPr>
          <p:cNvPr id="4" name="Рисунок 3" descr="22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571536" y="2000264"/>
            <a:ext cx="3429000" cy="3429000"/>
          </a:xfrm>
          <a:prstGeom prst="rect">
            <a:avLst/>
          </a:prstGeom>
        </p:spPr>
      </p:pic>
      <p:pic>
        <p:nvPicPr>
          <p:cNvPr id="6" name="Рисунок 5" descr="33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3357538"/>
            <a:ext cx="3500462" cy="350046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4744" y="1071546"/>
            <a:ext cx="521497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latin typeface="Georgia" pitchFamily="18" charset="0"/>
              </a:rPr>
              <a:t>Ратушняк, Г. С.  </a:t>
            </a:r>
            <a:r>
              <a:rPr lang="uk-UA" sz="2000" dirty="0" err="1">
                <a:latin typeface="Georgia" pitchFamily="18" charset="0"/>
              </a:rPr>
              <a:t>Вібросилова</a:t>
            </a:r>
            <a:r>
              <a:rPr lang="uk-UA" sz="2000" dirty="0">
                <a:latin typeface="Georgia" pitchFamily="18" charset="0"/>
              </a:rPr>
              <a:t> технологія формування декоративних бетонних виробів : монографія / Г. С. Ратушняк, Н. М. Слободян ; ВНТУ. – Вінниця : </a:t>
            </a:r>
            <a:r>
              <a:rPr lang="uk-UA" sz="2000" dirty="0" err="1">
                <a:latin typeface="Georgia" pitchFamily="18" charset="0"/>
              </a:rPr>
              <a:t>УНІВЕРСУМ-Вінниця</a:t>
            </a:r>
            <a:r>
              <a:rPr lang="uk-UA" sz="2000" dirty="0">
                <a:latin typeface="Georgia" pitchFamily="18" charset="0"/>
              </a:rPr>
              <a:t>, 2007. – 161 с. </a:t>
            </a:r>
            <a:endParaRPr lang="uk-UA" sz="2000" dirty="0" smtClean="0">
              <a:latin typeface="Georgia" pitchFamily="18" charset="0"/>
            </a:endParaRPr>
          </a:p>
          <a:p>
            <a:pPr algn="just"/>
            <a:endParaRPr lang="uk-UA" sz="800" dirty="0" smtClean="0">
              <a:latin typeface="Georgia" pitchFamily="18" charset="0"/>
            </a:endParaRPr>
          </a:p>
          <a:p>
            <a:pPr algn="just"/>
            <a:r>
              <a:rPr lang="uk-UA" sz="2000" b="1" dirty="0" smtClean="0">
                <a:latin typeface="Georgia" pitchFamily="18" charset="0"/>
              </a:rPr>
              <a:t> </a:t>
            </a:r>
            <a:r>
              <a:rPr lang="uk-UA" sz="2000" b="1" dirty="0">
                <a:latin typeface="Georgia" pitchFamily="18" charset="0"/>
              </a:rPr>
              <a:t>Ратушняк, Г. С.  </a:t>
            </a:r>
            <a:r>
              <a:rPr lang="uk-UA" sz="2000" dirty="0" err="1">
                <a:latin typeface="Georgia" pitchFamily="18" charset="0"/>
              </a:rPr>
              <a:t>Енергоефективні</a:t>
            </a:r>
            <a:r>
              <a:rPr lang="uk-UA" sz="2000" dirty="0">
                <a:latin typeface="Georgia" pitchFamily="18" charset="0"/>
              </a:rPr>
              <a:t> технологічні процеси та обладнання </a:t>
            </a:r>
            <a:r>
              <a:rPr lang="uk-UA" sz="2000" dirty="0" err="1">
                <a:latin typeface="Georgia" pitchFamily="18" charset="0"/>
              </a:rPr>
              <a:t>біоконверсії</a:t>
            </a:r>
            <a:r>
              <a:rPr lang="uk-UA" sz="2000" dirty="0">
                <a:latin typeface="Georgia" pitchFamily="18" charset="0"/>
              </a:rPr>
              <a:t> : монографія / Г. С. Ратушняк, К. В. Анохіна ; ВНТУ. – Вінниця : ВНТУ, 2013. – 148 </a:t>
            </a:r>
            <a:r>
              <a:rPr lang="uk-UA" sz="2000" dirty="0" smtClean="0">
                <a:latin typeface="Georgia" pitchFamily="18" charset="0"/>
              </a:rPr>
              <a:t>с.</a:t>
            </a:r>
            <a:r>
              <a:rPr lang="uk-UA" sz="2000" b="1" dirty="0">
                <a:latin typeface="Georgia" pitchFamily="18" charset="0"/>
              </a:rPr>
              <a:t> </a:t>
            </a:r>
            <a:endParaRPr lang="uk-UA" sz="2000" b="1" dirty="0" smtClean="0">
              <a:latin typeface="Georgia" pitchFamily="18" charset="0"/>
            </a:endParaRPr>
          </a:p>
          <a:p>
            <a:pPr algn="just"/>
            <a:endParaRPr lang="uk-UA" sz="800" b="1" dirty="0" smtClean="0">
              <a:latin typeface="Georgia" pitchFamily="18" charset="0"/>
            </a:endParaRPr>
          </a:p>
          <a:p>
            <a:pPr algn="just"/>
            <a:r>
              <a:rPr lang="uk-UA" sz="2000" b="1" dirty="0" smtClean="0">
                <a:latin typeface="Georgia" pitchFamily="18" charset="0"/>
              </a:rPr>
              <a:t>Ратушняк</a:t>
            </a:r>
            <a:r>
              <a:rPr lang="uk-UA" sz="2000" b="1" dirty="0">
                <a:latin typeface="Georgia" pitchFamily="18" charset="0"/>
              </a:rPr>
              <a:t>, Г. С.  </a:t>
            </a:r>
            <a:r>
              <a:rPr lang="uk-UA" sz="2000" dirty="0" err="1">
                <a:latin typeface="Georgia" pitchFamily="18" charset="0"/>
              </a:rPr>
              <a:t>Критеріальний</a:t>
            </a:r>
            <a:r>
              <a:rPr lang="uk-UA" sz="2000" dirty="0">
                <a:latin typeface="Georgia" pitchFamily="18" charset="0"/>
              </a:rPr>
              <a:t> метод оцінювання засобів обліку в системах водопостачання : </a:t>
            </a:r>
            <a:r>
              <a:rPr lang="uk-UA" sz="2000" dirty="0" smtClean="0">
                <a:latin typeface="Georgia" pitchFamily="18" charset="0"/>
              </a:rPr>
              <a:t>монографія </a:t>
            </a:r>
            <a:r>
              <a:rPr lang="uk-UA" sz="2000" dirty="0">
                <a:latin typeface="Georgia" pitchFamily="18" charset="0"/>
              </a:rPr>
              <a:t>/ Г. С. Ратушняк, С. Й. Шаманський. – Вінниця : </a:t>
            </a:r>
            <a:r>
              <a:rPr lang="uk-UA" sz="2000" dirty="0" err="1">
                <a:latin typeface="Georgia" pitchFamily="18" charset="0"/>
              </a:rPr>
              <a:t>УНІВЕРСУМ-Вінниця</a:t>
            </a:r>
            <a:r>
              <a:rPr lang="uk-UA" sz="2000" dirty="0">
                <a:latin typeface="Georgia" pitchFamily="18" charset="0"/>
              </a:rPr>
              <a:t>, 2003. – 180 с.</a:t>
            </a:r>
            <a:r>
              <a:rPr lang="uk-UA" dirty="0">
                <a:latin typeface="Georgia" pitchFamily="18" charset="0"/>
              </a:rPr>
              <a:t> </a:t>
            </a:r>
            <a:endParaRPr lang="ru-RU" dirty="0">
              <a:latin typeface="Georgia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285984" y="38274"/>
            <a:ext cx="4572032" cy="1033272"/>
            <a:chOff x="2285984" y="38274"/>
            <a:chExt cx="4572032" cy="1033272"/>
          </a:xfrm>
        </p:grpSpPr>
        <p:sp>
          <p:nvSpPr>
            <p:cNvPr id="9" name="Горизонтальный свиток 8"/>
            <p:cNvSpPr/>
            <p:nvPr/>
          </p:nvSpPr>
          <p:spPr>
            <a:xfrm>
              <a:off x="2285984" y="38274"/>
              <a:ext cx="4572032" cy="1033272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31552" y="142852"/>
              <a:ext cx="26548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4400" b="1" dirty="0" smtClean="0">
                  <a:ln w="10541" cmpd="sng">
                    <a:solidFill>
                      <a:schemeClr val="tx1"/>
                    </a:solidFill>
                    <a:prstDash val="solid"/>
                  </a:ln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79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latin typeface="Monotype Corsiva" pitchFamily="66" charset="0"/>
                </a:rPr>
                <a:t>Монографії</a:t>
              </a:r>
              <a:endParaRPr lang="ru-RU" sz="4400" b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0"/>
            <a:ext cx="3571876" cy="3571876"/>
          </a:xfrm>
          <a:prstGeom prst="rect">
            <a:avLst/>
          </a:prstGeom>
        </p:spPr>
      </p:pic>
      <p:pic>
        <p:nvPicPr>
          <p:cNvPr id="4" name="Рисунок 3" descr="3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57222" y="1714488"/>
            <a:ext cx="3500438" cy="3500438"/>
          </a:xfrm>
          <a:prstGeom prst="rect">
            <a:avLst/>
          </a:prstGeom>
        </p:spPr>
      </p:pic>
      <p:pic>
        <p:nvPicPr>
          <p:cNvPr id="5" name="Рисунок 4" descr="22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0" y="3071810"/>
            <a:ext cx="3786190" cy="37861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29058" y="642918"/>
            <a:ext cx="500066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latin typeface="Georgia" pitchFamily="18" charset="0"/>
              </a:rPr>
              <a:t>Ратушняк, Г. С.  </a:t>
            </a:r>
            <a:r>
              <a:rPr lang="uk-UA" sz="2000" dirty="0">
                <a:latin typeface="Georgia" pitchFamily="18" charset="0"/>
              </a:rPr>
              <a:t>Прогнозування міцності та розподілу бокового тиску при виробництві пресованих бетонних дорожніх каменів : монографія / Г. С. Ратушняк, І. Н. Дудар, Ю. С. Бікс ; ВНТУ. – Вінниця : ВНТУ, 2014. – 120 с</a:t>
            </a:r>
            <a:r>
              <a:rPr lang="uk-UA" sz="2000" dirty="0" smtClean="0">
                <a:latin typeface="Georgia" pitchFamily="18" charset="0"/>
              </a:rPr>
              <a:t>.</a:t>
            </a:r>
          </a:p>
          <a:p>
            <a:pPr algn="just"/>
            <a:endParaRPr lang="uk-UA" sz="1400" dirty="0" smtClean="0">
              <a:latin typeface="Georgia" pitchFamily="18" charset="0"/>
            </a:endParaRPr>
          </a:p>
          <a:p>
            <a:pPr algn="just"/>
            <a:r>
              <a:rPr lang="uk-UA" sz="2000" b="1" dirty="0" smtClean="0">
                <a:latin typeface="Georgia" pitchFamily="18" charset="0"/>
              </a:rPr>
              <a:t>Ратушняк</a:t>
            </a:r>
            <a:r>
              <a:rPr lang="uk-UA" sz="2000" b="1" dirty="0">
                <a:latin typeface="Georgia" pitchFamily="18" charset="0"/>
              </a:rPr>
              <a:t>, Г. С.  </a:t>
            </a:r>
            <a:r>
              <a:rPr lang="uk-UA" sz="2000" dirty="0">
                <a:latin typeface="Georgia" pitchFamily="18" charset="0"/>
              </a:rPr>
              <a:t>Регулювання витрати аеродинамічних потоків в системах вентиляції та аспірації : монографія / Г. С. Ратушняк, Р. В. </a:t>
            </a:r>
            <a:r>
              <a:rPr lang="uk-UA" sz="2000" dirty="0" err="1" smtClean="0">
                <a:latin typeface="Georgia" pitchFamily="18" charset="0"/>
              </a:rPr>
              <a:t>Степанковський</a:t>
            </a:r>
            <a:r>
              <a:rPr lang="uk-UA" sz="2000" dirty="0">
                <a:latin typeface="Georgia" pitchFamily="18" charset="0"/>
              </a:rPr>
              <a:t> ; ВНТУ. – Вінниця : ВНТУ, 2015. – 112 с</a:t>
            </a:r>
            <a:r>
              <a:rPr lang="uk-UA" sz="2000" dirty="0" smtClean="0">
                <a:latin typeface="Georgia" pitchFamily="18" charset="0"/>
              </a:rPr>
              <a:t>.</a:t>
            </a:r>
          </a:p>
          <a:p>
            <a:pPr algn="just"/>
            <a:endParaRPr lang="uk-UA" sz="1400" dirty="0" smtClean="0">
              <a:latin typeface="Georgia" pitchFamily="18" charset="0"/>
            </a:endParaRPr>
          </a:p>
          <a:p>
            <a:pPr algn="just"/>
            <a:r>
              <a:rPr lang="uk-UA" sz="2000" b="1" dirty="0" smtClean="0">
                <a:latin typeface="Georgia" pitchFamily="18" charset="0"/>
              </a:rPr>
              <a:t>Ратушняк</a:t>
            </a:r>
            <a:r>
              <a:rPr lang="uk-UA" sz="2000" b="1" dirty="0">
                <a:latin typeface="Georgia" pitchFamily="18" charset="0"/>
              </a:rPr>
              <a:t>, Г. С.  </a:t>
            </a:r>
            <a:r>
              <a:rPr lang="uk-UA" sz="2000" dirty="0">
                <a:latin typeface="Georgia" pitchFamily="18" charset="0"/>
              </a:rPr>
              <a:t>Управління змістом проектів із забезпеченням надійності зовнішніх </a:t>
            </a:r>
            <a:r>
              <a:rPr lang="uk-UA" sz="2000" dirty="0" smtClean="0">
                <a:latin typeface="Georgia" pitchFamily="18" charset="0"/>
              </a:rPr>
              <a:t>газорозподільних </a:t>
            </a:r>
            <a:r>
              <a:rPr lang="uk-UA" sz="2000" dirty="0">
                <a:latin typeface="Georgia" pitchFamily="18" charset="0"/>
              </a:rPr>
              <a:t>мереж : монографія / Г. С. Ратушняк, О. І. Ободянська ; ВНТУ. – Вінниця : ВНТУ, 2014. – 128 с.  </a:t>
            </a:r>
            <a:r>
              <a:rPr lang="uk-UA" sz="2000" dirty="0">
                <a:latin typeface="Garamond" pitchFamily="18" charset="0"/>
              </a:rPr>
              <a:t> </a:t>
            </a:r>
            <a:endParaRPr lang="ru-RU" sz="20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5" name="Горизонтальный свиток 4"/>
          <p:cNvSpPr/>
          <p:nvPr/>
        </p:nvSpPr>
        <p:spPr>
          <a:xfrm>
            <a:off x="1785918" y="-24"/>
            <a:ext cx="5857916" cy="11429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83017" y="142852"/>
            <a:ext cx="45464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Навчальні посібники</a:t>
            </a:r>
            <a:endParaRPr lang="ru-RU" sz="4400" b="1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  <p:pic>
        <p:nvPicPr>
          <p:cNvPr id="12" name="Рисунок 11" descr="1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98685">
            <a:off x="1144460" y="1164131"/>
            <a:ext cx="2977765" cy="2977765"/>
          </a:xfrm>
          <a:prstGeom prst="rect">
            <a:avLst/>
          </a:prstGeom>
        </p:spPr>
      </p:pic>
      <p:pic>
        <p:nvPicPr>
          <p:cNvPr id="13" name="Рисунок 12" descr="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24974">
            <a:off x="-348404" y="1151803"/>
            <a:ext cx="2925708" cy="2925708"/>
          </a:xfrm>
          <a:prstGeom prst="rect">
            <a:avLst/>
          </a:prstGeom>
        </p:spPr>
      </p:pic>
      <p:pic>
        <p:nvPicPr>
          <p:cNvPr id="11" name="Рисунок 10" descr="1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14346" y="2571720"/>
            <a:ext cx="3071834" cy="3071834"/>
          </a:xfrm>
          <a:prstGeom prst="rect">
            <a:avLst/>
          </a:prstGeom>
        </p:spPr>
      </p:pic>
      <p:pic>
        <p:nvPicPr>
          <p:cNvPr id="7" name="Рисунок 6" descr="1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09375">
            <a:off x="1285852" y="3429000"/>
            <a:ext cx="3000396" cy="3000396"/>
          </a:xfrm>
          <a:prstGeom prst="rect">
            <a:avLst/>
          </a:prstGeom>
        </p:spPr>
      </p:pic>
      <p:pic>
        <p:nvPicPr>
          <p:cNvPr id="10" name="Рисунок 9" descr="2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319871">
            <a:off x="-264794" y="3786977"/>
            <a:ext cx="3107002" cy="310700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786182" y="1000108"/>
            <a:ext cx="521497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700" b="1" dirty="0" smtClean="0">
                <a:latin typeface="Georgia" pitchFamily="18" charset="0"/>
              </a:rPr>
              <a:t>Геодезичне забезпечення будівництва</a:t>
            </a:r>
            <a:r>
              <a:rPr lang="uk-UA" sz="1700" dirty="0" smtClean="0">
                <a:latin typeface="Georgia" pitchFamily="18" charset="0"/>
              </a:rPr>
              <a:t> : навчальний посібник. Ч. 1 / Г. С. Ратушняк, О. Д. </a:t>
            </a:r>
            <a:r>
              <a:rPr lang="uk-UA" sz="1700" dirty="0" err="1" smtClean="0">
                <a:latin typeface="Georgia" pitchFamily="18" charset="0"/>
              </a:rPr>
              <a:t>Панкевич</a:t>
            </a:r>
            <a:r>
              <a:rPr lang="uk-UA" sz="1700" dirty="0" smtClean="0">
                <a:latin typeface="Georgia" pitchFamily="18" charset="0"/>
              </a:rPr>
              <a:t>, Ю. С. Бікс, Т. Ю. Вовк ; ВНТУ. – Вінниця : ВНТУ, 2014. – 98 с.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800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</a:rPr>
              <a:t> Геодезичне забезпечення будівництва</a:t>
            </a:r>
            <a:r>
              <a:rPr lang="uk-UA" sz="1700" dirty="0" smtClean="0">
                <a:latin typeface="Georgia" pitchFamily="18" charset="0"/>
              </a:rPr>
              <a:t> : навчальний посібник. Ч. 2 / Г. С. Ратушняк, О. Д. </a:t>
            </a:r>
            <a:r>
              <a:rPr lang="uk-UA" sz="1700" dirty="0" err="1" smtClean="0">
                <a:latin typeface="Georgia" pitchFamily="18" charset="0"/>
              </a:rPr>
              <a:t>Панкевич</a:t>
            </a:r>
            <a:r>
              <a:rPr lang="uk-UA" sz="1700" dirty="0" smtClean="0">
                <a:latin typeface="Georgia" pitchFamily="18" charset="0"/>
              </a:rPr>
              <a:t>, Ю. С. Бікс, Т. Ю. Вовк ; ВНТУ. – Вінниця : ВНТУ, 2014. – 99 с.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800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</a:rPr>
              <a:t> Ратушняк, Г. С.  </a:t>
            </a:r>
            <a:r>
              <a:rPr lang="uk-UA" sz="1700" dirty="0" smtClean="0">
                <a:latin typeface="Georgia" pitchFamily="18" charset="0"/>
              </a:rPr>
              <a:t>Геодезичні роботи в будівництві : навчальний посібник / Г. С. Ратушняк, О. Г. </a:t>
            </a:r>
            <a:r>
              <a:rPr lang="uk-UA" sz="1700" dirty="0" err="1" smtClean="0">
                <a:latin typeface="Georgia" pitchFamily="18" charset="0"/>
              </a:rPr>
              <a:t>Лялюк</a:t>
            </a:r>
            <a:r>
              <a:rPr lang="uk-UA" sz="1700" dirty="0" smtClean="0">
                <a:latin typeface="Georgia" pitchFamily="18" charset="0"/>
              </a:rPr>
              <a:t> ; ВНТУ. – Вінниця : ВНТУ, 2008. – 182 с.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800" dirty="0" smtClean="0">
              <a:latin typeface="Georgia" pitchFamily="18" charset="0"/>
            </a:endParaRPr>
          </a:p>
          <a:p>
            <a:pPr algn="just"/>
            <a:r>
              <a:rPr lang="uk-UA" sz="1700" dirty="0" smtClean="0">
                <a:latin typeface="Georgia" pitchFamily="18" charset="0"/>
              </a:rPr>
              <a:t> </a:t>
            </a:r>
            <a:r>
              <a:rPr lang="uk-UA" sz="1700" b="1" dirty="0" smtClean="0">
                <a:latin typeface="Georgia" pitchFamily="18" charset="0"/>
              </a:rPr>
              <a:t> Ратушняк, Г. С.  </a:t>
            </a:r>
            <a:r>
              <a:rPr lang="uk-UA" sz="1700" dirty="0" smtClean="0">
                <a:latin typeface="Georgia" pitchFamily="18" charset="0"/>
              </a:rPr>
              <a:t>Засоби очищення газових викидів : навчальний посібник / Г. С. Ратушняк, О. Г. </a:t>
            </a:r>
            <a:r>
              <a:rPr lang="uk-UA" sz="1700" dirty="0" err="1" smtClean="0">
                <a:latin typeface="Georgia" pitchFamily="18" charset="0"/>
              </a:rPr>
              <a:t>Лялюк</a:t>
            </a:r>
            <a:r>
              <a:rPr lang="uk-UA" sz="1700" dirty="0" smtClean="0">
                <a:latin typeface="Georgia" pitchFamily="18" charset="0"/>
              </a:rPr>
              <a:t>. – Київ : ІВНВКП "</a:t>
            </a:r>
            <a:r>
              <a:rPr lang="uk-UA" sz="1700" dirty="0" err="1" smtClean="0">
                <a:latin typeface="Georgia" pitchFamily="18" charset="0"/>
              </a:rPr>
              <a:t>Укргеліотех</a:t>
            </a:r>
            <a:r>
              <a:rPr lang="uk-UA" sz="1700" dirty="0" smtClean="0">
                <a:latin typeface="Georgia" pitchFamily="18" charset="0"/>
              </a:rPr>
              <a:t>", 2009. – 204 с. 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800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  <a:ea typeface="Times New Roman"/>
              </a:rPr>
              <a:t> Ратушняк, Г. С.  </a:t>
            </a:r>
            <a:r>
              <a:rPr lang="uk-UA" sz="1700" dirty="0" smtClean="0">
                <a:latin typeface="Georgia" pitchFamily="18" charset="0"/>
                <a:ea typeface="Times New Roman"/>
              </a:rPr>
              <a:t>Інженерні вишукування : навчальний посібник / Г. С. Ратушняк, О. Д. </a:t>
            </a:r>
            <a:r>
              <a:rPr lang="uk-UA" sz="1700" dirty="0" err="1" smtClean="0">
                <a:latin typeface="Georgia" pitchFamily="18" charset="0"/>
                <a:ea typeface="Times New Roman"/>
              </a:rPr>
              <a:t>Панкевич</a:t>
            </a:r>
            <a:r>
              <a:rPr lang="uk-UA" sz="1700" dirty="0" smtClean="0">
                <a:latin typeface="Georgia" pitchFamily="18" charset="0"/>
                <a:ea typeface="Times New Roman"/>
              </a:rPr>
              <a:t>, О. Г. </a:t>
            </a:r>
            <a:r>
              <a:rPr lang="uk-UA" sz="1700" dirty="0" err="1" smtClean="0">
                <a:latin typeface="Georgia" pitchFamily="18" charset="0"/>
                <a:ea typeface="Times New Roman"/>
              </a:rPr>
              <a:t>Лялюк</a:t>
            </a:r>
            <a:r>
              <a:rPr lang="uk-UA" sz="1700" dirty="0" smtClean="0">
                <a:latin typeface="Georgia" pitchFamily="18" charset="0"/>
                <a:ea typeface="Times New Roman"/>
              </a:rPr>
              <a:t> ; ВНТУ. – Вінниця : ВНТУ, 2009. – 150 с. </a:t>
            </a:r>
            <a:endParaRPr lang="ru-RU" sz="17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2932" y="-24"/>
            <a:ext cx="3071858" cy="3071858"/>
          </a:xfrm>
          <a:prstGeom prst="rect">
            <a:avLst/>
          </a:prstGeom>
        </p:spPr>
      </p:pic>
      <p:pic>
        <p:nvPicPr>
          <p:cNvPr id="5" name="Рисунок 4" descr="2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83687">
            <a:off x="978600" y="907170"/>
            <a:ext cx="3071834" cy="3071834"/>
          </a:xfrm>
          <a:prstGeom prst="rect">
            <a:avLst/>
          </a:prstGeom>
        </p:spPr>
      </p:pic>
      <p:pic>
        <p:nvPicPr>
          <p:cNvPr id="6" name="Рисунок 5" descr="2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193632">
            <a:off x="-285784" y="2714620"/>
            <a:ext cx="3357562" cy="3357562"/>
          </a:xfrm>
          <a:prstGeom prst="rect">
            <a:avLst/>
          </a:prstGeom>
        </p:spPr>
      </p:pic>
      <p:pic>
        <p:nvPicPr>
          <p:cNvPr id="4" name="Рисунок 3" descr="ратушняк11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90420">
            <a:off x="906214" y="3732849"/>
            <a:ext cx="3118845" cy="311884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643306" y="357166"/>
            <a:ext cx="535785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700" b="1" dirty="0" smtClean="0">
                <a:latin typeface="Georgia" pitchFamily="18" charset="0"/>
              </a:rPr>
              <a:t>Ратушняк, Г. С.  </a:t>
            </a:r>
            <a:r>
              <a:rPr lang="uk-UA" sz="1700" dirty="0" smtClean="0">
                <a:latin typeface="Georgia" pitchFamily="18" charset="0"/>
              </a:rPr>
              <a:t>Енергозберігаючі відновлювальні джерела теплопостачання : навчальний посібник / Г. С. Ратушняк, В. В. </a:t>
            </a:r>
            <a:r>
              <a:rPr lang="uk-UA" sz="1700" dirty="0" err="1" smtClean="0">
                <a:latin typeface="Georgia" pitchFamily="18" charset="0"/>
              </a:rPr>
              <a:t>Джеджула</a:t>
            </a:r>
            <a:r>
              <a:rPr lang="uk-UA" sz="1700" dirty="0" smtClean="0">
                <a:latin typeface="Georgia" pitchFamily="18" charset="0"/>
              </a:rPr>
              <a:t>, К. В. Анохіна ; МОН України, ВНТУ. – Вінниця : ВНТУ, 2010. – 170 с. 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1700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</a:rPr>
              <a:t> Ратушняк, Г. С.  </a:t>
            </a:r>
            <a:r>
              <a:rPr lang="uk-UA" sz="1700" dirty="0" smtClean="0">
                <a:latin typeface="Georgia" pitchFamily="18" charset="0"/>
              </a:rPr>
              <a:t>Енергозбереження в системах </a:t>
            </a:r>
            <a:r>
              <a:rPr lang="uk-UA" sz="1700" dirty="0" err="1" smtClean="0">
                <a:latin typeface="Georgia" pitchFamily="18" charset="0"/>
              </a:rPr>
              <a:t>біоконверсії</a:t>
            </a:r>
            <a:r>
              <a:rPr lang="uk-UA" sz="1700" dirty="0" smtClean="0">
                <a:latin typeface="Georgia" pitchFamily="18" charset="0"/>
              </a:rPr>
              <a:t> : навчальний посібник / Г. С. Ратушняк, В. В. </a:t>
            </a:r>
            <a:r>
              <a:rPr lang="uk-UA" sz="1700" dirty="0" err="1" smtClean="0">
                <a:latin typeface="Georgia" pitchFamily="18" charset="0"/>
              </a:rPr>
              <a:t>Джеджула</a:t>
            </a:r>
            <a:r>
              <a:rPr lang="uk-UA" sz="1700" dirty="0" smtClean="0">
                <a:latin typeface="Georgia" pitchFamily="18" charset="0"/>
              </a:rPr>
              <a:t> ; ВНТУ. – Вінниця : ВНТУ, 2006. – 83 с. 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1700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</a:rPr>
              <a:t> </a:t>
            </a:r>
            <a:r>
              <a:rPr lang="uk-UA" sz="1700" b="1" dirty="0" err="1" smtClean="0">
                <a:latin typeface="Georgia" pitchFamily="18" charset="0"/>
              </a:rPr>
              <a:t>Низькопотенційна</a:t>
            </a:r>
            <a:r>
              <a:rPr lang="uk-UA" sz="1700" b="1" dirty="0" smtClean="0">
                <a:latin typeface="Georgia" pitchFamily="18" charset="0"/>
              </a:rPr>
              <a:t> енергетика</a:t>
            </a:r>
            <a:r>
              <a:rPr lang="uk-UA" sz="1700" dirty="0" smtClean="0">
                <a:latin typeface="Georgia" pitchFamily="18" charset="0"/>
              </a:rPr>
              <a:t> : навчальний посібник / А. О. Редько, М. К. </a:t>
            </a:r>
            <a:r>
              <a:rPr lang="uk-UA" sz="1700" dirty="0" err="1" smtClean="0">
                <a:latin typeface="Georgia" pitchFamily="18" charset="0"/>
              </a:rPr>
              <a:t>Безродний</a:t>
            </a:r>
            <a:r>
              <a:rPr lang="uk-UA" sz="1700" dirty="0" smtClean="0">
                <a:latin typeface="Georgia" pitchFamily="18" charset="0"/>
              </a:rPr>
              <a:t>, М. В. </a:t>
            </a:r>
            <a:r>
              <a:rPr lang="uk-UA" sz="1700" dirty="0" err="1" smtClean="0">
                <a:latin typeface="Georgia" pitchFamily="18" charset="0"/>
              </a:rPr>
              <a:t>Загорученко</a:t>
            </a:r>
            <a:r>
              <a:rPr lang="uk-UA" sz="1700" dirty="0" smtClean="0">
                <a:latin typeface="Georgia" pitchFamily="18" charset="0"/>
              </a:rPr>
              <a:t> [та ін.] ; МОН України, НТУ України "КПІ", ОНАХТ, ХНУБА, ВНТУ ; за ред. А. А. </a:t>
            </a:r>
            <a:r>
              <a:rPr lang="uk-UA" sz="1700" dirty="0" err="1" smtClean="0">
                <a:latin typeface="Georgia" pitchFamily="18" charset="0"/>
              </a:rPr>
              <a:t>Долинського</a:t>
            </a:r>
            <a:r>
              <a:rPr lang="uk-UA" sz="1700" dirty="0" smtClean="0">
                <a:latin typeface="Georgia" pitchFamily="18" charset="0"/>
              </a:rPr>
              <a:t>. – Харків : ТОВ "Друкарня Мадрид", 2016. – 412 с. 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1700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</a:rPr>
              <a:t> Ратушняк, Г. С.  </a:t>
            </a:r>
            <a:r>
              <a:rPr lang="uk-UA" sz="1700" dirty="0" smtClean="0">
                <a:latin typeface="Georgia" pitchFamily="18" charset="0"/>
              </a:rPr>
              <a:t>Управління енергозберігаючими проектами </a:t>
            </a:r>
            <a:r>
              <a:rPr lang="uk-UA" sz="1700" dirty="0" err="1" smtClean="0">
                <a:latin typeface="Georgia" pitchFamily="18" charset="0"/>
              </a:rPr>
              <a:t>термореновації</a:t>
            </a:r>
            <a:r>
              <a:rPr lang="uk-UA" sz="1700" dirty="0" smtClean="0">
                <a:latin typeface="Georgia" pitchFamily="18" charset="0"/>
              </a:rPr>
              <a:t> будівель : навчальний посібник / Г. С. Ратушняк, О. Г. Ратушняк ; ВНТУ. – Вінниця : </a:t>
            </a:r>
            <a:r>
              <a:rPr lang="uk-UA" sz="1700" dirty="0" err="1" smtClean="0">
                <a:latin typeface="Georgia" pitchFamily="18" charset="0"/>
              </a:rPr>
              <a:t>УНІВЕРСУМ-Вінниця</a:t>
            </a:r>
            <a:r>
              <a:rPr lang="uk-UA" sz="1700" dirty="0" smtClean="0">
                <a:latin typeface="Georgia" pitchFamily="18" charset="0"/>
              </a:rPr>
              <a:t>, 2009. – 130 с.</a:t>
            </a:r>
            <a:r>
              <a:rPr lang="uk-UA" sz="1600" dirty="0" smtClean="0">
                <a:latin typeface="Georgia" pitchFamily="18" charset="0"/>
              </a:rPr>
              <a:t> </a:t>
            </a:r>
            <a:endParaRPr lang="ru-RU" sz="16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77568">
            <a:off x="-357222" y="3759"/>
            <a:ext cx="3286124" cy="3286124"/>
          </a:xfrm>
          <a:prstGeom prst="rect">
            <a:avLst/>
          </a:prstGeom>
        </p:spPr>
      </p:pic>
      <p:pic>
        <p:nvPicPr>
          <p:cNvPr id="5" name="Рисунок 4" descr="2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00127">
            <a:off x="969092" y="1111976"/>
            <a:ext cx="3214710" cy="3214710"/>
          </a:xfrm>
          <a:prstGeom prst="rect">
            <a:avLst/>
          </a:prstGeom>
        </p:spPr>
      </p:pic>
      <p:pic>
        <p:nvPicPr>
          <p:cNvPr id="4" name="Рисунок 3" descr="1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285784" y="2500306"/>
            <a:ext cx="3214686" cy="321468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86182" y="500042"/>
            <a:ext cx="5214974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700" b="1" dirty="0" smtClean="0">
                <a:latin typeface="Georgia" pitchFamily="18" charset="0"/>
              </a:rPr>
              <a:t>Ратушняк, Г. С.  </a:t>
            </a:r>
            <a:r>
              <a:rPr lang="uk-UA" sz="1700" dirty="0" smtClean="0">
                <a:latin typeface="Georgia" pitchFamily="18" charset="0"/>
              </a:rPr>
              <a:t>Технічні засоби очищення газових викидів : навчальний посібник / Г. С. Ратушняк, О. Г. </a:t>
            </a:r>
            <a:r>
              <a:rPr lang="uk-UA" sz="1700" dirty="0" err="1" smtClean="0">
                <a:latin typeface="Georgia" pitchFamily="18" charset="0"/>
              </a:rPr>
              <a:t>Лялюк</a:t>
            </a:r>
            <a:r>
              <a:rPr lang="uk-UA" sz="1700" dirty="0" smtClean="0">
                <a:latin typeface="Georgia" pitchFamily="18" charset="0"/>
              </a:rPr>
              <a:t> ; МОН України. – Вінниця : ВНТУ, 2005. – 159 с. 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1400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</a:rPr>
              <a:t> Технологія спеціальних будівельних робіт</a:t>
            </a:r>
            <a:r>
              <a:rPr lang="uk-UA" sz="1700" dirty="0" smtClean="0">
                <a:latin typeface="Georgia" pitchFamily="18" charset="0"/>
              </a:rPr>
              <a:t> : навчальний посібник / О. М. </a:t>
            </a:r>
            <a:r>
              <a:rPr lang="uk-UA" sz="1700" dirty="0" err="1" smtClean="0">
                <a:latin typeface="Georgia" pitchFamily="18" charset="0"/>
              </a:rPr>
              <a:t>Лівінський</a:t>
            </a:r>
            <a:r>
              <a:rPr lang="uk-UA" sz="1700" dirty="0" smtClean="0">
                <a:latin typeface="Georgia" pitchFamily="18" charset="0"/>
              </a:rPr>
              <a:t>, І. Н. Дудар, А. Д. </a:t>
            </a:r>
            <a:r>
              <a:rPr lang="uk-UA" sz="1700" dirty="0" err="1" smtClean="0">
                <a:latin typeface="Georgia" pitchFamily="18" charset="0"/>
              </a:rPr>
              <a:t>Єсипенко</a:t>
            </a:r>
            <a:r>
              <a:rPr lang="uk-UA" sz="1700" dirty="0" smtClean="0">
                <a:latin typeface="Georgia" pitchFamily="18" charset="0"/>
              </a:rPr>
              <a:t> [та ін.] ; МОН України, ВНТУ, УАН, НДІ інноваційного будівництва ; за ред. О. М. </a:t>
            </a:r>
            <a:r>
              <a:rPr lang="uk-UA" sz="1700" dirty="0" err="1" smtClean="0">
                <a:latin typeface="Georgia" pitchFamily="18" charset="0"/>
              </a:rPr>
              <a:t>Лівінського</a:t>
            </a:r>
            <a:r>
              <a:rPr lang="uk-UA" sz="1700" dirty="0" smtClean="0">
                <a:latin typeface="Georgia" pitchFamily="18" charset="0"/>
              </a:rPr>
              <a:t>. – Київ : МП "Леся", 2010. – 95 с. </a:t>
            </a:r>
            <a:r>
              <a:rPr lang="uk-UA" sz="1700" b="1" dirty="0" smtClean="0">
                <a:latin typeface="Georgia" pitchFamily="18" charset="0"/>
              </a:rPr>
              <a:t> </a:t>
            </a:r>
            <a:endParaRPr lang="en-US" sz="1700" b="1" dirty="0" smtClean="0">
              <a:latin typeface="Georgia" pitchFamily="18" charset="0"/>
            </a:endParaRPr>
          </a:p>
          <a:p>
            <a:pPr algn="just"/>
            <a:endParaRPr lang="en-US" sz="1400" b="1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</a:rPr>
              <a:t>Ратушняк, Г. С.  </a:t>
            </a:r>
            <a:r>
              <a:rPr lang="uk-UA" sz="1700" dirty="0" smtClean="0">
                <a:latin typeface="Georgia" pitchFamily="18" charset="0"/>
              </a:rPr>
              <a:t>Топографія з основами картографії : навчальний посібник / Г. С. Ратушняк ; МОН України. ВДТУ. – Київ : Центр навчальної літератури, 2003. – 208 с. </a:t>
            </a:r>
            <a:endParaRPr lang="en-US" sz="1700" dirty="0" smtClean="0">
              <a:latin typeface="Georgia" pitchFamily="18" charset="0"/>
            </a:endParaRPr>
          </a:p>
          <a:p>
            <a:pPr algn="just"/>
            <a:endParaRPr lang="en-US" sz="1400" dirty="0" smtClean="0">
              <a:latin typeface="Georgia" pitchFamily="18" charset="0"/>
            </a:endParaRPr>
          </a:p>
          <a:p>
            <a:pPr algn="just"/>
            <a:r>
              <a:rPr lang="uk-UA" sz="1700" b="1" dirty="0" smtClean="0">
                <a:latin typeface="Georgia" pitchFamily="18" charset="0"/>
              </a:rPr>
              <a:t> Ратушняк, Г. С.  </a:t>
            </a:r>
            <a:r>
              <a:rPr lang="uk-UA" sz="1700" dirty="0" smtClean="0">
                <a:latin typeface="Georgia" pitchFamily="18" charset="0"/>
              </a:rPr>
              <a:t>Управління проектами енергозбереження шляхом </a:t>
            </a:r>
            <a:r>
              <a:rPr lang="uk-UA" sz="1700" dirty="0" err="1" smtClean="0">
                <a:latin typeface="Georgia" pitchFamily="18" charset="0"/>
              </a:rPr>
              <a:t>термореновації</a:t>
            </a:r>
            <a:r>
              <a:rPr lang="uk-UA" sz="1700" dirty="0" smtClean="0">
                <a:latin typeface="Georgia" pitchFamily="18" charset="0"/>
              </a:rPr>
              <a:t> будівель : навчальний посібник / Г. С. Ратушняк, О. Г. Ратушняк ; МОН України; ВНТУ. – Вінниця : ВНТУ, 2006. – 106 с. </a:t>
            </a:r>
            <a:endParaRPr lang="ru-RU" sz="1700" dirty="0">
              <a:latin typeface="Georgia" pitchFamily="18" charset="0"/>
            </a:endParaRPr>
          </a:p>
        </p:txBody>
      </p:sp>
      <p:pic>
        <p:nvPicPr>
          <p:cNvPr id="6" name="Рисунок 5" descr="27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30650">
            <a:off x="811892" y="3643314"/>
            <a:ext cx="3214686" cy="3214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5720" y="71414"/>
            <a:ext cx="850112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uk-UA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Сфера наукових інтересів </a:t>
            </a:r>
          </a:p>
          <a:p>
            <a:pPr lvl="0" algn="ctr"/>
            <a:r>
              <a:rPr lang="uk-UA" sz="3600" b="1" spc="20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Георгія Сергійовича: </a:t>
            </a:r>
          </a:p>
          <a:p>
            <a:pPr lvl="0" algn="ctr"/>
            <a:r>
              <a:rPr lang="uk-UA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"Вдосконалення  технологічних  процесів  та робочих  параметрів </a:t>
            </a:r>
            <a:r>
              <a:rPr lang="uk-UA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тепло-</a:t>
            </a:r>
            <a:r>
              <a:rPr lang="uk-UA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, </a:t>
            </a:r>
            <a:r>
              <a:rPr lang="uk-UA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ресурсо-</a:t>
            </a:r>
            <a:r>
              <a:rPr lang="uk-UA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та </a:t>
            </a:r>
            <a:r>
              <a:rPr lang="uk-UA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природозберігаючих</a:t>
            </a:r>
            <a:r>
              <a:rPr lang="uk-UA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систем й устаткування для будівельної галузі  та  житлово-комунального господарства".</a:t>
            </a:r>
          </a:p>
          <a:p>
            <a:pPr lvl="0" algn="ctr"/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Також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значну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увагу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він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приділяє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вирішенню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актуальних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навчально-методичних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проблем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педагогіки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вищої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школи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.</a:t>
            </a:r>
          </a:p>
          <a:p>
            <a:pPr lvl="0" algn="ctr"/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Ним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підготовлено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ru-RU" sz="3600" b="1" spc="20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4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кандидати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наук  та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понад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ru-RU" sz="3600" b="1" spc="20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30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ru-RU" sz="3600" b="1" spc="20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магістрів</a:t>
            </a:r>
            <a:r>
              <a:rPr lang="ru-RU" sz="3600" b="1" spc="2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.</a:t>
            </a:r>
            <a:endParaRPr lang="uk-UA" sz="3600" b="1" spc="20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44" y="285728"/>
            <a:ext cx="6572297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Георгій Сергійович Ратушняк </a:t>
            </a:r>
          </a:p>
          <a:p>
            <a:pPr algn="ctr"/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є заступником редактора </a:t>
            </a:r>
          </a:p>
          <a:p>
            <a:pPr algn="ctr"/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науково-технічного журналу </a:t>
            </a:r>
          </a:p>
          <a:p>
            <a:pPr algn="ctr"/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«Сучасні технології, матеріали і конструкції в будівництві», який виходить з 2004 року. </a:t>
            </a:r>
          </a:p>
          <a:p>
            <a:pPr algn="ctr"/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Це сучасне </a:t>
            </a:r>
            <a:r>
              <a:rPr lang="uk-UA" sz="24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фахове видання,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 якому  публікуються статті про нові теоретичні та практичні результати в галузі інноваційних технологій будівельного виробництва, про сучасні матеріали та конструкції, а також економічну ефективність їх використання.</a:t>
            </a:r>
          </a:p>
          <a:p>
            <a:endParaRPr lang="ru-RU" dirty="0"/>
          </a:p>
        </p:txBody>
      </p:sp>
      <p:pic>
        <p:nvPicPr>
          <p:cNvPr id="4" name="Picture 3" descr="D:\temp\03.08.17\с корешками\img1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5270">
            <a:off x="6786578" y="292220"/>
            <a:ext cx="2000264" cy="290951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1026" name="Picture 2" descr="D:\temp\03.08.17\с корешками\img1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92009">
            <a:off x="6795770" y="3429000"/>
            <a:ext cx="1991072" cy="2857520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3108" y="71414"/>
            <a:ext cx="50006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Ратушняк Г. С. </a:t>
            </a:r>
            <a:r>
              <a:rPr lang="uk-UA" sz="2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є автором </a:t>
            </a:r>
            <a:r>
              <a:rPr lang="uk-UA" sz="2800" b="1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багаточисельних</a:t>
            </a:r>
            <a:r>
              <a:rPr lang="uk-UA" sz="2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публікацій у наукових та науково-практичних журналах, більшість з яких є у фондах нашої книгозбірні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.</a:t>
            </a:r>
            <a:endParaRPr lang="ru-RU" sz="3200" b="1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1026" name="Picture 2" descr="D:\temp\03.08.17\с корешками\img1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62845">
            <a:off x="2546563" y="3376091"/>
            <a:ext cx="1799745" cy="2571744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027" name="Picture 3" descr="D:\temp\03.08.17\с корешками\img1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86143">
            <a:off x="4573428" y="3303960"/>
            <a:ext cx="1857388" cy="270169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1028" name="Picture 4" descr="D:\temp\03.08.17\с корешками\img1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2786058"/>
            <a:ext cx="1889113" cy="2687835"/>
          </a:xfrm>
          <a:prstGeom prst="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1029" name="Picture 5" descr="D:\temp\03.08.17\с корешками\img1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714620"/>
            <a:ext cx="1857356" cy="269298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1030" name="Picture 6" descr="D:\temp\03.08.17\с корешками\img15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073304">
            <a:off x="785786" y="4082562"/>
            <a:ext cx="1857388" cy="2622004"/>
          </a:xfrm>
          <a:prstGeom prst="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9" name="Рисунок 8" descr="img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331835">
            <a:off x="7143768" y="214289"/>
            <a:ext cx="1785950" cy="2524233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10" name="Рисунок 9" descr="img1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494897">
            <a:off x="6242897" y="3905284"/>
            <a:ext cx="1857388" cy="2733767"/>
          </a:xfrm>
          <a:prstGeom prst="rect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11" name="Рисунок 10" descr="img1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1315416">
            <a:off x="249020" y="214290"/>
            <a:ext cx="1813517" cy="2643206"/>
          </a:xfrm>
          <a:prstGeom prst="rect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44" y="2131536"/>
            <a:ext cx="535785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3200" b="1" dirty="0" smtClean="0">
                <a:ln w="1905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Олена </a:t>
            </a:r>
            <a:r>
              <a:rPr lang="uk-UA" sz="3200" b="1" dirty="0" err="1" smtClean="0">
                <a:ln w="1905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Лялюк</a:t>
            </a:r>
            <a:r>
              <a:rPr lang="uk-UA" sz="3200" b="1" dirty="0" smtClean="0">
                <a:ln w="1905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–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кандидат технічних наук, доцент кафедри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Будівництва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, міського господарства та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архітектури. </a:t>
            </a:r>
            <a:endParaRPr lang="uk-UA" sz="2400" b="1" dirty="0" smtClean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pPr algn="just"/>
            <a:r>
              <a:rPr lang="uk-UA" sz="3200" b="1" dirty="0" smtClean="0">
                <a:ln w="1905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Ольга Ратушняк </a:t>
            </a:r>
            <a:r>
              <a:rPr lang="uk-UA" sz="2400" b="1" dirty="0" smtClean="0">
                <a:ln w="1905">
                  <a:solidFill>
                    <a:srgbClr val="C0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–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кандидат технічних наук, доцент кафедри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Економік</a:t>
            </a:r>
            <a:r>
              <a:rPr lang="ru-RU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и</a:t>
            </a:r>
            <a:r>
              <a:rPr lang="uk-UA" sz="24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підприємства і </a:t>
            </a:r>
            <a:r>
              <a:rPr lang="uk-UA" sz="24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виробничого </a:t>
            </a:r>
            <a:r>
              <a:rPr lang="uk-UA" sz="24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менеджменту. </a:t>
            </a:r>
            <a:endParaRPr lang="uk-UA" sz="2400" b="1" dirty="0" smtClean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pPr algn="just"/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В 2016 році була нагороджена дипломом та нагрудним знаком </a:t>
            </a:r>
            <a:r>
              <a:rPr lang="uk-UA" sz="2400" b="1" dirty="0" smtClean="0">
                <a:ln w="1905">
                  <a:solidFill>
                    <a:schemeClr val="accent2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лауреата Премії Верховної Ради України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, як одна з найталановитіших молодих учених в галузі фундаментальних і прикладних досліджень.</a:t>
            </a:r>
            <a:endParaRPr lang="ru-RU" sz="2400" b="1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pic>
        <p:nvPicPr>
          <p:cNvPr id="6" name="Рисунок 5" descr="Жінки Ратушняк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625" y="2633674"/>
            <a:ext cx="3177695" cy="33670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14282" y="71414"/>
            <a:ext cx="87868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Та не тільки наука наповнює його життя. </a:t>
            </a:r>
          </a:p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Доля наділила </a:t>
            </a:r>
            <a:r>
              <a:rPr lang="uk-UA" sz="36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Георгія Сергійовича</a:t>
            </a:r>
          </a:p>
          <a:p>
            <a:pPr algn="ctr"/>
            <a:r>
              <a:rPr lang="uk-UA" sz="3200" b="1" dirty="0" smtClean="0">
                <a:ln w="1905">
                  <a:solidFill>
                    <a:srgbClr val="FF00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гарною сім’єю. Дві доньки Олена і Ольга</a:t>
            </a:r>
          </a:p>
          <a:p>
            <a:pPr algn="ctr"/>
            <a:r>
              <a:rPr lang="uk-UA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пішли по стопам батька.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pic>
        <p:nvPicPr>
          <p:cNvPr id="7" name="Рисунок 6" descr="Корпус Ратушняк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739" y="214290"/>
            <a:ext cx="4883103" cy="32371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6" name="Рисунок 5" descr="Практика Ратушняк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054" y="3143248"/>
            <a:ext cx="3998125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Семінар Ратушняк.bmp"/>
          <p:cNvPicPr>
            <a:picLocks noChangeAspect="1"/>
          </p:cNvPicPr>
          <p:nvPr/>
        </p:nvPicPr>
        <p:blipFill>
          <a:blip r:embed="rId5"/>
          <a:srcRect b="2165"/>
          <a:stretch>
            <a:fillRect/>
          </a:stretch>
        </p:blipFill>
        <p:spPr>
          <a:xfrm>
            <a:off x="5072066" y="3486729"/>
            <a:ext cx="3643338" cy="3228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 rot="21449207">
            <a:off x="353822" y="430893"/>
            <a:ext cx="2941777" cy="1777967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191010"/>
              </a:avLst>
            </a:prstTxWarp>
            <a:spAutoFit/>
          </a:bodyPr>
          <a:lstStyle/>
          <a:p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Georgia" pitchFamily="18" charset="0"/>
              </a:rPr>
              <a:t>Фотогалерея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0704267">
            <a:off x="759672" y="1357298"/>
            <a:ext cx="2669320" cy="993638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21545539"/>
              </a:avLst>
            </a:prstTxWarp>
            <a:spAutoFit/>
          </a:bodyPr>
          <a:lstStyle/>
          <a:p>
            <a:r>
              <a:rPr lang="uk-UA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Georgia" pitchFamily="18" charset="0"/>
              </a:rPr>
              <a:t>ЮВІЛЯРА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3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2" y="0"/>
            <a:ext cx="9144000" cy="6858000"/>
          </a:xfrm>
          <a:prstGeom prst="rect">
            <a:avLst/>
          </a:prstGeom>
        </p:spPr>
      </p:pic>
      <p:pic>
        <p:nvPicPr>
          <p:cNvPr id="6" name="Рисунок 5" descr="Кафедра Ратушняк.bmp"/>
          <p:cNvPicPr>
            <a:picLocks noChangeAspect="1"/>
          </p:cNvPicPr>
          <p:nvPr/>
        </p:nvPicPr>
        <p:blipFill>
          <a:blip r:embed="rId3"/>
          <a:srcRect r="1408"/>
          <a:stretch>
            <a:fillRect/>
          </a:stretch>
        </p:blipFill>
        <p:spPr>
          <a:xfrm>
            <a:off x="142844" y="285728"/>
            <a:ext cx="5000660" cy="3756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Кафедра Ратушняк 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7253" y="2786058"/>
            <a:ext cx="4845226" cy="3831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атушняк122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b2aj65txj4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654918"/>
            <a:ext cx="6096000" cy="23459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4282" y="-24"/>
            <a:ext cx="871543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У день Вашого </a:t>
            </a:r>
            <a:r>
              <a:rPr lang="uk-UA" sz="32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ЮВІЛЕЮ,</a:t>
            </a:r>
          </a:p>
          <a:p>
            <a:pPr algn="ctr"/>
            <a:r>
              <a:rPr lang="uk-UA" sz="3200" b="1" dirty="0" smtClean="0">
                <a:ln w="1905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uk-UA" sz="32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шановний</a:t>
            </a:r>
            <a:r>
              <a:rPr lang="uk-UA" sz="3200" b="1" dirty="0" smtClean="0">
                <a:ln w="1905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</a:t>
            </a:r>
            <a:r>
              <a:rPr lang="uk-UA" sz="44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Георгію Сергійовичу</a:t>
            </a:r>
            <a:r>
              <a:rPr lang="uk-UA" sz="3200" b="1" dirty="0" smtClean="0">
                <a:ln w="1905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, </a:t>
            </a:r>
          </a:p>
          <a:p>
            <a:pPr algn="ctr"/>
            <a:r>
              <a:rPr lang="uk-UA" sz="28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бажаємо Вам міцного здоров’я, щастя, благополуччя, оптимізму, невичерпної енергії та нових творчих успіхів. </a:t>
            </a:r>
          </a:p>
          <a:p>
            <a:pPr algn="ctr"/>
            <a:r>
              <a:rPr lang="uk-UA" sz="28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Зичимо Вам невпинного руху вперед, нехай у всіх  починаннях Вас супроводжують розуміння і підтримка з боку колег та  однодумців, а професійна діяльність буде </a:t>
            </a:r>
          </a:p>
          <a:p>
            <a:pPr algn="ctr"/>
            <a:r>
              <a:rPr lang="uk-UA" sz="28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сповнена задоволенням і творчими перемогами. </a:t>
            </a:r>
          </a:p>
          <a:p>
            <a:pPr algn="ctr"/>
            <a:r>
              <a:rPr lang="uk-UA" sz="28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Хай нива Вашого життя щедро колоситься щастям, а тепло рідних сердець наповнює Вас </a:t>
            </a:r>
          </a:p>
          <a:p>
            <a:pPr algn="ctr"/>
            <a:r>
              <a:rPr lang="uk-UA" sz="2800" b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невичерпною енергією й оптимізмом! </a:t>
            </a:r>
            <a:endParaRPr lang="uk-UA" sz="2800" b="1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2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34" y="214290"/>
            <a:ext cx="8429684" cy="585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uk-UA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 джерелами, представленими на віртуальній виставці, ви можете ознайомитися в </a:t>
            </a:r>
            <a:r>
              <a:rPr lang="uk-UA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hlinkClick r:id="rId3"/>
              </a:rPr>
              <a:t>електронному каталозі </a:t>
            </a:r>
            <a:r>
              <a:rPr lang="uk-UA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науково-технічної бібліотеки ВНТУ,</a:t>
            </a:r>
          </a:p>
          <a:p>
            <a:pPr algn="ctr">
              <a:lnSpc>
                <a:spcPct val="130000"/>
              </a:lnSpc>
            </a:pPr>
            <a:r>
              <a:rPr lang="uk-UA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 </a:t>
            </a:r>
            <a:r>
              <a:rPr lang="uk-UA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hlinkClick r:id="rId4"/>
              </a:rPr>
              <a:t>університетському </a:t>
            </a:r>
            <a:r>
              <a:rPr lang="uk-UA" sz="3600" b="1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hlinkClick r:id="rId4"/>
              </a:rPr>
              <a:t>репозитарії</a:t>
            </a:r>
            <a:endParaRPr lang="uk-UA" sz="3600" b="1" dirty="0" smtClean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uk-UA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та на офіційному сайті </a:t>
            </a:r>
            <a:r>
              <a:rPr lang="uk-UA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hlinkClick r:id="rId5"/>
              </a:rPr>
              <a:t>Ратушняка Георгія Сергійовича</a:t>
            </a:r>
            <a:endParaRPr lang="ru-RU" sz="3600" b="1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атушняк122.jpg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472" y="1214422"/>
            <a:ext cx="8215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Гарного перегляду!</a:t>
            </a:r>
            <a:endParaRPr lang="ru-RU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488" y="3286124"/>
            <a:ext cx="6072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Виставку підготувала та оформила </a:t>
            </a:r>
          </a:p>
          <a:p>
            <a:pPr algn="r"/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зав. відділу наукової </a:t>
            </a:r>
            <a:r>
              <a:rPr lang="uk-UA" sz="24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інформації </a:t>
            </a:r>
          </a:p>
          <a:p>
            <a:pPr algn="r"/>
            <a:r>
              <a:rPr lang="uk-UA" sz="2400" b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та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бібліографії 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hlinkClick r:id="rId3"/>
              </a:rPr>
              <a:t>НТБ ВНТУ </a:t>
            </a:r>
            <a:endParaRPr lang="uk-UA" sz="2400" b="1" dirty="0" smtClean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  <a:p>
            <a:pPr algn="r"/>
            <a:r>
              <a:rPr lang="uk-UA" sz="2400" b="1" dirty="0" err="1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Тарануха</a:t>
            </a:r>
            <a:r>
              <a:rPr lang="uk-UA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Н. О.</a:t>
            </a:r>
            <a:endParaRPr lang="ru-RU" sz="24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6" name="Рисунок 5" descr="Логотип НТБ ВНТУ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68" y="5000636"/>
            <a:ext cx="1586493" cy="1586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2204</TotalTime>
  <Words>705</Words>
  <Application>Microsoft Office PowerPoint</Application>
  <PresentationFormat>Экран (4:3)</PresentationFormat>
  <Paragraphs>154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user73</dc:creator>
  <cp:lastModifiedBy>user307</cp:lastModifiedBy>
  <cp:revision>217</cp:revision>
  <dcterms:created xsi:type="dcterms:W3CDTF">2017-08-22T10:34:58Z</dcterms:created>
  <dcterms:modified xsi:type="dcterms:W3CDTF">2017-09-12T06:43:16Z</dcterms:modified>
</cp:coreProperties>
</file>