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3" r:id="rId4"/>
    <p:sldId id="271" r:id="rId5"/>
    <p:sldId id="261" r:id="rId6"/>
    <p:sldId id="268" r:id="rId7"/>
    <p:sldId id="269" r:id="rId8"/>
    <p:sldId id="258" r:id="rId9"/>
    <p:sldId id="262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>
      <p:cViewPr>
        <p:scale>
          <a:sx n="70" d="100"/>
          <a:sy n="70" d="100"/>
        </p:scale>
        <p:origin x="-1092" y="-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36283-FCFF-4CBA-A048-9FE62DF8EBC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4BBC4-EFFE-4C09-A48F-7B4D36F4924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4869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91A84-102C-495A-8ADB-1E1717818767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4AC5F-E0F3-4BEC-8F21-E106132B881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7214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4AC5F-E0F3-4BEC-8F21-E106132B8810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450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4AC5F-E0F3-4BEC-8F21-E106132B8810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8490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2BF9204-8AC0-4AD2-B218-FFAC3A561934}" type="datetimeFigureOut">
              <a:rPr lang="uk-UA" smtClean="0"/>
              <a:t>26.11.2015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420A1BC-3251-481F-8ED6-52069BA2C322}" type="slidenum">
              <a:rPr lang="uk-UA" smtClean="0"/>
              <a:t>‹#›</a:t>
            </a:fld>
            <a:endParaRPr lang="uk-UA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_________Microsoft_Visio9911.vsdx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876800"/>
            <a:ext cx="5867400" cy="1143000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студент </a:t>
            </a:r>
            <a:r>
              <a:rPr lang="uk-UA" dirty="0" smtClean="0"/>
              <a:t>групи</a:t>
            </a:r>
            <a:r>
              <a:rPr lang="ru-RU" dirty="0" smtClean="0"/>
              <a:t> КіН-14</a:t>
            </a:r>
            <a:r>
              <a:rPr lang="en-US" dirty="0" smtClean="0"/>
              <a:t> </a:t>
            </a:r>
            <a:r>
              <a:rPr lang="uk-UA" b="1" dirty="0" err="1" smtClean="0"/>
              <a:t>Москалець</a:t>
            </a:r>
            <a:r>
              <a:rPr lang="uk-UA" b="1" dirty="0" smtClean="0"/>
              <a:t> Артем</a:t>
            </a:r>
            <a:endParaRPr lang="en-US" b="1" dirty="0" smtClean="0"/>
          </a:p>
          <a:p>
            <a:pPr algn="r"/>
            <a:r>
              <a:rPr lang="ru-RU" dirty="0" err="1" smtClean="0"/>
              <a:t>Кер</a:t>
            </a:r>
            <a:r>
              <a:rPr lang="uk-UA" dirty="0" smtClean="0"/>
              <a:t>і</a:t>
            </a:r>
            <a:r>
              <a:rPr lang="ru-RU" dirty="0" smtClean="0"/>
              <a:t>вник: </a:t>
            </a:r>
            <a:r>
              <a:rPr lang="ru-RU" b="1" dirty="0" smtClean="0"/>
              <a:t>д.т.н., проф., </a:t>
            </a:r>
            <a:r>
              <a:rPr lang="ru-RU" b="1" dirty="0" err="1" smtClean="0"/>
              <a:t>Роїк</a:t>
            </a:r>
            <a:r>
              <a:rPr lang="ru-RU" b="1" dirty="0" smtClean="0"/>
              <a:t> О.М.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228600"/>
            <a:ext cx="7851648" cy="3581400"/>
          </a:xfrm>
        </p:spPr>
        <p:txBody>
          <a:bodyPr>
            <a:normAutofit/>
          </a:bodyPr>
          <a:lstStyle/>
          <a:p>
            <a:pPr algn="ctr"/>
            <a:r>
              <a:rPr lang="ru-RU" sz="4000" dirty="0" err="1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М</a:t>
            </a:r>
            <a:r>
              <a:rPr lang="ru-RU" sz="4000" b="0" dirty="0" err="1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агістерська</a:t>
            </a:r>
            <a:r>
              <a:rPr lang="uk-UA" sz="4000" b="0" dirty="0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кваліфікаційна</a:t>
            </a:r>
            <a:r>
              <a:rPr lang="ru-RU" sz="4000" b="0" dirty="0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uk-UA" sz="4000" b="0" dirty="0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робота </a:t>
            </a:r>
            <a:r>
              <a:rPr lang="ru-RU" sz="4000" b="0" dirty="0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на тему: </a:t>
            </a:r>
            <a:br>
              <a:rPr lang="ru-RU" sz="4000" b="0" dirty="0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sz="4000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«</a:t>
            </a:r>
            <a:r>
              <a:rPr lang="ru-RU" sz="4000" dirty="0" err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Консолідація</a:t>
            </a:r>
            <a:r>
              <a:rPr lang="ru-RU" sz="4000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ru-RU" sz="4000" dirty="0" err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інформаційного</a:t>
            </a:r>
            <a:r>
              <a:rPr lang="ru-RU" sz="4000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ресурсу </a:t>
            </a:r>
            <a:r>
              <a:rPr lang="ru-RU" sz="4000" dirty="0" err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туристичних</a:t>
            </a:r>
            <a:r>
              <a:rPr lang="ru-RU" sz="4000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ru-RU" sz="4000" dirty="0" err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потоків</a:t>
            </a:r>
            <a:r>
              <a:rPr lang="ru-RU" sz="4000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в </a:t>
            </a:r>
            <a:r>
              <a:rPr lang="ru-RU" sz="4000" dirty="0" err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Україні</a:t>
            </a:r>
            <a:r>
              <a:rPr lang="uk-UA" sz="4000" b="0" dirty="0" smtClean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»</a:t>
            </a:r>
            <a:endParaRPr lang="ru-RU" sz="4000" b="0" dirty="0">
              <a:ln w="0"/>
              <a:solidFill>
                <a:schemeClr val="tx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600200"/>
            <a:ext cx="8077200" cy="4389120"/>
          </a:xfrm>
        </p:spPr>
        <p:txBody>
          <a:bodyPr>
            <a:normAutofit/>
          </a:bodyPr>
          <a:lstStyle/>
          <a:p>
            <a:pPr indent="-342900"/>
            <a:r>
              <a:rPr lang="ru-RU" dirty="0" err="1"/>
              <a:t>Дослідити</a:t>
            </a:r>
            <a:r>
              <a:rPr lang="ru-RU" dirty="0"/>
              <a:t> </a:t>
            </a:r>
            <a:r>
              <a:rPr lang="ru-RU" dirty="0" err="1"/>
              <a:t>сутність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консолідації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та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побудови</a:t>
            </a:r>
            <a:r>
              <a:rPr lang="ru-RU" dirty="0"/>
              <a:t>.</a:t>
            </a:r>
          </a:p>
          <a:p>
            <a:pPr indent="-342900"/>
            <a:r>
              <a:rPr lang="ru-RU" dirty="0"/>
              <a:t>Провести </a:t>
            </a:r>
            <a:r>
              <a:rPr lang="ru-RU" dirty="0" err="1"/>
              <a:t>проектування</a:t>
            </a:r>
            <a:r>
              <a:rPr lang="ru-RU" dirty="0"/>
              <a:t> </a:t>
            </a:r>
            <a:r>
              <a:rPr lang="ru-RU" dirty="0" err="1"/>
              <a:t>консолідованого</a:t>
            </a:r>
            <a:r>
              <a:rPr lang="ru-RU" dirty="0"/>
              <a:t> </a:t>
            </a:r>
            <a:r>
              <a:rPr lang="ru-RU" dirty="0" err="1"/>
              <a:t>інформаційного</a:t>
            </a:r>
            <a:r>
              <a:rPr lang="ru-RU" dirty="0"/>
              <a:t> ресурсу.</a:t>
            </a:r>
          </a:p>
          <a:p>
            <a:pPr indent="-342900"/>
            <a:r>
              <a:rPr lang="ru-RU" dirty="0"/>
              <a:t>Провести </a:t>
            </a:r>
            <a:r>
              <a:rPr lang="ru-RU" dirty="0" err="1"/>
              <a:t>програмну</a:t>
            </a:r>
            <a:r>
              <a:rPr lang="ru-RU" dirty="0"/>
              <a:t>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спроектованого</a:t>
            </a:r>
            <a:r>
              <a:rPr lang="ru-RU" dirty="0"/>
              <a:t> </a:t>
            </a:r>
            <a:r>
              <a:rPr lang="ru-RU" dirty="0" err="1"/>
              <a:t>консолідованого</a:t>
            </a:r>
            <a:r>
              <a:rPr lang="ru-RU" dirty="0"/>
              <a:t> </a:t>
            </a:r>
            <a:r>
              <a:rPr lang="ru-RU" dirty="0" err="1"/>
              <a:t>інформаційного</a:t>
            </a:r>
            <a:r>
              <a:rPr lang="ru-RU" dirty="0"/>
              <a:t> ресурсу.</a:t>
            </a: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6553200" cy="704088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tx1"/>
                </a:solidFill>
              </a:rPr>
              <a:t>Постановка задач</a:t>
            </a:r>
            <a:r>
              <a:rPr lang="uk-UA" sz="4400" dirty="0">
                <a:solidFill>
                  <a:schemeClr val="tx1"/>
                </a:solidFill>
              </a:rPr>
              <a:t>і</a:t>
            </a:r>
            <a:r>
              <a:rPr lang="ru-RU" sz="4400" dirty="0" smtClean="0">
                <a:solidFill>
                  <a:schemeClr val="tx1"/>
                </a:solidFill>
              </a:rPr>
              <a:t>:</a:t>
            </a:r>
            <a:endParaRPr lang="uk-UA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65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600200"/>
            <a:ext cx="8077200" cy="438912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dirty="0"/>
              <a:t>Метою </a:t>
            </a:r>
            <a:r>
              <a:rPr lang="uk-UA" dirty="0" smtClean="0"/>
              <a:t>роботи є дослідження </a:t>
            </a:r>
            <a:r>
              <a:rPr lang="uk-UA" dirty="0"/>
              <a:t>та розробка консолідованого інформаційного ресурсу туристичних потоків в Україні, як інструменту для керівників туристичних компаній для прийняття рішень щодо розвитку</a:t>
            </a:r>
            <a:r>
              <a:rPr lang="ru-RU" dirty="0" smtClean="0"/>
              <a:t>. </a:t>
            </a:r>
          </a:p>
          <a:p>
            <a:pPr marL="0" indent="0" algn="just">
              <a:buNone/>
            </a:pPr>
            <a:endParaRPr lang="uk-UA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dirty="0"/>
              <a:t>Об’єкт </a:t>
            </a:r>
            <a:r>
              <a:rPr lang="uk-UA" dirty="0" smtClean="0"/>
              <a:t>дослідження роботи </a:t>
            </a:r>
            <a:r>
              <a:rPr lang="uk-UA" dirty="0"/>
              <a:t>– консолідований інформаційний ресурс туристичних потоків в Україні</a:t>
            </a:r>
            <a:r>
              <a:rPr lang="uk-UA" dirty="0" smtClean="0"/>
              <a:t>.</a:t>
            </a:r>
          </a:p>
          <a:p>
            <a:pPr marL="0" indent="0" algn="just">
              <a:buNone/>
            </a:pPr>
            <a:endParaRPr lang="uk-UA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dirty="0" smtClean="0"/>
              <a:t>Предмет дослідження –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теоретичних</a:t>
            </a:r>
            <a:r>
              <a:rPr lang="ru-RU" dirty="0"/>
              <a:t> та </a:t>
            </a:r>
            <a:r>
              <a:rPr lang="ru-RU" dirty="0" err="1"/>
              <a:t>практичних</a:t>
            </a:r>
            <a:r>
              <a:rPr lang="ru-RU" dirty="0"/>
              <a:t> засад </a:t>
            </a:r>
            <a:r>
              <a:rPr lang="uk-UA" dirty="0"/>
              <a:t>створення</a:t>
            </a:r>
            <a:r>
              <a:rPr lang="ru-RU" dirty="0"/>
              <a:t> </a:t>
            </a:r>
            <a:r>
              <a:rPr lang="ru-RU" dirty="0" err="1"/>
              <a:t>консолідованого</a:t>
            </a:r>
            <a:r>
              <a:rPr lang="ru-RU" dirty="0"/>
              <a:t> ресурсу </a:t>
            </a:r>
            <a:r>
              <a:rPr lang="uk-UA" dirty="0"/>
              <a:t>туристичних потоків в Україні</a:t>
            </a:r>
            <a:r>
              <a:rPr lang="uk-UA" dirty="0" smtClean="0"/>
              <a:t>.</a:t>
            </a:r>
          </a:p>
          <a:p>
            <a:pPr marL="0" indent="0" algn="just">
              <a:buNone/>
            </a:pPr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5715000" cy="704088"/>
          </a:xfrm>
        </p:spPr>
        <p:txBody>
          <a:bodyPr>
            <a:normAutofit fontScale="90000"/>
          </a:bodyPr>
          <a:lstStyle/>
          <a:p>
            <a:r>
              <a:rPr lang="uk-UA" sz="4400" dirty="0" smtClean="0">
                <a:solidFill>
                  <a:schemeClr val="tx1"/>
                </a:solidFill>
              </a:rPr>
              <a:t>Мета, об’єкт, предмет</a:t>
            </a:r>
            <a:r>
              <a:rPr lang="ru-RU" sz="4400" dirty="0" smtClean="0">
                <a:solidFill>
                  <a:schemeClr val="tx1"/>
                </a:solidFill>
              </a:rPr>
              <a:t>:</a:t>
            </a:r>
            <a:endParaRPr lang="uk-UA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3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69658"/>
            <a:ext cx="5181600" cy="838200"/>
          </a:xfrm>
        </p:spPr>
        <p:txBody>
          <a:bodyPr>
            <a:normAutofit/>
          </a:bodyPr>
          <a:lstStyle/>
          <a:p>
            <a:r>
              <a:rPr lang="ru-RU" sz="4400" dirty="0" err="1" smtClean="0">
                <a:solidFill>
                  <a:schemeClr val="tx1"/>
                </a:solidFill>
              </a:rPr>
              <a:t>Розробка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smtClean="0">
                <a:solidFill>
                  <a:schemeClr val="tx1"/>
                </a:solidFill>
              </a:rPr>
              <a:t>ER-</a:t>
            </a:r>
            <a:r>
              <a:rPr lang="ru-RU" sz="4400" dirty="0" err="1" smtClean="0">
                <a:solidFill>
                  <a:schemeClr val="tx1"/>
                </a:solidFill>
              </a:rPr>
              <a:t>модел</a:t>
            </a:r>
            <a:r>
              <a:rPr lang="uk-UA" sz="4400" dirty="0" smtClean="0">
                <a:solidFill>
                  <a:schemeClr val="tx1"/>
                </a:solidFill>
              </a:rPr>
              <a:t>і</a:t>
            </a:r>
            <a:endParaRPr lang="uk-UA" sz="4400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1676400" y="3038484"/>
            <a:ext cx="10837785" cy="55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856197"/>
              </p:ext>
            </p:extLst>
          </p:nvPr>
        </p:nvGraphicFramePr>
        <p:xfrm>
          <a:off x="1488743" y="1219200"/>
          <a:ext cx="6283657" cy="5369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r:id="rId4" imgW="12953955" imgH="11068110" progId="Visio.Drawing.15">
                  <p:embed/>
                </p:oleObj>
              </mc:Choice>
              <mc:Fallback>
                <p:oleObj r:id="rId4" imgW="12953955" imgH="11068110" progId="Visio.Drawing.15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8743" y="1219200"/>
                        <a:ext cx="6283657" cy="53694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90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b="1" dirty="0" smtClean="0"/>
              <a:t>Проведено нормалізацію до третьої нормальної форми</a:t>
            </a:r>
          </a:p>
          <a:p>
            <a:pPr marL="1198563" indent="-858838">
              <a:buNone/>
            </a:pPr>
            <a:r>
              <a:rPr lang="uk-UA" b="1" dirty="0"/>
              <a:t>КРАЇНА</a:t>
            </a:r>
            <a:r>
              <a:rPr lang="uk-UA" dirty="0"/>
              <a:t> (&lt;</a:t>
            </a:r>
            <a:r>
              <a:rPr lang="uk-UA" dirty="0" err="1"/>
              <a:t>Код_Країни</a:t>
            </a:r>
            <a:r>
              <a:rPr lang="uk-UA" dirty="0"/>
              <a:t>&gt;, Країна);</a:t>
            </a:r>
          </a:p>
          <a:p>
            <a:pPr marL="1198563" indent="-858838">
              <a:buNone/>
            </a:pPr>
            <a:r>
              <a:rPr lang="uk-UA" b="1" dirty="0"/>
              <a:t>МІСТО</a:t>
            </a:r>
            <a:r>
              <a:rPr lang="uk-UA" dirty="0"/>
              <a:t> (&lt;</a:t>
            </a:r>
            <a:r>
              <a:rPr lang="uk-UA" dirty="0" err="1"/>
              <a:t>Код_Міста</a:t>
            </a:r>
            <a:r>
              <a:rPr lang="uk-UA" dirty="0"/>
              <a:t>&gt;, Місто, </a:t>
            </a:r>
            <a:r>
              <a:rPr lang="uk-UA" dirty="0" err="1"/>
              <a:t>Код_Країни</a:t>
            </a:r>
            <a:r>
              <a:rPr lang="uk-UA" dirty="0"/>
              <a:t>);</a:t>
            </a:r>
          </a:p>
          <a:p>
            <a:pPr marL="1198563" indent="-858838">
              <a:buNone/>
            </a:pPr>
            <a:r>
              <a:rPr lang="uk-UA" b="1" dirty="0"/>
              <a:t>ТИП_ПОТОКУ</a:t>
            </a:r>
            <a:r>
              <a:rPr lang="uk-UA" dirty="0"/>
              <a:t> (&lt;</a:t>
            </a:r>
            <a:r>
              <a:rPr lang="uk-UA" dirty="0" err="1"/>
              <a:t>Код_Типу_Потоку</a:t>
            </a:r>
            <a:r>
              <a:rPr lang="uk-UA" dirty="0"/>
              <a:t>&gt;, </a:t>
            </a:r>
            <a:r>
              <a:rPr lang="uk-UA" dirty="0" err="1"/>
              <a:t>Тип_Потоку</a:t>
            </a:r>
            <a:r>
              <a:rPr lang="uk-UA" dirty="0"/>
              <a:t>);</a:t>
            </a:r>
          </a:p>
          <a:p>
            <a:pPr marL="1198563" indent="-858838">
              <a:buNone/>
            </a:pPr>
            <a:r>
              <a:rPr lang="uk-UA" b="1" dirty="0"/>
              <a:t>ТУРИСТ</a:t>
            </a:r>
            <a:r>
              <a:rPr lang="uk-UA" dirty="0"/>
              <a:t> (&lt;</a:t>
            </a:r>
            <a:r>
              <a:rPr lang="uk-UA" dirty="0" err="1"/>
              <a:t>Код_Туриста</a:t>
            </a:r>
            <a:r>
              <a:rPr lang="uk-UA" dirty="0"/>
              <a:t>&gt;, ПІБ, Стать, </a:t>
            </a:r>
            <a:r>
              <a:rPr lang="uk-UA" dirty="0" err="1"/>
              <a:t>Дата_Нар</a:t>
            </a:r>
            <a:r>
              <a:rPr lang="uk-UA" dirty="0"/>
              <a:t>, </a:t>
            </a:r>
            <a:r>
              <a:rPr lang="uk-UA" dirty="0" err="1"/>
              <a:t>Код_Країни</a:t>
            </a:r>
            <a:r>
              <a:rPr lang="uk-UA" dirty="0"/>
              <a:t>);</a:t>
            </a:r>
          </a:p>
          <a:p>
            <a:pPr marL="1198563" indent="-858838">
              <a:buNone/>
            </a:pPr>
            <a:r>
              <a:rPr lang="uk-UA" b="1" dirty="0"/>
              <a:t>ТУРИЗМ</a:t>
            </a:r>
            <a:r>
              <a:rPr lang="uk-UA" dirty="0"/>
              <a:t> (&lt;</a:t>
            </a:r>
            <a:r>
              <a:rPr lang="uk-UA" dirty="0" err="1"/>
              <a:t>Код_Туризму</a:t>
            </a:r>
            <a:r>
              <a:rPr lang="uk-UA" dirty="0"/>
              <a:t>&gt;, </a:t>
            </a:r>
            <a:r>
              <a:rPr lang="uk-UA" dirty="0" err="1"/>
              <a:t>Код_Міста_Від</a:t>
            </a:r>
            <a:r>
              <a:rPr lang="uk-UA" dirty="0"/>
              <a:t>, </a:t>
            </a:r>
            <a:r>
              <a:rPr lang="uk-UA" dirty="0" err="1"/>
              <a:t>Код_Міста_Приб</a:t>
            </a:r>
            <a:r>
              <a:rPr lang="uk-UA" dirty="0"/>
              <a:t>, </a:t>
            </a:r>
            <a:r>
              <a:rPr lang="uk-UA" dirty="0" err="1"/>
              <a:t>Дата_Від</a:t>
            </a:r>
            <a:r>
              <a:rPr lang="uk-UA" dirty="0"/>
              <a:t>, </a:t>
            </a:r>
            <a:r>
              <a:rPr lang="uk-UA" dirty="0" err="1"/>
              <a:t>Дата_Приб</a:t>
            </a:r>
            <a:r>
              <a:rPr lang="uk-UA" dirty="0"/>
              <a:t>, </a:t>
            </a:r>
            <a:r>
              <a:rPr lang="uk-UA" dirty="0" err="1"/>
              <a:t>Код_Типу_Потоку</a:t>
            </a:r>
            <a:r>
              <a:rPr lang="uk-UA" dirty="0"/>
              <a:t>, </a:t>
            </a:r>
            <a:r>
              <a:rPr lang="uk-UA" dirty="0" err="1"/>
              <a:t>Код_Туриста</a:t>
            </a:r>
            <a:r>
              <a:rPr lang="uk-UA" dirty="0"/>
              <a:t>);</a:t>
            </a:r>
          </a:p>
          <a:p>
            <a:pPr marL="1198563" indent="-858838">
              <a:buNone/>
            </a:pPr>
            <a:r>
              <a:rPr lang="uk-UA" b="1" dirty="0"/>
              <a:t>ТИП_ПОСЛУГИ</a:t>
            </a:r>
            <a:r>
              <a:rPr lang="uk-UA" dirty="0"/>
              <a:t> (&lt;</a:t>
            </a:r>
            <a:r>
              <a:rPr lang="uk-UA" dirty="0" err="1"/>
              <a:t>Код_Типу_Послуги</a:t>
            </a:r>
            <a:r>
              <a:rPr lang="uk-UA" dirty="0"/>
              <a:t>&gt;, </a:t>
            </a:r>
            <a:r>
              <a:rPr lang="uk-UA" dirty="0" err="1"/>
              <a:t>Тип_послуги</a:t>
            </a:r>
            <a:r>
              <a:rPr lang="uk-UA" dirty="0"/>
              <a:t>);</a:t>
            </a:r>
          </a:p>
          <a:p>
            <a:pPr marL="1198563" indent="-858838">
              <a:buNone/>
            </a:pPr>
            <a:r>
              <a:rPr lang="uk-UA" b="1" dirty="0"/>
              <a:t>ПОСЛУГИ</a:t>
            </a:r>
            <a:r>
              <a:rPr lang="uk-UA" dirty="0"/>
              <a:t> (&lt;</a:t>
            </a:r>
            <a:r>
              <a:rPr lang="uk-UA" dirty="0" err="1"/>
              <a:t>Код_послуги</a:t>
            </a:r>
            <a:r>
              <a:rPr lang="uk-UA" dirty="0"/>
              <a:t>&gt;, Послуга, </a:t>
            </a:r>
            <a:r>
              <a:rPr lang="uk-UA" dirty="0" err="1"/>
              <a:t>Код_Типу_Послуги</a:t>
            </a:r>
            <a:r>
              <a:rPr lang="uk-UA" dirty="0"/>
              <a:t>);</a:t>
            </a:r>
          </a:p>
          <a:p>
            <a:pPr marL="1198563" indent="-858838">
              <a:buNone/>
            </a:pPr>
            <a:r>
              <a:rPr lang="uk-UA" b="1" dirty="0"/>
              <a:t>ПОСЛУГИ_ТУРИЗМУ</a:t>
            </a:r>
            <a:r>
              <a:rPr lang="uk-UA" dirty="0"/>
              <a:t> (&lt;</a:t>
            </a:r>
            <a:r>
              <a:rPr lang="uk-UA" dirty="0" err="1"/>
              <a:t>Код_послуги</a:t>
            </a:r>
            <a:r>
              <a:rPr lang="uk-UA" dirty="0"/>
              <a:t>, </a:t>
            </a:r>
            <a:r>
              <a:rPr lang="uk-UA" dirty="0" err="1"/>
              <a:t>Код_Туризму</a:t>
            </a:r>
            <a:r>
              <a:rPr lang="uk-UA" dirty="0"/>
              <a:t>&gt;, Кількість, Вартість);</a:t>
            </a:r>
            <a:endParaRPr lang="uk-UA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Нормалізація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dirty="0"/>
              <a:t>Рейтинг міст за кількістю від’їздів</a:t>
            </a:r>
          </a:p>
          <a:p>
            <a:pPr lvl="0"/>
            <a:r>
              <a:rPr lang="uk-UA" dirty="0"/>
              <a:t>Рейтинг міст за кількістю приїздів</a:t>
            </a:r>
          </a:p>
          <a:p>
            <a:pPr lvl="0"/>
            <a:r>
              <a:rPr lang="uk-UA" dirty="0"/>
              <a:t>Туристичні потоки за кількістю</a:t>
            </a:r>
          </a:p>
          <a:p>
            <a:pPr lvl="0"/>
            <a:r>
              <a:rPr lang="uk-UA" dirty="0"/>
              <a:t>Популярні послуги</a:t>
            </a:r>
          </a:p>
          <a:p>
            <a:pPr lvl="0"/>
            <a:r>
              <a:rPr lang="uk-UA" dirty="0"/>
              <a:t>Популярні типи послуг</a:t>
            </a:r>
          </a:p>
          <a:p>
            <a:pPr lvl="0"/>
            <a:r>
              <a:rPr lang="uk-UA" dirty="0"/>
              <a:t>Середня тривалість відвідування</a:t>
            </a:r>
          </a:p>
          <a:p>
            <a:pPr lvl="0"/>
            <a:r>
              <a:rPr lang="uk-UA" dirty="0"/>
              <a:t>Співвідношення туристів за статтю</a:t>
            </a:r>
          </a:p>
          <a:p>
            <a:pPr lvl="0"/>
            <a:r>
              <a:rPr lang="uk-UA" dirty="0"/>
              <a:t>Співвідношення туристів за віком</a:t>
            </a:r>
          </a:p>
          <a:p>
            <a:pPr lvl="0"/>
            <a:r>
              <a:rPr lang="uk-UA"/>
              <a:t>Популярні місяці відвідувань</a:t>
            </a: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Об’єкти консолідації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5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uk-UA" dirty="0" smtClean="0"/>
              <a:t>Мова програмування </a:t>
            </a:r>
            <a:r>
              <a:rPr lang="en-US" dirty="0" smtClean="0"/>
              <a:t>PHP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uk-UA" dirty="0" smtClean="0"/>
              <a:t>СУБД </a:t>
            </a:r>
            <a:r>
              <a:rPr lang="en-US" dirty="0" smtClean="0"/>
              <a:t>MySQL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uk-UA" dirty="0" smtClean="0"/>
              <a:t>Програмний каркас </a:t>
            </a:r>
            <a:r>
              <a:rPr lang="en-US" dirty="0" smtClean="0"/>
              <a:t>YII Framework</a:t>
            </a:r>
          </a:p>
          <a:p>
            <a:pPr marL="457200" indent="-457200">
              <a:buFontTx/>
              <a:buChar char="-"/>
            </a:pPr>
            <a:endParaRPr lang="en-US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400" b="0" dirty="0" smtClean="0">
                <a:solidFill>
                  <a:schemeClr val="tx1"/>
                </a:solidFill>
                <a:effectLst/>
              </a:rPr>
              <a:t>Вибір технологій</a:t>
            </a:r>
            <a:endParaRPr lang="uk-UA" sz="4400" b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3934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566418"/>
            <a:ext cx="7620000" cy="762000"/>
          </a:xfrm>
        </p:spPr>
        <p:txBody>
          <a:bodyPr>
            <a:noAutofit/>
          </a:bodyPr>
          <a:lstStyle/>
          <a:p>
            <a:r>
              <a:rPr lang="uk-UA" sz="4000" dirty="0" smtClean="0">
                <a:solidFill>
                  <a:schemeClr val="tx1"/>
                </a:solidFill>
              </a:rPr>
              <a:t>Зовнішній вигляд </a:t>
            </a:r>
            <a:r>
              <a:rPr lang="en-US" sz="4000" dirty="0" smtClean="0">
                <a:solidFill>
                  <a:schemeClr val="tx1"/>
                </a:solidFill>
              </a:rPr>
              <a:t>WEB-</a:t>
            </a:r>
            <a:r>
              <a:rPr lang="uk-UA" sz="4000" dirty="0" smtClean="0">
                <a:solidFill>
                  <a:schemeClr val="tx1"/>
                </a:solidFill>
              </a:rPr>
              <a:t>додатку</a:t>
            </a:r>
            <a:endParaRPr lang="uk-UA" sz="40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5943600" cy="519366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638800" y="1669984"/>
            <a:ext cx="3252787" cy="4578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986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43000" y="685800"/>
            <a:ext cx="6172200" cy="6858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uk-UA" sz="4400" dirty="0" smtClean="0">
                <a:solidFill>
                  <a:schemeClr val="tx1"/>
                </a:solidFill>
              </a:rPr>
              <a:t>Аналіз даних КІР</a:t>
            </a:r>
            <a:endParaRPr lang="uk-UA" sz="4400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2"/>
          <a:srcRect l="4333" t="48112" r="1433"/>
          <a:stretch/>
        </p:blipFill>
        <p:spPr>
          <a:xfrm>
            <a:off x="3604146" y="1360227"/>
            <a:ext cx="5322627" cy="3093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/>
          <p:nvPr/>
        </p:nvPicPr>
        <p:blipFill rotWithShape="1">
          <a:blip r:embed="rId3"/>
          <a:srcRect l="4737" t="66342" r="1615" b="4931"/>
          <a:stretch/>
        </p:blipFill>
        <p:spPr>
          <a:xfrm>
            <a:off x="2667000" y="5029200"/>
            <a:ext cx="5732060" cy="1337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/>
          <p:nvPr/>
        </p:nvPicPr>
        <p:blipFill rotWithShape="1">
          <a:blip r:embed="rId4"/>
          <a:srcRect t="55624"/>
          <a:stretch/>
        </p:blipFill>
        <p:spPr>
          <a:xfrm>
            <a:off x="223482" y="2356514"/>
            <a:ext cx="5562600" cy="2772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068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47800"/>
            <a:ext cx="8077200" cy="49530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/>
              <a:t>Розроблено</a:t>
            </a:r>
            <a:r>
              <a:rPr lang="ru-RU" dirty="0"/>
              <a:t> </a:t>
            </a:r>
            <a:r>
              <a:rPr lang="ru-RU" dirty="0" err="1"/>
              <a:t>консолідований</a:t>
            </a:r>
            <a:r>
              <a:rPr lang="ru-RU" dirty="0"/>
              <a:t> </a:t>
            </a:r>
            <a:r>
              <a:rPr lang="ru-RU" dirty="0" err="1"/>
              <a:t>інформаційний</a:t>
            </a:r>
            <a:r>
              <a:rPr lang="ru-RU" dirty="0"/>
              <a:t> ресурс </a:t>
            </a:r>
            <a:r>
              <a:rPr lang="ru-RU" dirty="0" err="1"/>
              <a:t>туристичних</a:t>
            </a:r>
            <a:r>
              <a:rPr lang="ru-RU" dirty="0"/>
              <a:t> </a:t>
            </a:r>
            <a:r>
              <a:rPr lang="ru-RU" dirty="0" err="1"/>
              <a:t>потоків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 smtClean="0"/>
              <a:t>Досліджено</a:t>
            </a:r>
            <a:r>
              <a:rPr lang="ru-RU" dirty="0" smtClean="0"/>
              <a:t> суть </a:t>
            </a:r>
            <a:r>
              <a:rPr lang="ru-RU" dirty="0" err="1" smtClean="0"/>
              <a:t>процесу</a:t>
            </a:r>
            <a:r>
              <a:rPr lang="ru-RU" dirty="0" smtClean="0"/>
              <a:t> </a:t>
            </a:r>
            <a:r>
              <a:rPr lang="ru-RU" dirty="0" err="1" smtClean="0"/>
              <a:t>консолідації</a:t>
            </a:r>
            <a:r>
              <a:rPr lang="ru-RU" dirty="0" smtClean="0"/>
              <a:t> </a:t>
            </a:r>
            <a:r>
              <a:rPr lang="ru-RU" dirty="0" err="1" smtClean="0"/>
              <a:t>інформації</a:t>
            </a:r>
            <a:r>
              <a:rPr lang="ru-RU" dirty="0" smtClean="0"/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Проведений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предметної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бази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,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сутності</a:t>
            </a:r>
            <a:r>
              <a:rPr lang="ru-RU" dirty="0"/>
              <a:t>, </a:t>
            </a:r>
            <a:r>
              <a:rPr lang="ru-RU" dirty="0" err="1"/>
              <a:t>атрибути</a:t>
            </a:r>
            <a:r>
              <a:rPr lang="ru-RU" dirty="0"/>
              <a:t> та </a:t>
            </a:r>
            <a:r>
              <a:rPr lang="ru-RU" dirty="0" err="1"/>
              <a:t>зв’язки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ними. </a:t>
            </a:r>
            <a:r>
              <a:rPr lang="ru-RU" dirty="0" err="1"/>
              <a:t>Здійснено</a:t>
            </a:r>
            <a:r>
              <a:rPr lang="ru-RU" dirty="0"/>
              <a:t> </a:t>
            </a:r>
            <a:r>
              <a:rPr lang="ru-RU" dirty="0" err="1"/>
              <a:t>моделювання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предметної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. </a:t>
            </a:r>
            <a:r>
              <a:rPr lang="ru-RU" dirty="0" err="1"/>
              <a:t>Розроблена</a:t>
            </a:r>
            <a:r>
              <a:rPr lang="ru-RU" dirty="0"/>
              <a:t> ER-модель </a:t>
            </a:r>
            <a:r>
              <a:rPr lang="ru-RU" dirty="0" err="1"/>
              <a:t>даних</a:t>
            </a:r>
            <a:r>
              <a:rPr lang="ru-RU" dirty="0"/>
              <a:t>. Проведено </a:t>
            </a:r>
            <a:r>
              <a:rPr lang="ru-RU" dirty="0" err="1"/>
              <a:t>декомпозицію</a:t>
            </a:r>
            <a:r>
              <a:rPr lang="ru-RU" dirty="0"/>
              <a:t> та </a:t>
            </a:r>
            <a:r>
              <a:rPr lang="ru-RU" dirty="0" err="1"/>
              <a:t>нормалізацію</a:t>
            </a:r>
            <a:r>
              <a:rPr lang="ru-RU" dirty="0"/>
              <a:t> </a:t>
            </a:r>
            <a:r>
              <a:rPr lang="ru-RU" dirty="0" err="1"/>
              <a:t>відношень</a:t>
            </a:r>
            <a:r>
              <a:rPr lang="ru-RU" dirty="0"/>
              <a:t> до 3НФ.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 smtClean="0"/>
              <a:t>Реалізовано</a:t>
            </a:r>
            <a:r>
              <a:rPr lang="ru-RU" dirty="0" smtClean="0"/>
              <a:t> </a:t>
            </a:r>
            <a:r>
              <a:rPr lang="ru-RU" dirty="0" err="1" smtClean="0"/>
              <a:t>спроектовану</a:t>
            </a:r>
            <a:r>
              <a:rPr lang="ru-RU" dirty="0" smtClean="0"/>
              <a:t> </a:t>
            </a:r>
            <a:r>
              <a:rPr lang="ru-RU" dirty="0"/>
              <a:t>базу </a:t>
            </a:r>
            <a:r>
              <a:rPr lang="ru-RU" dirty="0" err="1"/>
              <a:t>даних</a:t>
            </a:r>
            <a:r>
              <a:rPr lang="ru-RU" dirty="0"/>
              <a:t> у </a:t>
            </a:r>
            <a:r>
              <a:rPr lang="ru-RU" dirty="0" err="1"/>
              <a:t>програмному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 </a:t>
            </a:r>
            <a:r>
              <a:rPr lang="ru-RU" dirty="0" err="1"/>
              <a:t>MySQL</a:t>
            </a:r>
            <a:r>
              <a:rPr lang="ru-RU" dirty="0"/>
              <a:t> та </a:t>
            </a:r>
            <a:r>
              <a:rPr lang="ru-RU" dirty="0" err="1"/>
              <a:t>мовою</a:t>
            </a:r>
            <a:r>
              <a:rPr lang="ru-RU" dirty="0"/>
              <a:t> PHP. Проедено </a:t>
            </a:r>
            <a:r>
              <a:rPr lang="ru-RU" dirty="0" err="1"/>
              <a:t>аналіз</a:t>
            </a:r>
            <a:r>
              <a:rPr lang="ru-RU" dirty="0"/>
              <a:t> КІР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розроблених</a:t>
            </a:r>
            <a:r>
              <a:rPr lang="ru-RU" dirty="0"/>
              <a:t> </a:t>
            </a:r>
            <a:r>
              <a:rPr lang="ru-RU" dirty="0" err="1"/>
              <a:t>програмних</a:t>
            </a:r>
            <a:r>
              <a:rPr lang="ru-RU" dirty="0"/>
              <a:t> </a:t>
            </a:r>
            <a:r>
              <a:rPr lang="ru-RU" dirty="0" err="1"/>
              <a:t>інструментів</a:t>
            </a:r>
            <a:r>
              <a:rPr lang="ru-RU" dirty="0"/>
              <a:t>. </a:t>
            </a:r>
            <a:endParaRPr lang="ru-RU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dirty="0" smtClean="0"/>
              <a:t>Розраховано </a:t>
            </a:r>
            <a:r>
              <a:rPr lang="uk-UA" dirty="0"/>
              <a:t>економічну цінність розробки та доведено її доцільність. 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685800"/>
            <a:ext cx="2971800" cy="627888"/>
          </a:xfrm>
        </p:spPr>
        <p:txBody>
          <a:bodyPr>
            <a:normAutofit fontScale="90000"/>
          </a:bodyPr>
          <a:lstStyle/>
          <a:p>
            <a:r>
              <a:rPr lang="uk-UA" sz="4900" dirty="0" smtClean="0">
                <a:solidFill>
                  <a:schemeClr val="tx1"/>
                </a:solidFill>
              </a:rPr>
              <a:t>Висновки</a:t>
            </a:r>
            <a:endParaRPr lang="uk-UA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32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0" y="2667000"/>
            <a:ext cx="5181600" cy="137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5400" dirty="0" smtClean="0"/>
              <a:t>Дякую за увагу</a:t>
            </a:r>
            <a:endParaRPr lang="uk-UA" sz="5400" dirty="0"/>
          </a:p>
        </p:txBody>
      </p:sp>
    </p:spTree>
    <p:extLst>
      <p:ext uri="{BB962C8B-B14F-4D97-AF65-F5344CB8AC3E}">
        <p14:creationId xmlns:p14="http://schemas.microsoft.com/office/powerpoint/2010/main" val="8623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F3EE18A-FDAB-48BD-9C9F-E4573A1878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5438</TotalTime>
  <Words>332</Words>
  <Application>Microsoft Office PowerPoint</Application>
  <PresentationFormat>Экран (4:3)</PresentationFormat>
  <Paragraphs>51</Paragraphs>
  <Slides>11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Бумажная</vt:lpstr>
      <vt:lpstr>Visio.Drawing.15</vt:lpstr>
      <vt:lpstr>Магістерська кваліфікаційна робота на тему:  «Консолідація інформаційного ресурсу туристичних потоків в Україні»</vt:lpstr>
      <vt:lpstr>Постановка задачі:</vt:lpstr>
      <vt:lpstr>Мета, об’єкт, предмет:</vt:lpstr>
      <vt:lpstr>Розробка ER-моделі</vt:lpstr>
      <vt:lpstr>Нормалізація</vt:lpstr>
      <vt:lpstr>Об’єкти консолідації</vt:lpstr>
      <vt:lpstr>Вибір технологій</vt:lpstr>
      <vt:lpstr>Зовнішній вигляд WEB-додатку</vt:lpstr>
      <vt:lpstr>Презентация PowerPoint</vt:lpstr>
      <vt:lpstr>Висновки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бакалаврської дипломної роботи на тему:  «Розробка захищеного WEB-додатку ведення та обліку заходів профорієнтації»</dc:title>
  <dc:creator>Юлия Баландина</dc:creator>
  <cp:keywords/>
  <cp:lastModifiedBy>Dima Pr</cp:lastModifiedBy>
  <cp:revision>44</cp:revision>
  <dcterms:created xsi:type="dcterms:W3CDTF">2014-06-19T13:43:04Z</dcterms:created>
  <dcterms:modified xsi:type="dcterms:W3CDTF">2015-11-26T09:51:17Z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TC020335079991</vt:lpwstr>
  </property>
</Properties>
</file>