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3" r:id="rId1"/>
  </p:sldMasterIdLst>
  <p:sldIdLst>
    <p:sldId id="256" r:id="rId2"/>
    <p:sldId id="257" r:id="rId3"/>
    <p:sldId id="268" r:id="rId4"/>
    <p:sldId id="259" r:id="rId5"/>
    <p:sldId id="260" r:id="rId6"/>
    <p:sldId id="261" r:id="rId7"/>
    <p:sldId id="262" r:id="rId8"/>
    <p:sldId id="263" r:id="rId9"/>
    <p:sldId id="264" r:id="rId10"/>
    <p:sldId id="265" r:id="rId11"/>
    <p:sldId id="266" r:id="rId12"/>
    <p:sldId id="267" r:id="rId13"/>
    <p:sldId id="272" r:id="rId14"/>
    <p:sldId id="269" r:id="rId15"/>
    <p:sldId id="273" r:id="rId16"/>
    <p:sldId id="270" r:id="rId17"/>
    <p:sldId id="274" r:id="rId18"/>
    <p:sldId id="275" r:id="rId19"/>
    <p:sldId id="276" r:id="rId20"/>
    <p:sldId id="278" r:id="rId21"/>
    <p:sldId id="271" r:id="rId2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6" d="100"/>
          <a:sy n="76" d="100"/>
        </p:scale>
        <p:origin x="54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image" Target="../media/image12.wmf"/><Relationship Id="rId5" Type="http://schemas.openxmlformats.org/officeDocument/2006/relationships/image" Target="../media/image16.wmf"/><Relationship Id="rId4" Type="http://schemas.openxmlformats.org/officeDocument/2006/relationships/image" Target="../media/image1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3767410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3872702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16949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1000431-8AE7-48B5-AF72-86B5F53C835A}" type="datetimeFigureOut">
              <a:rPr lang="uk-UA" smtClean="0"/>
              <a:t>19.11.2015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293504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1000431-8AE7-48B5-AF72-86B5F53C835A}" type="datetimeFigureOut">
              <a:rPr lang="uk-UA" smtClean="0"/>
              <a:t>19.11.2015</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4031696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1000431-8AE7-48B5-AF72-86B5F53C835A}" type="datetimeFigureOut">
              <a:rPr lang="uk-UA" smtClean="0"/>
              <a:t>19.11.2015</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2240463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000431-8AE7-48B5-AF72-86B5F53C835A}" type="datetimeFigureOut">
              <a:rPr lang="uk-UA" smtClean="0"/>
              <a:t>19.11.2015</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3031041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C1000431-8AE7-48B5-AF72-86B5F53C835A}" type="datetimeFigureOut">
              <a:rPr lang="uk-UA" smtClean="0"/>
              <a:t>19.11.2015</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962433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576830C-E7BB-4DC4-B35D-F80CFD184D05}" type="slidenum">
              <a:rPr lang="uk-UA" smtClean="0"/>
              <a:t>‹#›</a:t>
            </a:fld>
            <a:endParaRPr lang="uk-UA"/>
          </a:p>
        </p:txBody>
      </p:sp>
      <p:sp>
        <p:nvSpPr>
          <p:cNvPr id="5" name="Date Placeholder 4"/>
          <p:cNvSpPr>
            <a:spLocks noGrp="1"/>
          </p:cNvSpPr>
          <p:nvPr>
            <p:ph type="dt" sz="half" idx="10"/>
          </p:nvPr>
        </p:nvSpPr>
        <p:spPr/>
        <p:txBody>
          <a:bodyPr/>
          <a:lstStyle/>
          <a:p>
            <a:fld id="{C1000431-8AE7-48B5-AF72-86B5F53C835A}" type="datetimeFigureOut">
              <a:rPr lang="uk-UA" smtClean="0"/>
              <a:t>19.11.2015</a:t>
            </a:fld>
            <a:endParaRPr lang="uk-UA"/>
          </a:p>
        </p:txBody>
      </p:sp>
    </p:spTree>
    <p:extLst>
      <p:ext uri="{BB962C8B-B14F-4D97-AF65-F5344CB8AC3E}">
        <p14:creationId xmlns:p14="http://schemas.microsoft.com/office/powerpoint/2010/main" val="88669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2748007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8726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2221502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334125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1678855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37582660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1000431-8AE7-48B5-AF72-86B5F53C835A}" type="datetimeFigureOut">
              <a:rPr lang="uk-UA" smtClean="0"/>
              <a:t>19.11.2015</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576830C-E7BB-4DC4-B35D-F80CFD184D05}" type="slidenum">
              <a:rPr lang="uk-UA" smtClean="0"/>
              <a:t>‹#›</a:t>
            </a:fld>
            <a:endParaRPr lang="uk-UA"/>
          </a:p>
        </p:txBody>
      </p:sp>
    </p:spTree>
    <p:extLst>
      <p:ext uri="{BB962C8B-B14F-4D97-AF65-F5344CB8AC3E}">
        <p14:creationId xmlns:p14="http://schemas.microsoft.com/office/powerpoint/2010/main" val="4068943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000431-8AE7-48B5-AF72-86B5F53C835A}" type="datetimeFigureOut">
              <a:rPr lang="uk-UA" smtClean="0"/>
              <a:t>19.11.2015</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576830C-E7BB-4DC4-B35D-F80CFD184D05}" type="slidenum">
              <a:rPr lang="uk-UA" smtClean="0"/>
              <a:t>‹#›</a:t>
            </a:fld>
            <a:endParaRPr lang="uk-UA"/>
          </a:p>
        </p:txBody>
      </p:sp>
    </p:spTree>
    <p:extLst>
      <p:ext uri="{BB962C8B-B14F-4D97-AF65-F5344CB8AC3E}">
        <p14:creationId xmlns:p14="http://schemas.microsoft.com/office/powerpoint/2010/main" val="56254652"/>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wmf"/><Relationship Id="rId3" Type="http://schemas.openxmlformats.org/officeDocument/2006/relationships/oleObject" Target="../embeddings/oleObject1.bin"/><Relationship Id="rId7" Type="http://schemas.openxmlformats.org/officeDocument/2006/relationships/image" Target="../media/image2.wmf"/><Relationship Id="rId12"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7.png"/><Relationship Id="rId15" Type="http://schemas.openxmlformats.org/officeDocument/2006/relationships/image" Target="../media/image6.wmf"/><Relationship Id="rId10" Type="http://schemas.openxmlformats.org/officeDocument/2006/relationships/oleObject" Target="../embeddings/oleObject4.bin"/><Relationship Id="rId4" Type="http://schemas.openxmlformats.org/officeDocument/2006/relationships/image" Target="../media/image1.wmf"/><Relationship Id="rId9" Type="http://schemas.openxmlformats.org/officeDocument/2006/relationships/image" Target="../media/image3.wmf"/><Relationship Id="rId14" Type="http://schemas.openxmlformats.org/officeDocument/2006/relationships/oleObject" Target="../embeddings/oleObject6.bin"/></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oleObject" Target="../embeddings/oleObject11.bin"/><Relationship Id="rId3" Type="http://schemas.openxmlformats.org/officeDocument/2006/relationships/image" Target="../media/image17.png"/><Relationship Id="rId7" Type="http://schemas.openxmlformats.org/officeDocument/2006/relationships/image" Target="../media/image13.wmf"/><Relationship Id="rId12" Type="http://schemas.openxmlformats.org/officeDocument/2006/relationships/image" Target="../media/image15.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8.bin"/><Relationship Id="rId11" Type="http://schemas.openxmlformats.org/officeDocument/2006/relationships/oleObject" Target="../embeddings/oleObject10.bin"/><Relationship Id="rId5" Type="http://schemas.openxmlformats.org/officeDocument/2006/relationships/image" Target="../media/image12.wmf"/><Relationship Id="rId10" Type="http://schemas.openxmlformats.org/officeDocument/2006/relationships/image" Target="../media/image18.png"/><Relationship Id="rId4" Type="http://schemas.openxmlformats.org/officeDocument/2006/relationships/oleObject" Target="../embeddings/oleObject7.bin"/><Relationship Id="rId9" Type="http://schemas.openxmlformats.org/officeDocument/2006/relationships/image" Target="../media/image14.wmf"/><Relationship Id="rId14" Type="http://schemas.openxmlformats.org/officeDocument/2006/relationships/image" Target="../media/image16.wmf"/></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1923" y="2161968"/>
            <a:ext cx="8791575" cy="3244920"/>
          </a:xfrm>
        </p:spPr>
        <p:txBody>
          <a:bodyPr/>
          <a:lstStyle/>
          <a:p>
            <a:pPr algn="ctr"/>
            <a:r>
              <a:rPr lang="uk-UA" b="1" dirty="0">
                <a:solidFill>
                  <a:schemeClr val="accent2">
                    <a:lumMod val="50000"/>
                  </a:schemeClr>
                </a:solidFill>
                <a:effectLst/>
              </a:rPr>
              <a:t>ОЦІНКА ТОЧНОСТІ ПОБУДОВИ ДІАГРАМИ ПЛАСТИЧНОСТІ</a:t>
            </a:r>
            <a:r>
              <a:rPr lang="uk-UA" dirty="0">
                <a:solidFill>
                  <a:schemeClr val="accent2">
                    <a:lumMod val="50000"/>
                  </a:schemeClr>
                </a:solidFill>
                <a:effectLst/>
              </a:rPr>
              <a:t/>
            </a:r>
            <a:br>
              <a:rPr lang="uk-UA" dirty="0">
                <a:solidFill>
                  <a:schemeClr val="accent2">
                    <a:lumMod val="50000"/>
                  </a:schemeClr>
                </a:solidFill>
                <a:effectLst/>
              </a:rPr>
            </a:br>
            <a:endParaRPr lang="uk-UA" dirty="0">
              <a:solidFill>
                <a:schemeClr val="accent2">
                  <a:lumMod val="50000"/>
                </a:schemeClr>
              </a:solidFill>
            </a:endParaRPr>
          </a:p>
        </p:txBody>
      </p:sp>
      <p:sp>
        <p:nvSpPr>
          <p:cNvPr id="3" name="Подзаголовок 2"/>
          <p:cNvSpPr>
            <a:spLocks noGrp="1"/>
          </p:cNvSpPr>
          <p:nvPr>
            <p:ph type="subTitle" idx="1"/>
          </p:nvPr>
        </p:nvSpPr>
        <p:spPr>
          <a:xfrm>
            <a:off x="4810539" y="4545497"/>
            <a:ext cx="6851374" cy="1722782"/>
          </a:xfrm>
        </p:spPr>
        <p:txBody>
          <a:bodyPr>
            <a:noAutofit/>
          </a:bodyPr>
          <a:lstStyle/>
          <a:p>
            <a:r>
              <a:rPr lang="uk-UA" sz="1600" b="1" dirty="0">
                <a:solidFill>
                  <a:schemeClr val="tx2">
                    <a:lumMod val="50000"/>
                  </a:schemeClr>
                </a:solidFill>
                <a:effectLst/>
                <a:latin typeface="Monotype Corsiva" panose="03010101010201010101" pitchFamily="66" charset="0"/>
                <a:cs typeface="Times New Roman" panose="02020603050405020304" pitchFamily="18" charset="0"/>
              </a:rPr>
              <a:t>Керівник: </a:t>
            </a:r>
            <a:r>
              <a:rPr lang="uk-UA" sz="1600" b="1" dirty="0" err="1">
                <a:solidFill>
                  <a:schemeClr val="tx2">
                    <a:lumMod val="50000"/>
                  </a:schemeClr>
                </a:solidFill>
                <a:effectLst/>
                <a:latin typeface="Monotype Corsiva" panose="03010101010201010101" pitchFamily="66" charset="0"/>
                <a:cs typeface="Times New Roman" panose="02020603050405020304" pitchFamily="18" charset="0"/>
              </a:rPr>
              <a:t>к.т.н</a:t>
            </a:r>
            <a:r>
              <a:rPr lang="uk-UA" sz="1600" b="1" dirty="0">
                <a:solidFill>
                  <a:schemeClr val="tx2">
                    <a:lumMod val="50000"/>
                  </a:schemeClr>
                </a:solidFill>
                <a:effectLst/>
                <a:latin typeface="Monotype Corsiva" panose="03010101010201010101" pitchFamily="66" charset="0"/>
                <a:cs typeface="Times New Roman" panose="02020603050405020304" pitchFamily="18" charset="0"/>
              </a:rPr>
              <a:t>., доцент каф. </a:t>
            </a:r>
            <a:r>
              <a:rPr lang="uk-UA" sz="1600" b="1" dirty="0" smtClean="0">
                <a:solidFill>
                  <a:schemeClr val="tx2">
                    <a:lumMod val="50000"/>
                  </a:schemeClr>
                </a:solidFill>
                <a:effectLst/>
                <a:latin typeface="Monotype Corsiva" panose="03010101010201010101" pitchFamily="66" charset="0"/>
                <a:cs typeface="Times New Roman" panose="02020603050405020304" pitchFamily="18" charset="0"/>
              </a:rPr>
              <a:t>ТАМ, </a:t>
            </a:r>
            <a:r>
              <a:rPr lang="uk-UA" sz="1600" b="1" dirty="0" err="1" smtClean="0">
                <a:solidFill>
                  <a:schemeClr val="tx2">
                    <a:lumMod val="50000"/>
                  </a:schemeClr>
                </a:solidFill>
                <a:effectLst/>
                <a:latin typeface="Monotype Corsiva" panose="03010101010201010101" pitchFamily="66" charset="0"/>
                <a:cs typeface="Times New Roman" panose="02020603050405020304" pitchFamily="18" charset="0"/>
              </a:rPr>
              <a:t>Савуляк</a:t>
            </a:r>
            <a:r>
              <a:rPr lang="uk-UA" sz="1600" b="1" dirty="0" smtClean="0">
                <a:solidFill>
                  <a:schemeClr val="tx2">
                    <a:lumMod val="50000"/>
                  </a:schemeClr>
                </a:solidFill>
                <a:effectLst/>
                <a:latin typeface="Monotype Corsiva" panose="03010101010201010101" pitchFamily="66" charset="0"/>
                <a:cs typeface="Times New Roman" panose="02020603050405020304" pitchFamily="18" charset="0"/>
              </a:rPr>
              <a:t> </a:t>
            </a:r>
            <a:r>
              <a:rPr lang="uk-UA" sz="1600" b="1" dirty="0">
                <a:solidFill>
                  <a:schemeClr val="tx2">
                    <a:lumMod val="50000"/>
                  </a:schemeClr>
                </a:solidFill>
                <a:effectLst/>
                <a:latin typeface="Monotype Corsiva" panose="03010101010201010101" pitchFamily="66" charset="0"/>
                <a:cs typeface="Times New Roman" panose="02020603050405020304" pitchFamily="18" charset="0"/>
              </a:rPr>
              <a:t>В.В. </a:t>
            </a:r>
            <a:endParaRPr lang="uk-UA" sz="1600" b="1" dirty="0">
              <a:solidFill>
                <a:schemeClr val="tx2">
                  <a:lumMod val="50000"/>
                </a:schemeClr>
              </a:solidFill>
              <a:latin typeface="Monotype Corsiva" panose="03010101010201010101" pitchFamily="66" charset="0"/>
              <a:cs typeface="Times New Roman" panose="02020603050405020304" pitchFamily="18" charset="0"/>
            </a:endParaRPr>
          </a:p>
          <a:p>
            <a:r>
              <a:rPr lang="uk-UA" sz="1600" b="1" dirty="0" smtClean="0">
                <a:solidFill>
                  <a:schemeClr val="tx2">
                    <a:lumMod val="50000"/>
                  </a:schemeClr>
                </a:solidFill>
                <a:effectLst/>
                <a:latin typeface="Monotype Corsiva" panose="03010101010201010101" pitchFamily="66" charset="0"/>
                <a:cs typeface="Times New Roman" panose="02020603050405020304" pitchFamily="18" charset="0"/>
              </a:rPr>
              <a:t>Виконала</a:t>
            </a:r>
            <a:r>
              <a:rPr lang="uk-UA" sz="1600" b="1" dirty="0">
                <a:solidFill>
                  <a:schemeClr val="tx2">
                    <a:lumMod val="50000"/>
                  </a:schemeClr>
                </a:solidFill>
                <a:effectLst/>
                <a:latin typeface="Monotype Corsiva" panose="03010101010201010101" pitchFamily="66" charset="0"/>
                <a:cs typeface="Times New Roman" panose="02020603050405020304" pitchFamily="18" charset="0"/>
              </a:rPr>
              <a:t>: студентка 2 курсу, групи 1ТМ-14м</a:t>
            </a:r>
          </a:p>
          <a:p>
            <a:r>
              <a:rPr lang="uk-UA" sz="1600" b="1" dirty="0">
                <a:solidFill>
                  <a:schemeClr val="tx2">
                    <a:lumMod val="50000"/>
                  </a:schemeClr>
                </a:solidFill>
                <a:effectLst/>
                <a:latin typeface="Monotype Corsiva" panose="03010101010201010101" pitchFamily="66" charset="0"/>
                <a:cs typeface="Times New Roman" panose="02020603050405020304" pitchFamily="18" charset="0"/>
              </a:rPr>
              <a:t>спеціальності 8.05050201 – </a:t>
            </a:r>
            <a:r>
              <a:rPr lang="uk-UA" sz="1600" b="1" dirty="0" smtClean="0">
                <a:solidFill>
                  <a:schemeClr val="tx2">
                    <a:lumMod val="50000"/>
                  </a:schemeClr>
                </a:solidFill>
                <a:effectLst/>
                <a:latin typeface="Monotype Corsiva" panose="03010101010201010101" pitchFamily="66" charset="0"/>
                <a:cs typeface="Times New Roman" panose="02020603050405020304" pitchFamily="18" charset="0"/>
              </a:rPr>
              <a:t>«</a:t>
            </a:r>
            <a:r>
              <a:rPr lang="uk-UA" sz="1600" b="1" dirty="0">
                <a:solidFill>
                  <a:schemeClr val="tx2">
                    <a:lumMod val="50000"/>
                  </a:schemeClr>
                </a:solidFill>
                <a:effectLst/>
                <a:latin typeface="Monotype Corsiva" panose="03010101010201010101" pitchFamily="66" charset="0"/>
                <a:cs typeface="Times New Roman" panose="02020603050405020304" pitchFamily="18" charset="0"/>
              </a:rPr>
              <a:t>Технології машинобудування»</a:t>
            </a:r>
          </a:p>
          <a:p>
            <a:r>
              <a:rPr lang="uk-UA" sz="1600" b="1" dirty="0">
                <a:solidFill>
                  <a:schemeClr val="tx2">
                    <a:lumMod val="50000"/>
                  </a:schemeClr>
                </a:solidFill>
                <a:effectLst/>
                <a:latin typeface="Monotype Corsiva" panose="03010101010201010101" pitchFamily="66" charset="0"/>
                <a:cs typeface="Times New Roman" panose="02020603050405020304" pitchFamily="18" charset="0"/>
              </a:rPr>
              <a:t> </a:t>
            </a:r>
            <a:r>
              <a:rPr lang="uk-UA" sz="1600" b="1" dirty="0" smtClean="0">
                <a:solidFill>
                  <a:schemeClr val="tx2">
                    <a:lumMod val="50000"/>
                  </a:schemeClr>
                </a:solidFill>
                <a:effectLst/>
                <a:latin typeface="Monotype Corsiva" panose="03010101010201010101" pitchFamily="66" charset="0"/>
                <a:cs typeface="Times New Roman" panose="02020603050405020304" pitchFamily="18" charset="0"/>
              </a:rPr>
              <a:t>Кравчина </a:t>
            </a:r>
            <a:r>
              <a:rPr lang="uk-UA" sz="1600" b="1" dirty="0">
                <a:solidFill>
                  <a:schemeClr val="tx2">
                    <a:lumMod val="50000"/>
                  </a:schemeClr>
                </a:solidFill>
                <a:effectLst/>
                <a:latin typeface="Monotype Corsiva" panose="03010101010201010101" pitchFamily="66" charset="0"/>
                <a:cs typeface="Times New Roman" panose="02020603050405020304" pitchFamily="18" charset="0"/>
              </a:rPr>
              <a:t>В.Є.  </a:t>
            </a:r>
          </a:p>
        </p:txBody>
      </p:sp>
    </p:spTree>
    <p:extLst>
      <p:ext uri="{BB962C8B-B14F-4D97-AF65-F5344CB8AC3E}">
        <p14:creationId xmlns:p14="http://schemas.microsoft.com/office/powerpoint/2010/main" val="3556430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51239" y="370507"/>
            <a:ext cx="10601740" cy="5724939"/>
          </a:xfrm>
        </p:spPr>
        <p:txBody>
          <a:bodyPr>
            <a:noAutofit/>
          </a:bodyPr>
          <a:lstStyle/>
          <a:p>
            <a:pPr marL="0" indent="0">
              <a:lnSpc>
                <a:spcPct val="100000"/>
              </a:lnSpc>
              <a:buNone/>
            </a:pPr>
            <a:r>
              <a:rPr lang="uk-UA" sz="1600" b="1" dirty="0">
                <a:solidFill>
                  <a:srgbClr val="002060"/>
                </a:solidFill>
                <a:effectLst/>
              </a:rPr>
              <a:t>Метою роботи </a:t>
            </a:r>
            <a:r>
              <a:rPr lang="uk-UA" sz="1600" dirty="0">
                <a:solidFill>
                  <a:srgbClr val="002060"/>
                </a:solidFill>
                <a:effectLst/>
              </a:rPr>
              <a:t>є оцінка точності побудови діаграми пластичності з урахуванням неоднорідності і змінності в просторі властивостей експериментальних </a:t>
            </a:r>
            <a:r>
              <a:rPr lang="uk-UA" sz="1600" dirty="0" smtClean="0">
                <a:solidFill>
                  <a:srgbClr val="002060"/>
                </a:solidFill>
                <a:effectLst/>
              </a:rPr>
              <a:t>зразків.</a:t>
            </a:r>
          </a:p>
          <a:p>
            <a:pPr marL="0" indent="0">
              <a:lnSpc>
                <a:spcPct val="100000"/>
              </a:lnSpc>
              <a:buNone/>
            </a:pPr>
            <a:r>
              <a:rPr lang="uk-UA" sz="1600" b="1" dirty="0" smtClean="0">
                <a:solidFill>
                  <a:srgbClr val="002060"/>
                </a:solidFill>
                <a:effectLst/>
              </a:rPr>
              <a:t>Об’єкт </a:t>
            </a:r>
            <a:r>
              <a:rPr lang="uk-UA" sz="1600" b="1" dirty="0">
                <a:solidFill>
                  <a:srgbClr val="002060"/>
                </a:solidFill>
                <a:effectLst/>
              </a:rPr>
              <a:t>дослідження:</a:t>
            </a:r>
            <a:r>
              <a:rPr lang="uk-UA" sz="1600" dirty="0">
                <a:solidFill>
                  <a:srgbClr val="002060"/>
                </a:solidFill>
                <a:effectLst/>
              </a:rPr>
              <a:t> пластичність металевих матеріалів.</a:t>
            </a:r>
          </a:p>
          <a:p>
            <a:pPr marL="0" indent="0">
              <a:lnSpc>
                <a:spcPct val="100000"/>
              </a:lnSpc>
              <a:buNone/>
            </a:pPr>
            <a:r>
              <a:rPr lang="uk-UA" sz="1600" b="1" dirty="0">
                <a:solidFill>
                  <a:srgbClr val="002060"/>
                </a:solidFill>
                <a:effectLst/>
              </a:rPr>
              <a:t>Предмет дослідження:</a:t>
            </a:r>
            <a:r>
              <a:rPr lang="uk-UA" sz="1600" dirty="0">
                <a:solidFill>
                  <a:srgbClr val="002060"/>
                </a:solidFill>
                <a:effectLst/>
              </a:rPr>
              <a:t> діаграма пластичності</a:t>
            </a:r>
          </a:p>
          <a:p>
            <a:pPr marL="0" indent="0">
              <a:lnSpc>
                <a:spcPct val="100000"/>
              </a:lnSpc>
              <a:buNone/>
            </a:pPr>
            <a:r>
              <a:rPr lang="uk-UA" sz="1600" b="1" dirty="0">
                <a:solidFill>
                  <a:srgbClr val="002060"/>
                </a:solidFill>
                <a:effectLst/>
              </a:rPr>
              <a:t>Методи дослідження. </a:t>
            </a:r>
            <a:r>
              <a:rPr lang="uk-UA" sz="1600" dirty="0">
                <a:solidFill>
                  <a:srgbClr val="002060"/>
                </a:solidFill>
                <a:effectLst/>
              </a:rPr>
              <a:t>Теоретичні дослідження способів холодного пластичного деформування виконанні методами прикладної теорії пластичності. Для дослідження  розподілу показників напруженого стану по перерізу зразків використано програму «ANSYS». Експериментальні дослідження виконанні на стандартному обладнанні із використанням спеціальних пристосувань. Механічні властивості оцінювали шляхом вимірювання твердості та мікротвердості. Мікроструктуру досліджували на оптичному та електронному мікроскопах.</a:t>
            </a:r>
          </a:p>
          <a:p>
            <a:pPr marL="0" indent="0">
              <a:lnSpc>
                <a:spcPct val="100000"/>
              </a:lnSpc>
              <a:buNone/>
            </a:pPr>
            <a:r>
              <a:rPr lang="uk-UA" sz="1600" b="1" dirty="0">
                <a:solidFill>
                  <a:srgbClr val="002060"/>
                </a:solidFill>
                <a:effectLst/>
              </a:rPr>
              <a:t>Наукова новизна одержаних результатів:</a:t>
            </a:r>
            <a:endParaRPr lang="uk-UA" sz="1600" dirty="0">
              <a:solidFill>
                <a:srgbClr val="002060"/>
              </a:solidFill>
              <a:effectLst/>
            </a:endParaRPr>
          </a:p>
          <a:p>
            <a:pPr marL="0" indent="0">
              <a:lnSpc>
                <a:spcPct val="100000"/>
              </a:lnSpc>
              <a:buNone/>
            </a:pPr>
            <a:r>
              <a:rPr lang="uk-UA" sz="1600" dirty="0" smtClean="0">
                <a:solidFill>
                  <a:srgbClr val="002060"/>
                </a:solidFill>
                <a:effectLst/>
              </a:rPr>
              <a:t>- </a:t>
            </a:r>
            <a:r>
              <a:rPr lang="uk-UA" sz="1600" dirty="0">
                <a:solidFill>
                  <a:srgbClr val="002060"/>
                </a:solidFill>
                <a:effectLst/>
              </a:rPr>
              <a:t>встановлення впливу форми експериментальних зразків на показник напруженого стану;</a:t>
            </a:r>
          </a:p>
          <a:p>
            <a:pPr marL="0" indent="0">
              <a:lnSpc>
                <a:spcPct val="100000"/>
              </a:lnSpc>
              <a:buNone/>
            </a:pPr>
            <a:r>
              <a:rPr lang="uk-UA" sz="1600" dirty="0" smtClean="0">
                <a:solidFill>
                  <a:srgbClr val="002060"/>
                </a:solidFill>
                <a:effectLst/>
              </a:rPr>
              <a:t>- </a:t>
            </a:r>
            <a:r>
              <a:rPr lang="uk-UA" sz="1600" dirty="0">
                <a:solidFill>
                  <a:srgbClr val="002060"/>
                </a:solidFill>
                <a:effectLst/>
              </a:rPr>
              <a:t>отримання залежності впливу різнотовщинності листа на показники напруженого стану ;</a:t>
            </a:r>
          </a:p>
          <a:p>
            <a:pPr marL="0" indent="0">
              <a:lnSpc>
                <a:spcPct val="100000"/>
              </a:lnSpc>
              <a:buNone/>
            </a:pPr>
            <a:r>
              <a:rPr lang="uk-UA" sz="1600" dirty="0" smtClean="0">
                <a:solidFill>
                  <a:srgbClr val="002060"/>
                </a:solidFill>
                <a:effectLst/>
              </a:rPr>
              <a:t>- </a:t>
            </a:r>
            <a:r>
              <a:rPr lang="uk-UA" sz="1600" dirty="0">
                <a:solidFill>
                  <a:srgbClr val="002060"/>
                </a:solidFill>
                <a:effectLst/>
              </a:rPr>
              <a:t>встановлено вплив величини варіювання пластичності матеріалу в процесі випробувань на використання ресурсу пластичності для траєкторій деформування</a:t>
            </a:r>
            <a:r>
              <a:rPr lang="uk-UA" sz="1600" dirty="0" smtClean="0">
                <a:solidFill>
                  <a:srgbClr val="002060"/>
                </a:solidFill>
                <a:effectLst/>
              </a:rPr>
              <a:t>.</a:t>
            </a:r>
            <a:endParaRPr lang="uk-UA" sz="1600" dirty="0">
              <a:solidFill>
                <a:srgbClr val="002060"/>
              </a:solidFill>
              <a:effectLst/>
            </a:endParaRPr>
          </a:p>
          <a:p>
            <a:pPr marL="0" indent="0">
              <a:lnSpc>
                <a:spcPct val="100000"/>
              </a:lnSpc>
              <a:buNone/>
            </a:pPr>
            <a:r>
              <a:rPr lang="uk-UA" sz="1600" i="1" dirty="0">
                <a:solidFill>
                  <a:srgbClr val="002060"/>
                </a:solidFill>
                <a:effectLst/>
              </a:rPr>
              <a:t>	</a:t>
            </a:r>
            <a:r>
              <a:rPr lang="uk-UA" sz="1600" b="1" dirty="0">
                <a:solidFill>
                  <a:srgbClr val="002060"/>
                </a:solidFill>
                <a:effectLst/>
              </a:rPr>
              <a:t>Практичне значення одержаних результатів:</a:t>
            </a:r>
            <a:endParaRPr lang="uk-UA" sz="1600" dirty="0">
              <a:solidFill>
                <a:srgbClr val="002060"/>
              </a:solidFill>
              <a:effectLst/>
            </a:endParaRPr>
          </a:p>
          <a:p>
            <a:pPr marL="0" indent="0">
              <a:lnSpc>
                <a:spcPct val="100000"/>
              </a:lnSpc>
              <a:buNone/>
            </a:pPr>
            <a:r>
              <a:rPr lang="uk-UA" sz="1600" dirty="0">
                <a:solidFill>
                  <a:srgbClr val="002060"/>
                </a:solidFill>
                <a:effectLst/>
              </a:rPr>
              <a:t>1. Отримання результатів дозволяє підвищити точність оцінки можливості отримання браку в процесі обробки металів тиском.</a:t>
            </a:r>
          </a:p>
          <a:p>
            <a:pPr marL="0" indent="0">
              <a:lnSpc>
                <a:spcPct val="100000"/>
              </a:lnSpc>
              <a:buNone/>
            </a:pPr>
            <a:r>
              <a:rPr lang="uk-UA" sz="1600" dirty="0">
                <a:solidFill>
                  <a:srgbClr val="002060"/>
                </a:solidFill>
                <a:effectLst/>
              </a:rPr>
              <a:t>2. Розроблені рекомендації що до вибору форми зразків на зсув для листових матеріалів.</a:t>
            </a:r>
          </a:p>
          <a:p>
            <a:pPr marL="0" indent="0">
              <a:lnSpc>
                <a:spcPct val="100000"/>
              </a:lnSpc>
              <a:buNone/>
            </a:pPr>
            <a:endParaRPr lang="uk-UA" sz="1400" dirty="0">
              <a:solidFill>
                <a:srgbClr val="002060"/>
              </a:solidFill>
            </a:endParaRPr>
          </a:p>
        </p:txBody>
      </p:sp>
    </p:spTree>
    <p:extLst>
      <p:ext uri="{BB962C8B-B14F-4D97-AF65-F5344CB8AC3E}">
        <p14:creationId xmlns:p14="http://schemas.microsoft.com/office/powerpoint/2010/main" val="2416281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21192" y="250293"/>
            <a:ext cx="7908383" cy="523220"/>
          </a:xfrm>
          <a:prstGeom prst="rect">
            <a:avLst/>
          </a:prstGeom>
        </p:spPr>
        <p:txBody>
          <a:bodyPr wrap="none">
            <a:spAutoFit/>
          </a:bodyPr>
          <a:lstStyle/>
          <a:p>
            <a:r>
              <a:rPr lang="uk-UA" sz="2800" b="1" dirty="0" smtClean="0">
                <a:solidFill>
                  <a:srgbClr val="002060"/>
                </a:solidFill>
                <a:effectLst/>
                <a:latin typeface="Times New Roman" panose="02020603050405020304" pitchFamily="18" charset="0"/>
                <a:ea typeface="Times New Roman" panose="02020603050405020304" pitchFamily="18" charset="0"/>
              </a:rPr>
              <a:t>ДІАГРАМА ПЛАСТИЧНОСТІ І ЇЇ ПОБУДОВА</a:t>
            </a:r>
            <a:endParaRPr lang="uk-UA" sz="2800" b="1" dirty="0">
              <a:solidFill>
                <a:srgbClr val="002060"/>
              </a:solidFill>
            </a:endParaRPr>
          </a:p>
        </p:txBody>
      </p:sp>
      <p:sp>
        <p:nvSpPr>
          <p:cNvPr id="5" name="Rectangle 2"/>
          <p:cNvSpPr>
            <a:spLocks noChangeArrowheads="1"/>
          </p:cNvSpPr>
          <p:nvPr/>
        </p:nvSpPr>
        <p:spPr bwMode="auto">
          <a:xfrm>
            <a:off x="343607" y="1132113"/>
            <a:ext cx="1368494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6" name="Объект 5"/>
          <p:cNvGraphicFramePr>
            <a:graphicFrameLocks noChangeAspect="1"/>
          </p:cNvGraphicFramePr>
          <p:nvPr>
            <p:extLst>
              <p:ext uri="{D42A27DB-BD31-4B8C-83A1-F6EECF244321}">
                <p14:modId xmlns:p14="http://schemas.microsoft.com/office/powerpoint/2010/main" val="199380280"/>
              </p:ext>
            </p:extLst>
          </p:nvPr>
        </p:nvGraphicFramePr>
        <p:xfrm>
          <a:off x="508500" y="4152779"/>
          <a:ext cx="2961443" cy="899886"/>
        </p:xfrm>
        <a:graphic>
          <a:graphicData uri="http://schemas.openxmlformats.org/presentationml/2006/ole">
            <mc:AlternateContent xmlns:mc="http://schemas.openxmlformats.org/markup-compatibility/2006">
              <mc:Choice xmlns:v="urn:schemas-microsoft-com:vml" Requires="v">
                <p:oleObj spid="_x0000_s6181" name="Equation" r:id="rId3" imgW="1714500" imgH="520700" progId="Equation.DSMT4">
                  <p:embed/>
                </p:oleObj>
              </mc:Choice>
              <mc:Fallback>
                <p:oleObj name="Equation" r:id="rId3" imgW="1714500" imgH="5207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500" y="4152779"/>
                        <a:ext cx="2961443" cy="899886"/>
                      </a:xfrm>
                      <a:prstGeom prst="rect">
                        <a:avLst/>
                      </a:prstGeom>
                      <a:noFill/>
                    </p:spPr>
                  </p:pic>
                </p:oleObj>
              </mc:Fallback>
            </mc:AlternateContent>
          </a:graphicData>
        </a:graphic>
      </p:graphicFrame>
      <p:pic>
        <p:nvPicPr>
          <p:cNvPr id="8" name="Рисунок 7"/>
          <p:cNvPicPr>
            <a:picLocks noChangeAspect="1"/>
          </p:cNvPicPr>
          <p:nvPr/>
        </p:nvPicPr>
        <p:blipFill rotWithShape="1">
          <a:blip r:embed="rId5"/>
          <a:srcRect l="4487" t="15079" r="1450" b="24207"/>
          <a:stretch/>
        </p:blipFill>
        <p:spPr>
          <a:xfrm>
            <a:off x="343606" y="782944"/>
            <a:ext cx="9285968" cy="3369834"/>
          </a:xfrm>
          <a:prstGeom prst="rect">
            <a:avLst/>
          </a:prstGeom>
        </p:spPr>
      </p:pic>
      <p:sp>
        <p:nvSpPr>
          <p:cNvPr id="9" name="Rectangle 4"/>
          <p:cNvSpPr>
            <a:spLocks noChangeArrowheads="1"/>
          </p:cNvSpPr>
          <p:nvPr/>
        </p:nvSpPr>
        <p:spPr bwMode="auto">
          <a:xfrm>
            <a:off x="3869871" y="4152779"/>
            <a:ext cx="1790121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10" name="Объект 9"/>
          <p:cNvGraphicFramePr>
            <a:graphicFrameLocks noChangeAspect="1"/>
          </p:cNvGraphicFramePr>
          <p:nvPr>
            <p:extLst>
              <p:ext uri="{D42A27DB-BD31-4B8C-83A1-F6EECF244321}">
                <p14:modId xmlns:p14="http://schemas.microsoft.com/office/powerpoint/2010/main" val="1168003808"/>
              </p:ext>
            </p:extLst>
          </p:nvPr>
        </p:nvGraphicFramePr>
        <p:xfrm>
          <a:off x="3869871" y="4152780"/>
          <a:ext cx="2243546" cy="922749"/>
        </p:xfrm>
        <a:graphic>
          <a:graphicData uri="http://schemas.openxmlformats.org/presentationml/2006/ole">
            <mc:AlternateContent xmlns:mc="http://schemas.openxmlformats.org/markup-compatibility/2006">
              <mc:Choice xmlns:v="urn:schemas-microsoft-com:vml" Requires="v">
                <p:oleObj spid="_x0000_s6182" name="Equation" r:id="rId6" imgW="1180588" imgH="482391" progId="Equation.DSMT4">
                  <p:embed/>
                </p:oleObj>
              </mc:Choice>
              <mc:Fallback>
                <p:oleObj name="Equation" r:id="rId6" imgW="1180588" imgH="482391" progId="Equation.DSMT4">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69871" y="4152780"/>
                        <a:ext cx="2243546" cy="922749"/>
                      </a:xfrm>
                      <a:prstGeom prst="rect">
                        <a:avLst/>
                      </a:prstGeom>
                      <a:noFill/>
                    </p:spPr>
                  </p:pic>
                </p:oleObj>
              </mc:Fallback>
            </mc:AlternateContent>
          </a:graphicData>
        </a:graphic>
      </p:graphicFrame>
      <p:sp>
        <p:nvSpPr>
          <p:cNvPr id="11" name="Rectangle 6"/>
          <p:cNvSpPr>
            <a:spLocks noChangeArrowheads="1"/>
          </p:cNvSpPr>
          <p:nvPr/>
        </p:nvSpPr>
        <p:spPr bwMode="auto">
          <a:xfrm>
            <a:off x="6513344" y="4259058"/>
            <a:ext cx="1910366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12" name="Объект 11"/>
          <p:cNvGraphicFramePr>
            <a:graphicFrameLocks noChangeAspect="1"/>
          </p:cNvGraphicFramePr>
          <p:nvPr>
            <p:extLst>
              <p:ext uri="{D42A27DB-BD31-4B8C-83A1-F6EECF244321}">
                <p14:modId xmlns:p14="http://schemas.microsoft.com/office/powerpoint/2010/main" val="2670368907"/>
              </p:ext>
            </p:extLst>
          </p:nvPr>
        </p:nvGraphicFramePr>
        <p:xfrm>
          <a:off x="6513344" y="4259059"/>
          <a:ext cx="2116283" cy="793606"/>
        </p:xfrm>
        <a:graphic>
          <a:graphicData uri="http://schemas.openxmlformats.org/presentationml/2006/ole">
            <mc:AlternateContent xmlns:mc="http://schemas.openxmlformats.org/markup-compatibility/2006">
              <mc:Choice xmlns:v="urn:schemas-microsoft-com:vml" Requires="v">
                <p:oleObj spid="_x0000_s6183" name="Equation" r:id="rId8" imgW="1282700" imgH="495300" progId="Equation.DSMT4">
                  <p:embed/>
                </p:oleObj>
              </mc:Choice>
              <mc:Fallback>
                <p:oleObj name="Equation" r:id="rId8" imgW="1282700" imgH="495300" progId="Equation.DSMT4">
                  <p:embed/>
                  <p:pic>
                    <p:nvPicPr>
                      <p:cNvPr id="0"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13344" y="4259059"/>
                        <a:ext cx="2116283" cy="793606"/>
                      </a:xfrm>
                      <a:prstGeom prst="rect">
                        <a:avLst/>
                      </a:prstGeom>
                      <a:noFill/>
                    </p:spPr>
                  </p:pic>
                </p:oleObj>
              </mc:Fallback>
            </mc:AlternateContent>
          </a:graphicData>
        </a:graphic>
      </p:graphicFrame>
      <p:sp>
        <p:nvSpPr>
          <p:cNvPr id="13" name="Rectangle 8"/>
          <p:cNvSpPr>
            <a:spLocks noChangeArrowheads="1"/>
          </p:cNvSpPr>
          <p:nvPr/>
        </p:nvSpPr>
        <p:spPr bwMode="auto">
          <a:xfrm>
            <a:off x="343607" y="5199016"/>
            <a:ext cx="1296706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14" name="Объект 13"/>
          <p:cNvGraphicFramePr>
            <a:graphicFrameLocks noChangeAspect="1"/>
          </p:cNvGraphicFramePr>
          <p:nvPr>
            <p:extLst>
              <p:ext uri="{D42A27DB-BD31-4B8C-83A1-F6EECF244321}">
                <p14:modId xmlns:p14="http://schemas.microsoft.com/office/powerpoint/2010/main" val="2334470758"/>
              </p:ext>
            </p:extLst>
          </p:nvPr>
        </p:nvGraphicFramePr>
        <p:xfrm>
          <a:off x="343606" y="5199017"/>
          <a:ext cx="2875697" cy="875212"/>
        </p:xfrm>
        <a:graphic>
          <a:graphicData uri="http://schemas.openxmlformats.org/presentationml/2006/ole">
            <mc:AlternateContent xmlns:mc="http://schemas.openxmlformats.org/markup-compatibility/2006">
              <mc:Choice xmlns:v="urn:schemas-microsoft-com:vml" Requires="v">
                <p:oleObj spid="_x0000_s6184" name="Equation" r:id="rId10" imgW="1739900" imgH="533400" progId="Equation.DSMT4">
                  <p:embed/>
                </p:oleObj>
              </mc:Choice>
              <mc:Fallback>
                <p:oleObj name="Equation" r:id="rId10" imgW="1739900" imgH="533400" progId="Equation.DSMT4">
                  <p:embed/>
                  <p:pic>
                    <p:nvPicPr>
                      <p:cNvPr id="0" name="Object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3606" y="5199017"/>
                        <a:ext cx="2875697" cy="875212"/>
                      </a:xfrm>
                      <a:prstGeom prst="rect">
                        <a:avLst/>
                      </a:prstGeom>
                      <a:noFill/>
                    </p:spPr>
                  </p:pic>
                </p:oleObj>
              </mc:Fallback>
            </mc:AlternateContent>
          </a:graphicData>
        </a:graphic>
      </p:graphicFrame>
      <p:sp>
        <p:nvSpPr>
          <p:cNvPr id="15" name="Rectangle 10"/>
          <p:cNvSpPr>
            <a:spLocks noChangeArrowheads="1"/>
          </p:cNvSpPr>
          <p:nvPr/>
        </p:nvSpPr>
        <p:spPr bwMode="auto">
          <a:xfrm>
            <a:off x="3513103" y="5266427"/>
            <a:ext cx="154954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16" name="Объект 15"/>
          <p:cNvGraphicFramePr>
            <a:graphicFrameLocks noChangeAspect="1"/>
          </p:cNvGraphicFramePr>
          <p:nvPr>
            <p:extLst>
              <p:ext uri="{D42A27DB-BD31-4B8C-83A1-F6EECF244321}">
                <p14:modId xmlns:p14="http://schemas.microsoft.com/office/powerpoint/2010/main" val="589388807"/>
              </p:ext>
            </p:extLst>
          </p:nvPr>
        </p:nvGraphicFramePr>
        <p:xfrm>
          <a:off x="3513103" y="5266428"/>
          <a:ext cx="1859466" cy="807801"/>
        </p:xfrm>
        <a:graphic>
          <a:graphicData uri="http://schemas.openxmlformats.org/presentationml/2006/ole">
            <mc:AlternateContent xmlns:mc="http://schemas.openxmlformats.org/markup-compatibility/2006">
              <mc:Choice xmlns:v="urn:schemas-microsoft-com:vml" Requires="v">
                <p:oleObj spid="_x0000_s6185" name="Equation" r:id="rId12" imgW="1168400" imgH="508000" progId="Equation.DSMT4">
                  <p:embed/>
                </p:oleObj>
              </mc:Choice>
              <mc:Fallback>
                <p:oleObj name="Equation" r:id="rId12" imgW="1168400" imgH="508000" progId="Equation.DSMT4">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13103" y="5266428"/>
                        <a:ext cx="1859466" cy="807801"/>
                      </a:xfrm>
                      <a:prstGeom prst="rect">
                        <a:avLst/>
                      </a:prstGeom>
                      <a:noFill/>
                    </p:spPr>
                  </p:pic>
                </p:oleObj>
              </mc:Fallback>
            </mc:AlternateContent>
          </a:graphicData>
        </a:graphic>
      </p:graphicFrame>
      <p:sp>
        <p:nvSpPr>
          <p:cNvPr id="17" name="Rectangle 12"/>
          <p:cNvSpPr>
            <a:spLocks noChangeArrowheads="1"/>
          </p:cNvSpPr>
          <p:nvPr/>
        </p:nvSpPr>
        <p:spPr bwMode="auto">
          <a:xfrm>
            <a:off x="5666368" y="5233922"/>
            <a:ext cx="1799491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18" name="Объект 17"/>
          <p:cNvGraphicFramePr>
            <a:graphicFrameLocks noChangeAspect="1"/>
          </p:cNvGraphicFramePr>
          <p:nvPr>
            <p:extLst>
              <p:ext uri="{D42A27DB-BD31-4B8C-83A1-F6EECF244321}">
                <p14:modId xmlns:p14="http://schemas.microsoft.com/office/powerpoint/2010/main" val="2279062099"/>
              </p:ext>
            </p:extLst>
          </p:nvPr>
        </p:nvGraphicFramePr>
        <p:xfrm>
          <a:off x="5666370" y="5233923"/>
          <a:ext cx="2850614" cy="777440"/>
        </p:xfrm>
        <a:graphic>
          <a:graphicData uri="http://schemas.openxmlformats.org/presentationml/2006/ole">
            <mc:AlternateContent xmlns:mc="http://schemas.openxmlformats.org/markup-compatibility/2006">
              <mc:Choice xmlns:v="urn:schemas-microsoft-com:vml" Requires="v">
                <p:oleObj spid="_x0000_s6186" name="Equation" r:id="rId14" imgW="1079032" imgH="291973" progId="Equation.DSMT4">
                  <p:embed/>
                </p:oleObj>
              </mc:Choice>
              <mc:Fallback>
                <p:oleObj name="Equation" r:id="rId14" imgW="1079032" imgH="291973" progId="Equation.DSMT4">
                  <p:embed/>
                  <p:pic>
                    <p:nvPicPr>
                      <p:cNvPr id="0" name="Object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666370" y="5233923"/>
                        <a:ext cx="2850614" cy="777440"/>
                      </a:xfrm>
                      <a:prstGeom prst="rect">
                        <a:avLst/>
                      </a:prstGeom>
                      <a:noFill/>
                    </p:spPr>
                  </p:pic>
                </p:oleObj>
              </mc:Fallback>
            </mc:AlternateContent>
          </a:graphicData>
        </a:graphic>
      </p:graphicFrame>
    </p:spTree>
    <p:extLst>
      <p:ext uri="{BB962C8B-B14F-4D97-AF65-F5344CB8AC3E}">
        <p14:creationId xmlns:p14="http://schemas.microsoft.com/office/powerpoint/2010/main" val="547274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76049" y="206750"/>
            <a:ext cx="9754273" cy="523220"/>
          </a:xfrm>
          <a:prstGeom prst="rect">
            <a:avLst/>
          </a:prstGeom>
        </p:spPr>
        <p:txBody>
          <a:bodyPr wrap="none">
            <a:spAutoFit/>
          </a:bodyPr>
          <a:lstStyle/>
          <a:p>
            <a:r>
              <a:rPr lang="uk-UA" sz="2800" b="1" dirty="0" smtClean="0">
                <a:solidFill>
                  <a:srgbClr val="002060"/>
                </a:solidFill>
                <a:effectLst/>
                <a:latin typeface="Times New Roman" panose="02020603050405020304" pitchFamily="18" charset="0"/>
                <a:ea typeface="Times New Roman" panose="02020603050405020304" pitchFamily="18" charset="0"/>
              </a:rPr>
              <a:t>МЕТОДИКА РОЗРАХУНКУ РЕСУРСУ ПЛАСТИЧНОСТІ</a:t>
            </a:r>
            <a:endParaRPr lang="uk-UA" sz="2800" b="1" dirty="0">
              <a:solidFill>
                <a:srgbClr val="002060"/>
              </a:solidFill>
            </a:endParaRPr>
          </a:p>
        </p:txBody>
      </p:sp>
      <p:sp>
        <p:nvSpPr>
          <p:cNvPr id="3" name="Rectangle 2"/>
          <p:cNvSpPr>
            <a:spLocks noChangeArrowheads="1"/>
          </p:cNvSpPr>
          <p:nvPr/>
        </p:nvSpPr>
        <p:spPr bwMode="auto">
          <a:xfrm>
            <a:off x="152400" y="414568"/>
            <a:ext cx="1239981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pic>
        <p:nvPicPr>
          <p:cNvPr id="2049" name="Рисунок 24"/>
          <p:cNvPicPr>
            <a:picLocks noChangeAspect="1" noChangeArrowheads="1"/>
          </p:cNvPicPr>
          <p:nvPr/>
        </p:nvPicPr>
        <p:blipFill>
          <a:blip r:embed="rId2">
            <a:extLst>
              <a:ext uri="{28A0092B-C50C-407E-A947-70E740481C1C}">
                <a14:useLocalDpi xmlns:a14="http://schemas.microsoft.com/office/drawing/2010/main" val="0"/>
              </a:ext>
            </a:extLst>
          </a:blip>
          <a:srcRect l="40771" t="32385" r="20168" b="8932"/>
          <a:stretch>
            <a:fillRect/>
          </a:stretch>
        </p:blipFill>
        <p:spPr bwMode="auto">
          <a:xfrm>
            <a:off x="0" y="729970"/>
            <a:ext cx="5450272" cy="507105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900544" y="5824035"/>
            <a:ext cx="400396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uk-UA" sz="1600" b="1" i="0" u="none" strike="noStrike" cap="none" normalizeH="0" baseline="0" dirty="0" smtClean="0">
                <a:ln>
                  <a:noFill/>
                </a:ln>
                <a:solidFill>
                  <a:srgbClr val="002060"/>
                </a:solidFill>
                <a:effectLst/>
                <a:latin typeface="Arial" panose="020B0604020202020204" pitchFamily="34" charset="0"/>
                <a:ea typeface="Times New Roman" panose="02020603050405020304" pitchFamily="18" charset="0"/>
              </a:rPr>
              <a:t>Вихідні дані для розрахунку запасу пластичності</a:t>
            </a:r>
            <a:endParaRPr kumimoji="0" lang="uk-UA" altLang="uk-UA" sz="2000" b="1" i="0" u="none" strike="noStrike" cap="none" normalizeH="0" baseline="0" dirty="0" smtClean="0">
              <a:ln>
                <a:noFill/>
              </a:ln>
              <a:solidFill>
                <a:srgbClr val="002060"/>
              </a:solidFill>
              <a:effectLst/>
              <a:latin typeface="Arial" panose="020B0604020202020204" pitchFamily="34" charset="0"/>
            </a:endParaRPr>
          </a:p>
        </p:txBody>
      </p:sp>
      <p:pic>
        <p:nvPicPr>
          <p:cNvPr id="6" name="Рисунок 5"/>
          <p:cNvPicPr/>
          <p:nvPr/>
        </p:nvPicPr>
        <p:blipFill rotWithShape="1">
          <a:blip r:embed="rId3"/>
          <a:srcRect l="38282" t="37645" r="17523" b="13360"/>
          <a:stretch/>
        </p:blipFill>
        <p:spPr bwMode="auto">
          <a:xfrm>
            <a:off x="5450272" y="723229"/>
            <a:ext cx="6741728" cy="5100806"/>
          </a:xfrm>
          <a:prstGeom prst="rect">
            <a:avLst/>
          </a:prstGeom>
          <a:ln>
            <a:noFill/>
          </a:ln>
          <a:extLst>
            <a:ext uri="{53640926-AAD7-44D8-BBD7-CCE9431645EC}">
              <a14:shadowObscured xmlns:a14="http://schemas.microsoft.com/office/drawing/2010/main"/>
            </a:ext>
          </a:extLst>
        </p:spPr>
      </p:pic>
      <p:sp>
        <p:nvSpPr>
          <p:cNvPr id="5" name="Прямоугольник 4"/>
          <p:cNvSpPr/>
          <p:nvPr/>
        </p:nvSpPr>
        <p:spPr>
          <a:xfrm>
            <a:off x="5234322" y="5835902"/>
            <a:ext cx="6096000" cy="646331"/>
          </a:xfrm>
          <a:prstGeom prst="rect">
            <a:avLst/>
          </a:prstGeom>
        </p:spPr>
        <p:txBody>
          <a:bodyPr>
            <a:spAutoFit/>
          </a:bodyPr>
          <a:lstStyle/>
          <a:p>
            <a:pPr algn="ctr">
              <a:spcAft>
                <a:spcPts val="1000"/>
              </a:spcAft>
            </a:pPr>
            <a:r>
              <a:rPr lang="uk-UA" b="1" i="0" dirty="0" smtClean="0">
                <a:solidFill>
                  <a:srgbClr val="002060"/>
                </a:solidFill>
                <a:effectLst/>
                <a:latin typeface="Times New Roman" panose="02020603050405020304" pitchFamily="18" charset="0"/>
                <a:ea typeface="Times New Roman" panose="02020603050405020304" pitchFamily="18" charset="0"/>
              </a:rPr>
              <a:t>Розрахункова схема процесу осаджування  циліндричних заготовок</a:t>
            </a:r>
            <a:endParaRPr lang="uk-UA" sz="1050" b="1" i="1" dirty="0">
              <a:solidFill>
                <a:srgbClr val="00206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29309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rotWithShape="1">
          <a:blip r:embed="rId2"/>
          <a:srcRect l="37814" t="33493" r="17368" b="5887"/>
          <a:stretch/>
        </p:blipFill>
        <p:spPr bwMode="auto">
          <a:xfrm>
            <a:off x="0" y="-1"/>
            <a:ext cx="5989984" cy="5934671"/>
          </a:xfrm>
          <a:prstGeom prst="rect">
            <a:avLst/>
          </a:prstGeom>
          <a:ln>
            <a:noFill/>
          </a:ln>
          <a:extLst>
            <a:ext uri="{53640926-AAD7-44D8-BBD7-CCE9431645EC}">
              <a14:shadowObscured xmlns:a14="http://schemas.microsoft.com/office/drawing/2010/main"/>
            </a:ext>
          </a:extLst>
        </p:spPr>
      </p:pic>
      <p:sp>
        <p:nvSpPr>
          <p:cNvPr id="3" name="Прямоугольник 2"/>
          <p:cNvSpPr/>
          <p:nvPr/>
        </p:nvSpPr>
        <p:spPr>
          <a:xfrm>
            <a:off x="-106016" y="5934670"/>
            <a:ext cx="6096000" cy="923330"/>
          </a:xfrm>
          <a:prstGeom prst="rect">
            <a:avLst/>
          </a:prstGeom>
        </p:spPr>
        <p:txBody>
          <a:bodyPr wrap="square">
            <a:spAutoFit/>
          </a:bodyPr>
          <a:lstStyle/>
          <a:p>
            <a:pPr algn="ctr"/>
            <a:r>
              <a:rPr lang="uk-UA" b="1" i="1" dirty="0" smtClean="0">
                <a:solidFill>
                  <a:srgbClr val="002060"/>
                </a:solidFill>
                <a:effectLst/>
                <a:latin typeface="Times New Roman" panose="02020603050405020304" pitchFamily="18" charset="0"/>
                <a:ea typeface="Times New Roman" panose="02020603050405020304" pitchFamily="18" charset="0"/>
              </a:rPr>
              <a:t>Апроксимація діаграми пластичності </a:t>
            </a:r>
            <a:r>
              <a:rPr lang="uk-UA" b="1" i="1" dirty="0" err="1" smtClean="0">
                <a:solidFill>
                  <a:srgbClr val="002060"/>
                </a:solidFill>
                <a:effectLst/>
                <a:latin typeface="Times New Roman" panose="02020603050405020304" pitchFamily="18" charset="0"/>
                <a:ea typeface="Times New Roman" panose="02020603050405020304" pitchFamily="18" charset="0"/>
              </a:rPr>
              <a:t>полінолом</a:t>
            </a:r>
            <a:r>
              <a:rPr lang="uk-UA" b="1" i="1" dirty="0" smtClean="0">
                <a:solidFill>
                  <a:srgbClr val="002060"/>
                </a:solidFill>
                <a:effectLst/>
                <a:latin typeface="Times New Roman" panose="02020603050405020304" pitchFamily="18" charset="0"/>
                <a:ea typeface="Times New Roman" panose="02020603050405020304" pitchFamily="18" charset="0"/>
              </a:rPr>
              <a:t> третього порядку за допомогою вбудованої функції </a:t>
            </a:r>
            <a:r>
              <a:rPr lang="uk-UA" b="1" i="1" dirty="0" err="1" smtClean="0">
                <a:solidFill>
                  <a:srgbClr val="002060"/>
                </a:solidFill>
                <a:effectLst/>
                <a:latin typeface="Times New Roman" panose="02020603050405020304" pitchFamily="18" charset="0"/>
                <a:ea typeface="Times New Roman" panose="02020603050405020304" pitchFamily="18" charset="0"/>
              </a:rPr>
              <a:t>regress</a:t>
            </a:r>
            <a:endParaRPr lang="uk-UA" b="1" dirty="0">
              <a:solidFill>
                <a:srgbClr val="002060"/>
              </a:solidFill>
            </a:endParaRPr>
          </a:p>
        </p:txBody>
      </p:sp>
      <p:pic>
        <p:nvPicPr>
          <p:cNvPr id="4" name="Рисунок 3"/>
          <p:cNvPicPr/>
          <p:nvPr/>
        </p:nvPicPr>
        <p:blipFill rotWithShape="1">
          <a:blip r:embed="rId3"/>
          <a:srcRect l="42795" t="25743" r="29817" b="4502"/>
          <a:stretch/>
        </p:blipFill>
        <p:spPr bwMode="auto">
          <a:xfrm>
            <a:off x="6153330" y="0"/>
            <a:ext cx="5495332" cy="5934670"/>
          </a:xfrm>
          <a:prstGeom prst="rect">
            <a:avLst/>
          </a:prstGeom>
          <a:ln>
            <a:noFill/>
          </a:ln>
          <a:extLst>
            <a:ext uri="{53640926-AAD7-44D8-BBD7-CCE9431645EC}">
              <a14:shadowObscured xmlns:a14="http://schemas.microsoft.com/office/drawing/2010/main"/>
            </a:ext>
          </a:extLst>
        </p:spPr>
      </p:pic>
      <p:sp>
        <p:nvSpPr>
          <p:cNvPr id="5" name="Прямоугольник 4"/>
          <p:cNvSpPr/>
          <p:nvPr/>
        </p:nvSpPr>
        <p:spPr>
          <a:xfrm>
            <a:off x="7133589" y="6211669"/>
            <a:ext cx="4045788" cy="400110"/>
          </a:xfrm>
          <a:prstGeom prst="rect">
            <a:avLst/>
          </a:prstGeom>
        </p:spPr>
        <p:txBody>
          <a:bodyPr wrap="none">
            <a:spAutoFit/>
          </a:bodyPr>
          <a:lstStyle/>
          <a:p>
            <a:r>
              <a:rPr lang="uk-UA" sz="2000" b="1" i="1" dirty="0" smtClean="0">
                <a:solidFill>
                  <a:srgbClr val="002060"/>
                </a:solidFill>
                <a:effectLst/>
                <a:latin typeface="Times New Roman" panose="02020603050405020304" pitchFamily="18" charset="0"/>
                <a:ea typeface="Times New Roman" panose="02020603050405020304" pitchFamily="18" charset="0"/>
              </a:rPr>
              <a:t>Розрахунок ресурсу пластичності</a:t>
            </a:r>
            <a:endParaRPr lang="uk-UA" sz="2000" b="1" dirty="0">
              <a:solidFill>
                <a:srgbClr val="002060"/>
              </a:solidFill>
            </a:endParaRPr>
          </a:p>
        </p:txBody>
      </p:sp>
    </p:spTree>
    <p:extLst>
      <p:ext uri="{BB962C8B-B14F-4D97-AF65-F5344CB8AC3E}">
        <p14:creationId xmlns:p14="http://schemas.microsoft.com/office/powerpoint/2010/main" val="2460111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1349" y="257550"/>
            <a:ext cx="9982989" cy="523220"/>
          </a:xfrm>
          <a:prstGeom prst="rect">
            <a:avLst/>
          </a:prstGeom>
        </p:spPr>
        <p:txBody>
          <a:bodyPr wrap="none">
            <a:spAutoFit/>
          </a:bodyPr>
          <a:lstStyle/>
          <a:p>
            <a:r>
              <a:rPr lang="uk-UA" sz="2800" b="1" dirty="0" smtClean="0">
                <a:solidFill>
                  <a:srgbClr val="002060"/>
                </a:solidFill>
                <a:effectLst/>
                <a:latin typeface="Times New Roman" panose="02020603050405020304" pitchFamily="18" charset="0"/>
                <a:ea typeface="Times New Roman" panose="02020603050405020304" pitchFamily="18" charset="0"/>
              </a:rPr>
              <a:t>МЕТОДИКА ВИПРОБУВАНЬ НА РОЗТЯГ, СТИСК І ЗСУВ</a:t>
            </a:r>
            <a:endParaRPr lang="uk-UA" sz="2800" b="1" dirty="0">
              <a:solidFill>
                <a:srgbClr val="002060"/>
              </a:solidFill>
            </a:endParaRPr>
          </a:p>
        </p:txBody>
      </p:sp>
      <p:pic>
        <p:nvPicPr>
          <p:cNvPr id="8" name="Рисунок 7"/>
          <p:cNvPicPr>
            <a:picLocks noChangeAspect="1"/>
          </p:cNvPicPr>
          <p:nvPr/>
        </p:nvPicPr>
        <p:blipFill rotWithShape="1">
          <a:blip r:embed="rId3"/>
          <a:srcRect l="7443" t="29340" r="5881" b="21354"/>
          <a:stretch/>
        </p:blipFill>
        <p:spPr>
          <a:xfrm>
            <a:off x="351219" y="795331"/>
            <a:ext cx="6393288" cy="2044700"/>
          </a:xfrm>
          <a:prstGeom prst="rect">
            <a:avLst/>
          </a:prstGeom>
        </p:spPr>
      </p:pic>
      <p:sp>
        <p:nvSpPr>
          <p:cNvPr id="9" name="Прямоугольник 8"/>
          <p:cNvSpPr/>
          <p:nvPr/>
        </p:nvSpPr>
        <p:spPr>
          <a:xfrm>
            <a:off x="318487" y="2882664"/>
            <a:ext cx="6162713" cy="369332"/>
          </a:xfrm>
          <a:prstGeom prst="rect">
            <a:avLst/>
          </a:prstGeom>
        </p:spPr>
        <p:txBody>
          <a:bodyPr wrap="none">
            <a:spAutoFit/>
          </a:bodyPr>
          <a:lstStyle/>
          <a:p>
            <a:r>
              <a:rPr lang="uk-UA" dirty="0">
                <a:latin typeface="Times New Roman" panose="02020603050405020304" pitchFamily="18" charset="0"/>
                <a:ea typeface="Times New Roman" panose="02020603050405020304" pitchFamily="18" charset="0"/>
              </a:rPr>
              <a:t>Механічні властивості металів, використаних в дослідженні </a:t>
            </a:r>
            <a:endParaRPr lang="uk-UA" dirty="0"/>
          </a:p>
        </p:txBody>
      </p:sp>
      <p:sp>
        <p:nvSpPr>
          <p:cNvPr id="10" name="Rectangle 6"/>
          <p:cNvSpPr>
            <a:spLocks noChangeArrowheads="1"/>
          </p:cNvSpPr>
          <p:nvPr/>
        </p:nvSpPr>
        <p:spPr bwMode="auto">
          <a:xfrm>
            <a:off x="495299" y="3403599"/>
            <a:ext cx="2176206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11" name="Объект 10"/>
          <p:cNvGraphicFramePr>
            <a:graphicFrameLocks noChangeAspect="1"/>
          </p:cNvGraphicFramePr>
          <p:nvPr>
            <p:extLst>
              <p:ext uri="{D42A27DB-BD31-4B8C-83A1-F6EECF244321}">
                <p14:modId xmlns:p14="http://schemas.microsoft.com/office/powerpoint/2010/main" val="3008467289"/>
              </p:ext>
            </p:extLst>
          </p:nvPr>
        </p:nvGraphicFramePr>
        <p:xfrm>
          <a:off x="318487" y="3251996"/>
          <a:ext cx="2638667" cy="957581"/>
        </p:xfrm>
        <a:graphic>
          <a:graphicData uri="http://schemas.openxmlformats.org/presentationml/2006/ole">
            <mc:AlternateContent xmlns:mc="http://schemas.openxmlformats.org/markup-compatibility/2006">
              <mc:Choice xmlns:v="urn:schemas-microsoft-com:vml" Requires="v">
                <p:oleObj spid="_x0000_s2116" name="Equation" r:id="rId4" imgW="1193800" imgH="431800" progId="Equation.DSMT4">
                  <p:embed/>
                </p:oleObj>
              </mc:Choice>
              <mc:Fallback>
                <p:oleObj name="Equation" r:id="rId4" imgW="1193800" imgH="431800" progId="Equation.DSMT4">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8487" y="3251996"/>
                        <a:ext cx="2638667" cy="957581"/>
                      </a:xfrm>
                      <a:prstGeom prst="rect">
                        <a:avLst/>
                      </a:prstGeom>
                      <a:noFill/>
                    </p:spPr>
                  </p:pic>
                </p:oleObj>
              </mc:Fallback>
            </mc:AlternateContent>
          </a:graphicData>
        </a:graphic>
      </p:graphicFrame>
      <p:sp>
        <p:nvSpPr>
          <p:cNvPr id="12" name="Rectangle 8"/>
          <p:cNvSpPr>
            <a:spLocks noChangeArrowheads="1"/>
          </p:cNvSpPr>
          <p:nvPr/>
        </p:nvSpPr>
        <p:spPr bwMode="auto">
          <a:xfrm>
            <a:off x="318487" y="440689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3" name="Объект 12"/>
          <p:cNvGraphicFramePr>
            <a:graphicFrameLocks noChangeAspect="1"/>
          </p:cNvGraphicFramePr>
          <p:nvPr>
            <p:extLst>
              <p:ext uri="{D42A27DB-BD31-4B8C-83A1-F6EECF244321}">
                <p14:modId xmlns:p14="http://schemas.microsoft.com/office/powerpoint/2010/main" val="1925503176"/>
              </p:ext>
            </p:extLst>
          </p:nvPr>
        </p:nvGraphicFramePr>
        <p:xfrm>
          <a:off x="418559" y="4406900"/>
          <a:ext cx="2115636" cy="958886"/>
        </p:xfrm>
        <a:graphic>
          <a:graphicData uri="http://schemas.openxmlformats.org/presentationml/2006/ole">
            <mc:AlternateContent xmlns:mc="http://schemas.openxmlformats.org/markup-compatibility/2006">
              <mc:Choice xmlns:v="urn:schemas-microsoft-com:vml" Requires="v">
                <p:oleObj spid="_x0000_s2117" name="Equation" r:id="rId6" imgW="977900" imgH="431800" progId="Equation.DSMT4">
                  <p:embed/>
                </p:oleObj>
              </mc:Choice>
              <mc:Fallback>
                <p:oleObj name="Equation" r:id="rId6" imgW="977900" imgH="43180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8559" y="4406900"/>
                        <a:ext cx="2115636" cy="958886"/>
                      </a:xfrm>
                      <a:prstGeom prst="rect">
                        <a:avLst/>
                      </a:prstGeom>
                      <a:noFill/>
                    </p:spPr>
                  </p:pic>
                </p:oleObj>
              </mc:Fallback>
            </mc:AlternateContent>
          </a:graphicData>
        </a:graphic>
      </p:graphicFrame>
      <p:sp>
        <p:nvSpPr>
          <p:cNvPr id="14" name="Rectangle 10"/>
          <p:cNvSpPr>
            <a:spLocks noChangeArrowheads="1"/>
          </p:cNvSpPr>
          <p:nvPr/>
        </p:nvSpPr>
        <p:spPr bwMode="auto">
          <a:xfrm>
            <a:off x="418558" y="556552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graphicFrame>
        <p:nvGraphicFramePr>
          <p:cNvPr id="15" name="Объект 14"/>
          <p:cNvGraphicFramePr>
            <a:graphicFrameLocks noChangeAspect="1"/>
          </p:cNvGraphicFramePr>
          <p:nvPr>
            <p:extLst>
              <p:ext uri="{D42A27DB-BD31-4B8C-83A1-F6EECF244321}">
                <p14:modId xmlns:p14="http://schemas.microsoft.com/office/powerpoint/2010/main" val="199069363"/>
              </p:ext>
            </p:extLst>
          </p:nvPr>
        </p:nvGraphicFramePr>
        <p:xfrm>
          <a:off x="418558" y="5388525"/>
          <a:ext cx="1841316" cy="939447"/>
        </p:xfrm>
        <a:graphic>
          <a:graphicData uri="http://schemas.openxmlformats.org/presentationml/2006/ole">
            <mc:AlternateContent xmlns:mc="http://schemas.openxmlformats.org/markup-compatibility/2006">
              <mc:Choice xmlns:v="urn:schemas-microsoft-com:vml" Requires="v">
                <p:oleObj spid="_x0000_s2118" name="Equation" r:id="rId8" imgW="837836" imgH="431613" progId="Equation.DSMT4">
                  <p:embed/>
                </p:oleObj>
              </mc:Choice>
              <mc:Fallback>
                <p:oleObj name="Equation" r:id="rId8" imgW="837836" imgH="431613" progId="Equation.DSMT4">
                  <p:embed/>
                  <p:pic>
                    <p:nvPicPr>
                      <p:cNvPr id="0"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8558" y="5388525"/>
                        <a:ext cx="1841316" cy="939447"/>
                      </a:xfrm>
                      <a:prstGeom prst="rect">
                        <a:avLst/>
                      </a:prstGeom>
                      <a:noFill/>
                    </p:spPr>
                  </p:pic>
                </p:oleObj>
              </mc:Fallback>
            </mc:AlternateContent>
          </a:graphicData>
        </a:graphic>
      </p:graphicFrame>
      <p:pic>
        <p:nvPicPr>
          <p:cNvPr id="16" name="Рисунок 15"/>
          <p:cNvPicPr/>
          <p:nvPr/>
        </p:nvPicPr>
        <p:blipFill rotWithShape="1">
          <a:blip r:embed="rId10"/>
          <a:srcRect l="9025" t="12733" r="52693" b="11700"/>
          <a:stretch/>
        </p:blipFill>
        <p:spPr bwMode="auto">
          <a:xfrm>
            <a:off x="7257571" y="738770"/>
            <a:ext cx="4446749" cy="4739505"/>
          </a:xfrm>
          <a:prstGeom prst="rect">
            <a:avLst/>
          </a:prstGeom>
          <a:ln>
            <a:noFill/>
          </a:ln>
          <a:extLst>
            <a:ext uri="{53640926-AAD7-44D8-BBD7-CCE9431645EC}">
              <a14:shadowObscured xmlns:a14="http://schemas.microsoft.com/office/drawing/2010/main"/>
            </a:ext>
          </a:extLst>
        </p:spPr>
      </p:pic>
      <p:sp>
        <p:nvSpPr>
          <p:cNvPr id="17" name="Прямоугольник 16"/>
          <p:cNvSpPr/>
          <p:nvPr/>
        </p:nvSpPr>
        <p:spPr>
          <a:xfrm>
            <a:off x="6069362" y="5364481"/>
            <a:ext cx="6248400" cy="1323439"/>
          </a:xfrm>
          <a:prstGeom prst="rect">
            <a:avLst/>
          </a:prstGeom>
        </p:spPr>
        <p:txBody>
          <a:bodyPr wrap="square">
            <a:spAutoFit/>
          </a:bodyPr>
          <a:lstStyle/>
          <a:p>
            <a:pPr algn="ctr">
              <a:spcAft>
                <a:spcPts val="0"/>
              </a:spcAft>
            </a:pPr>
            <a:r>
              <a:rPr lang="uk-UA" sz="2000" b="1" dirty="0">
                <a:latin typeface="Times New Roman" panose="02020603050405020304" pitchFamily="18" charset="0"/>
                <a:ea typeface="Times New Roman" panose="02020603050405020304" pitchFamily="18" charset="0"/>
              </a:rPr>
              <a:t>Залежність граничної степені деформації стиску відносно </a:t>
            </a:r>
            <a:r>
              <a:rPr lang="uk-UA" sz="2000" b="1" dirty="0" smtClean="0">
                <a:latin typeface="Times New Roman" panose="02020603050405020304" pitchFamily="18" charset="0"/>
                <a:ea typeface="Times New Roman" panose="02020603050405020304" pitchFamily="18" charset="0"/>
              </a:rPr>
              <a:t>гідростатичного </a:t>
            </a:r>
            <a:r>
              <a:rPr lang="uk-UA" sz="2000" b="1" dirty="0">
                <a:latin typeface="Times New Roman" panose="02020603050405020304" pitchFamily="18" charset="0"/>
                <a:ea typeface="Times New Roman" panose="02020603050405020304" pitchFamily="18" charset="0"/>
              </a:rPr>
              <a:t>тиску: </a:t>
            </a:r>
            <a:endParaRPr lang="uk-UA" sz="1100" b="1" i="1" dirty="0">
              <a:latin typeface="Times New Roman" panose="02020603050405020304" pitchFamily="18" charset="0"/>
              <a:ea typeface="Times New Roman" panose="02020603050405020304" pitchFamily="18" charset="0"/>
            </a:endParaRPr>
          </a:p>
          <a:p>
            <a:pPr algn="ctr">
              <a:spcAft>
                <a:spcPts val="0"/>
              </a:spcAft>
            </a:pPr>
            <a:r>
              <a:rPr lang="uk-UA" sz="2000" b="1" dirty="0">
                <a:latin typeface="Times New Roman" panose="02020603050405020304" pitchFamily="18" charset="0"/>
                <a:ea typeface="Times New Roman" panose="02020603050405020304" pitchFamily="18" charset="0"/>
              </a:rPr>
              <a:t>1- сталь 20; 2 - сталь 45; 3- ШХ15; 4 - 30ХГСА; 5 - Х18Н10Т</a:t>
            </a:r>
            <a:endParaRPr lang="uk-UA" sz="1100" b="1" i="1" dirty="0">
              <a:effectLst/>
              <a:latin typeface="Times New Roman" panose="02020603050405020304" pitchFamily="18" charset="0"/>
              <a:ea typeface="Times New Roman" panose="02020603050405020304" pitchFamily="18" charset="0"/>
            </a:endParaRPr>
          </a:p>
        </p:txBody>
      </p:sp>
      <p:sp>
        <p:nvSpPr>
          <p:cNvPr id="18" name="Rectangle 15"/>
          <p:cNvSpPr>
            <a:spLocks noChangeArrowheads="1"/>
          </p:cNvSpPr>
          <p:nvPr/>
        </p:nvSpPr>
        <p:spPr bwMode="auto">
          <a:xfrm>
            <a:off x="3522800" y="3335522"/>
            <a:ext cx="1613663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19" name="Объект 18"/>
          <p:cNvGraphicFramePr>
            <a:graphicFrameLocks noChangeAspect="1"/>
          </p:cNvGraphicFramePr>
          <p:nvPr>
            <p:extLst>
              <p:ext uri="{D42A27DB-BD31-4B8C-83A1-F6EECF244321}">
                <p14:modId xmlns:p14="http://schemas.microsoft.com/office/powerpoint/2010/main" val="2877619475"/>
              </p:ext>
            </p:extLst>
          </p:nvPr>
        </p:nvGraphicFramePr>
        <p:xfrm>
          <a:off x="3522799" y="3335523"/>
          <a:ext cx="2716291" cy="874054"/>
        </p:xfrm>
        <a:graphic>
          <a:graphicData uri="http://schemas.openxmlformats.org/presentationml/2006/ole">
            <mc:AlternateContent xmlns:mc="http://schemas.openxmlformats.org/markup-compatibility/2006">
              <mc:Choice xmlns:v="urn:schemas-microsoft-com:vml" Requires="v">
                <p:oleObj spid="_x0000_s2119" name="Equation" r:id="rId11" imgW="1536700" imgH="482600" progId="Equation.DSMT4">
                  <p:embed/>
                </p:oleObj>
              </mc:Choice>
              <mc:Fallback>
                <p:oleObj name="Equation" r:id="rId11" imgW="1536700" imgH="482600" progId="Equation.DSMT4">
                  <p:embed/>
                  <p:pic>
                    <p:nvPicPr>
                      <p:cNvPr id="0" name="Object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22799" y="3335523"/>
                        <a:ext cx="2716291" cy="874054"/>
                      </a:xfrm>
                      <a:prstGeom prst="rect">
                        <a:avLst/>
                      </a:prstGeom>
                      <a:noFill/>
                    </p:spPr>
                  </p:pic>
                </p:oleObj>
              </mc:Fallback>
            </mc:AlternateContent>
          </a:graphicData>
        </a:graphic>
      </p:graphicFrame>
      <p:sp>
        <p:nvSpPr>
          <p:cNvPr id="20" name="Rectangle 17"/>
          <p:cNvSpPr>
            <a:spLocks noChangeArrowheads="1"/>
          </p:cNvSpPr>
          <p:nvPr/>
        </p:nvSpPr>
        <p:spPr bwMode="auto">
          <a:xfrm>
            <a:off x="3362356" y="4252184"/>
            <a:ext cx="1919371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graphicFrame>
        <p:nvGraphicFramePr>
          <p:cNvPr id="21" name="Объект 20"/>
          <p:cNvGraphicFramePr>
            <a:graphicFrameLocks noChangeAspect="1"/>
          </p:cNvGraphicFramePr>
          <p:nvPr>
            <p:extLst>
              <p:ext uri="{D42A27DB-BD31-4B8C-83A1-F6EECF244321}">
                <p14:modId xmlns:p14="http://schemas.microsoft.com/office/powerpoint/2010/main" val="939684343"/>
              </p:ext>
            </p:extLst>
          </p:nvPr>
        </p:nvGraphicFramePr>
        <p:xfrm>
          <a:off x="3362357" y="4252185"/>
          <a:ext cx="2414209" cy="1679450"/>
        </p:xfrm>
        <a:graphic>
          <a:graphicData uri="http://schemas.openxmlformats.org/presentationml/2006/ole">
            <mc:AlternateContent xmlns:mc="http://schemas.openxmlformats.org/markup-compatibility/2006">
              <mc:Choice xmlns:v="urn:schemas-microsoft-com:vml" Requires="v">
                <p:oleObj spid="_x0000_s2120" name="Equation" r:id="rId13" imgW="1371600" imgH="952500" progId="Equation.DSMT4">
                  <p:embed/>
                </p:oleObj>
              </mc:Choice>
              <mc:Fallback>
                <p:oleObj name="Equation" r:id="rId13" imgW="1371600" imgH="952500" progId="Equation.DSMT4">
                  <p:embed/>
                  <p:pic>
                    <p:nvPicPr>
                      <p:cNvPr id="0" name="Object 1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62357" y="4252185"/>
                        <a:ext cx="2414209" cy="1679450"/>
                      </a:xfrm>
                      <a:prstGeom prst="rect">
                        <a:avLst/>
                      </a:prstGeom>
                      <a:noFill/>
                    </p:spPr>
                  </p:pic>
                </p:oleObj>
              </mc:Fallback>
            </mc:AlternateContent>
          </a:graphicData>
        </a:graphic>
      </p:graphicFrame>
    </p:spTree>
    <p:extLst>
      <p:ext uri="{BB962C8B-B14F-4D97-AF65-F5344CB8AC3E}">
        <p14:creationId xmlns:p14="http://schemas.microsoft.com/office/powerpoint/2010/main" val="3015135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588981923"/>
              </p:ext>
            </p:extLst>
          </p:nvPr>
        </p:nvGraphicFramePr>
        <p:xfrm>
          <a:off x="112872" y="250666"/>
          <a:ext cx="8104028" cy="2843265"/>
        </p:xfrm>
        <a:graphic>
          <a:graphicData uri="http://schemas.openxmlformats.org/drawingml/2006/table">
            <a:tbl>
              <a:tblPr firstRow="1" firstCol="1" bandRow="1">
                <a:tableStyleId>{284E427A-3D55-4303-BF80-6455036E1DE7}</a:tableStyleId>
              </a:tblPr>
              <a:tblGrid>
                <a:gridCol w="2441507"/>
                <a:gridCol w="1131165"/>
                <a:gridCol w="1132839"/>
                <a:gridCol w="1132839"/>
                <a:gridCol w="1132839"/>
                <a:gridCol w="1132839"/>
              </a:tblGrid>
              <a:tr h="272363">
                <a:tc rowSpan="2">
                  <a:txBody>
                    <a:bodyPr/>
                    <a:lstStyle/>
                    <a:p>
                      <a:pPr algn="ctr">
                        <a:lnSpc>
                          <a:spcPct val="150000"/>
                        </a:lnSpc>
                        <a:spcAft>
                          <a:spcPts val="0"/>
                        </a:spcAft>
                        <a:tabLst>
                          <a:tab pos="1085850" algn="l"/>
                        </a:tabLst>
                      </a:pPr>
                      <a:r>
                        <a:rPr lang="uk-UA" sz="1200" dirty="0">
                          <a:effectLst/>
                        </a:rPr>
                        <a:t>Вид випробувань</a:t>
                      </a:r>
                      <a:endParaRPr lang="uk-U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gridSpan="5">
                  <a:txBody>
                    <a:bodyPr/>
                    <a:lstStyle/>
                    <a:p>
                      <a:pPr algn="ctr">
                        <a:lnSpc>
                          <a:spcPct val="150000"/>
                        </a:lnSpc>
                        <a:spcAft>
                          <a:spcPts val="0"/>
                        </a:spcAft>
                        <a:tabLst>
                          <a:tab pos="1085850" algn="l"/>
                        </a:tabLst>
                      </a:pPr>
                      <a:r>
                        <a:rPr lang="uk-UA" sz="1200">
                          <a:effectLst/>
                        </a:rPr>
                        <a:t>Марка сталі</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uk-UA"/>
                    </a:p>
                  </a:txBody>
                  <a:tcPr/>
                </a:tc>
                <a:tc hMerge="1">
                  <a:txBody>
                    <a:bodyPr/>
                    <a:lstStyle/>
                    <a:p>
                      <a:endParaRPr lang="uk-UA"/>
                    </a:p>
                  </a:txBody>
                  <a:tcPr/>
                </a:tc>
                <a:tc hMerge="1">
                  <a:txBody>
                    <a:bodyPr/>
                    <a:lstStyle/>
                    <a:p>
                      <a:endParaRPr lang="uk-UA"/>
                    </a:p>
                  </a:txBody>
                  <a:tcPr/>
                </a:tc>
                <a:tc hMerge="1">
                  <a:txBody>
                    <a:bodyPr/>
                    <a:lstStyle/>
                    <a:p>
                      <a:endParaRPr lang="uk-UA"/>
                    </a:p>
                  </a:txBody>
                  <a:tcPr/>
                </a:tc>
              </a:tr>
              <a:tr h="272363">
                <a:tc vMerge="1">
                  <a:txBody>
                    <a:bodyPr/>
                    <a:lstStyle/>
                    <a:p>
                      <a:endParaRPr lang="uk-UA"/>
                    </a:p>
                  </a:txBody>
                  <a:tcPr/>
                </a:tc>
                <a:tc>
                  <a:txBody>
                    <a:bodyPr/>
                    <a:lstStyle/>
                    <a:p>
                      <a:pPr algn="ctr">
                        <a:lnSpc>
                          <a:spcPct val="150000"/>
                        </a:lnSpc>
                        <a:spcAft>
                          <a:spcPts val="0"/>
                        </a:spcAft>
                        <a:tabLst>
                          <a:tab pos="1085850" algn="l"/>
                        </a:tabLst>
                      </a:pPr>
                      <a:r>
                        <a:rPr lang="uk-UA" sz="1200">
                          <a:effectLst/>
                        </a:rPr>
                        <a:t>20</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45</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ШХ15</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30ХГСА</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Х18Н9Т</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581995">
                <a:tc>
                  <a:txBody>
                    <a:bodyPr/>
                    <a:lstStyle/>
                    <a:p>
                      <a:pPr>
                        <a:lnSpc>
                          <a:spcPct val="150000"/>
                        </a:lnSpc>
                        <a:spcAft>
                          <a:spcPts val="0"/>
                        </a:spcAft>
                        <a:tabLst>
                          <a:tab pos="1085850" algn="l"/>
                        </a:tabLst>
                      </a:pPr>
                      <a:r>
                        <a:rPr lang="uk-UA" sz="1200">
                          <a:effectLst/>
                        </a:rPr>
                        <a:t>Розтяг зразків з шийкою</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0,0647</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0,0877</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0,1187</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0,1380</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dirty="0">
                          <a:effectLst/>
                        </a:rPr>
                        <a:t>0,2160</a:t>
                      </a:r>
                      <a:endParaRPr lang="uk-U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272363">
                <a:tc>
                  <a:txBody>
                    <a:bodyPr/>
                    <a:lstStyle/>
                    <a:p>
                      <a:pPr>
                        <a:lnSpc>
                          <a:spcPct val="150000"/>
                        </a:lnSpc>
                        <a:spcAft>
                          <a:spcPts val="0"/>
                        </a:spcAft>
                        <a:tabLst>
                          <a:tab pos="1085850" algn="l"/>
                        </a:tabLst>
                      </a:pPr>
                      <a:r>
                        <a:rPr lang="uk-UA" sz="1200">
                          <a:effectLst/>
                        </a:rPr>
                        <a:t>Згин плоских зразків</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0,0831</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0,0321</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0,1005</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0,0520</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0,0812</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581995">
                <a:tc>
                  <a:txBody>
                    <a:bodyPr/>
                    <a:lstStyle/>
                    <a:p>
                      <a:pPr>
                        <a:lnSpc>
                          <a:spcPct val="150000"/>
                        </a:lnSpc>
                        <a:spcAft>
                          <a:spcPts val="0"/>
                        </a:spcAft>
                        <a:tabLst>
                          <a:tab pos="1085850" algn="l"/>
                        </a:tabLst>
                      </a:pPr>
                      <a:r>
                        <a:rPr lang="uk-UA" sz="1200">
                          <a:effectLst/>
                        </a:rPr>
                        <a:t>Згин зразків квадратного перерізу</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0,1047</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0,0887</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0,1157</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0,2350</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0,2285</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272363">
                <a:tc>
                  <a:txBody>
                    <a:bodyPr/>
                    <a:lstStyle/>
                    <a:p>
                      <a:pPr>
                        <a:lnSpc>
                          <a:spcPct val="150000"/>
                        </a:lnSpc>
                        <a:spcAft>
                          <a:spcPts val="0"/>
                        </a:spcAft>
                        <a:tabLst>
                          <a:tab pos="1085850" algn="l"/>
                        </a:tabLst>
                      </a:pPr>
                      <a:r>
                        <a:rPr lang="uk-UA" sz="1200">
                          <a:effectLst/>
                        </a:rPr>
                        <a:t>Згин - осаджування</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0,0115</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0,0944</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0,0171</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0,1170</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0,0118</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581995">
                <a:tc>
                  <a:txBody>
                    <a:bodyPr/>
                    <a:lstStyle/>
                    <a:p>
                      <a:pPr>
                        <a:lnSpc>
                          <a:spcPct val="150000"/>
                        </a:lnSpc>
                        <a:spcAft>
                          <a:spcPts val="0"/>
                        </a:spcAft>
                        <a:tabLst>
                          <a:tab pos="1085850" algn="l"/>
                        </a:tabLst>
                      </a:pPr>
                      <a:r>
                        <a:rPr lang="uk-UA" sz="1200">
                          <a:effectLst/>
                        </a:rPr>
                        <a:t>Осаджування в стиснутій рідині</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0,0986</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0,0264</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a:effectLst/>
                        </a:rPr>
                        <a:t>-</a:t>
                      </a:r>
                      <a:endParaRPr lang="uk-UA"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50000"/>
                        </a:lnSpc>
                        <a:spcAft>
                          <a:spcPts val="0"/>
                        </a:spcAft>
                        <a:tabLst>
                          <a:tab pos="1085850" algn="l"/>
                        </a:tabLst>
                      </a:pPr>
                      <a:r>
                        <a:rPr lang="uk-UA" sz="1200" dirty="0">
                          <a:effectLst/>
                        </a:rPr>
                        <a:t>-</a:t>
                      </a:r>
                      <a:endParaRPr lang="uk-UA"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
        <p:nvSpPr>
          <p:cNvPr id="3" name="Прямоугольник 2"/>
          <p:cNvSpPr/>
          <p:nvPr/>
        </p:nvSpPr>
        <p:spPr>
          <a:xfrm>
            <a:off x="8458200" y="231609"/>
            <a:ext cx="3225800" cy="2862322"/>
          </a:xfrm>
          <a:prstGeom prst="rect">
            <a:avLst/>
          </a:prstGeom>
        </p:spPr>
        <p:txBody>
          <a:bodyPr wrap="square">
            <a:spAutoFit/>
          </a:bodyPr>
          <a:lstStyle/>
          <a:p>
            <a:pPr algn="ctr">
              <a:lnSpc>
                <a:spcPct val="150000"/>
              </a:lnSpc>
              <a:spcAft>
                <a:spcPts val="0"/>
              </a:spcAft>
              <a:tabLst>
                <a:tab pos="1085850" algn="l"/>
              </a:tabLst>
            </a:pPr>
            <a:r>
              <a:rPr lang="uk-UA" sz="2400" b="1" dirty="0" smtClean="0">
                <a:solidFill>
                  <a:srgbClr val="002060"/>
                </a:solidFill>
                <a:latin typeface="Times New Roman" panose="02020603050405020304" pitchFamily="18" charset="0"/>
                <a:ea typeface="Times New Roman" panose="02020603050405020304" pitchFamily="18" charset="0"/>
              </a:rPr>
              <a:t>Середнє </a:t>
            </a:r>
            <a:r>
              <a:rPr lang="uk-UA" sz="2400" b="1" dirty="0">
                <a:solidFill>
                  <a:srgbClr val="002060"/>
                </a:solidFill>
                <a:latin typeface="Times New Roman" panose="02020603050405020304" pitchFamily="18" charset="0"/>
                <a:ea typeface="Times New Roman" panose="02020603050405020304" pitchFamily="18" charset="0"/>
              </a:rPr>
              <a:t>квадратичне відхилення  пластичності сталей різних випробуваннях.</a:t>
            </a:r>
            <a:endParaRPr lang="uk-UA" sz="2000" b="1" dirty="0">
              <a:solidFill>
                <a:srgbClr val="002060"/>
              </a:solidFill>
              <a:effectLst/>
              <a:latin typeface="Times New Roman" panose="02020603050405020304" pitchFamily="18" charset="0"/>
              <a:ea typeface="Times New Roman" panose="02020603050405020304" pitchFamily="18" charset="0"/>
            </a:endParaRPr>
          </a:p>
        </p:txBody>
      </p:sp>
      <p:pic>
        <p:nvPicPr>
          <p:cNvPr id="14" name="Рисунок 13"/>
          <p:cNvPicPr/>
          <p:nvPr/>
        </p:nvPicPr>
        <p:blipFill rotWithShape="1">
          <a:blip r:embed="rId2">
            <a:extLst>
              <a:ext uri="{28A0092B-C50C-407E-A947-70E740481C1C}">
                <a14:useLocalDpi xmlns:a14="http://schemas.microsoft.com/office/drawing/2010/main" val="0"/>
              </a:ext>
            </a:extLst>
          </a:blip>
          <a:srcRect l="24069" t="32109" r="56427" b="27109"/>
          <a:stretch/>
        </p:blipFill>
        <p:spPr bwMode="auto">
          <a:xfrm>
            <a:off x="978535" y="3396638"/>
            <a:ext cx="2119630" cy="2510103"/>
          </a:xfrm>
          <a:prstGeom prst="rect">
            <a:avLst/>
          </a:prstGeom>
          <a:ln>
            <a:noFill/>
          </a:ln>
          <a:extLst>
            <a:ext uri="{53640926-AAD7-44D8-BBD7-CCE9431645EC}">
              <a14:shadowObscured xmlns:a14="http://schemas.microsoft.com/office/drawing/2010/main"/>
            </a:ext>
          </a:extLst>
        </p:spPr>
      </p:pic>
      <p:pic>
        <p:nvPicPr>
          <p:cNvPr id="15" name="Рисунок 14"/>
          <p:cNvPicPr/>
          <p:nvPr/>
        </p:nvPicPr>
        <p:blipFill rotWithShape="1">
          <a:blip r:embed="rId2"/>
          <a:srcRect l="47204" t="16978" r="27586" b="31168"/>
          <a:stretch/>
        </p:blipFill>
        <p:spPr bwMode="auto">
          <a:xfrm>
            <a:off x="3617912" y="3448683"/>
            <a:ext cx="2641600" cy="2432977"/>
          </a:xfrm>
          <a:prstGeom prst="rect">
            <a:avLst/>
          </a:prstGeom>
          <a:ln>
            <a:noFill/>
          </a:ln>
          <a:extLst>
            <a:ext uri="{53640926-AAD7-44D8-BBD7-CCE9431645EC}">
              <a14:shadowObscured xmlns:a14="http://schemas.microsoft.com/office/drawing/2010/main"/>
            </a:ext>
          </a:extLst>
        </p:spPr>
      </p:pic>
      <p:pic>
        <p:nvPicPr>
          <p:cNvPr id="16" name="Рисунок 15"/>
          <p:cNvPicPr/>
          <p:nvPr/>
        </p:nvPicPr>
        <p:blipFill rotWithShape="1">
          <a:blip r:embed="rId3">
            <a:extLst>
              <a:ext uri="{28A0092B-C50C-407E-A947-70E740481C1C}">
                <a14:useLocalDpi xmlns:a14="http://schemas.microsoft.com/office/drawing/2010/main" val="0"/>
              </a:ext>
            </a:extLst>
          </a:blip>
          <a:srcRect r="53729" b="61020"/>
          <a:stretch/>
        </p:blipFill>
        <p:spPr bwMode="auto">
          <a:xfrm>
            <a:off x="6738620" y="3448683"/>
            <a:ext cx="5046980" cy="2406015"/>
          </a:xfrm>
          <a:prstGeom prst="rect">
            <a:avLst/>
          </a:prstGeom>
          <a:ln>
            <a:noFill/>
          </a:ln>
          <a:extLst>
            <a:ext uri="{53640926-AAD7-44D8-BBD7-CCE9431645EC}">
              <a14:shadowObscured xmlns:a14="http://schemas.microsoft.com/office/drawing/2010/main"/>
            </a:ext>
          </a:extLst>
        </p:spPr>
      </p:pic>
      <p:sp>
        <p:nvSpPr>
          <p:cNvPr id="11" name="Прямоугольник 10"/>
          <p:cNvSpPr/>
          <p:nvPr/>
        </p:nvSpPr>
        <p:spPr>
          <a:xfrm>
            <a:off x="558800" y="5906741"/>
            <a:ext cx="2768600" cy="646331"/>
          </a:xfrm>
          <a:prstGeom prst="rect">
            <a:avLst/>
          </a:prstGeom>
        </p:spPr>
        <p:txBody>
          <a:bodyPr wrap="square">
            <a:spAutoFit/>
          </a:bodyPr>
          <a:lstStyle/>
          <a:p>
            <a:pPr algn="ctr"/>
            <a:r>
              <a:rPr lang="uk-UA" i="1" dirty="0">
                <a:latin typeface="Times New Roman" panose="02020603050405020304" pitchFamily="18" charset="0"/>
                <a:ea typeface="Times New Roman" panose="02020603050405020304" pitchFamily="18" charset="0"/>
              </a:rPr>
              <a:t>Діаграма пластичності для сталі марки 20А</a:t>
            </a:r>
            <a:endParaRPr lang="uk-UA" dirty="0"/>
          </a:p>
        </p:txBody>
      </p:sp>
      <p:sp>
        <p:nvSpPr>
          <p:cNvPr id="12" name="Прямоугольник 11"/>
          <p:cNvSpPr/>
          <p:nvPr/>
        </p:nvSpPr>
        <p:spPr>
          <a:xfrm>
            <a:off x="3451066" y="5734735"/>
            <a:ext cx="3287554" cy="1077218"/>
          </a:xfrm>
          <a:prstGeom prst="rect">
            <a:avLst/>
          </a:prstGeom>
        </p:spPr>
        <p:txBody>
          <a:bodyPr wrap="square">
            <a:spAutoFit/>
          </a:bodyPr>
          <a:lstStyle/>
          <a:p>
            <a:pPr algn="ctr"/>
            <a:r>
              <a:rPr lang="uk-UA" sz="1600" i="1" dirty="0">
                <a:latin typeface="Times New Roman" panose="02020603050405020304" pitchFamily="18" charset="0"/>
                <a:ea typeface="Times New Roman" panose="02020603050405020304" pitchFamily="18" charset="0"/>
              </a:rPr>
              <a:t>Діаграма пластичності для сталей марок: 1-12Х1МФ; 2-12Х2МФСР;3-30ХМА;4-ЕІ578;5-ЕІ579</a:t>
            </a:r>
            <a:endParaRPr lang="uk-UA" sz="1600" i="1" dirty="0"/>
          </a:p>
        </p:txBody>
      </p:sp>
      <p:pic>
        <p:nvPicPr>
          <p:cNvPr id="26" name="Рисунок 25"/>
          <p:cNvPicPr>
            <a:picLocks noChangeAspect="1"/>
          </p:cNvPicPr>
          <p:nvPr/>
        </p:nvPicPr>
        <p:blipFill rotWithShape="1">
          <a:blip r:embed="rId4"/>
          <a:srcRect l="12519" t="63715" r="3246" b="20313"/>
          <a:stretch/>
        </p:blipFill>
        <p:spPr>
          <a:xfrm>
            <a:off x="6738620" y="5814510"/>
            <a:ext cx="5046980" cy="840290"/>
          </a:xfrm>
          <a:prstGeom prst="rect">
            <a:avLst/>
          </a:prstGeom>
        </p:spPr>
      </p:pic>
    </p:spTree>
    <p:extLst>
      <p:ext uri="{BB962C8B-B14F-4D97-AF65-F5344CB8AC3E}">
        <p14:creationId xmlns:p14="http://schemas.microsoft.com/office/powerpoint/2010/main" val="350278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2830" y="92697"/>
            <a:ext cx="11542840" cy="579967"/>
          </a:xfrm>
          <a:prstGeom prst="rect">
            <a:avLst/>
          </a:prstGeom>
        </p:spPr>
        <p:txBody>
          <a:bodyPr wrap="none">
            <a:spAutoFit/>
          </a:bodyPr>
          <a:lstStyle/>
          <a:p>
            <a:pPr lvl="1" algn="just">
              <a:lnSpc>
                <a:spcPct val="150000"/>
              </a:lnSpc>
              <a:spcAft>
                <a:spcPts val="0"/>
              </a:spcAft>
            </a:pPr>
            <a:r>
              <a:rPr lang="uk-UA" sz="2400" b="1" dirty="0" smtClean="0">
                <a:solidFill>
                  <a:srgbClr val="002060"/>
                </a:solidFill>
                <a:latin typeface="Times New Roman" panose="02020603050405020304" pitchFamily="18" charset="0"/>
                <a:ea typeface="Times New Roman" panose="02020603050405020304" pitchFamily="18" charset="0"/>
              </a:rPr>
              <a:t>ПОХИБКИ, ЯКІ МОЖУТЬ ВИНИКНУТИ В ЗРАЗКАХ. ДІАГРАМА ІСІКАВИ</a:t>
            </a:r>
            <a:endParaRPr lang="uk-UA" sz="2000" b="1" dirty="0">
              <a:solidFill>
                <a:srgbClr val="002060"/>
              </a:solidFill>
              <a:effectLst/>
              <a:latin typeface="Times New Roman" panose="02020603050405020304" pitchFamily="18" charset="0"/>
              <a:ea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0507" y="672664"/>
            <a:ext cx="10907485" cy="6185336"/>
          </a:xfrm>
          <a:prstGeom prst="rect">
            <a:avLst/>
          </a:prstGeom>
        </p:spPr>
      </p:pic>
    </p:spTree>
    <p:extLst>
      <p:ext uri="{BB962C8B-B14F-4D97-AF65-F5344CB8AC3E}">
        <p14:creationId xmlns:p14="http://schemas.microsoft.com/office/powerpoint/2010/main" val="1324051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2445" t="11874" r="2580" b="18125"/>
          <a:stretch/>
        </p:blipFill>
        <p:spPr>
          <a:xfrm>
            <a:off x="1" y="1"/>
            <a:ext cx="6387736" cy="2646926"/>
          </a:xfrm>
          <a:prstGeom prst="rect">
            <a:avLst/>
          </a:prstGeom>
        </p:spPr>
      </p:pic>
      <p:pic>
        <p:nvPicPr>
          <p:cNvPr id="6" name="Рисунок 5"/>
          <p:cNvPicPr>
            <a:picLocks noChangeAspect="1"/>
          </p:cNvPicPr>
          <p:nvPr/>
        </p:nvPicPr>
        <p:blipFill rotWithShape="1">
          <a:blip r:embed="rId3"/>
          <a:srcRect l="10577" t="17411" r="8402" b="16695"/>
          <a:stretch/>
        </p:blipFill>
        <p:spPr>
          <a:xfrm>
            <a:off x="6601097" y="0"/>
            <a:ext cx="5590903" cy="2556435"/>
          </a:xfrm>
          <a:prstGeom prst="rect">
            <a:avLst/>
          </a:prstGeom>
        </p:spPr>
      </p:pic>
      <p:pic>
        <p:nvPicPr>
          <p:cNvPr id="7" name="Рисунок 6"/>
          <p:cNvPicPr>
            <a:picLocks noChangeAspect="1"/>
          </p:cNvPicPr>
          <p:nvPr/>
        </p:nvPicPr>
        <p:blipFill rotWithShape="1">
          <a:blip r:embed="rId4"/>
          <a:srcRect l="20718" t="12947" r="17939" b="9911"/>
          <a:stretch/>
        </p:blipFill>
        <p:spPr>
          <a:xfrm>
            <a:off x="1" y="2664887"/>
            <a:ext cx="5930538" cy="4193113"/>
          </a:xfrm>
          <a:prstGeom prst="rect">
            <a:avLst/>
          </a:prstGeom>
        </p:spPr>
      </p:pic>
      <p:pic>
        <p:nvPicPr>
          <p:cNvPr id="8" name="Рисунок 7"/>
          <p:cNvPicPr>
            <a:picLocks noChangeAspect="1"/>
          </p:cNvPicPr>
          <p:nvPr/>
        </p:nvPicPr>
        <p:blipFill rotWithShape="1">
          <a:blip r:embed="rId5"/>
          <a:srcRect l="5557" t="26161" r="4587" b="12232"/>
          <a:stretch/>
        </p:blipFill>
        <p:spPr>
          <a:xfrm>
            <a:off x="5930539" y="2913082"/>
            <a:ext cx="6243668" cy="3461592"/>
          </a:xfrm>
          <a:prstGeom prst="rect">
            <a:avLst/>
          </a:prstGeom>
        </p:spPr>
      </p:pic>
    </p:spTree>
    <p:extLst>
      <p:ext uri="{BB962C8B-B14F-4D97-AF65-F5344CB8AC3E}">
        <p14:creationId xmlns:p14="http://schemas.microsoft.com/office/powerpoint/2010/main" val="4205613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21986" t="15452" r="21596" b="8507"/>
          <a:stretch/>
        </p:blipFill>
        <p:spPr>
          <a:xfrm>
            <a:off x="0" y="0"/>
            <a:ext cx="5727700" cy="4157514"/>
          </a:xfrm>
          <a:prstGeom prst="rect">
            <a:avLst/>
          </a:prstGeom>
        </p:spPr>
      </p:pic>
      <p:pic>
        <p:nvPicPr>
          <p:cNvPr id="3" name="Рисунок 2"/>
          <p:cNvPicPr>
            <a:picLocks noChangeAspect="1"/>
          </p:cNvPicPr>
          <p:nvPr/>
        </p:nvPicPr>
        <p:blipFill rotWithShape="1">
          <a:blip r:embed="rId3"/>
          <a:srcRect l="18570" t="12500" r="17399" b="8854"/>
          <a:stretch/>
        </p:blipFill>
        <p:spPr>
          <a:xfrm>
            <a:off x="5727700" y="0"/>
            <a:ext cx="6464300" cy="4253434"/>
          </a:xfrm>
          <a:prstGeom prst="rect">
            <a:avLst/>
          </a:prstGeom>
        </p:spPr>
      </p:pic>
      <p:pic>
        <p:nvPicPr>
          <p:cNvPr id="4" name="Рисунок 3"/>
          <p:cNvPicPr>
            <a:picLocks noChangeAspect="1"/>
          </p:cNvPicPr>
          <p:nvPr/>
        </p:nvPicPr>
        <p:blipFill rotWithShape="1">
          <a:blip r:embed="rId4"/>
          <a:srcRect l="20327" t="28820" r="19546" b="12327"/>
          <a:stretch/>
        </p:blipFill>
        <p:spPr>
          <a:xfrm>
            <a:off x="2501900" y="4157514"/>
            <a:ext cx="4895851" cy="2694307"/>
          </a:xfrm>
          <a:prstGeom prst="rect">
            <a:avLst/>
          </a:prstGeom>
        </p:spPr>
      </p:pic>
    </p:spTree>
    <p:extLst>
      <p:ext uri="{BB962C8B-B14F-4D97-AF65-F5344CB8AC3E}">
        <p14:creationId xmlns:p14="http://schemas.microsoft.com/office/powerpoint/2010/main" val="964274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a:srcRect l="25500" t="13541" r="26086" b="10070"/>
          <a:stretch/>
        </p:blipFill>
        <p:spPr>
          <a:xfrm>
            <a:off x="1629058" y="270871"/>
            <a:ext cx="7149181" cy="6474475"/>
          </a:xfrm>
          <a:prstGeom prst="rect">
            <a:avLst/>
          </a:prstGeom>
        </p:spPr>
      </p:pic>
      <p:sp>
        <p:nvSpPr>
          <p:cNvPr id="3" name="Rectangle 2"/>
          <p:cNvSpPr>
            <a:spLocks noChangeArrowheads="1"/>
          </p:cNvSpPr>
          <p:nvPr/>
        </p:nvSpPr>
        <p:spPr bwMode="auto">
          <a:xfrm>
            <a:off x="1195898" y="270872"/>
            <a:ext cx="177889" cy="422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b="1"/>
          </a:p>
        </p:txBody>
      </p:sp>
      <p:sp>
        <p:nvSpPr>
          <p:cNvPr id="5" name="Rectangle 4"/>
          <p:cNvSpPr>
            <a:spLocks noChangeArrowheads="1"/>
          </p:cNvSpPr>
          <p:nvPr/>
        </p:nvSpPr>
        <p:spPr bwMode="auto">
          <a:xfrm>
            <a:off x="7823199" y="1739899"/>
            <a:ext cx="1427284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
        <p:nvSpPr>
          <p:cNvPr id="7" name="Rectangle 6"/>
          <p:cNvSpPr>
            <a:spLocks noChangeArrowheads="1"/>
          </p:cNvSpPr>
          <p:nvPr/>
        </p:nvSpPr>
        <p:spPr bwMode="auto">
          <a:xfrm>
            <a:off x="7823198" y="3840479"/>
            <a:ext cx="16804380" cy="60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
        <p:nvSpPr>
          <p:cNvPr id="9" name="Rectangle 8"/>
          <p:cNvSpPr>
            <a:spLocks noChangeArrowheads="1"/>
          </p:cNvSpPr>
          <p:nvPr/>
        </p:nvSpPr>
        <p:spPr bwMode="auto">
          <a:xfrm>
            <a:off x="7813493" y="428611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11" name="Rectangle 13"/>
          <p:cNvSpPr>
            <a:spLocks noChangeArrowheads="1"/>
          </p:cNvSpPr>
          <p:nvPr/>
        </p:nvSpPr>
        <p:spPr bwMode="auto">
          <a:xfrm>
            <a:off x="7823197" y="2641333"/>
            <a:ext cx="1293264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
        <p:nvSpPr>
          <p:cNvPr id="13" name="Rectangle 15"/>
          <p:cNvSpPr>
            <a:spLocks noChangeArrowheads="1"/>
          </p:cNvSpPr>
          <p:nvPr/>
        </p:nvSpPr>
        <p:spPr bwMode="auto">
          <a:xfrm>
            <a:off x="7813493" y="3701533"/>
            <a:ext cx="1296166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
        <p:nvSpPr>
          <p:cNvPr id="15" name="Rectangle 17"/>
          <p:cNvSpPr>
            <a:spLocks noChangeArrowheads="1"/>
          </p:cNvSpPr>
          <p:nvPr/>
        </p:nvSpPr>
        <p:spPr bwMode="auto">
          <a:xfrm>
            <a:off x="7823197" y="4597449"/>
            <a:ext cx="150062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uk-UA"/>
          </a:p>
        </p:txBody>
      </p:sp>
      <p:sp>
        <p:nvSpPr>
          <p:cNvPr id="17" name="Rectangle 19"/>
          <p:cNvSpPr>
            <a:spLocks noChangeArrowheads="1"/>
          </p:cNvSpPr>
          <p:nvPr/>
        </p:nvSpPr>
        <p:spPr bwMode="auto">
          <a:xfrm>
            <a:off x="6897492" y="606513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Tree>
    <p:extLst>
      <p:ext uri="{BB962C8B-B14F-4D97-AF65-F5344CB8AC3E}">
        <p14:creationId xmlns:p14="http://schemas.microsoft.com/office/powerpoint/2010/main" val="3965560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a:extLst>
              <a:ext uri="{28A0092B-C50C-407E-A947-70E740481C1C}">
                <a14:useLocalDpi xmlns:a14="http://schemas.microsoft.com/office/drawing/2010/main" val="0"/>
              </a:ext>
            </a:extLst>
          </a:blip>
          <a:stretch>
            <a:fillRect/>
          </a:stretch>
        </p:blipFill>
        <p:spPr>
          <a:xfrm>
            <a:off x="722312" y="811212"/>
            <a:ext cx="10136188" cy="5957888"/>
          </a:xfrm>
          <a:prstGeom prst="rect">
            <a:avLst/>
          </a:prstGeom>
        </p:spPr>
      </p:pic>
      <p:sp>
        <p:nvSpPr>
          <p:cNvPr id="4" name="Прямоугольник 3"/>
          <p:cNvSpPr/>
          <p:nvPr/>
        </p:nvSpPr>
        <p:spPr>
          <a:xfrm>
            <a:off x="589756" y="77048"/>
            <a:ext cx="10401300" cy="960328"/>
          </a:xfrm>
          <a:prstGeom prst="rect">
            <a:avLst/>
          </a:prstGeom>
        </p:spPr>
        <p:txBody>
          <a:bodyPr wrap="square">
            <a:spAutoFit/>
          </a:bodyPr>
          <a:lstStyle/>
          <a:p>
            <a:pPr algn="ctr">
              <a:lnSpc>
                <a:spcPct val="150000"/>
              </a:lnSpc>
              <a:spcAft>
                <a:spcPts val="0"/>
              </a:spcAft>
              <a:tabLst>
                <a:tab pos="771525" algn="l"/>
              </a:tabLst>
            </a:pPr>
            <a:r>
              <a:rPr lang="uk-UA" sz="2000" b="1" dirty="0" smtClean="0">
                <a:solidFill>
                  <a:srgbClr val="002060"/>
                </a:solidFill>
                <a:latin typeface="Times New Roman" panose="02020603050405020304" pitchFamily="18" charset="0"/>
                <a:ea typeface="Times New Roman" panose="02020603050405020304" pitchFamily="18" charset="0"/>
              </a:rPr>
              <a:t>ВПЛИВ ТОЧНОСТІ ПОБУДОВИ НА ОЦІНОЧНИЙ РІВЕНЬ ВИКОРИСТАНОГО РЕСУРСУ ПЛАСТИЧНОСТІ</a:t>
            </a:r>
            <a:endParaRPr lang="uk-UA" b="1" dirty="0">
              <a:solidFill>
                <a:srgbClr val="00206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08095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Рисунок 24"/>
          <p:cNvPicPr>
            <a:picLocks noChangeAspect="1"/>
          </p:cNvPicPr>
          <p:nvPr/>
        </p:nvPicPr>
        <p:blipFill rotWithShape="1">
          <a:blip r:embed="rId2"/>
          <a:srcRect l="2954" t="12153" r="64640" b="4340"/>
          <a:stretch/>
        </p:blipFill>
        <p:spPr>
          <a:xfrm>
            <a:off x="-1" y="0"/>
            <a:ext cx="4241801" cy="6892388"/>
          </a:xfrm>
          <a:prstGeom prst="rect">
            <a:avLst/>
          </a:prstGeom>
        </p:spPr>
      </p:pic>
      <p:pic>
        <p:nvPicPr>
          <p:cNvPr id="26" name="Рисунок 25"/>
          <p:cNvPicPr>
            <a:picLocks noChangeAspect="1"/>
          </p:cNvPicPr>
          <p:nvPr/>
        </p:nvPicPr>
        <p:blipFill rotWithShape="1">
          <a:blip r:embed="rId3"/>
          <a:srcRect l="2269" t="12327" r="69425" b="3993"/>
          <a:stretch/>
        </p:blipFill>
        <p:spPr>
          <a:xfrm>
            <a:off x="4490625" y="0"/>
            <a:ext cx="3700876" cy="6892388"/>
          </a:xfrm>
          <a:prstGeom prst="rect">
            <a:avLst/>
          </a:prstGeom>
        </p:spPr>
      </p:pic>
      <p:pic>
        <p:nvPicPr>
          <p:cNvPr id="27" name="Рисунок 26"/>
          <p:cNvPicPr>
            <a:picLocks noChangeAspect="1"/>
          </p:cNvPicPr>
          <p:nvPr/>
        </p:nvPicPr>
        <p:blipFill rotWithShape="1">
          <a:blip r:embed="rId4"/>
          <a:srcRect l="1684" t="15104" r="62201" b="4861"/>
          <a:stretch/>
        </p:blipFill>
        <p:spPr>
          <a:xfrm>
            <a:off x="8530886" y="0"/>
            <a:ext cx="3661114" cy="5791200"/>
          </a:xfrm>
          <a:prstGeom prst="rect">
            <a:avLst/>
          </a:prstGeom>
        </p:spPr>
      </p:pic>
    </p:spTree>
    <p:extLst>
      <p:ext uri="{BB962C8B-B14F-4D97-AF65-F5344CB8AC3E}">
        <p14:creationId xmlns:p14="http://schemas.microsoft.com/office/powerpoint/2010/main" val="23629102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4799" y="317501"/>
            <a:ext cx="7429502" cy="6208774"/>
          </a:xfrm>
          <a:prstGeom prst="rect">
            <a:avLst/>
          </a:prstGeom>
        </p:spPr>
      </p:pic>
    </p:spTree>
    <p:extLst>
      <p:ext uri="{BB962C8B-B14F-4D97-AF65-F5344CB8AC3E}">
        <p14:creationId xmlns:p14="http://schemas.microsoft.com/office/powerpoint/2010/main" val="325905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700" y="234606"/>
            <a:ext cx="7721599" cy="6452878"/>
          </a:xfrm>
          <a:prstGeom prst="rect">
            <a:avLst/>
          </a:prstGeom>
        </p:spPr>
      </p:pic>
    </p:spTree>
    <p:extLst>
      <p:ext uri="{BB962C8B-B14F-4D97-AF65-F5344CB8AC3E}">
        <p14:creationId xmlns:p14="http://schemas.microsoft.com/office/powerpoint/2010/main" val="3434488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3500" y="97335"/>
            <a:ext cx="8089900" cy="6760665"/>
          </a:xfrm>
          <a:prstGeom prst="rect">
            <a:avLst/>
          </a:prstGeom>
        </p:spPr>
      </p:pic>
    </p:spTree>
    <p:extLst>
      <p:ext uri="{BB962C8B-B14F-4D97-AF65-F5344CB8AC3E}">
        <p14:creationId xmlns:p14="http://schemas.microsoft.com/office/powerpoint/2010/main" val="7274653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2987" y="977900"/>
            <a:ext cx="11320861" cy="4965700"/>
          </a:xfrm>
          <a:prstGeom prst="rect">
            <a:avLst/>
          </a:prstGeom>
        </p:spPr>
      </p:pic>
    </p:spTree>
    <p:extLst>
      <p:ext uri="{BB962C8B-B14F-4D97-AF65-F5344CB8AC3E}">
        <p14:creationId xmlns:p14="http://schemas.microsoft.com/office/powerpoint/2010/main" val="698379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5023" y="808015"/>
            <a:ext cx="11580704" cy="5313385"/>
          </a:xfrm>
          <a:prstGeom prst="rect">
            <a:avLst/>
          </a:prstGeom>
        </p:spPr>
      </p:pic>
    </p:spTree>
    <p:extLst>
      <p:ext uri="{BB962C8B-B14F-4D97-AF65-F5344CB8AC3E}">
        <p14:creationId xmlns:p14="http://schemas.microsoft.com/office/powerpoint/2010/main" val="3787306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823" y="1078847"/>
            <a:ext cx="10860677" cy="4983025"/>
          </a:xfrm>
          <a:prstGeom prst="rect">
            <a:avLst/>
          </a:prstGeom>
        </p:spPr>
      </p:pic>
    </p:spTree>
    <p:extLst>
      <p:ext uri="{BB962C8B-B14F-4D97-AF65-F5344CB8AC3E}">
        <p14:creationId xmlns:p14="http://schemas.microsoft.com/office/powerpoint/2010/main" val="3457170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5000" y="207769"/>
            <a:ext cx="7543800" cy="6284528"/>
          </a:xfrm>
          <a:prstGeom prst="rect">
            <a:avLst/>
          </a:prstGeom>
        </p:spPr>
      </p:pic>
    </p:spTree>
    <p:extLst>
      <p:ext uri="{BB962C8B-B14F-4D97-AF65-F5344CB8AC3E}">
        <p14:creationId xmlns:p14="http://schemas.microsoft.com/office/powerpoint/2010/main" val="41571989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1874500" cy="6878806"/>
          </a:xfrm>
          <a:prstGeom prst="rect">
            <a:avLst/>
          </a:prstGeom>
        </p:spPr>
        <p:txBody>
          <a:bodyPr wrap="square">
            <a:spAutoFit/>
          </a:bodyPr>
          <a:lstStyle/>
          <a:p>
            <a:pPr indent="449580" algn="ctr">
              <a:spcAft>
                <a:spcPts val="0"/>
              </a:spcAft>
            </a:pPr>
            <a:r>
              <a:rPr lang="uk-UA" sz="2100" b="1" dirty="0">
                <a:solidFill>
                  <a:srgbClr val="002060"/>
                </a:solidFill>
                <a:latin typeface="Times New Roman" panose="02020603050405020304" pitchFamily="18" charset="0"/>
                <a:ea typeface="Times New Roman" panose="02020603050405020304" pitchFamily="18" charset="0"/>
              </a:rPr>
              <a:t>ВИСНОВКИ</a:t>
            </a:r>
            <a:endParaRPr lang="uk-UA" sz="2100" dirty="0">
              <a:solidFill>
                <a:srgbClr val="002060"/>
              </a:solidFill>
              <a:latin typeface="Times New Roman" panose="02020603050405020304" pitchFamily="18" charset="0"/>
              <a:ea typeface="Times New Roman" panose="02020603050405020304" pitchFamily="18" charset="0"/>
            </a:endParaRPr>
          </a:p>
          <a:p>
            <a:pPr indent="449580" algn="just">
              <a:spcAft>
                <a:spcPts val="0"/>
              </a:spcAft>
            </a:pPr>
            <a:r>
              <a:rPr lang="uk-UA" sz="2100" dirty="0">
                <a:solidFill>
                  <a:srgbClr val="002060"/>
                </a:solidFill>
                <a:latin typeface="Times New Roman" panose="02020603050405020304" pitchFamily="18" charset="0"/>
                <a:ea typeface="Times New Roman" panose="02020603050405020304" pitchFamily="18" charset="0"/>
              </a:rPr>
              <a:t> </a:t>
            </a:r>
            <a:r>
              <a:rPr lang="uk-UA" sz="2100" dirty="0" smtClean="0">
                <a:solidFill>
                  <a:srgbClr val="002060"/>
                </a:solidFill>
                <a:latin typeface="Times New Roman" panose="02020603050405020304" pitchFamily="18" charset="0"/>
                <a:ea typeface="Times New Roman" panose="02020603050405020304" pitchFamily="18" charset="0"/>
              </a:rPr>
              <a:t>1</a:t>
            </a:r>
            <a:r>
              <a:rPr lang="uk-UA" sz="2100" dirty="0">
                <a:solidFill>
                  <a:srgbClr val="002060"/>
                </a:solidFill>
                <a:latin typeface="Times New Roman" panose="02020603050405020304" pitchFamily="18" charset="0"/>
                <a:ea typeface="Times New Roman" panose="02020603050405020304" pitchFamily="18" charset="0"/>
              </a:rPr>
              <a:t>. Випробування типових плоских зразків на розтяг тільки за рахунок різнотовщинності зразків призводить до розкиду значень граничної деформації в межах ±15%.</a:t>
            </a:r>
          </a:p>
          <a:p>
            <a:pPr indent="450215" algn="just">
              <a:spcAft>
                <a:spcPts val="0"/>
              </a:spcAft>
              <a:tabLst>
                <a:tab pos="771525" algn="l"/>
              </a:tabLst>
            </a:pPr>
            <a:r>
              <a:rPr lang="uk-UA" sz="2100" dirty="0">
                <a:solidFill>
                  <a:srgbClr val="002060"/>
                </a:solidFill>
                <a:latin typeface="Times New Roman" panose="02020603050405020304" pitchFamily="18" charset="0"/>
                <a:ea typeface="Times New Roman" panose="02020603050405020304" pitchFamily="18" charset="0"/>
              </a:rPr>
              <a:t>2. Застосування зразків запропонованих авторами для проведення випробувань на зсув листових матеріалів дозволяє  в зоні вимірювання отримати показники напруженого стану близькі до чистого зсуву.</a:t>
            </a:r>
          </a:p>
          <a:p>
            <a:pPr indent="450215" algn="just">
              <a:spcAft>
                <a:spcPts val="0"/>
              </a:spcAft>
              <a:tabLst>
                <a:tab pos="771525" algn="l"/>
              </a:tabLst>
            </a:pPr>
            <a:r>
              <a:rPr lang="uk-UA" sz="2100" dirty="0">
                <a:solidFill>
                  <a:srgbClr val="002060"/>
                </a:solidFill>
                <a:latin typeface="Times New Roman" panose="02020603050405020304" pitchFamily="18" charset="0"/>
                <a:ea typeface="Times New Roman" panose="02020603050405020304" pitchFamily="18" charset="0"/>
              </a:rPr>
              <a:t>3. Усереднення значень випробувань для побудови діаграми пластичності призводить до похибок в обрахунку використаного ресурсу пластичності в зонах зі значною локалізацією деформацій.</a:t>
            </a:r>
          </a:p>
          <a:p>
            <a:pPr indent="450215" algn="just">
              <a:spcAft>
                <a:spcPts val="0"/>
              </a:spcAft>
              <a:tabLst>
                <a:tab pos="771525" algn="l"/>
              </a:tabLst>
            </a:pPr>
            <a:r>
              <a:rPr lang="uk-UA" sz="2100" dirty="0">
                <a:solidFill>
                  <a:srgbClr val="002060"/>
                </a:solidFill>
                <a:latin typeface="Times New Roman" panose="02020603050405020304" pitchFamily="18" charset="0"/>
                <a:ea typeface="Times New Roman" panose="02020603050405020304" pitchFamily="18" charset="0"/>
              </a:rPr>
              <a:t>4. Величина похибки розрахунку використаного ресурсу пластичності прямо залежить від діапазону розкиду експериментальних значень граничних деформацій, які використовують для побудови діаграм пластичності.</a:t>
            </a:r>
          </a:p>
          <a:p>
            <a:pPr indent="450215" algn="just">
              <a:spcAft>
                <a:spcPts val="0"/>
              </a:spcAft>
              <a:tabLst>
                <a:tab pos="771525" algn="l"/>
              </a:tabLst>
            </a:pPr>
            <a:r>
              <a:rPr lang="uk-UA" sz="2100" dirty="0">
                <a:solidFill>
                  <a:srgbClr val="002060"/>
                </a:solidFill>
                <a:latin typeface="Times New Roman" panose="02020603050405020304" pitchFamily="18" charset="0"/>
                <a:ea typeface="Times New Roman" panose="02020603050405020304" pitchFamily="18" charset="0"/>
              </a:rPr>
              <a:t>5. Збільшення інтенсивності деформацій призводить до збільшення розкиду значень використаного ресурсу пластичності, в той же час різниця показників напруженого стану в початковій і кінцевій точці траєкторії навантаження практично не впливає на розкид значень використаного ресурсу пластичності.</a:t>
            </a:r>
          </a:p>
          <a:p>
            <a:pPr indent="450215" algn="just">
              <a:spcAft>
                <a:spcPts val="0"/>
              </a:spcAft>
              <a:tabLst>
                <a:tab pos="771525" algn="l"/>
              </a:tabLst>
            </a:pPr>
            <a:r>
              <a:rPr lang="uk-UA" sz="2100" dirty="0">
                <a:solidFill>
                  <a:srgbClr val="002060"/>
                </a:solidFill>
                <a:latin typeface="Times New Roman" panose="02020603050405020304" pitchFamily="18" charset="0"/>
                <a:ea typeface="Times New Roman" panose="02020603050405020304" pitchFamily="18" charset="0"/>
              </a:rPr>
              <a:t>6. При величині </a:t>
            </a:r>
            <a:r>
              <a:rPr lang="uk-UA" sz="2100" dirty="0" err="1">
                <a:solidFill>
                  <a:srgbClr val="002060"/>
                </a:solidFill>
                <a:latin typeface="Times New Roman" panose="02020603050405020304" pitchFamily="18" charset="0"/>
                <a:ea typeface="Times New Roman" panose="02020603050405020304" pitchFamily="18" charset="0"/>
              </a:rPr>
              <a:t>розкидів</a:t>
            </a:r>
            <a:r>
              <a:rPr lang="uk-UA" sz="2100" dirty="0">
                <a:solidFill>
                  <a:srgbClr val="002060"/>
                </a:solidFill>
                <a:latin typeface="Times New Roman" panose="02020603050405020304" pitchFamily="18" charset="0"/>
                <a:ea typeface="Times New Roman" panose="02020603050405020304" pitchFamily="18" charset="0"/>
              </a:rPr>
              <a:t> значень пластичності понад 20% не можна провести адекватну теоретичну оцінку можливості виготовлення не бракованої продукції методами холодної пластичної деформації.</a:t>
            </a:r>
          </a:p>
          <a:p>
            <a:pPr indent="449580" algn="just">
              <a:spcAft>
                <a:spcPts val="0"/>
              </a:spcAft>
            </a:pPr>
            <a:r>
              <a:rPr lang="uk-UA" sz="2100" dirty="0">
                <a:solidFill>
                  <a:srgbClr val="002060"/>
                </a:solidFill>
                <a:latin typeface="Times New Roman" panose="02020603050405020304" pitchFamily="18" charset="0"/>
                <a:ea typeface="Times New Roman" panose="02020603050405020304" pitchFamily="18" charset="0"/>
              </a:rPr>
              <a:t>7. Здійснено економічне обґрунтування доцільності модернізації технологічного процесу відновлення деталі «Хомут ХМ-01».</a:t>
            </a:r>
          </a:p>
          <a:p>
            <a:pPr indent="449580" algn="just">
              <a:spcAft>
                <a:spcPts val="0"/>
              </a:spcAft>
            </a:pPr>
            <a:r>
              <a:rPr lang="uk-UA" sz="2100" dirty="0">
                <a:solidFill>
                  <a:srgbClr val="002060"/>
                </a:solidFill>
                <a:latin typeface="Times New Roman" panose="02020603050405020304" pitchFamily="18" charset="0"/>
                <a:ea typeface="Times New Roman" panose="02020603050405020304" pitchFamily="18" charset="0"/>
              </a:rPr>
              <a:t>8. Висвітлено основні питання з техніки безпеки та охорони праці на робочому місці.</a:t>
            </a:r>
            <a:endParaRPr lang="uk-UA" sz="2100" dirty="0">
              <a:solidFill>
                <a:srgbClr val="00206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06984840"/>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787</TotalTime>
  <Words>338</Words>
  <Application>Microsoft Office PowerPoint</Application>
  <PresentationFormat>Широкоэкранный</PresentationFormat>
  <Paragraphs>77</Paragraphs>
  <Slides>21</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2</vt:i4>
      </vt:variant>
      <vt:variant>
        <vt:lpstr>Заголовки слайдов</vt:lpstr>
      </vt:variant>
      <vt:variant>
        <vt:i4>21</vt:i4>
      </vt:variant>
    </vt:vector>
  </HeadingPairs>
  <TitlesOfParts>
    <vt:vector size="29" baseType="lpstr">
      <vt:lpstr>Arial</vt:lpstr>
      <vt:lpstr>Monotype Corsiva</vt:lpstr>
      <vt:lpstr>Times New Roman</vt:lpstr>
      <vt:lpstr>Trebuchet MS</vt:lpstr>
      <vt:lpstr>Wingdings 3</vt:lpstr>
      <vt:lpstr>Грань</vt:lpstr>
      <vt:lpstr>Equation</vt:lpstr>
      <vt:lpstr>MathType 6.0 Equation</vt:lpstr>
      <vt:lpstr>ОЦІНКА ТОЧНОСТІ ПОБУДОВИ ДІАГРАМИ ПЛАСТИЧНОСТІ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diakov.net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ОЦІНКА ТОЧНОСТІ ПОБУДОВИ ДІАГРАМИ ПЛАСТИЧНОСТІ </dc:title>
  <dc:creator>Вікторія Билічкіна</dc:creator>
  <cp:lastModifiedBy>Вікторія Билічкіна</cp:lastModifiedBy>
  <cp:revision>23</cp:revision>
  <cp:lastPrinted>2015-11-19T09:14:44Z</cp:lastPrinted>
  <dcterms:created xsi:type="dcterms:W3CDTF">2015-11-18T17:16:37Z</dcterms:created>
  <dcterms:modified xsi:type="dcterms:W3CDTF">2015-11-19T09:32:19Z</dcterms:modified>
</cp:coreProperties>
</file>