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handoutMasterIdLst>
    <p:handoutMasterId r:id="rId23"/>
  </p:handoutMasterIdLst>
  <p:sldIdLst>
    <p:sldId id="256" r:id="rId2"/>
    <p:sldId id="257" r:id="rId3"/>
    <p:sldId id="278" r:id="rId4"/>
    <p:sldId id="260" r:id="rId5"/>
    <p:sldId id="259" r:id="rId6"/>
    <p:sldId id="271" r:id="rId7"/>
    <p:sldId id="264" r:id="rId8"/>
    <p:sldId id="265" r:id="rId9"/>
    <p:sldId id="266" r:id="rId10"/>
    <p:sldId id="261" r:id="rId11"/>
    <p:sldId id="273" r:id="rId12"/>
    <p:sldId id="274" r:id="rId13"/>
    <p:sldId id="279" r:id="rId14"/>
    <p:sldId id="280" r:id="rId15"/>
    <p:sldId id="281" r:id="rId16"/>
    <p:sldId id="282" r:id="rId17"/>
    <p:sldId id="283" r:id="rId18"/>
    <p:sldId id="284" r:id="rId19"/>
    <p:sldId id="285" r:id="rId20"/>
    <p:sldId id="275" r:id="rId21"/>
    <p:sldId id="263" r:id="rId22"/>
  </p:sldIdLst>
  <p:sldSz cx="9144000" cy="6858000" type="screen4x3"/>
  <p:notesSz cx="6858000" cy="994568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2490" y="-72"/>
      </p:cViewPr>
      <p:guideLst>
        <p:guide orient="horz" pos="3133"/>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1C6718-35A6-4928-8B51-42B6C6C36C58}" type="datetimeFigureOut">
              <a:rPr lang="ru-RU"/>
              <a:pPr>
                <a:defRPr/>
              </a:pPr>
              <a:t>10.11.2015</a:t>
            </a:fld>
            <a:endParaRPr lang="ru-RU"/>
          </a:p>
        </p:txBody>
      </p:sp>
      <p:sp>
        <p:nvSpPr>
          <p:cNvPr id="4" name="Нижний колонтитул 3"/>
          <p:cNvSpPr>
            <a:spLocks noGrp="1"/>
          </p:cNvSpPr>
          <p:nvPr>
            <p:ph type="ftr" sz="quarter" idx="2"/>
          </p:nvPr>
        </p:nvSpPr>
        <p:spPr>
          <a:xfrm>
            <a:off x="0" y="9447213"/>
            <a:ext cx="2971800" cy="4968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5" name="Номер слайда 4"/>
          <p:cNvSpPr>
            <a:spLocks noGrp="1"/>
          </p:cNvSpPr>
          <p:nvPr>
            <p:ph type="sldNum" sz="quarter" idx="3"/>
          </p:nvPr>
        </p:nvSpPr>
        <p:spPr>
          <a:xfrm>
            <a:off x="3884613" y="9447213"/>
            <a:ext cx="2971800" cy="496887"/>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DE1ED43F-A797-4399-8C79-F0260286E243}" type="slidenum">
              <a:rPr lang="ru-RU"/>
              <a:pPr>
                <a:defRPr/>
              </a:pPr>
              <a:t>‹#›</a:t>
            </a:fld>
            <a:endParaRPr lang="ru-RU"/>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072E29C-96B1-45F6-95F6-9C2792B37436}" type="datetimeFigureOut">
              <a:rPr lang="ru-RU"/>
              <a:pPr>
                <a:defRPr/>
              </a:pPr>
              <a:t>10.11.2015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4668ECB-0816-4C34-A54D-67C14280A1D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4DBD18E-BDD5-43C3-A61A-47D9C9F18B67}" type="datetimeFigureOut">
              <a:rPr lang="ru-RU"/>
              <a:pPr>
                <a:defRPr/>
              </a:pPr>
              <a:t>10.11.2015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A5BD5CA-4A5C-4428-BBD6-A319215002C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D18F930-8565-4E43-9554-07A67B83816C}" type="datetimeFigureOut">
              <a:rPr lang="ru-RU"/>
              <a:pPr>
                <a:defRPr/>
              </a:pPr>
              <a:t>10.11.2015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FC273A4-9F11-40E7-A64F-975F2AF2CB9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E837E56-6A22-4D59-AE7F-E5A910FE42BA}" type="datetimeFigureOut">
              <a:rPr lang="ru-RU"/>
              <a:pPr>
                <a:defRPr/>
              </a:pPr>
              <a:t>10.11.2015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40DBD3B-B407-432D-8201-6C5899CE85D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8EE62882-60E4-42BE-8235-D572D5D624F8}" type="datetimeFigureOut">
              <a:rPr lang="ru-RU"/>
              <a:pPr>
                <a:defRPr/>
              </a:pPr>
              <a:t>10.11.2015</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0F5308AC-CEA2-4944-BBEB-280A51ED12A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AFCA6C10-712F-4552-A78C-31BCE22B4D73}" type="datetimeFigureOut">
              <a:rPr lang="ru-RU"/>
              <a:pPr>
                <a:defRPr/>
              </a:pPr>
              <a:t>10.11.2015</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83A9EEF-EEB6-43D5-B4F9-7D227FCF47F8}"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63BA6876-041E-456C-A3D2-365D8CD58C11}" type="datetimeFigureOut">
              <a:rPr lang="ru-RU"/>
              <a:pPr>
                <a:defRPr/>
              </a:pPr>
              <a:t>10.11.2015</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4C580745-5FE5-4B60-9C3C-E0C0B924E788}"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E8A4965C-C453-4B2C-A799-B8B2F4ACAA01}" type="datetimeFigureOut">
              <a:rPr lang="ru-RU"/>
              <a:pPr>
                <a:defRPr/>
              </a:pPr>
              <a:t>10.11.2015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D909AE6-05DA-4ECC-B851-2AE2AA6EAA33}"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1ACB990-BB26-445B-B1FA-EF059A7140DF}" type="datetimeFigureOut">
              <a:rPr lang="ru-RU"/>
              <a:pPr>
                <a:defRPr/>
              </a:pPr>
              <a:t>10.11.2015</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3109DD6-AD51-4646-86F7-C60D081BB506}"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FFAE954-431D-49FF-B48B-760A45167577}" type="datetimeFigureOut">
              <a:rPr lang="ru-RU"/>
              <a:pPr>
                <a:defRPr/>
              </a:pPr>
              <a:t>10.11.2015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A9512ED-4A0B-4CC0-B9BA-9339847CADD3}"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10DF821-E35C-4560-89C7-A12CA2A85F91}" type="datetimeFigureOut">
              <a:rPr lang="ru-RU"/>
              <a:pPr>
                <a:defRPr/>
              </a:pPr>
              <a:t>10.11.2015</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BF804CD-CC11-42AF-81FE-9B036183541F}"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67B5DCC-1178-4074-910B-12CDF3251EA7}" type="datetimeFigureOut">
              <a:rPr lang="ru-RU"/>
              <a:pPr>
                <a:defRPr/>
              </a:pPr>
              <a:t>10.11.2015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0B54AE7-D2A7-4487-BE30-5DCE0A9F42E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714375" y="357188"/>
            <a:ext cx="7786688" cy="6143625"/>
          </a:xfrm>
          <a:solidFill>
            <a:srgbClr val="92D050"/>
          </a:solidFill>
        </p:spPr>
        <p:txBody>
          <a:bodyPr rtlCol="0">
            <a:normAutofit/>
          </a:bodyPr>
          <a:lstStyle/>
          <a:p>
            <a:pPr eaLnBrk="1" fontAlgn="auto" hangingPunct="1">
              <a:spcAft>
                <a:spcPts val="0"/>
              </a:spcAft>
              <a:buFont typeface="Arial" pitchFamily="34" charset="0"/>
              <a:buNone/>
              <a:defRPr/>
            </a:pPr>
            <a:r>
              <a:rPr lang="uk-UA" sz="1800" dirty="0" smtClean="0">
                <a:solidFill>
                  <a:schemeClr val="tx1"/>
                </a:solidFill>
                <a:latin typeface="Times New Roman" pitchFamily="18" charset="0"/>
                <a:cs typeface="Times New Roman" pitchFamily="18" charset="0"/>
              </a:rPr>
              <a:t>Міністерство освіти і науки України</a:t>
            </a:r>
            <a:br>
              <a:rPr lang="uk-UA" sz="1800" dirty="0" smtClean="0">
                <a:solidFill>
                  <a:schemeClr val="tx1"/>
                </a:solidFill>
                <a:latin typeface="Times New Roman" pitchFamily="18" charset="0"/>
                <a:cs typeface="Times New Roman" pitchFamily="18" charset="0"/>
              </a:rPr>
            </a:br>
            <a:r>
              <a:rPr lang="uk-UA" sz="1800" dirty="0" smtClean="0">
                <a:solidFill>
                  <a:schemeClr val="tx1"/>
                </a:solidFill>
                <a:latin typeface="Times New Roman" pitchFamily="18" charset="0"/>
                <a:cs typeface="Times New Roman" pitchFamily="18" charset="0"/>
              </a:rPr>
              <a:t>Вінницький національний технічний університет</a:t>
            </a:r>
            <a:br>
              <a:rPr lang="uk-UA" sz="1800" dirty="0" smtClean="0">
                <a:solidFill>
                  <a:schemeClr val="tx1"/>
                </a:solidFill>
                <a:latin typeface="Times New Roman" pitchFamily="18" charset="0"/>
                <a:cs typeface="Times New Roman" pitchFamily="18" charset="0"/>
              </a:rPr>
            </a:br>
            <a:r>
              <a:rPr lang="uk-UA" sz="1800" dirty="0" smtClean="0">
                <a:solidFill>
                  <a:schemeClr val="tx1"/>
                </a:solidFill>
                <a:latin typeface="Times New Roman" pitchFamily="18" charset="0"/>
                <a:cs typeface="Times New Roman" pitchFamily="18" charset="0"/>
              </a:rPr>
              <a:t>Інститут екологічної безпеки та моніторингу довкілля</a:t>
            </a:r>
          </a:p>
          <a:p>
            <a:pPr eaLnBrk="1" fontAlgn="auto" hangingPunct="1">
              <a:spcAft>
                <a:spcPts val="0"/>
              </a:spcAft>
              <a:buFont typeface="Arial" pitchFamily="34" charset="0"/>
              <a:buNone/>
              <a:defRPr/>
            </a:pPr>
            <a:endParaRPr lang="uk-UA" sz="18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uk-UA" sz="1800" dirty="0" smtClean="0">
              <a:latin typeface="Times New Roman" pitchFamily="18" charset="0"/>
              <a:cs typeface="Times New Roman" pitchFamily="18" charset="0"/>
            </a:endParaRPr>
          </a:p>
          <a:p>
            <a:pPr eaLnBrk="1" fontAlgn="auto" hangingPunct="1">
              <a:spcAft>
                <a:spcPts val="0"/>
              </a:spcAft>
              <a:buFont typeface="Arial" pitchFamily="34" charset="0"/>
              <a:buNone/>
              <a:defRPr/>
            </a:pPr>
            <a:endParaRPr lang="uk-UA" sz="1800" dirty="0" smtClean="0">
              <a:latin typeface="Times New Roman" pitchFamily="18" charset="0"/>
              <a:cs typeface="Times New Roman" pitchFamily="18" charset="0"/>
            </a:endParaRPr>
          </a:p>
          <a:p>
            <a:r>
              <a:rPr lang="uk-UA" dirty="0" smtClean="0">
                <a:solidFill>
                  <a:schemeClr val="tx1">
                    <a:lumMod val="95000"/>
                    <a:lumOff val="5000"/>
                  </a:schemeClr>
                </a:solidFill>
                <a:latin typeface="Times New Roman" pitchFamily="18" charset="0"/>
                <a:cs typeface="Times New Roman" pitchFamily="18" charset="0"/>
              </a:rPr>
              <a:t>Екологічний контроль забруднення та розроблення природоохоронних заходів </a:t>
            </a:r>
          </a:p>
          <a:p>
            <a:r>
              <a:rPr lang="uk-UA" dirty="0" smtClean="0">
                <a:solidFill>
                  <a:schemeClr val="tx1">
                    <a:lumMod val="95000"/>
                    <a:lumOff val="5000"/>
                  </a:schemeClr>
                </a:solidFill>
                <a:latin typeface="Times New Roman" pitchFamily="18" charset="0"/>
                <a:cs typeface="Times New Roman" pitchFamily="18" charset="0"/>
              </a:rPr>
              <a:t>для річки </a:t>
            </a:r>
            <a:r>
              <a:rPr lang="uk-UA" dirty="0" err="1" smtClean="0">
                <a:solidFill>
                  <a:schemeClr val="tx1">
                    <a:lumMod val="95000"/>
                    <a:lumOff val="5000"/>
                  </a:schemeClr>
                </a:solidFill>
                <a:latin typeface="Times New Roman" pitchFamily="18" charset="0"/>
                <a:cs typeface="Times New Roman" pitchFamily="18" charset="0"/>
              </a:rPr>
              <a:t>Снивода</a:t>
            </a:r>
            <a:endParaRPr lang="uk-UA" dirty="0" smtClean="0">
              <a:solidFill>
                <a:schemeClr val="tx1">
                  <a:lumMod val="95000"/>
                  <a:lumOff val="5000"/>
                </a:schemeClr>
              </a:solidFill>
              <a:latin typeface="Times New Roman" pitchFamily="18" charset="0"/>
              <a:cs typeface="Times New Roman" pitchFamily="18" charset="0"/>
            </a:endParaRPr>
          </a:p>
          <a:p>
            <a:pPr eaLnBrk="1" fontAlgn="auto" hangingPunct="1">
              <a:spcAft>
                <a:spcPts val="0"/>
              </a:spcAft>
              <a:buFont typeface="Arial" pitchFamily="34" charset="0"/>
              <a:buNone/>
              <a:defRPr/>
            </a:pPr>
            <a:endParaRPr lang="uk-UA" dirty="0" smtClean="0">
              <a:solidFill>
                <a:schemeClr val="tx1">
                  <a:lumMod val="95000"/>
                  <a:lumOff val="5000"/>
                </a:schemeClr>
              </a:solidFill>
              <a:latin typeface="Times New Roman" pitchFamily="18" charset="0"/>
              <a:cs typeface="Times New Roman" pitchFamily="18" charset="0"/>
            </a:endParaRPr>
          </a:p>
          <a:p>
            <a:pPr eaLnBrk="1" fontAlgn="auto" hangingPunct="1">
              <a:spcAft>
                <a:spcPts val="0"/>
              </a:spcAft>
              <a:buFont typeface="Arial" pitchFamily="34" charset="0"/>
              <a:buNone/>
              <a:defRPr/>
            </a:pPr>
            <a:endParaRPr lang="uk-UA" dirty="0" smtClean="0">
              <a:solidFill>
                <a:schemeClr val="tx1">
                  <a:lumMod val="95000"/>
                  <a:lumOff val="5000"/>
                </a:schemeClr>
              </a:solidFill>
              <a:latin typeface="Times New Roman" pitchFamily="18" charset="0"/>
              <a:cs typeface="Times New Roman" pitchFamily="18" charset="0"/>
            </a:endParaRPr>
          </a:p>
          <a:p>
            <a:pPr algn="r" eaLnBrk="1" fontAlgn="auto" hangingPunct="1">
              <a:lnSpc>
                <a:spcPct val="80000"/>
              </a:lnSpc>
              <a:spcAft>
                <a:spcPts val="0"/>
              </a:spcAft>
              <a:buFont typeface="Arial" pitchFamily="34" charset="0"/>
              <a:buNone/>
              <a:defRPr/>
            </a:pPr>
            <a:r>
              <a:rPr lang="uk-UA" sz="1300" dirty="0" smtClean="0">
                <a:solidFill>
                  <a:schemeClr val="tx1">
                    <a:lumMod val="95000"/>
                    <a:lumOff val="5000"/>
                  </a:schemeClr>
                </a:solidFill>
                <a:latin typeface="Times New Roman" pitchFamily="18" charset="0"/>
                <a:cs typeface="Times New Roman" pitchFamily="18" charset="0"/>
              </a:rPr>
              <a:t>Виконала: ст. гр. </a:t>
            </a:r>
            <a:r>
              <a:rPr lang="uk-UA" sz="1300" dirty="0" smtClean="0">
                <a:solidFill>
                  <a:schemeClr val="tx1">
                    <a:lumMod val="95000"/>
                    <a:lumOff val="5000"/>
                  </a:schemeClr>
                </a:solidFill>
                <a:latin typeface="Times New Roman" pitchFamily="18" charset="0"/>
              </a:rPr>
              <a:t>ЕКО-14м (з) </a:t>
            </a:r>
            <a:endParaRPr lang="uk-UA" sz="1300" dirty="0" smtClean="0">
              <a:solidFill>
                <a:schemeClr val="tx1">
                  <a:lumMod val="95000"/>
                  <a:lumOff val="5000"/>
                </a:schemeClr>
              </a:solidFill>
              <a:latin typeface="Times New Roman" pitchFamily="18" charset="0"/>
              <a:cs typeface="Times New Roman" pitchFamily="18" charset="0"/>
            </a:endParaRPr>
          </a:p>
          <a:p>
            <a:pPr algn="r" eaLnBrk="1" fontAlgn="auto" hangingPunct="1">
              <a:lnSpc>
                <a:spcPct val="80000"/>
              </a:lnSpc>
              <a:spcAft>
                <a:spcPts val="0"/>
              </a:spcAft>
              <a:buFont typeface="Arial" pitchFamily="34" charset="0"/>
              <a:buNone/>
              <a:defRPr/>
            </a:pPr>
            <a:r>
              <a:rPr lang="uk-UA" sz="1300" dirty="0" smtClean="0">
                <a:solidFill>
                  <a:schemeClr val="tx1">
                    <a:lumMod val="95000"/>
                    <a:lumOff val="5000"/>
                  </a:schemeClr>
                </a:solidFill>
                <a:latin typeface="Times New Roman" pitchFamily="18" charset="0"/>
                <a:cs typeface="Times New Roman" pitchFamily="18" charset="0"/>
              </a:rPr>
              <a:t>Мороз Я. В.</a:t>
            </a:r>
          </a:p>
          <a:p>
            <a:pPr algn="r">
              <a:lnSpc>
                <a:spcPct val="80000"/>
              </a:lnSpc>
            </a:pPr>
            <a:r>
              <a:rPr lang="uk-UA" sz="1300" dirty="0" smtClean="0">
                <a:solidFill>
                  <a:schemeClr val="tx1">
                    <a:lumMod val="95000"/>
                    <a:lumOff val="5000"/>
                  </a:schemeClr>
                </a:solidFill>
                <a:latin typeface="Times New Roman" pitchFamily="18" charset="0"/>
                <a:cs typeface="Times New Roman" pitchFamily="18" charset="0"/>
              </a:rPr>
              <a:t>Науковий керівник: </a:t>
            </a:r>
            <a:r>
              <a:rPr lang="uk-UA" sz="1300" dirty="0" err="1" smtClean="0">
                <a:solidFill>
                  <a:schemeClr val="tx1">
                    <a:lumMod val="95000"/>
                    <a:lumOff val="5000"/>
                  </a:schemeClr>
                </a:solidFill>
                <a:latin typeface="Times New Roman" pitchFamily="18" charset="0"/>
                <a:cs typeface="Times New Roman" pitchFamily="18" charset="0"/>
              </a:rPr>
              <a:t>д.т.н</a:t>
            </a:r>
            <a:r>
              <a:rPr lang="uk-UA" sz="1300" dirty="0" smtClean="0">
                <a:solidFill>
                  <a:schemeClr val="tx1">
                    <a:lumMod val="95000"/>
                    <a:lumOff val="5000"/>
                  </a:schemeClr>
                </a:solidFill>
                <a:latin typeface="Times New Roman" pitchFamily="18" charset="0"/>
                <a:cs typeface="Times New Roman" pitchFamily="18" charset="0"/>
              </a:rPr>
              <a:t>., проф.  </a:t>
            </a:r>
            <a:endParaRPr lang="en-US" sz="1300" dirty="0" smtClean="0">
              <a:solidFill>
                <a:schemeClr val="tx1">
                  <a:lumMod val="95000"/>
                  <a:lumOff val="5000"/>
                </a:schemeClr>
              </a:solidFill>
              <a:latin typeface="Times New Roman" pitchFamily="18" charset="0"/>
              <a:cs typeface="Times New Roman" pitchFamily="18" charset="0"/>
            </a:endParaRPr>
          </a:p>
          <a:p>
            <a:pPr algn="r">
              <a:lnSpc>
                <a:spcPct val="80000"/>
              </a:lnSpc>
            </a:pPr>
            <a:r>
              <a:rPr lang="uk-UA" sz="1300" dirty="0" smtClean="0">
                <a:solidFill>
                  <a:schemeClr val="tx1">
                    <a:lumMod val="95000"/>
                    <a:lumOff val="5000"/>
                  </a:schemeClr>
                </a:solidFill>
                <a:latin typeface="Times New Roman" pitchFamily="18" charset="0"/>
                <a:cs typeface="Times New Roman" pitchFamily="18" charset="0"/>
              </a:rPr>
              <a:t>Петрук В. Г.</a:t>
            </a:r>
          </a:p>
          <a:p>
            <a:pPr algn="r" eaLnBrk="1" fontAlgn="auto" hangingPunct="1">
              <a:lnSpc>
                <a:spcPct val="80000"/>
              </a:lnSpc>
              <a:spcAft>
                <a:spcPts val="0"/>
              </a:spcAft>
              <a:buFont typeface="Arial" pitchFamily="34" charset="0"/>
              <a:buNone/>
              <a:defRPr/>
            </a:pPr>
            <a:endParaRPr lang="uk-UA" sz="1300" dirty="0" smtClean="0">
              <a:solidFill>
                <a:schemeClr val="tx1">
                  <a:lumMod val="95000"/>
                  <a:lumOff val="5000"/>
                </a:schemeClr>
              </a:solidFill>
              <a:latin typeface="Times New Roman" pitchFamily="18" charset="0"/>
              <a:cs typeface="Times New Roman" pitchFamily="18" charset="0"/>
            </a:endParaRPr>
          </a:p>
          <a:p>
            <a:pPr algn="r" eaLnBrk="1" fontAlgn="auto" hangingPunct="1">
              <a:lnSpc>
                <a:spcPct val="80000"/>
              </a:lnSpc>
              <a:spcAft>
                <a:spcPts val="0"/>
              </a:spcAft>
              <a:buFont typeface="Arial" pitchFamily="34" charset="0"/>
              <a:buNone/>
              <a:defRPr/>
            </a:pPr>
            <a:endParaRPr lang="uk-UA" sz="1300" dirty="0" smtClean="0">
              <a:solidFill>
                <a:schemeClr val="tx1">
                  <a:lumMod val="95000"/>
                  <a:lumOff val="5000"/>
                </a:schemeClr>
              </a:solidFill>
              <a:latin typeface="Times New Roman" pitchFamily="18" charset="0"/>
              <a:cs typeface="Times New Roman" pitchFamily="18" charset="0"/>
            </a:endParaRPr>
          </a:p>
          <a:p>
            <a:pPr eaLnBrk="1" fontAlgn="auto" hangingPunct="1">
              <a:lnSpc>
                <a:spcPct val="80000"/>
              </a:lnSpc>
              <a:spcAft>
                <a:spcPts val="0"/>
              </a:spcAft>
              <a:buFont typeface="Arial" pitchFamily="34" charset="0"/>
              <a:buNone/>
              <a:defRPr/>
            </a:pPr>
            <a:r>
              <a:rPr lang="uk-UA" sz="1300" dirty="0" smtClean="0">
                <a:solidFill>
                  <a:schemeClr val="tx1">
                    <a:lumMod val="95000"/>
                    <a:lumOff val="5000"/>
                  </a:schemeClr>
                </a:solidFill>
                <a:latin typeface="Times New Roman" pitchFamily="18" charset="0"/>
                <a:cs typeface="Times New Roman" pitchFamily="18" charset="0"/>
              </a:rPr>
              <a:t>Вінниця  - 2015 року        </a:t>
            </a:r>
          </a:p>
          <a:p>
            <a:pPr eaLnBrk="1" fontAlgn="auto" hangingPunct="1">
              <a:spcAft>
                <a:spcPts val="0"/>
              </a:spcAft>
              <a:buFont typeface="Arial" pitchFamily="34" charset="0"/>
              <a:buNone/>
              <a:defRPr/>
            </a:pPr>
            <a:endParaRPr lang="ru-RU" dirty="0">
              <a:solidFill>
                <a:schemeClr val="tx1">
                  <a:lumMod val="95000"/>
                  <a:lumOff val="5000"/>
                </a:schemeClr>
              </a:solidFill>
            </a:endParaRPr>
          </a:p>
        </p:txBody>
      </p:sp>
      <p:sp>
        <p:nvSpPr>
          <p:cNvPr id="2051"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en-US" b="1">
                <a:solidFill>
                  <a:srgbClr val="008000"/>
                </a:solidFill>
                <a:latin typeface="Times New Roman" pitchFamily="18" charset="0"/>
              </a:rPr>
              <a:t>1</a:t>
            </a:r>
            <a:endParaRPr lang="uk-UA" b="1">
              <a:solidFill>
                <a:srgbClr val="008000"/>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b="1" dirty="0">
                <a:solidFill>
                  <a:srgbClr val="008000"/>
                </a:solidFill>
                <a:latin typeface="Times New Roman" pitchFamily="18" charset="0"/>
              </a:rPr>
              <a:t>2</a:t>
            </a:r>
          </a:p>
        </p:txBody>
      </p:sp>
      <p:sp>
        <p:nvSpPr>
          <p:cNvPr id="15366" name="Rectangle 6"/>
          <p:cNvSpPr>
            <a:spLocks noChangeArrowheads="1"/>
          </p:cNvSpPr>
          <p:nvPr/>
        </p:nvSpPr>
        <p:spPr bwMode="auto">
          <a:xfrm>
            <a:off x="539750" y="333375"/>
            <a:ext cx="8208963" cy="7509748"/>
          </a:xfrm>
          <a:prstGeom prst="rect">
            <a:avLst/>
          </a:prstGeom>
          <a:noFill/>
          <a:ln w="9525">
            <a:noFill/>
            <a:miter lim="800000"/>
            <a:headEnd/>
            <a:tailEnd/>
          </a:ln>
          <a:effectLst/>
        </p:spPr>
        <p:txBody>
          <a:bodyPr>
            <a:spAutoFit/>
          </a:bodyPr>
          <a:lstStyle/>
          <a:p>
            <a:pPr algn="just">
              <a:defRPr/>
            </a:pPr>
            <a:r>
              <a:rPr lang="uk-UA" sz="1400" b="1" dirty="0">
                <a:solidFill>
                  <a:srgbClr val="008000"/>
                </a:solidFill>
                <a:latin typeface="Times New Roman" pitchFamily="18" charset="0"/>
                <a:cs typeface="Times New Roman" pitchFamily="18" charset="0"/>
              </a:rPr>
              <a:t>Актуальність </a:t>
            </a:r>
            <a:r>
              <a:rPr lang="uk-UA" sz="1400" dirty="0">
                <a:latin typeface="Times New Roman" pitchFamily="18" charset="0"/>
                <a:cs typeface="Times New Roman" pitchFamily="18" charset="0"/>
              </a:rPr>
              <a:t>роботи зумовлена </a:t>
            </a:r>
            <a:r>
              <a:rPr lang="uk-UA" sz="1400" dirty="0" smtClean="0">
                <a:latin typeface="Times New Roman" pitchFamily="18" charset="0"/>
                <a:cs typeface="Times New Roman" pitchFamily="18" charset="0"/>
              </a:rPr>
              <a:t>необхідністю контролю стану вод малих річок України.</a:t>
            </a:r>
          </a:p>
          <a:p>
            <a:pPr algn="just">
              <a:defRPr/>
            </a:pPr>
            <a:endParaRPr lang="uk-UA" sz="1400" b="1" dirty="0" smtClean="0">
              <a:solidFill>
                <a:srgbClr val="008000"/>
              </a:solidFill>
              <a:latin typeface="Times New Roman" pitchFamily="18" charset="0"/>
              <a:cs typeface="Times New Roman" pitchFamily="18" charset="0"/>
            </a:endParaRPr>
          </a:p>
          <a:p>
            <a:pPr algn="just">
              <a:defRPr/>
            </a:pPr>
            <a:r>
              <a:rPr lang="uk-UA" sz="1400" b="1" dirty="0" smtClean="0">
                <a:solidFill>
                  <a:srgbClr val="008000"/>
                </a:solidFill>
                <a:latin typeface="Times New Roman" pitchFamily="18" charset="0"/>
                <a:cs typeface="Times New Roman" pitchFamily="18" charset="0"/>
              </a:rPr>
              <a:t>Метою </a:t>
            </a:r>
            <a:r>
              <a:rPr lang="uk-UA" sz="1400" dirty="0" smtClean="0">
                <a:latin typeface="Times New Roman"/>
                <a:ea typeface="Times New Roman"/>
              </a:rPr>
              <a:t>є спрощення екологічного контролю якості поверхневих вод рівнинних річок за допомогою макрофітів, а також розробка природоохоронних заходів для річки </a:t>
            </a:r>
            <a:r>
              <a:rPr lang="uk-UA" sz="1400" dirty="0" err="1" smtClean="0">
                <a:latin typeface="Times New Roman"/>
                <a:ea typeface="Times New Roman"/>
              </a:rPr>
              <a:t>Снивода</a:t>
            </a:r>
            <a:r>
              <a:rPr lang="uk-UA" sz="1400" dirty="0" smtClean="0">
                <a:latin typeface="Times New Roman"/>
                <a:ea typeface="Times New Roman"/>
              </a:rPr>
              <a:t>.</a:t>
            </a:r>
            <a:endParaRPr lang="uk-UA" sz="1400" dirty="0" smtClean="0">
              <a:latin typeface="Times New Roman" pitchFamily="18" charset="0"/>
              <a:cs typeface="Times New Roman" pitchFamily="18" charset="0"/>
            </a:endParaRPr>
          </a:p>
          <a:p>
            <a:pPr algn="just">
              <a:defRPr/>
            </a:pPr>
            <a:endParaRPr lang="uk-UA" sz="1400" dirty="0">
              <a:latin typeface="Times New Roman" pitchFamily="18" charset="0"/>
              <a:cs typeface="Times New Roman" pitchFamily="18" charset="0"/>
            </a:endParaRPr>
          </a:p>
          <a:p>
            <a:pPr algn="just">
              <a:defRPr/>
            </a:pPr>
            <a:r>
              <a:rPr lang="uk-UA" sz="1400" dirty="0">
                <a:latin typeface="Times New Roman" pitchFamily="18" charset="0"/>
                <a:cs typeface="Times New Roman" pitchFamily="18" charset="0"/>
              </a:rPr>
              <a:t>Нами було </a:t>
            </a:r>
            <a:r>
              <a:rPr lang="uk-UA" sz="1400" b="1" dirty="0" err="1">
                <a:solidFill>
                  <a:srgbClr val="008000"/>
                </a:solidFill>
                <a:latin typeface="Times New Roman" pitchFamily="18" charset="0"/>
                <a:cs typeface="Times New Roman" pitchFamily="18" charset="0"/>
              </a:rPr>
              <a:t>обгрунтовано</a:t>
            </a:r>
            <a:r>
              <a:rPr lang="uk-UA" sz="1400" dirty="0">
                <a:latin typeface="Times New Roman" pitchFamily="18" charset="0"/>
                <a:cs typeface="Times New Roman" pitchFamily="18" charset="0"/>
              </a:rPr>
              <a:t> можливості впровадження </a:t>
            </a:r>
            <a:r>
              <a:rPr lang="uk-UA" sz="1400" dirty="0">
                <a:solidFill>
                  <a:schemeClr val="tx1">
                    <a:lumMod val="95000"/>
                    <a:lumOff val="5000"/>
                  </a:schemeClr>
                </a:solidFill>
                <a:latin typeface="Times New Roman" pitchFamily="18" charset="0"/>
                <a:cs typeface="Times New Roman" pitchFamily="18" charset="0"/>
              </a:rPr>
              <a:t>контролю забруднення водних екосистем за характеристиками макрофітів на прикладі річки </a:t>
            </a:r>
            <a:r>
              <a:rPr lang="uk-UA" sz="1400" dirty="0" err="1">
                <a:solidFill>
                  <a:schemeClr val="tx1">
                    <a:lumMod val="95000"/>
                    <a:lumOff val="5000"/>
                  </a:schemeClr>
                </a:solidFill>
                <a:latin typeface="Times New Roman" pitchFamily="18" charset="0"/>
                <a:cs typeface="Times New Roman" pitchFamily="18" charset="0"/>
              </a:rPr>
              <a:t>Сниводи</a:t>
            </a:r>
            <a:r>
              <a:rPr lang="uk-UA" sz="1400" dirty="0">
                <a:solidFill>
                  <a:schemeClr val="tx1">
                    <a:lumMod val="95000"/>
                    <a:lumOff val="5000"/>
                  </a:schemeClr>
                </a:solidFill>
                <a:latin typeface="Times New Roman" pitchFamily="18" charset="0"/>
                <a:cs typeface="Times New Roman" pitchFamily="18" charset="0"/>
              </a:rPr>
              <a:t>.</a:t>
            </a:r>
            <a:endParaRPr lang="uk-UA" sz="1400" dirty="0">
              <a:latin typeface="Times New Roman" pitchFamily="18" charset="0"/>
              <a:cs typeface="Times New Roman" pitchFamily="18" charset="0"/>
            </a:endParaRPr>
          </a:p>
          <a:p>
            <a:pPr indent="450215" algn="just">
              <a:spcAft>
                <a:spcPts val="0"/>
              </a:spcAft>
            </a:pPr>
            <a:endParaRPr lang="uk-UA" sz="1400" b="1" dirty="0">
              <a:solidFill>
                <a:srgbClr val="008000"/>
              </a:solidFill>
              <a:latin typeface="Times New Roman" pitchFamily="18" charset="0"/>
              <a:cs typeface="Times New Roman" pitchFamily="18" charset="0"/>
            </a:endParaRPr>
          </a:p>
          <a:p>
            <a:pPr algn="just">
              <a:spcAft>
                <a:spcPts val="0"/>
              </a:spcAft>
            </a:pPr>
            <a:r>
              <a:rPr lang="uk-UA" sz="1400" dirty="0" smtClean="0">
                <a:latin typeface="Times New Roman"/>
                <a:ea typeface="Times New Roman"/>
                <a:cs typeface="Times New Roman"/>
              </a:rPr>
              <a:t>Для досягнення поставленої мети були сформульовані наступні </a:t>
            </a:r>
            <a:r>
              <a:rPr lang="uk-UA" sz="1400" b="1" dirty="0" smtClean="0">
                <a:solidFill>
                  <a:srgbClr val="008000"/>
                </a:solidFill>
                <a:latin typeface="Times New Roman"/>
                <a:ea typeface="Times New Roman"/>
                <a:cs typeface="Times New Roman"/>
              </a:rPr>
              <a:t>задачі</a:t>
            </a:r>
            <a:r>
              <a:rPr lang="uk-UA" sz="1400" dirty="0" smtClean="0">
                <a:latin typeface="Times New Roman"/>
                <a:ea typeface="Times New Roman"/>
                <a:cs typeface="Times New Roman"/>
              </a:rPr>
              <a:t>: </a:t>
            </a:r>
            <a:endParaRPr lang="ru-RU" sz="1400" dirty="0" smtClean="0">
              <a:latin typeface="Calibri"/>
              <a:ea typeface="Times New Roman"/>
              <a:cs typeface="Times New Roman"/>
            </a:endParaRPr>
          </a:p>
          <a:p>
            <a:pPr indent="449580" algn="just">
              <a:spcAft>
                <a:spcPts val="0"/>
              </a:spcAft>
            </a:pPr>
            <a:r>
              <a:rPr lang="uk-UA" sz="1400" dirty="0" smtClean="0">
                <a:latin typeface="Times New Roman"/>
                <a:ea typeface="Times New Roman"/>
              </a:rPr>
              <a:t>а) проаналізувати теоретичний матеріал щодо екологічного контролю якості вод малих річок за допомогою біологічних методів, впливу забруднення водних екосистем на характеристики макрофітів;</a:t>
            </a:r>
            <a:endParaRPr lang="ru-RU" sz="1400" dirty="0" smtClean="0"/>
          </a:p>
          <a:p>
            <a:pPr indent="449580" algn="just">
              <a:spcAft>
                <a:spcPts val="0"/>
              </a:spcAft>
            </a:pPr>
            <a:r>
              <a:rPr lang="uk-UA" sz="1400" dirty="0" smtClean="0">
                <a:latin typeface="Times New Roman"/>
                <a:ea typeface="Times New Roman"/>
              </a:rPr>
              <a:t>б) здійснити збір потрібних даних на р. </a:t>
            </a:r>
            <a:r>
              <a:rPr lang="uk-UA" sz="1400" dirty="0" err="1" smtClean="0">
                <a:latin typeface="Times New Roman"/>
                <a:ea typeface="Times New Roman"/>
              </a:rPr>
              <a:t>Снивода</a:t>
            </a:r>
            <a:r>
              <a:rPr lang="uk-UA" sz="1400" dirty="0" smtClean="0">
                <a:latin typeface="Times New Roman"/>
                <a:ea typeface="Times New Roman"/>
              </a:rPr>
              <a:t> для необхідних розрахунків;</a:t>
            </a:r>
            <a:endParaRPr lang="ru-RU" sz="1400" dirty="0" smtClean="0"/>
          </a:p>
          <a:p>
            <a:pPr indent="449580" algn="just">
              <a:spcAft>
                <a:spcPts val="0"/>
              </a:spcAft>
            </a:pPr>
            <a:r>
              <a:rPr lang="uk-UA" sz="1400" dirty="0" smtClean="0">
                <a:latin typeface="Times New Roman"/>
                <a:ea typeface="Times New Roman"/>
              </a:rPr>
              <a:t>в) розрахувати </a:t>
            </a:r>
            <a:r>
              <a:rPr lang="uk-UA" sz="1400" dirty="0" smtClean="0">
                <a:solidFill>
                  <a:srgbClr val="000000"/>
                </a:solidFill>
                <a:latin typeface="Times New Roman"/>
                <a:ea typeface="Times New Roman"/>
              </a:rPr>
              <a:t>продукцію вищих водних рослин та їх співтовариств, винесення азоту, фосфору та пестицидів поверхневим стоком з сільськогосподарських угідь, що знаходяться на території водозбірного басейну річки;</a:t>
            </a:r>
            <a:endParaRPr lang="ru-RU" sz="1400" dirty="0" smtClean="0"/>
          </a:p>
          <a:p>
            <a:pPr indent="449580" algn="just">
              <a:spcAft>
                <a:spcPts val="0"/>
              </a:spcAft>
            </a:pPr>
            <a:r>
              <a:rPr lang="uk-UA" sz="1400" dirty="0" smtClean="0">
                <a:solidFill>
                  <a:srgbClr val="000000"/>
                </a:solidFill>
                <a:latin typeface="Times New Roman"/>
                <a:ea typeface="Times New Roman"/>
              </a:rPr>
              <a:t>г) охарактеризувати ряску малу як </a:t>
            </a:r>
            <a:r>
              <a:rPr lang="uk-UA" sz="1400" dirty="0" err="1" smtClean="0">
                <a:solidFill>
                  <a:srgbClr val="000000"/>
                </a:solidFill>
                <a:latin typeface="Times New Roman"/>
                <a:ea typeface="Times New Roman"/>
              </a:rPr>
              <a:t>біоіндикатор</a:t>
            </a:r>
            <a:r>
              <a:rPr lang="uk-UA" sz="1400" dirty="0" smtClean="0">
                <a:solidFill>
                  <a:srgbClr val="000000"/>
                </a:solidFill>
                <a:latin typeface="Times New Roman"/>
                <a:ea typeface="Times New Roman"/>
              </a:rPr>
              <a:t>;</a:t>
            </a:r>
            <a:endParaRPr lang="ru-RU" sz="1400" dirty="0" smtClean="0"/>
          </a:p>
          <a:p>
            <a:pPr indent="449580" algn="just">
              <a:spcAft>
                <a:spcPts val="0"/>
              </a:spcAft>
            </a:pPr>
            <a:r>
              <a:rPr lang="uk-UA" sz="1400" dirty="0" smtClean="0">
                <a:solidFill>
                  <a:srgbClr val="000000"/>
                </a:solidFill>
                <a:latin typeface="Times New Roman"/>
                <a:ea typeface="Times New Roman"/>
              </a:rPr>
              <a:t>ґ) розробити заходи боротьби з надзвичайними екологічними ситуаціями.</a:t>
            </a:r>
          </a:p>
          <a:p>
            <a:pPr indent="449580" algn="just">
              <a:spcAft>
                <a:spcPts val="0"/>
              </a:spcAft>
            </a:pPr>
            <a:endParaRPr lang="uk-UA" sz="1400" dirty="0" smtClean="0">
              <a:solidFill>
                <a:srgbClr val="000000"/>
              </a:solidFill>
              <a:latin typeface="Times New Roman"/>
              <a:ea typeface="Times New Roman"/>
            </a:endParaRPr>
          </a:p>
          <a:p>
            <a:pPr algn="just">
              <a:spcAft>
                <a:spcPts val="0"/>
              </a:spcAft>
            </a:pPr>
            <a:r>
              <a:rPr lang="uk-UA" sz="1400" b="1" dirty="0" smtClean="0">
                <a:solidFill>
                  <a:srgbClr val="008000"/>
                </a:solidFill>
                <a:latin typeface="Times New Roman"/>
                <a:ea typeface="Times New Roman"/>
                <a:cs typeface="Times New Roman"/>
              </a:rPr>
              <a:t>Наукова новизна</a:t>
            </a:r>
            <a:r>
              <a:rPr lang="uk-UA" sz="1400" dirty="0" smtClean="0">
                <a:solidFill>
                  <a:srgbClr val="008000"/>
                </a:solidFill>
                <a:latin typeface="Times New Roman"/>
                <a:ea typeface="Times New Roman"/>
                <a:cs typeface="Times New Roman"/>
              </a:rPr>
              <a:t> </a:t>
            </a:r>
            <a:r>
              <a:rPr lang="uk-UA" sz="1400" dirty="0" smtClean="0">
                <a:latin typeface="Times New Roman"/>
                <a:ea typeface="Times New Roman"/>
                <a:cs typeface="Times New Roman"/>
              </a:rPr>
              <a:t>одержаних результатів полягає в у</a:t>
            </a:r>
            <a:r>
              <a:rPr lang="ru-RU" sz="1400" dirty="0" err="1" smtClean="0">
                <a:latin typeface="Times New Roman"/>
                <a:ea typeface="Times New Roman"/>
                <a:cs typeface="Times New Roman"/>
              </a:rPr>
              <a:t>досконален</a:t>
            </a:r>
            <a:r>
              <a:rPr lang="uk-UA" sz="1400" dirty="0" smtClean="0">
                <a:latin typeface="Times New Roman"/>
                <a:ea typeface="Times New Roman"/>
                <a:cs typeface="Times New Roman"/>
              </a:rPr>
              <a:t>ні</a:t>
            </a:r>
            <a:r>
              <a:rPr lang="ru-RU" sz="1400" dirty="0" smtClean="0">
                <a:latin typeface="Times New Roman"/>
                <a:ea typeface="Times New Roman"/>
                <a:cs typeface="Times New Roman"/>
              </a:rPr>
              <a:t> метод</a:t>
            </a:r>
            <a:r>
              <a:rPr lang="uk-UA" sz="1400" dirty="0" smtClean="0">
                <a:latin typeface="Times New Roman"/>
                <a:ea typeface="Times New Roman"/>
                <a:cs typeface="Times New Roman"/>
              </a:rPr>
              <a:t>у</a:t>
            </a:r>
            <a:r>
              <a:rPr lang="ru-RU" sz="1400" dirty="0" smtClean="0">
                <a:latin typeface="Times New Roman"/>
                <a:ea typeface="Times New Roman"/>
                <a:cs typeface="Times New Roman"/>
              </a:rPr>
              <a:t> контролю </a:t>
            </a:r>
            <a:r>
              <a:rPr lang="ru-RU" sz="1400" dirty="0" err="1" smtClean="0">
                <a:latin typeface="Times New Roman"/>
                <a:ea typeface="Times New Roman"/>
                <a:cs typeface="Times New Roman"/>
              </a:rPr>
              <a:t>забруднення</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водних</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об'єктів</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з</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використанням</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біоіндикації</a:t>
            </a:r>
            <a:r>
              <a:rPr lang="ru-RU" sz="1400" dirty="0" smtClean="0">
                <a:latin typeface="Times New Roman"/>
                <a:ea typeface="Times New Roman"/>
                <a:cs typeface="Times New Roman"/>
              </a:rPr>
              <a:t> по </a:t>
            </a:r>
            <a:r>
              <a:rPr lang="ru-RU" sz="1400" dirty="0" err="1" smtClean="0">
                <a:latin typeface="Times New Roman"/>
                <a:ea typeface="Times New Roman"/>
                <a:cs typeface="Times New Roman"/>
              </a:rPr>
              <a:t>макрофітам</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Lemna</a:t>
            </a:r>
            <a:r>
              <a:rPr lang="ru-RU" sz="1400" dirty="0" smtClean="0">
                <a:latin typeface="Times New Roman"/>
                <a:ea typeface="Times New Roman"/>
                <a:cs typeface="Times New Roman"/>
              </a:rPr>
              <a:t> </a:t>
            </a:r>
            <a:r>
              <a:rPr lang="ru-RU" sz="1400" dirty="0" err="1" smtClean="0">
                <a:latin typeface="Times New Roman"/>
                <a:ea typeface="Times New Roman"/>
                <a:cs typeface="Times New Roman"/>
              </a:rPr>
              <a:t>Minor</a:t>
            </a:r>
            <a:r>
              <a:rPr lang="ru-RU" sz="1400" dirty="0" smtClean="0">
                <a:latin typeface="Times New Roman"/>
                <a:ea typeface="Times New Roman"/>
                <a:cs typeface="Times New Roman"/>
              </a:rPr>
              <a:t>). </a:t>
            </a:r>
            <a:r>
              <a:rPr lang="uk-UA" sz="1400" dirty="0" smtClean="0">
                <a:latin typeface="Times New Roman"/>
                <a:ea typeface="Times New Roman"/>
                <a:cs typeface="Times New Roman"/>
              </a:rPr>
              <a:t>Дістали подальший розвиток технології захисту поверхневих вод малих річок за допомогою фільтрації на основі </a:t>
            </a:r>
            <a:r>
              <a:rPr lang="uk-UA" sz="1400" dirty="0" err="1" smtClean="0">
                <a:latin typeface="Times New Roman"/>
                <a:ea typeface="Times New Roman"/>
                <a:cs typeface="Times New Roman"/>
              </a:rPr>
              <a:t>біоплато</a:t>
            </a:r>
            <a:r>
              <a:rPr lang="uk-UA" sz="1400" dirty="0" smtClean="0">
                <a:latin typeface="Times New Roman"/>
                <a:ea typeface="Times New Roman"/>
                <a:cs typeface="Times New Roman"/>
              </a:rPr>
              <a:t> з вищих водних рослин, що дозволило суттєво зменшити надходження до них біогенних речовин з об'єктів сільського господарства.</a:t>
            </a:r>
            <a:endParaRPr lang="ru-RU" sz="1100" dirty="0" smtClean="0">
              <a:latin typeface="Calibri"/>
              <a:ea typeface="Times New Roman"/>
              <a:cs typeface="Times New Roman"/>
            </a:endParaRPr>
          </a:p>
          <a:p>
            <a:pPr indent="449580" algn="just">
              <a:spcAft>
                <a:spcPts val="0"/>
              </a:spcAft>
            </a:pPr>
            <a:endParaRPr lang="uk-UA" sz="1400" dirty="0" smtClean="0">
              <a:solidFill>
                <a:srgbClr val="000000"/>
              </a:solidFill>
              <a:latin typeface="Times New Roman"/>
              <a:ea typeface="Times New Roman"/>
            </a:endParaRPr>
          </a:p>
          <a:p>
            <a:pPr algn="just">
              <a:spcAft>
                <a:spcPts val="0"/>
              </a:spcAft>
            </a:pPr>
            <a:r>
              <a:rPr lang="uk-UA" sz="1400" b="1" dirty="0" smtClean="0">
                <a:solidFill>
                  <a:srgbClr val="008000"/>
                </a:solidFill>
                <a:latin typeface="Times New Roman"/>
                <a:ea typeface="Times New Roman"/>
                <a:cs typeface="Times New Roman"/>
              </a:rPr>
              <a:t>Публікації.</a:t>
            </a:r>
            <a:r>
              <a:rPr lang="uk-UA" sz="1400" dirty="0" smtClean="0">
                <a:solidFill>
                  <a:srgbClr val="008000"/>
                </a:solidFill>
                <a:latin typeface="Times New Roman"/>
                <a:ea typeface="Times New Roman"/>
                <a:cs typeface="Times New Roman"/>
              </a:rPr>
              <a:t> </a:t>
            </a:r>
            <a:r>
              <a:rPr lang="uk-UA" sz="1400" dirty="0" smtClean="0">
                <a:latin typeface="Times New Roman"/>
                <a:ea typeface="Times New Roman"/>
                <a:cs typeface="Times New Roman"/>
              </a:rPr>
              <a:t>Матеріали магістерської кваліфікаційної роботи було апробовано на І</a:t>
            </a:r>
            <a:r>
              <a:rPr lang="ru-RU" sz="1400" dirty="0" smtClean="0">
                <a:latin typeface="Times New Roman"/>
                <a:ea typeface="Times New Roman"/>
                <a:cs typeface="Times New Roman"/>
              </a:rPr>
              <a:t>V</a:t>
            </a:r>
            <a:r>
              <a:rPr lang="uk-UA" sz="1400" dirty="0" smtClean="0">
                <a:latin typeface="Times New Roman"/>
                <a:ea typeface="Times New Roman"/>
                <a:cs typeface="Times New Roman"/>
              </a:rPr>
              <a:t> Всеукраїнському з’їзді екологів з міжнародною участю та на </a:t>
            </a:r>
            <a:r>
              <a:rPr lang="ru-RU" sz="1400" dirty="0" smtClean="0">
                <a:latin typeface="Times New Roman"/>
                <a:ea typeface="Times New Roman"/>
                <a:cs typeface="Times New Roman"/>
              </a:rPr>
              <a:t>I</a:t>
            </a:r>
            <a:r>
              <a:rPr lang="uk-UA" sz="1400" dirty="0" smtClean="0">
                <a:latin typeface="Times New Roman"/>
                <a:ea typeface="Times New Roman"/>
                <a:cs typeface="Times New Roman"/>
              </a:rPr>
              <a:t> Міжнародній науково-практичній конференції «Водопостачання та водовідведення: проектування, будова, експлуатація, моніторинг».</a:t>
            </a:r>
            <a:endParaRPr lang="ru-RU" sz="1100" dirty="0" smtClean="0">
              <a:latin typeface="Calibri"/>
              <a:ea typeface="Times New Roman"/>
              <a:cs typeface="Times New Roman"/>
            </a:endParaRPr>
          </a:p>
          <a:p>
            <a:pPr indent="449580" algn="just">
              <a:spcAft>
                <a:spcPts val="0"/>
              </a:spcAft>
            </a:pPr>
            <a:endParaRPr lang="uk-UA" sz="1400" dirty="0" smtClean="0">
              <a:solidFill>
                <a:srgbClr val="000000"/>
              </a:solidFill>
              <a:latin typeface="Times New Roman"/>
              <a:ea typeface="Times New Roman"/>
            </a:endParaRPr>
          </a:p>
          <a:p>
            <a:pPr indent="449580" algn="just">
              <a:spcAft>
                <a:spcPts val="0"/>
              </a:spcAft>
            </a:pPr>
            <a:endParaRPr lang="uk-UA" dirty="0" smtClean="0">
              <a:solidFill>
                <a:srgbClr val="000000"/>
              </a:solidFill>
              <a:latin typeface="Times New Roman"/>
            </a:endParaRPr>
          </a:p>
          <a:p>
            <a:pPr indent="449580" algn="just">
              <a:spcAft>
                <a:spcPts val="0"/>
              </a:spcAft>
            </a:pPr>
            <a:endParaRPr lang="ru-RU" dirty="0" smtClean="0"/>
          </a:p>
          <a:p>
            <a:pPr algn="just">
              <a:buFontTx/>
              <a:buChar char="-"/>
              <a:defRPr/>
            </a:pPr>
            <a:endParaRPr lang="uk-UA" dirty="0">
              <a:latin typeface="Times New Roman" pitchFamily="18" charset="0"/>
              <a:cs typeface="Times New Roman" pitchFamily="18" charset="0"/>
            </a:endParaRPr>
          </a:p>
          <a:p>
            <a:pPr algn="just">
              <a:spcBef>
                <a:spcPct val="50000"/>
              </a:spcBef>
              <a:defRPr/>
            </a:pPr>
            <a:endParaRPr lang="uk-UA"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285992"/>
            <a:ext cx="8229600" cy="1939916"/>
          </a:xfrm>
        </p:spPr>
        <p:txBody>
          <a:bodyPr/>
          <a:lstStyle/>
          <a:p>
            <a:pPr algn="just"/>
            <a:r>
              <a:rPr lang="ru-RU" sz="2400" b="1" dirty="0" err="1" smtClean="0">
                <a:solidFill>
                  <a:srgbClr val="008000"/>
                </a:solidFill>
                <a:latin typeface="Times New Roman" pitchFamily="18" charset="0"/>
                <a:cs typeface="Times New Roman" pitchFamily="18" charset="0"/>
              </a:rPr>
              <a:t>Екологічний</a:t>
            </a:r>
            <a:r>
              <a:rPr lang="ru-RU" sz="2400" b="1" dirty="0" smtClean="0">
                <a:solidFill>
                  <a:srgbClr val="008000"/>
                </a:solidFill>
                <a:latin typeface="Times New Roman" pitchFamily="18" charset="0"/>
                <a:cs typeface="Times New Roman" pitchFamily="18" charset="0"/>
              </a:rPr>
              <a:t> контроль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це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діяльність</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відповідних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суб'єктів</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спрямована</a:t>
            </a:r>
            <a:r>
              <a:rPr lang="ru-RU" sz="2400" dirty="0" smtClean="0">
                <a:latin typeface="Times New Roman" pitchFamily="18" charset="0"/>
                <a:cs typeface="Times New Roman" pitchFamily="18" charset="0"/>
              </a:rPr>
              <a:t> на </a:t>
            </a:r>
            <a:r>
              <a:rPr lang="ru-RU" sz="2400" dirty="0" err="1" smtClean="0">
                <a:latin typeface="Times New Roman" pitchFamily="18" charset="0"/>
                <a:cs typeface="Times New Roman" pitchFamily="18" charset="0"/>
              </a:rPr>
              <a:t>забезпечення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додержання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вимог</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законодавства</a:t>
            </a:r>
            <a:r>
              <a:rPr lang="ru-RU" sz="2400" dirty="0" smtClean="0">
                <a:latin typeface="Times New Roman" pitchFamily="18" charset="0"/>
                <a:cs typeface="Times New Roman" pitchFamily="18" charset="0"/>
              </a:rPr>
              <a:t> про </a:t>
            </a:r>
            <a:r>
              <a:rPr lang="ru-RU" sz="2400" dirty="0" err="1" smtClean="0">
                <a:latin typeface="Times New Roman" pitchFamily="18" charset="0"/>
                <a:cs typeface="Times New Roman" pitchFamily="18" charset="0"/>
              </a:rPr>
              <a:t>охорону</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навколишнього</a:t>
            </a:r>
            <a:r>
              <a:rPr lang="ru-RU" sz="2400" dirty="0" smtClean="0">
                <a:latin typeface="Times New Roman" pitchFamily="18" charset="0"/>
                <a:cs typeface="Times New Roman" pitchFamily="18" charset="0"/>
              </a:rPr>
              <a:t> природного </a:t>
            </a:r>
            <a:r>
              <a:rPr lang="ru-RU" sz="2400" dirty="0" err="1" smtClean="0">
                <a:latin typeface="Times New Roman" pitchFamily="18" charset="0"/>
                <a:cs typeface="Times New Roman" pitchFamily="18" charset="0"/>
              </a:rPr>
              <a:t>середовища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всіма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державними</a:t>
            </a:r>
            <a:r>
              <a:rPr lang="ru-RU" sz="2400" dirty="0" smtClean="0">
                <a:latin typeface="Times New Roman" pitchFamily="18" charset="0"/>
                <a:cs typeface="Times New Roman" pitchFamily="18" charset="0"/>
              </a:rPr>
              <a:t> органами, </a:t>
            </a:r>
            <a:r>
              <a:rPr lang="ru-RU" sz="2400" dirty="0" err="1" smtClean="0">
                <a:latin typeface="Times New Roman" pitchFamily="18" charset="0"/>
                <a:cs typeface="Times New Roman" pitchFamily="18" charset="0"/>
              </a:rPr>
              <a:t>підприємствами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установами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організаціями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громадянами</a:t>
            </a:r>
            <a:r>
              <a:rPr lang="ru-RU" sz="2400" dirty="0" smtClean="0">
                <a:latin typeface="Times New Roman" pitchFamily="18" charset="0"/>
                <a:cs typeface="Times New Roman" pitchFamily="18" charset="0"/>
              </a:rPr>
              <a:t>.</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t> </a:t>
            </a:r>
            <a:r>
              <a:rPr lang="ru-RU" sz="2400" dirty="0" smtClean="0">
                <a:latin typeface="Times New Roman" pitchFamily="18" charset="0"/>
                <a:cs typeface="Times New Roman" pitchFamily="18" charset="0"/>
              </a:rPr>
              <a:t>Контроль за </a:t>
            </a:r>
            <a:r>
              <a:rPr lang="uk-UA" sz="2400" dirty="0" smtClean="0">
                <a:latin typeface="Times New Roman" pitchFamily="18" charset="0"/>
                <a:cs typeface="Times New Roman" pitchFamily="18" charset="0"/>
              </a:rPr>
              <a:t>користуванням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охороною</a:t>
            </a:r>
            <a:r>
              <a:rPr lang="ru-RU" sz="2400" dirty="0" smtClean="0">
                <a:latin typeface="Times New Roman" pitchFamily="18" charset="0"/>
                <a:cs typeface="Times New Roman" pitchFamily="18" charset="0"/>
              </a:rPr>
              <a:t> вод та </a:t>
            </a:r>
            <a:r>
              <a:rPr lang="ru-RU" sz="2400" dirty="0" err="1" smtClean="0">
                <a:latin typeface="Times New Roman" pitchFamily="18" charset="0"/>
                <a:cs typeface="Times New Roman" pitchFamily="18" charset="0"/>
              </a:rPr>
              <a:t>відтворенням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водних</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ресурсів</a:t>
            </a:r>
            <a:r>
              <a:rPr lang="ru-RU"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буває</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державний</a:t>
            </a:r>
            <a:r>
              <a:rPr lang="ru-RU" sz="2400" dirty="0" smtClean="0">
                <a:latin typeface="Times New Roman" pitchFamily="18" charset="0"/>
                <a:cs typeface="Times New Roman" pitchFamily="18" charset="0"/>
              </a:rPr>
              <a:t> та </a:t>
            </a:r>
            <a:r>
              <a:rPr lang="ru-RU" sz="2400" dirty="0" err="1" smtClean="0">
                <a:latin typeface="Times New Roman" pitchFamily="18" charset="0"/>
                <a:cs typeface="Times New Roman" pitchFamily="18" charset="0"/>
              </a:rPr>
              <a:t>громадський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Його</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завдання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полягає</a:t>
            </a:r>
            <a:r>
              <a:rPr lang="ru-RU" sz="2400" dirty="0" smtClean="0">
                <a:latin typeface="Times New Roman" pitchFamily="18" charset="0"/>
                <a:cs typeface="Times New Roman" pitchFamily="18" charset="0"/>
              </a:rPr>
              <a:t> в </a:t>
            </a:r>
            <a:r>
              <a:rPr lang="ru-RU" sz="2400" dirty="0" err="1" smtClean="0">
                <a:latin typeface="Times New Roman" pitchFamily="18" charset="0"/>
                <a:cs typeface="Times New Roman" pitchFamily="18" charset="0"/>
              </a:rPr>
              <a:t>забезпеченні</a:t>
            </a:r>
            <a:r>
              <a:rPr lang="ru-RU" sz="2400"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дотримання</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усіма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юридичними</a:t>
            </a:r>
            <a:r>
              <a:rPr lang="ru-RU" sz="2400" dirty="0" smtClean="0">
                <a:latin typeface="Times New Roman" pitchFamily="18" charset="0"/>
                <a:cs typeface="Times New Roman" pitchFamily="18" charset="0"/>
              </a:rPr>
              <a:t> та </a:t>
            </a:r>
            <a:r>
              <a:rPr lang="ru-RU" sz="2400" dirty="0" err="1" smtClean="0">
                <a:latin typeface="Times New Roman" pitchFamily="18" charset="0"/>
                <a:cs typeface="Times New Roman" pitchFamily="18" charset="0"/>
              </a:rPr>
              <a:t>фізичними</a:t>
            </a:r>
            <a:r>
              <a:rPr lang="ru-RU" sz="2400" dirty="0" smtClean="0">
                <a:latin typeface="Times New Roman" pitchFamily="18" charset="0"/>
                <a:cs typeface="Times New Roman" pitchFamily="18" charset="0"/>
              </a:rPr>
              <a:t> особами </a:t>
            </a:r>
            <a:r>
              <a:rPr lang="ru-RU" sz="2400" dirty="0" err="1" smtClean="0">
                <a:latin typeface="Times New Roman" pitchFamily="18" charset="0"/>
                <a:cs typeface="Times New Roman" pitchFamily="18" charset="0"/>
              </a:rPr>
              <a:t>вимог</a:t>
            </a:r>
            <a:r>
              <a:rPr lang="ru-RU" sz="2400" dirty="0" smtClean="0">
                <a:latin typeface="Times New Roman" pitchFamily="18" charset="0"/>
                <a:cs typeface="Times New Roman" pitchFamily="18" charset="0"/>
              </a:rPr>
              <a:t> водного </a:t>
            </a:r>
            <a:r>
              <a:rPr lang="ru-RU" sz="2400" dirty="0" err="1" smtClean="0">
                <a:latin typeface="Times New Roman" pitchFamily="18" charset="0"/>
                <a:cs typeface="Times New Roman" pitchFamily="18" charset="0"/>
              </a:rPr>
              <a:t>законодавства</a:t>
            </a:r>
            <a:r>
              <a:rPr lang="ru-RU"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sp>
        <p:nvSpPr>
          <p:cNvPr id="3" name="Содержимое 2"/>
          <p:cNvSpPr>
            <a:spLocks noGrp="1"/>
          </p:cNvSpPr>
          <p:nvPr>
            <p:ph idx="1"/>
          </p:nvPr>
        </p:nvSpPr>
        <p:spPr>
          <a:xfrm>
            <a:off x="1643042" y="5929330"/>
            <a:ext cx="7043758" cy="196833"/>
          </a:xfrm>
        </p:spPr>
        <p:txBody>
          <a:bodyPr/>
          <a:lstStyle/>
          <a:p>
            <a:endParaRPr lang="ru-RU" dirty="0"/>
          </a:p>
        </p:txBody>
      </p:sp>
      <p:sp>
        <p:nvSpPr>
          <p:cNvPr id="7"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b="1" dirty="0">
                <a:solidFill>
                  <a:srgbClr val="008000"/>
                </a:solidFill>
                <a:latin typeface="Times New Roman" pitchFamily="18" charset="0"/>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3"/>
          <p:cNvSpPr>
            <a:spLocks noGrp="1"/>
          </p:cNvSpPr>
          <p:nvPr>
            <p:ph type="ctrTitle"/>
          </p:nvPr>
        </p:nvSpPr>
        <p:spPr>
          <a:xfrm>
            <a:off x="571472" y="500042"/>
            <a:ext cx="7772400" cy="6000792"/>
          </a:xfrm>
        </p:spPr>
        <p:txBody>
          <a:bodyPr/>
          <a:lstStyle/>
          <a:p>
            <a:pPr algn="just" eaLnBrk="1" hangingPunct="1"/>
            <a:r>
              <a:rPr lang="uk-UA" sz="2400" b="1" dirty="0" err="1" smtClean="0">
                <a:solidFill>
                  <a:srgbClr val="008000"/>
                </a:solidFill>
                <a:latin typeface="Times New Roman" pitchFamily="18" charset="0"/>
              </a:rPr>
              <a:t>Біоіндикація</a:t>
            </a:r>
            <a:r>
              <a:rPr lang="uk-UA" sz="2400" dirty="0" smtClean="0">
                <a:latin typeface="Times New Roman" pitchFamily="18" charset="0"/>
              </a:rPr>
              <a:t> — метод оцінки якості води та екологічного стану водойми за складом видів-індикаторів або структурними показниками угруповань. </a:t>
            </a:r>
            <a:r>
              <a:rPr lang="uk-UA" sz="2800" dirty="0" smtClean="0">
                <a:latin typeface="Times New Roman" pitchFamily="18" charset="0"/>
              </a:rPr>
              <a:t/>
            </a:r>
            <a:br>
              <a:rPr lang="uk-UA" sz="2800" dirty="0" smtClean="0">
                <a:latin typeface="Times New Roman" pitchFamily="18" charset="0"/>
              </a:rPr>
            </a:br>
            <a:r>
              <a:rPr lang="uk-UA" sz="2800" dirty="0" smtClean="0">
                <a:latin typeface="Times New Roman" pitchFamily="18" charset="0"/>
              </a:rPr>
              <a:t/>
            </a:r>
            <a:br>
              <a:rPr lang="uk-UA" sz="2800" dirty="0" smtClean="0">
                <a:latin typeface="Times New Roman" pitchFamily="18" charset="0"/>
              </a:rPr>
            </a:br>
            <a:r>
              <a:rPr lang="uk-UA" sz="2800" b="1" dirty="0" smtClean="0">
                <a:solidFill>
                  <a:srgbClr val="008000"/>
                </a:solidFill>
                <a:latin typeface="Times New Roman" pitchFamily="18" charset="0"/>
                <a:cs typeface="Times New Roman" pitchFamily="18" charset="0"/>
              </a:rPr>
              <a:t> </a:t>
            </a:r>
            <a:r>
              <a:rPr lang="uk-UA" sz="2400" b="1" dirty="0" smtClean="0">
                <a:solidFill>
                  <a:srgbClr val="008000"/>
                </a:solidFill>
                <a:latin typeface="Times New Roman" pitchFamily="18" charset="0"/>
                <a:cs typeface="Times New Roman" pitchFamily="18" charset="0"/>
              </a:rPr>
              <a:t>Водні </a:t>
            </a:r>
            <a:r>
              <a:rPr lang="uk-UA" sz="2400" b="1" dirty="0" err="1" smtClean="0">
                <a:solidFill>
                  <a:srgbClr val="008000"/>
                </a:solidFill>
                <a:latin typeface="Times New Roman" pitchFamily="18" charset="0"/>
                <a:cs typeface="Times New Roman" pitchFamily="18" charset="0"/>
              </a:rPr>
              <a:t>макрофіти</a:t>
            </a:r>
            <a:r>
              <a:rPr lang="uk-UA" sz="2400" b="1" dirty="0" smtClean="0">
                <a:latin typeface="Times New Roman" pitchFamily="18" charset="0"/>
                <a:cs typeface="Times New Roman" pitchFamily="18" charset="0"/>
              </a:rPr>
              <a:t> </a:t>
            </a:r>
            <a:r>
              <a:rPr lang="uk-UA" sz="2400" dirty="0" smtClean="0">
                <a:latin typeface="Times New Roman" pitchFamily="18" charset="0"/>
                <a:cs typeface="Times New Roman" pitchFamily="18" charset="0"/>
              </a:rPr>
              <a:t>— це збірна група, яка поєднує крупні рослини (видимі неозброєним оком), що належать до різних систематичних груп, та існування яких тісно пов'язане з водою. До них належать деякі водорості, мохи, папороті, плауни, хвощі та квіткові рослини, що здатні рости в умовах водного середовища або надлишкового зволоження (мешкають як безпосередньо у воді, так і в прибережній зоні). </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Водні </a:t>
            </a:r>
            <a:r>
              <a:rPr lang="uk-UA" sz="2400" dirty="0" err="1" smtClean="0">
                <a:latin typeface="Times New Roman" pitchFamily="18" charset="0"/>
                <a:cs typeface="Times New Roman" pitchFamily="18" charset="0"/>
              </a:rPr>
              <a:t>макрофіти</a:t>
            </a:r>
            <a:r>
              <a:rPr lang="uk-UA" sz="2400" dirty="0" smtClean="0">
                <a:latin typeface="Times New Roman" pitchFamily="18" charset="0"/>
                <a:cs typeface="Times New Roman" pitchFamily="18" charset="0"/>
              </a:rPr>
              <a:t> здійснюють вплив на якісний стан води, поглинаючи біогенні елементи, іони важких металів, радіонукліди. </a:t>
            </a: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endParaRPr lang="uk-UA" sz="3200" dirty="0" smtClean="0">
              <a:latin typeface="Times New Roman" pitchFamily="18" charset="0"/>
              <a:cs typeface="Times New Roman" pitchFamily="18" charset="0"/>
            </a:endParaRPr>
          </a:p>
        </p:txBody>
      </p:sp>
      <p:sp>
        <p:nvSpPr>
          <p:cNvPr id="4099"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b="1" dirty="0" smtClean="0">
                <a:solidFill>
                  <a:srgbClr val="008000"/>
                </a:solidFill>
                <a:latin typeface="Times New Roman" pitchFamily="18" charset="0"/>
              </a:rPr>
              <a:t>4</a:t>
            </a:r>
            <a:endParaRPr lang="uk-UA" b="1" dirty="0">
              <a:solidFill>
                <a:srgbClr val="008000"/>
              </a:solidFill>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Заголовок 1"/>
          <p:cNvSpPr>
            <a:spLocks noGrp="1"/>
          </p:cNvSpPr>
          <p:nvPr>
            <p:ph type="title"/>
          </p:nvPr>
        </p:nvSpPr>
        <p:spPr>
          <a:xfrm>
            <a:off x="323850" y="115888"/>
            <a:ext cx="8229600" cy="865187"/>
          </a:xfrm>
        </p:spPr>
        <p:txBody>
          <a:bodyPr/>
          <a:lstStyle/>
          <a:p>
            <a:pPr eaLnBrk="1" hangingPunct="1"/>
            <a:r>
              <a:rPr lang="uk-UA" sz="2400" b="1" smtClean="0">
                <a:solidFill>
                  <a:srgbClr val="008000"/>
                </a:solidFill>
                <a:latin typeface="Times New Roman" pitchFamily="18" charset="0"/>
                <a:cs typeface="Times New Roman" pitchFamily="18" charset="0"/>
              </a:rPr>
              <a:t>Методи оцінювання екологічного стану водойми за характеристиками макрофітів</a:t>
            </a:r>
            <a:endParaRPr lang="ru-RU" sz="2400" b="1" smtClean="0">
              <a:solidFill>
                <a:srgbClr val="008000"/>
              </a:solidFill>
              <a:latin typeface="Times New Roman" pitchFamily="18" charset="0"/>
              <a:cs typeface="Times New Roman" pitchFamily="18" charset="0"/>
            </a:endParaRPr>
          </a:p>
        </p:txBody>
      </p:sp>
      <p:sp>
        <p:nvSpPr>
          <p:cNvPr id="6147" name="Содержимое 4"/>
          <p:cNvSpPr>
            <a:spLocks noGrp="1"/>
          </p:cNvSpPr>
          <p:nvPr>
            <p:ph idx="1"/>
          </p:nvPr>
        </p:nvSpPr>
        <p:spPr>
          <a:xfrm>
            <a:off x="323850" y="1125538"/>
            <a:ext cx="4608513" cy="431800"/>
          </a:xfrm>
        </p:spPr>
        <p:txBody>
          <a:bodyPr/>
          <a:lstStyle/>
          <a:p>
            <a:pPr algn="ctr" eaLnBrk="1" hangingPunct="1">
              <a:buFont typeface="Arial" charset="0"/>
              <a:buNone/>
            </a:pPr>
            <a:r>
              <a:rPr lang="uk-UA" sz="2400" smtClean="0"/>
              <a:t>Модифікований індекс Майєра</a:t>
            </a:r>
            <a:endParaRPr lang="ru-RU" sz="2400" smtClean="0"/>
          </a:p>
        </p:txBody>
      </p:sp>
      <p:sp>
        <p:nvSpPr>
          <p:cNvPr id="6148"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b="1" dirty="0" smtClean="0">
                <a:solidFill>
                  <a:srgbClr val="008000"/>
                </a:solidFill>
                <a:latin typeface="Times New Roman" pitchFamily="18" charset="0"/>
              </a:rPr>
              <a:t>5</a:t>
            </a:r>
            <a:endParaRPr lang="uk-UA" b="1" dirty="0">
              <a:solidFill>
                <a:srgbClr val="008000"/>
              </a:solidFill>
              <a:latin typeface="Times New Roman" pitchFamily="18" charset="0"/>
            </a:endParaRPr>
          </a:p>
        </p:txBody>
      </p:sp>
      <p:graphicFrame>
        <p:nvGraphicFramePr>
          <p:cNvPr id="18807" name="Group 375"/>
          <p:cNvGraphicFramePr>
            <a:graphicFrameLocks noGrp="1"/>
          </p:cNvGraphicFramePr>
          <p:nvPr/>
        </p:nvGraphicFramePr>
        <p:xfrm>
          <a:off x="395288" y="1844675"/>
          <a:ext cx="4752975" cy="4332295"/>
        </p:xfrm>
        <a:graphic>
          <a:graphicData uri="http://schemas.openxmlformats.org/drawingml/2006/table">
            <a:tbl>
              <a:tblPr/>
              <a:tblGrid>
                <a:gridCol w="1354137"/>
                <a:gridCol w="1958975"/>
                <a:gridCol w="1439863"/>
              </a:tblGrid>
              <a:tr h="622300">
                <a:tc>
                  <a:txBody>
                    <a:bodyPr/>
                    <a:lstStyle/>
                    <a:p>
                      <a:pPr marL="0" marR="0" lvl="0" indent="0" algn="l" defTabSz="914400" rtl="0" eaLnBrk="1" fontAlgn="base" latinLnBrk="0" hangingPunct="1">
                        <a:lnSpc>
                          <a:spcPct val="85000"/>
                        </a:lnSpc>
                        <a:spcBef>
                          <a:spcPct val="0"/>
                        </a:spcBef>
                        <a:spcAft>
                          <a:spcPct val="0"/>
                        </a:spcAft>
                        <a:buClrTx/>
                        <a:buSzTx/>
                        <a:buFontTx/>
                        <a:buNone/>
                        <a:tabLst/>
                      </a:pPr>
                      <a:endParaRPr kumimoji="0" lang="uk-UA"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0" fontAlgn="base" latinLnBrk="0" hangingPunct="0">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Макрофіти</a:t>
                      </a:r>
                      <a:endParaRPr kumimoji="0" lang="uk-UA" sz="12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чистих водойм, 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Макрофіти водойм</a:t>
                      </a:r>
                      <a:endParaRPr kumimoji="0" lang="uk-UA" sz="12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помірного</a:t>
                      </a:r>
                      <a:endParaRPr kumimoji="0" lang="uk-UA" sz="12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забруднення, В</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Макрофіти</a:t>
                      </a:r>
                      <a:endParaRPr kumimoji="0" lang="uk-UA" sz="12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забруднених</a:t>
                      </a:r>
                      <a:endParaRPr kumimoji="0" lang="uk-UA" sz="1200" b="0" i="0" u="none" strike="noStrike" cap="none" normalizeH="0" baseline="0" smtClean="0">
                        <a:ln>
                          <a:noFill/>
                        </a:ln>
                        <a:solidFill>
                          <a:schemeClr val="tx1"/>
                        </a:solidFill>
                        <a:effectLst/>
                        <a:latin typeface="Calibri" pitchFamily="34" charset="0"/>
                      </a:endParaRPr>
                    </a:p>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водойм, </a:t>
                      </a:r>
                      <a:r>
                        <a:rPr kumimoji="0" lang="ru-RU" sz="1200" b="0" i="0" u="none" strike="noStrike" cap="none" normalizeH="0" baseline="0" smtClean="0">
                          <a:ln>
                            <a:noFill/>
                          </a:ln>
                          <a:solidFill>
                            <a:srgbClr val="000000"/>
                          </a:solidFill>
                          <a:effectLst/>
                          <a:latin typeface="Times New Roman" pitchFamily="18" charset="0"/>
                          <a:cs typeface="Times New Roman" pitchFamily="18" charset="0"/>
                        </a:rPr>
                        <a:t>С</a:t>
                      </a:r>
                      <a:endParaRPr kumimoji="0" lang="ru-RU"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водопериця</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широколисті</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кушир</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черговоквіткова,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рдесники,</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занурений,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17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молодильник</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вузьколисті рдесники</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водопериця</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озерний,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(крім рдесника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колосиста,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рдесник</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гребінчастого),</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рдесник</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альпійський,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рдесники з</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гребінчастий,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17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рдесник</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плаваючими</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нитчасті</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гостролистий,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листками,</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водорості,</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харові</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латаття, глечики,</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ряски та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17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водорості,</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водяний горіх</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сальвінія</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водні мохи,</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плаваючий,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плаваюча (ПП</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альдрованда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елодея канадська,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&gt;60%),</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пухирчаста,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водопериця</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різак</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175">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пухирник малий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кільчаста,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алое видний,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1763">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водяний</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ряска триборозенчаста</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0"/>
                        </a:spcBef>
                        <a:spcAft>
                          <a:spcPct val="0"/>
                        </a:spcAft>
                        <a:buClrTx/>
                        <a:buSzTx/>
                        <a:buFontTx/>
                        <a:buNone/>
                        <a:tabLst/>
                      </a:pPr>
                      <a:r>
                        <a:rPr kumimoji="0" lang="uk-UA" sz="1200" b="0" i="0" u="none" strike="noStrike" cap="none" normalizeH="0" baseline="0" smtClean="0">
                          <a:ln>
                            <a:noFill/>
                          </a:ln>
                          <a:solidFill>
                            <a:srgbClr val="000000"/>
                          </a:solidFill>
                          <a:effectLst/>
                          <a:latin typeface="Times New Roman" pitchFamily="18" charset="0"/>
                          <a:cs typeface="Times New Roman" pitchFamily="18" charset="0"/>
                        </a:rPr>
                        <a:t>пухирник</a:t>
                      </a:r>
                      <a:endParaRPr kumimoji="0" lang="uk-UA" sz="12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219" name="Rectangle 243"/>
          <p:cNvSpPr>
            <a:spLocks noChangeArrowheads="1"/>
          </p:cNvSpPr>
          <p:nvPr/>
        </p:nvSpPr>
        <p:spPr bwMode="auto">
          <a:xfrm>
            <a:off x="1258888" y="1530350"/>
            <a:ext cx="2916237" cy="336550"/>
          </a:xfrm>
          <a:prstGeom prst="rect">
            <a:avLst/>
          </a:prstGeom>
          <a:noFill/>
          <a:ln w="9525">
            <a:noFill/>
            <a:miter lim="800000"/>
            <a:headEnd/>
            <a:tailEnd/>
          </a:ln>
        </p:spPr>
        <p:txBody>
          <a:bodyPr wrap="none">
            <a:spAutoFit/>
          </a:bodyPr>
          <a:lstStyle/>
          <a:p>
            <a:r>
              <a:rPr lang="uk-UA" sz="1600"/>
              <a:t>Індикаторні групи макрофітів</a:t>
            </a:r>
          </a:p>
        </p:txBody>
      </p:sp>
      <p:sp>
        <p:nvSpPr>
          <p:cNvPr id="6220" name="Rectangle 376"/>
          <p:cNvSpPr>
            <a:spLocks noChangeArrowheads="1"/>
          </p:cNvSpPr>
          <p:nvPr/>
        </p:nvSpPr>
        <p:spPr bwMode="auto">
          <a:xfrm>
            <a:off x="5724525" y="1268413"/>
            <a:ext cx="2700338" cy="4749800"/>
          </a:xfrm>
          <a:prstGeom prst="rect">
            <a:avLst/>
          </a:prstGeom>
          <a:noFill/>
          <a:ln w="9525">
            <a:noFill/>
            <a:miter lim="800000"/>
            <a:headEnd/>
            <a:tailEnd/>
          </a:ln>
        </p:spPr>
        <p:txBody>
          <a:bodyPr>
            <a:spAutoFit/>
          </a:bodyPr>
          <a:lstStyle/>
          <a:p>
            <a:r>
              <a:rPr lang="uk-UA" sz="1600"/>
              <a:t>Індекс (S) розраховується за формулою:</a:t>
            </a:r>
          </a:p>
          <a:p>
            <a:endParaRPr lang="uk-UA" sz="1600"/>
          </a:p>
          <a:p>
            <a:pPr algn="ctr"/>
            <a:r>
              <a:rPr lang="uk-UA" sz="1600" b="1"/>
              <a:t>S=5A+2B+C</a:t>
            </a:r>
          </a:p>
          <a:p>
            <a:pPr algn="ctr"/>
            <a:endParaRPr lang="uk-UA" sz="1600" b="1"/>
          </a:p>
          <a:p>
            <a:pPr algn="ctr"/>
            <a:endParaRPr lang="uk-UA" sz="1600" b="1"/>
          </a:p>
          <a:p>
            <a:r>
              <a:rPr lang="uk-UA" sz="1400"/>
              <a:t>За значенням індексу оцінюють екологічний стан водойми:</a:t>
            </a:r>
          </a:p>
          <a:p>
            <a:endParaRPr lang="uk-UA" sz="1400"/>
          </a:p>
          <a:p>
            <a:r>
              <a:rPr lang="en-US" sz="1400" b="1">
                <a:solidFill>
                  <a:srgbClr val="008000"/>
                </a:solidFill>
              </a:rPr>
              <a:t>&gt; </a:t>
            </a:r>
            <a:r>
              <a:rPr lang="uk-UA" sz="1400" b="1">
                <a:solidFill>
                  <a:srgbClr val="008000"/>
                </a:solidFill>
              </a:rPr>
              <a:t>25 балів</a:t>
            </a:r>
            <a:r>
              <a:rPr lang="uk-UA" sz="1400"/>
              <a:t> - водойма чиста, вода в ній належить до 1-2 класів якості;</a:t>
            </a:r>
          </a:p>
          <a:p>
            <a:pPr>
              <a:buFontTx/>
              <a:buChar char="-"/>
            </a:pPr>
            <a:endParaRPr lang="uk-UA" sz="1400"/>
          </a:p>
          <a:p>
            <a:r>
              <a:rPr lang="uk-UA" sz="1400" b="1">
                <a:solidFill>
                  <a:srgbClr val="008000"/>
                </a:solidFill>
              </a:rPr>
              <a:t>25-15 балів</a:t>
            </a:r>
            <a:r>
              <a:rPr lang="uk-UA" sz="1400"/>
              <a:t> </a:t>
            </a:r>
            <a:r>
              <a:rPr lang="en-US" sz="1400"/>
              <a:t>-</a:t>
            </a:r>
            <a:r>
              <a:rPr lang="uk-UA" sz="1400"/>
              <a:t> водойма помірно забруднена, вода відповідає 3 класу якості;</a:t>
            </a:r>
          </a:p>
          <a:p>
            <a:pPr>
              <a:buFontTx/>
              <a:buChar char="-"/>
            </a:pPr>
            <a:endParaRPr lang="uk-UA" sz="1400"/>
          </a:p>
          <a:p>
            <a:r>
              <a:rPr lang="en-US" sz="1400" b="1">
                <a:solidFill>
                  <a:srgbClr val="008000"/>
                </a:solidFill>
              </a:rPr>
              <a:t>&lt;</a:t>
            </a:r>
            <a:r>
              <a:rPr lang="uk-UA" sz="1400" b="1">
                <a:solidFill>
                  <a:srgbClr val="008000"/>
                </a:solidFill>
              </a:rPr>
              <a:t> 15 балів</a:t>
            </a:r>
            <a:r>
              <a:rPr lang="uk-UA" sz="1400"/>
              <a:t> </a:t>
            </a:r>
            <a:r>
              <a:rPr lang="en-US" sz="1400"/>
              <a:t>-</a:t>
            </a:r>
            <a:r>
              <a:rPr lang="uk-UA" sz="1400"/>
              <a:t> водойма брудна, 4-5 клас якості води.</a:t>
            </a:r>
          </a:p>
          <a:p>
            <a:endParaRPr lang="uk-UA" sz="1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79388" y="0"/>
            <a:ext cx="8229600" cy="692150"/>
          </a:xfrm>
        </p:spPr>
        <p:txBody>
          <a:bodyPr>
            <a:normAutofit fontScale="90000"/>
          </a:bodyPr>
          <a:lstStyle/>
          <a:p>
            <a:pPr eaLnBrk="1" hangingPunct="1">
              <a:defRPr/>
            </a:pPr>
            <a:r>
              <a:rPr lang="uk-UA" sz="2400" b="1" smtClean="0">
                <a:solidFill>
                  <a:srgbClr val="008000"/>
                </a:solidFill>
                <a:latin typeface="Times New Roman" pitchFamily="18" charset="0"/>
                <a:cs typeface="Times New Roman" pitchFamily="18" charset="0"/>
              </a:rPr>
              <a:t>Методи оцінювання екологічного стану водойми за характеристиками макрофітів</a:t>
            </a:r>
            <a:endParaRPr lang="ru-RU" sz="2400" b="1" smtClean="0">
              <a:solidFill>
                <a:srgbClr val="008000"/>
              </a:solidFill>
              <a:latin typeface="Times New Roman" pitchFamily="18" charset="0"/>
              <a:cs typeface="Times New Roman" pitchFamily="18" charset="0"/>
            </a:endParaRPr>
          </a:p>
        </p:txBody>
      </p:sp>
      <p:sp>
        <p:nvSpPr>
          <p:cNvPr id="7171"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b="1" dirty="0">
                <a:solidFill>
                  <a:srgbClr val="008000"/>
                </a:solidFill>
                <a:latin typeface="Times New Roman" pitchFamily="18" charset="0"/>
              </a:rPr>
              <a:t>6</a:t>
            </a:r>
          </a:p>
        </p:txBody>
      </p:sp>
      <p:sp>
        <p:nvSpPr>
          <p:cNvPr id="7172" name="Содержимое 4"/>
          <p:cNvSpPr>
            <a:spLocks/>
          </p:cNvSpPr>
          <p:nvPr/>
        </p:nvSpPr>
        <p:spPr bwMode="auto">
          <a:xfrm>
            <a:off x="2339975" y="765175"/>
            <a:ext cx="3816350" cy="287338"/>
          </a:xfrm>
          <a:prstGeom prst="rect">
            <a:avLst/>
          </a:prstGeom>
          <a:noFill/>
          <a:ln w="9525">
            <a:noFill/>
            <a:miter lim="800000"/>
            <a:headEnd/>
            <a:tailEnd/>
          </a:ln>
        </p:spPr>
        <p:txBody>
          <a:bodyPr/>
          <a:lstStyle/>
          <a:p>
            <a:pPr marL="342900" indent="-342900" algn="ctr">
              <a:spcBef>
                <a:spcPct val="20000"/>
              </a:spcBef>
              <a:buFont typeface="Arial" charset="0"/>
              <a:buNone/>
            </a:pPr>
            <a:r>
              <a:rPr lang="uk-UA" sz="2000">
                <a:latin typeface="Times New Roman" pitchFamily="18" charset="0"/>
              </a:rPr>
              <a:t>Макрофітний індекс</a:t>
            </a:r>
          </a:p>
          <a:p>
            <a:pPr marL="342900" indent="-342900">
              <a:spcBef>
                <a:spcPct val="20000"/>
              </a:spcBef>
              <a:buFont typeface="Arial" charset="0"/>
              <a:buChar char="•"/>
            </a:pPr>
            <a:endParaRPr lang="ru-RU" sz="2400">
              <a:latin typeface="Times New Roman" pitchFamily="18" charset="0"/>
            </a:endParaRPr>
          </a:p>
        </p:txBody>
      </p:sp>
      <p:graphicFrame>
        <p:nvGraphicFramePr>
          <p:cNvPr id="29106" name="Group 434"/>
          <p:cNvGraphicFramePr>
            <a:graphicFrameLocks noGrp="1"/>
          </p:cNvGraphicFramePr>
          <p:nvPr/>
        </p:nvGraphicFramePr>
        <p:xfrm>
          <a:off x="323850" y="1196975"/>
          <a:ext cx="8569325" cy="4157472"/>
        </p:xfrm>
        <a:graphic>
          <a:graphicData uri="http://schemas.openxmlformats.org/drawingml/2006/table">
            <a:tbl>
              <a:tblPr/>
              <a:tblGrid>
                <a:gridCol w="539750"/>
                <a:gridCol w="3851275"/>
                <a:gridCol w="1781175"/>
                <a:gridCol w="765175"/>
                <a:gridCol w="763588"/>
                <a:gridCol w="868362"/>
              </a:tblGrid>
              <a:tr h="287338">
                <a:tc rowSpan="2" gridSpan="3">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Індикаторні групи макрофітів</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hMerge="1">
                  <a:txBody>
                    <a:bodyPr/>
                    <a:lstStyle/>
                    <a:p>
                      <a:endParaRPr lang="ru-RU"/>
                    </a:p>
                  </a:txBody>
                  <a:tcPr/>
                </a:tc>
                <a:tc rowSpan="2" hMerge="1">
                  <a:txBody>
                    <a:bodyPr/>
                    <a:lstStyle/>
                    <a:p>
                      <a:endParaRPr lang="ru-RU"/>
                    </a:p>
                  </a:txBody>
                  <a:tcPr/>
                </a:tc>
                <a:tc gridSpan="3">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Загальна кількість видів</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hMerge="1">
                  <a:txBody>
                    <a:bodyPr/>
                    <a:lstStyle/>
                    <a:p>
                      <a:endParaRPr lang="ru-RU"/>
                    </a:p>
                  </a:txBody>
                  <a:tcPr/>
                </a:tc>
              </a:tr>
              <a:tr h="200025">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&lt;5</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5-10</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11-25</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3550">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І</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Молодильник озерний, харові водорості (більше одного виду), водні мохи, водшериця черговоквіткова, рдесник альпійський</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10</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r>
              <a:tr h="601663">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II</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Комплекс вузьколистих рдесників (крім рдесників гребінчастого та малого), гірчак земноводний, водяний жовтець плаваючий, альдрованда пухирчаста</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9</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F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r>
              <a:tr h="631825">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III</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Комплекс широколистих рдесників та рдесників з плаваючими листками, глечики жовті, елодея канадська, водопериця кільчаста, кушир підводний, водяний жовтець водний</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8</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7</a:t>
                      </a:r>
                      <a:endParaRPr kumimoji="0" lang="uk-UA" sz="1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B050"/>
                    </a:solidFill>
                  </a:tcPr>
                </a:tc>
              </a:tr>
              <a:tr h="484188">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IV</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Латаття біле, латаття сніжно-біле, водопериця колосиста, водяний жовтець закручений, рдесник гребінчастий</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5</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200025">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V</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Різак алоевидний, пухирник звичайний</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4</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73050">
                <a:tc row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VI</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Кушир занурений, ряски</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ПП </a:t>
                      </a: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&lt; 60%</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3</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0025">
                <a:tc vMerge="1">
                  <a:txBody>
                    <a:bodyPr/>
                    <a:lstStyle/>
                    <a:p>
                      <a:endParaRPr lang="ru-RU"/>
                    </a:p>
                  </a:txBody>
                  <a:tcPr/>
                </a:tc>
                <a:tc v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ПП </a:t>
                      </a:r>
                      <a:r>
                        <a:rPr kumimoji="0" lang="ru-RU" sz="1400" b="0" i="0" u="none" strike="noStrike" cap="none" normalizeH="0" baseline="0" smtClean="0">
                          <a:ln>
                            <a:noFill/>
                          </a:ln>
                          <a:solidFill>
                            <a:srgbClr val="000000"/>
                          </a:solidFill>
                          <a:effectLst/>
                          <a:latin typeface="Times New Roman" pitchFamily="18" charset="0"/>
                          <a:cs typeface="Times New Roman" pitchFamily="18" charset="0"/>
                        </a:rPr>
                        <a:t>&gt; 60%</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ru-RU"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9550">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VII</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rgbClr val="000000"/>
                          </a:solidFill>
                          <a:effectLst/>
                          <a:latin typeface="Times New Roman" pitchFamily="18" charset="0"/>
                          <a:cs typeface="Times New Roman" pitchFamily="18" charset="0"/>
                        </a:rPr>
                        <a:t>Нитчасті водорості                                </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ru-RU"/>
                    </a:p>
                  </a:txBody>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uk-UA"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uk-UA" sz="1400" b="0" i="0" u="none" strike="noStrike" cap="none" normalizeH="0" baseline="0" dirty="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237" name="Rectangle 435"/>
          <p:cNvSpPr>
            <a:spLocks noChangeArrowheads="1"/>
          </p:cNvSpPr>
          <p:nvPr/>
        </p:nvSpPr>
        <p:spPr bwMode="auto">
          <a:xfrm>
            <a:off x="323850" y="5445125"/>
            <a:ext cx="8569325" cy="855663"/>
          </a:xfrm>
          <a:prstGeom prst="rect">
            <a:avLst/>
          </a:prstGeom>
          <a:noFill/>
          <a:ln w="9525">
            <a:noFill/>
            <a:miter lim="800000"/>
            <a:headEnd/>
            <a:tailEnd/>
          </a:ln>
        </p:spPr>
        <p:txBody>
          <a:bodyPr>
            <a:spAutoFit/>
          </a:bodyPr>
          <a:lstStyle/>
          <a:p>
            <a:pPr algn="just"/>
            <a:r>
              <a:rPr lang="uk-UA" sz="1600">
                <a:latin typeface="Times New Roman" pitchFamily="18" charset="0"/>
              </a:rPr>
              <a:t>Макрофітний індекс (МІ) має значення: 9-10 балів ( блакитний колір ) - І клас якості води, дуже чиста; 7-8 (зелений колір) - II клас, чиста ; 5-6 (жовтий колір) - III клас, забруднена; 3-4 (оранжевий) - IV клас, брудна; 1-2 (червоний колір) – V клас, дуже брудна</a:t>
            </a:r>
            <a:r>
              <a:rPr lang="uk-UA"/>
              <a: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Содержимое 4" descr="180920115675.jpg"/>
          <p:cNvPicPr>
            <a:picLocks noGrp="1" noChangeAspect="1"/>
          </p:cNvPicPr>
          <p:nvPr>
            <p:ph sz="half" idx="1"/>
          </p:nvPr>
        </p:nvPicPr>
        <p:blipFill>
          <a:blip r:embed="rId2" cstate="print"/>
          <a:srcRect/>
          <a:stretch>
            <a:fillRect/>
          </a:stretch>
        </p:blipFill>
        <p:spPr>
          <a:xfrm>
            <a:off x="779463" y="1600200"/>
            <a:ext cx="3394075" cy="4525963"/>
          </a:xfrm>
        </p:spPr>
      </p:pic>
      <p:pic>
        <p:nvPicPr>
          <p:cNvPr id="8195" name="Содержимое 5" descr="180920115705.jpg"/>
          <p:cNvPicPr>
            <a:picLocks noGrp="1" noChangeAspect="1"/>
          </p:cNvPicPr>
          <p:nvPr>
            <p:ph sz="half" idx="2"/>
          </p:nvPr>
        </p:nvPicPr>
        <p:blipFill>
          <a:blip r:embed="rId3" cstate="print"/>
          <a:srcRect/>
          <a:stretch>
            <a:fillRect/>
          </a:stretch>
        </p:blipFill>
        <p:spPr>
          <a:xfrm>
            <a:off x="4970463" y="1600200"/>
            <a:ext cx="3394075" cy="4525963"/>
          </a:xfrm>
        </p:spPr>
      </p:pic>
      <p:sp>
        <p:nvSpPr>
          <p:cNvPr id="8196"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600" b="1" dirty="0" smtClean="0">
                <a:solidFill>
                  <a:srgbClr val="008000"/>
                </a:solidFill>
                <a:latin typeface="Times New Roman" pitchFamily="18" charset="0"/>
              </a:rPr>
              <a:t>7</a:t>
            </a:r>
            <a:endParaRPr lang="uk-UA" sz="1600" b="1" dirty="0">
              <a:solidFill>
                <a:srgbClr val="008000"/>
              </a:solidFill>
              <a:latin typeface="Times New Roman" pitchFamily="18" charset="0"/>
            </a:endParaRPr>
          </a:p>
        </p:txBody>
      </p:sp>
      <p:sp>
        <p:nvSpPr>
          <p:cNvPr id="8197" name="Rectangle 6"/>
          <p:cNvSpPr>
            <a:spLocks noChangeArrowheads="1"/>
          </p:cNvSpPr>
          <p:nvPr/>
        </p:nvSpPr>
        <p:spPr bwMode="auto">
          <a:xfrm>
            <a:off x="5940425" y="333375"/>
            <a:ext cx="1727200" cy="822325"/>
          </a:xfrm>
          <a:prstGeom prst="rect">
            <a:avLst/>
          </a:prstGeom>
          <a:noFill/>
          <a:ln w="9525">
            <a:noFill/>
            <a:miter lim="800000"/>
            <a:headEnd/>
            <a:tailEnd/>
          </a:ln>
        </p:spPr>
        <p:txBody>
          <a:bodyPr>
            <a:spAutoFit/>
          </a:bodyPr>
          <a:lstStyle/>
          <a:p>
            <a:pPr algn="ctr"/>
            <a:r>
              <a:rPr lang="uk-UA" sz="2400" b="1">
                <a:solidFill>
                  <a:srgbClr val="008000"/>
                </a:solidFill>
                <a:latin typeface="Times New Roman" pitchFamily="18" charset="0"/>
              </a:rPr>
              <a:t>Рогіз </a:t>
            </a:r>
            <a:endParaRPr lang="en-US" sz="2400" b="1">
              <a:solidFill>
                <a:srgbClr val="008000"/>
              </a:solidFill>
              <a:latin typeface="Times New Roman" pitchFamily="18" charset="0"/>
            </a:endParaRPr>
          </a:p>
          <a:p>
            <a:pPr algn="ctr"/>
            <a:r>
              <a:rPr lang="uk-UA" sz="2400" b="1" i="1">
                <a:latin typeface="Times New Roman" pitchFamily="18" charset="0"/>
              </a:rPr>
              <a:t>Typha</a:t>
            </a:r>
            <a:r>
              <a:rPr lang="uk-UA" sz="2400" b="1">
                <a:latin typeface="Times New Roman" pitchFamily="18" charset="0"/>
              </a:rPr>
              <a:t> </a:t>
            </a:r>
          </a:p>
        </p:txBody>
      </p:sp>
      <p:sp>
        <p:nvSpPr>
          <p:cNvPr id="8198" name="Rectangle 7"/>
          <p:cNvSpPr>
            <a:spLocks noChangeArrowheads="1"/>
          </p:cNvSpPr>
          <p:nvPr/>
        </p:nvSpPr>
        <p:spPr bwMode="auto">
          <a:xfrm>
            <a:off x="900113" y="333375"/>
            <a:ext cx="3167062" cy="822325"/>
          </a:xfrm>
          <a:prstGeom prst="rect">
            <a:avLst/>
          </a:prstGeom>
          <a:noFill/>
          <a:ln w="9525">
            <a:noFill/>
            <a:miter lim="800000"/>
            <a:headEnd/>
            <a:tailEnd/>
          </a:ln>
        </p:spPr>
        <p:txBody>
          <a:bodyPr>
            <a:spAutoFit/>
          </a:bodyPr>
          <a:lstStyle/>
          <a:p>
            <a:pPr algn="ctr"/>
            <a:r>
              <a:rPr lang="uk-UA" sz="2400" b="1">
                <a:solidFill>
                  <a:srgbClr val="008000"/>
                </a:solidFill>
                <a:latin typeface="Times New Roman" pitchFamily="18" charset="0"/>
              </a:rPr>
              <a:t>Очерет звичайний</a:t>
            </a:r>
            <a:r>
              <a:rPr lang="uk-UA" sz="2400">
                <a:latin typeface="Times New Roman" pitchFamily="18" charset="0"/>
              </a:rPr>
              <a:t> </a:t>
            </a:r>
          </a:p>
          <a:p>
            <a:pPr algn="ctr"/>
            <a:r>
              <a:rPr lang="uk-UA" sz="2400" b="1" i="1">
                <a:latin typeface="Times New Roman" pitchFamily="18" charset="0"/>
              </a:rPr>
              <a:t>Phragmites australis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Содержимое 4" descr="180920115685.jpg"/>
          <p:cNvPicPr>
            <a:picLocks noGrp="1" noChangeAspect="1"/>
          </p:cNvPicPr>
          <p:nvPr>
            <p:ph sz="half" idx="1"/>
          </p:nvPr>
        </p:nvPicPr>
        <p:blipFill>
          <a:blip r:embed="rId2" cstate="print"/>
          <a:srcRect/>
          <a:stretch>
            <a:fillRect/>
          </a:stretch>
        </p:blipFill>
        <p:spPr>
          <a:xfrm>
            <a:off x="457200" y="1624013"/>
            <a:ext cx="4038600" cy="3028950"/>
          </a:xfrm>
        </p:spPr>
      </p:pic>
      <p:pic>
        <p:nvPicPr>
          <p:cNvPr id="9219" name="Содержимое 5" descr="180920115686.jpg"/>
          <p:cNvPicPr>
            <a:picLocks noGrp="1" noChangeAspect="1"/>
          </p:cNvPicPr>
          <p:nvPr>
            <p:ph sz="half" idx="2"/>
          </p:nvPr>
        </p:nvPicPr>
        <p:blipFill>
          <a:blip r:embed="rId3" cstate="print"/>
          <a:srcRect/>
          <a:stretch>
            <a:fillRect/>
          </a:stretch>
        </p:blipFill>
        <p:spPr>
          <a:xfrm>
            <a:off x="4648200" y="1624013"/>
            <a:ext cx="4038600" cy="3028950"/>
          </a:xfrm>
        </p:spPr>
      </p:pic>
      <p:sp>
        <p:nvSpPr>
          <p:cNvPr id="9220"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600" b="1" dirty="0" smtClean="0">
                <a:solidFill>
                  <a:srgbClr val="008000"/>
                </a:solidFill>
                <a:latin typeface="Times New Roman" pitchFamily="18" charset="0"/>
              </a:rPr>
              <a:t>8</a:t>
            </a:r>
            <a:endParaRPr lang="uk-UA" sz="1600" b="1" dirty="0">
              <a:solidFill>
                <a:srgbClr val="008000"/>
              </a:solidFill>
              <a:latin typeface="Times New Roman" pitchFamily="18" charset="0"/>
            </a:endParaRPr>
          </a:p>
        </p:txBody>
      </p:sp>
      <p:sp>
        <p:nvSpPr>
          <p:cNvPr id="9221" name="Rectangle 7"/>
          <p:cNvSpPr>
            <a:spLocks noChangeArrowheads="1"/>
          </p:cNvSpPr>
          <p:nvPr/>
        </p:nvSpPr>
        <p:spPr bwMode="auto">
          <a:xfrm>
            <a:off x="1979613" y="404813"/>
            <a:ext cx="4572000" cy="822325"/>
          </a:xfrm>
          <a:prstGeom prst="rect">
            <a:avLst/>
          </a:prstGeom>
          <a:noFill/>
          <a:ln w="9525">
            <a:noFill/>
            <a:miter lim="800000"/>
            <a:headEnd/>
            <a:tailEnd/>
          </a:ln>
        </p:spPr>
        <p:txBody>
          <a:bodyPr>
            <a:spAutoFit/>
          </a:bodyPr>
          <a:lstStyle/>
          <a:p>
            <a:r>
              <a:rPr lang="uk-UA" sz="2400" b="1">
                <a:solidFill>
                  <a:srgbClr val="008000"/>
                </a:solidFill>
                <a:latin typeface="Times New Roman" pitchFamily="18" charset="0"/>
              </a:rPr>
              <a:t>Глечики жовті, латаття жовте</a:t>
            </a:r>
          </a:p>
          <a:p>
            <a:pPr algn="ctr"/>
            <a:r>
              <a:rPr lang="uk-UA" sz="2400" b="1" i="1">
                <a:latin typeface="Times New Roman" pitchFamily="18" charset="0"/>
              </a:rPr>
              <a:t>Nuphar lutea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Содержимое 4" descr="180920115692.jpg"/>
          <p:cNvPicPr>
            <a:picLocks noGrp="1" noChangeAspect="1"/>
          </p:cNvPicPr>
          <p:nvPr>
            <p:ph sz="half" idx="1"/>
          </p:nvPr>
        </p:nvPicPr>
        <p:blipFill>
          <a:blip r:embed="rId2" cstate="print"/>
          <a:srcRect/>
          <a:stretch>
            <a:fillRect/>
          </a:stretch>
        </p:blipFill>
        <p:spPr>
          <a:xfrm>
            <a:off x="457200" y="1768475"/>
            <a:ext cx="4038600" cy="3028950"/>
          </a:xfrm>
        </p:spPr>
      </p:pic>
      <p:pic>
        <p:nvPicPr>
          <p:cNvPr id="10243" name="Содержимое 5" descr="180920115696.jpg"/>
          <p:cNvPicPr>
            <a:picLocks noGrp="1" noChangeAspect="1"/>
          </p:cNvPicPr>
          <p:nvPr>
            <p:ph sz="half" idx="2"/>
          </p:nvPr>
        </p:nvPicPr>
        <p:blipFill>
          <a:blip r:embed="rId3" cstate="print"/>
          <a:srcRect/>
          <a:stretch>
            <a:fillRect/>
          </a:stretch>
        </p:blipFill>
        <p:spPr>
          <a:xfrm>
            <a:off x="4648200" y="1768475"/>
            <a:ext cx="4038600" cy="3028950"/>
          </a:xfrm>
        </p:spPr>
      </p:pic>
      <p:sp>
        <p:nvSpPr>
          <p:cNvPr id="1024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600" b="1" dirty="0" smtClean="0">
                <a:solidFill>
                  <a:srgbClr val="008000"/>
                </a:solidFill>
                <a:latin typeface="Times New Roman" pitchFamily="18" charset="0"/>
              </a:rPr>
              <a:t>9</a:t>
            </a:r>
            <a:endParaRPr lang="uk-UA" sz="1600" b="1" dirty="0">
              <a:solidFill>
                <a:srgbClr val="008000"/>
              </a:solidFill>
              <a:latin typeface="Times New Roman" pitchFamily="18" charset="0"/>
            </a:endParaRPr>
          </a:p>
        </p:txBody>
      </p:sp>
      <p:sp>
        <p:nvSpPr>
          <p:cNvPr id="10245" name="Rectangle 6"/>
          <p:cNvSpPr>
            <a:spLocks noChangeArrowheads="1"/>
          </p:cNvSpPr>
          <p:nvPr/>
        </p:nvSpPr>
        <p:spPr bwMode="auto">
          <a:xfrm>
            <a:off x="1547813" y="549275"/>
            <a:ext cx="1584325" cy="822325"/>
          </a:xfrm>
          <a:prstGeom prst="rect">
            <a:avLst/>
          </a:prstGeom>
          <a:noFill/>
          <a:ln w="9525">
            <a:noFill/>
            <a:miter lim="800000"/>
            <a:headEnd/>
            <a:tailEnd/>
          </a:ln>
        </p:spPr>
        <p:txBody>
          <a:bodyPr>
            <a:spAutoFit/>
          </a:bodyPr>
          <a:lstStyle/>
          <a:p>
            <a:pPr algn="ctr"/>
            <a:r>
              <a:rPr lang="uk-UA" sz="2400" b="1">
                <a:solidFill>
                  <a:srgbClr val="008000"/>
                </a:solidFill>
                <a:latin typeface="Times New Roman" pitchFamily="18" charset="0"/>
              </a:rPr>
              <a:t>Осока</a:t>
            </a:r>
            <a:r>
              <a:rPr lang="uk-UA" sz="2400">
                <a:latin typeface="Times New Roman" pitchFamily="18" charset="0"/>
              </a:rPr>
              <a:t> </a:t>
            </a:r>
          </a:p>
          <a:p>
            <a:pPr algn="ctr"/>
            <a:r>
              <a:rPr lang="uk-UA" sz="2400" b="1" i="1">
                <a:latin typeface="Times New Roman" pitchFamily="18" charset="0"/>
              </a:rPr>
              <a:t>Carex</a:t>
            </a:r>
          </a:p>
        </p:txBody>
      </p:sp>
      <p:sp>
        <p:nvSpPr>
          <p:cNvPr id="10246" name="Rectangle 7"/>
          <p:cNvSpPr>
            <a:spLocks noChangeArrowheads="1"/>
          </p:cNvSpPr>
          <p:nvPr/>
        </p:nvSpPr>
        <p:spPr bwMode="auto">
          <a:xfrm>
            <a:off x="5435600" y="549275"/>
            <a:ext cx="1727200" cy="822325"/>
          </a:xfrm>
          <a:prstGeom prst="rect">
            <a:avLst/>
          </a:prstGeom>
          <a:noFill/>
          <a:ln w="9525">
            <a:noFill/>
            <a:miter lim="800000"/>
            <a:headEnd/>
            <a:tailEnd/>
          </a:ln>
        </p:spPr>
        <p:txBody>
          <a:bodyPr>
            <a:spAutoFit/>
          </a:bodyPr>
          <a:lstStyle/>
          <a:p>
            <a:pPr algn="ctr"/>
            <a:r>
              <a:rPr lang="uk-UA" sz="2400" b="1">
                <a:solidFill>
                  <a:srgbClr val="008000"/>
                </a:solidFill>
                <a:latin typeface="Times New Roman" pitchFamily="18" charset="0"/>
              </a:rPr>
              <a:t>Рогіз </a:t>
            </a:r>
            <a:endParaRPr lang="en-US" sz="2400" b="1">
              <a:solidFill>
                <a:srgbClr val="008000"/>
              </a:solidFill>
              <a:latin typeface="Times New Roman" pitchFamily="18" charset="0"/>
            </a:endParaRPr>
          </a:p>
          <a:p>
            <a:pPr algn="ctr"/>
            <a:r>
              <a:rPr lang="uk-UA" sz="2400" b="1" i="1">
                <a:latin typeface="Times New Roman" pitchFamily="18" charset="0"/>
              </a:rPr>
              <a:t>Typha</a:t>
            </a:r>
            <a:r>
              <a:rPr lang="uk-UA" sz="2400" b="1">
                <a:latin typeface="Times New Roman" pitchFamily="18" charset="0"/>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a:xfrm>
            <a:off x="250825" y="0"/>
            <a:ext cx="8229600" cy="45719"/>
          </a:xfrm>
        </p:spPr>
        <p:txBody>
          <a:bodyPr/>
          <a:lstStyle/>
          <a:p>
            <a:pPr eaLnBrk="1" hangingPunct="1"/>
            <a:endParaRPr lang="ru-RU" sz="2400" b="1" dirty="0" smtClean="0">
              <a:solidFill>
                <a:srgbClr val="008000"/>
              </a:solidFill>
              <a:latin typeface="Times New Roman" pitchFamily="18" charset="0"/>
              <a:cs typeface="Times New Roman" pitchFamily="18" charset="0"/>
            </a:endParaRPr>
          </a:p>
        </p:txBody>
      </p:sp>
      <p:sp>
        <p:nvSpPr>
          <p:cNvPr id="11267"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10</a:t>
            </a:r>
            <a:endParaRPr lang="uk-UA" sz="1200" b="1" dirty="0">
              <a:solidFill>
                <a:srgbClr val="008000"/>
              </a:solidFill>
              <a:latin typeface="Times New Roman" pitchFamily="18" charset="0"/>
            </a:endParaRPr>
          </a:p>
        </p:txBody>
      </p:sp>
      <p:sp>
        <p:nvSpPr>
          <p:cNvPr id="11268" name="Rectangle 5"/>
          <p:cNvSpPr>
            <a:spLocks noChangeArrowheads="1"/>
          </p:cNvSpPr>
          <p:nvPr/>
        </p:nvSpPr>
        <p:spPr bwMode="auto">
          <a:xfrm>
            <a:off x="250825" y="285728"/>
            <a:ext cx="8569325" cy="5509200"/>
          </a:xfrm>
          <a:prstGeom prst="rect">
            <a:avLst/>
          </a:prstGeom>
          <a:noFill/>
          <a:ln w="9525">
            <a:noFill/>
            <a:miter lim="800000"/>
            <a:headEnd/>
            <a:tailEnd/>
          </a:ln>
        </p:spPr>
        <p:txBody>
          <a:bodyPr wrap="square">
            <a:spAutoFit/>
          </a:bodyPr>
          <a:lstStyle/>
          <a:p>
            <a:pPr algn="just"/>
            <a:r>
              <a:rPr lang="uk-UA" sz="1600" b="1" dirty="0">
                <a:solidFill>
                  <a:srgbClr val="008000"/>
                </a:solidFill>
                <a:latin typeface="Times New Roman" pitchFamily="18" charset="0"/>
              </a:rPr>
              <a:t>Досліджуваний об’єкт</a:t>
            </a:r>
            <a:r>
              <a:rPr lang="uk-UA" sz="1600" dirty="0">
                <a:latin typeface="Times New Roman" pitchFamily="18" charset="0"/>
              </a:rPr>
              <a:t> - річка </a:t>
            </a:r>
            <a:r>
              <a:rPr lang="uk-UA" sz="1600" dirty="0" err="1">
                <a:latin typeface="Times New Roman" pitchFamily="18" charset="0"/>
              </a:rPr>
              <a:t>Снивода</a:t>
            </a:r>
            <a:r>
              <a:rPr lang="uk-UA" sz="1600" dirty="0">
                <a:latin typeface="Times New Roman" pitchFamily="18" charset="0"/>
              </a:rPr>
              <a:t>, яка знаходиться в північно-східній частині Подільської височини, ліва притока</a:t>
            </a:r>
            <a:r>
              <a:rPr lang="ru-RU" sz="1600" dirty="0">
                <a:latin typeface="Times New Roman" pitchFamily="18" charset="0"/>
              </a:rPr>
              <a:t> </a:t>
            </a:r>
            <a:r>
              <a:rPr lang="uk-UA" sz="1600" dirty="0">
                <a:latin typeface="Times New Roman" pitchFamily="18" charset="0"/>
              </a:rPr>
              <a:t>Південного Бугу. Протікає у </a:t>
            </a:r>
            <a:r>
              <a:rPr lang="uk-UA" sz="1600" dirty="0" err="1">
                <a:latin typeface="Times New Roman" pitchFamily="18" charset="0"/>
              </a:rPr>
              <a:t>Хмільникському</a:t>
            </a:r>
            <a:r>
              <a:rPr lang="uk-UA" sz="1600" dirty="0">
                <a:latin typeface="Times New Roman" pitchFamily="18" charset="0"/>
              </a:rPr>
              <a:t> та </a:t>
            </a:r>
            <a:r>
              <a:rPr lang="uk-UA" sz="1600" dirty="0" err="1">
                <a:latin typeface="Times New Roman" pitchFamily="18" charset="0"/>
              </a:rPr>
              <a:t>Калинівському</a:t>
            </a:r>
            <a:r>
              <a:rPr lang="uk-UA" sz="1600" dirty="0">
                <a:latin typeface="Times New Roman" pitchFamily="18" charset="0"/>
              </a:rPr>
              <a:t> районах</a:t>
            </a:r>
            <a:r>
              <a:rPr lang="ru-RU" sz="1600" dirty="0">
                <a:latin typeface="Times New Roman" pitchFamily="18" charset="0"/>
              </a:rPr>
              <a:t> </a:t>
            </a:r>
            <a:r>
              <a:rPr lang="uk-UA" sz="1600" dirty="0">
                <a:latin typeface="Times New Roman" pitchFamily="18" charset="0"/>
              </a:rPr>
              <a:t>Вінницької області.</a:t>
            </a:r>
            <a:endParaRPr lang="en-US" sz="1600" dirty="0">
              <a:latin typeface="Times New Roman" pitchFamily="18" charset="0"/>
            </a:endParaRPr>
          </a:p>
          <a:p>
            <a:pPr algn="just"/>
            <a:endParaRPr lang="uk-UA" sz="1600" dirty="0">
              <a:latin typeface="Times New Roman" pitchFamily="18" charset="0"/>
            </a:endParaRPr>
          </a:p>
          <a:p>
            <a:pPr algn="just"/>
            <a:r>
              <a:rPr lang="uk-UA" sz="1600" b="1" dirty="0">
                <a:solidFill>
                  <a:srgbClr val="008000"/>
                </a:solidFill>
                <a:latin typeface="Times New Roman" pitchFamily="18" charset="0"/>
              </a:rPr>
              <a:t>Загальна протяжність</a:t>
            </a:r>
            <a:r>
              <a:rPr lang="ru-RU" sz="1600" b="1" dirty="0">
                <a:solidFill>
                  <a:srgbClr val="008000"/>
                </a:solidFill>
                <a:latin typeface="Times New Roman" pitchFamily="18" charset="0"/>
              </a:rPr>
              <a:t> </a:t>
            </a:r>
            <a:r>
              <a:rPr lang="ru-RU" sz="1600" dirty="0">
                <a:latin typeface="Times New Roman" pitchFamily="18" charset="0"/>
              </a:rPr>
              <a:t>— 58 км, </a:t>
            </a:r>
            <a:r>
              <a:rPr lang="ru-RU" sz="1600" u="sng" dirty="0" err="1">
                <a:latin typeface="Times New Roman" pitchFamily="18" charset="0"/>
              </a:rPr>
              <a:t>площа</a:t>
            </a:r>
            <a:r>
              <a:rPr lang="ru-RU" sz="1600" u="sng" dirty="0">
                <a:latin typeface="Times New Roman" pitchFamily="18" charset="0"/>
              </a:rPr>
              <a:t> </a:t>
            </a:r>
            <a:r>
              <a:rPr lang="ru-RU" sz="1600" u="sng" dirty="0" err="1">
                <a:latin typeface="Times New Roman" pitchFamily="18" charset="0"/>
              </a:rPr>
              <a:t>басейну</a:t>
            </a:r>
            <a:r>
              <a:rPr lang="ru-RU" sz="1600" dirty="0">
                <a:latin typeface="Times New Roman" pitchFamily="18" charset="0"/>
              </a:rPr>
              <a:t> — 906 км². </a:t>
            </a:r>
            <a:r>
              <a:rPr lang="ru-RU" sz="1600" dirty="0" err="1">
                <a:latin typeface="Times New Roman" pitchFamily="18" charset="0"/>
              </a:rPr>
              <a:t>Пересічна</a:t>
            </a:r>
            <a:r>
              <a:rPr lang="ru-RU" sz="1600" dirty="0">
                <a:latin typeface="Times New Roman" pitchFamily="18" charset="0"/>
              </a:rPr>
              <a:t> ширина </a:t>
            </a:r>
            <a:r>
              <a:rPr lang="ru-RU" sz="1600" dirty="0" err="1">
                <a:latin typeface="Times New Roman" pitchFamily="18" charset="0"/>
              </a:rPr>
              <a:t>річища</a:t>
            </a:r>
            <a:r>
              <a:rPr lang="ru-RU" sz="1600" u="sng" dirty="0">
                <a:latin typeface="Times New Roman" pitchFamily="18" charset="0"/>
              </a:rPr>
              <a:t>, </a:t>
            </a:r>
            <a:r>
              <a:rPr lang="ru-RU" sz="1600" dirty="0">
                <a:latin typeface="Times New Roman" pitchFamily="18" charset="0"/>
              </a:rPr>
              <a:t>в </a:t>
            </a:r>
            <a:r>
              <a:rPr lang="ru-RU" sz="1600" dirty="0" err="1">
                <a:latin typeface="Times New Roman" pitchFamily="18" charset="0"/>
              </a:rPr>
              <a:t>середній</a:t>
            </a:r>
            <a:r>
              <a:rPr lang="ru-RU" sz="1600" dirty="0">
                <a:latin typeface="Times New Roman" pitchFamily="18" charset="0"/>
              </a:rPr>
              <a:t> </a:t>
            </a:r>
            <a:r>
              <a:rPr lang="ru-RU" sz="1600" dirty="0" err="1">
                <a:latin typeface="Times New Roman" pitchFamily="18" charset="0"/>
              </a:rPr>
              <a:t>течії</a:t>
            </a:r>
            <a:r>
              <a:rPr lang="ru-RU" sz="1600" dirty="0">
                <a:latin typeface="Times New Roman" pitchFamily="18" charset="0"/>
              </a:rPr>
              <a:t> — 10 м, </a:t>
            </a:r>
            <a:r>
              <a:rPr lang="ru-RU" sz="1600" dirty="0" err="1">
                <a:latin typeface="Times New Roman" pitchFamily="18" charset="0"/>
              </a:rPr>
              <a:t>пересічна</a:t>
            </a:r>
            <a:r>
              <a:rPr lang="ru-RU" sz="1600" dirty="0">
                <a:latin typeface="Times New Roman" pitchFamily="18" charset="0"/>
              </a:rPr>
              <a:t> ширина </a:t>
            </a:r>
            <a:r>
              <a:rPr lang="ru-RU" sz="1600" dirty="0" err="1">
                <a:latin typeface="Times New Roman" pitchFamily="18" charset="0"/>
              </a:rPr>
              <a:t>долини</a:t>
            </a:r>
            <a:r>
              <a:rPr lang="ru-RU" sz="1600" dirty="0">
                <a:latin typeface="Times New Roman" pitchFamily="18" charset="0"/>
              </a:rPr>
              <a:t> — 3 км</a:t>
            </a:r>
            <a:r>
              <a:rPr lang="uk-UA" sz="1600" dirty="0">
                <a:latin typeface="Times New Roman" pitchFamily="18" charset="0"/>
              </a:rPr>
              <a:t>. В місці обстеження: ширина річища </a:t>
            </a:r>
            <a:r>
              <a:rPr lang="ru-RU" sz="1600" dirty="0">
                <a:latin typeface="Times New Roman" pitchFamily="18" charset="0"/>
              </a:rPr>
              <a:t>—</a:t>
            </a:r>
            <a:r>
              <a:rPr lang="uk-UA" sz="1600" dirty="0">
                <a:latin typeface="Times New Roman" pitchFamily="18" charset="0"/>
              </a:rPr>
              <a:t> 0,9 км, ширина долини – 1, 2 км.  Місце обстеження </a:t>
            </a:r>
            <a:r>
              <a:rPr lang="ru-RU" sz="1600" dirty="0">
                <a:latin typeface="Times New Roman" pitchFamily="18" charset="0"/>
              </a:rPr>
              <a:t>—</a:t>
            </a:r>
            <a:r>
              <a:rPr lang="uk-UA" sz="1600" dirty="0">
                <a:latin typeface="Times New Roman" pitchFamily="18" charset="0"/>
              </a:rPr>
              <a:t> штучне водосховище, створене для риборозведення;</a:t>
            </a:r>
            <a:endParaRPr lang="en-US" sz="1600" dirty="0">
              <a:latin typeface="Times New Roman" pitchFamily="18" charset="0"/>
            </a:endParaRPr>
          </a:p>
          <a:p>
            <a:pPr algn="just"/>
            <a:endParaRPr lang="uk-UA" sz="1600" dirty="0">
              <a:latin typeface="Times New Roman" pitchFamily="18" charset="0"/>
            </a:endParaRPr>
          </a:p>
          <a:p>
            <a:pPr algn="just"/>
            <a:r>
              <a:rPr lang="uk-UA" sz="1600" b="1" dirty="0">
                <a:solidFill>
                  <a:srgbClr val="008000"/>
                </a:solidFill>
                <a:latin typeface="Times New Roman" pitchFamily="18" charset="0"/>
              </a:rPr>
              <a:t>Заростання</a:t>
            </a:r>
            <a:r>
              <a:rPr lang="uk-UA" sz="1600" dirty="0">
                <a:latin typeface="Times New Roman" pitchFamily="18" charset="0"/>
              </a:rPr>
              <a:t> річки водними рослинами в досліджуваній частині складає </a:t>
            </a:r>
            <a:r>
              <a:rPr lang="uk-UA" sz="1600" b="1" dirty="0">
                <a:solidFill>
                  <a:srgbClr val="008000"/>
                </a:solidFill>
                <a:latin typeface="Times New Roman" pitchFamily="18" charset="0"/>
              </a:rPr>
              <a:t>приблизно 8-9 %.</a:t>
            </a:r>
            <a:r>
              <a:rPr lang="uk-UA" sz="1600" dirty="0">
                <a:latin typeface="Times New Roman" pitchFamily="18" charset="0"/>
              </a:rPr>
              <a:t> Видовий склад </a:t>
            </a:r>
            <a:r>
              <a:rPr lang="ru-RU" sz="1600" dirty="0">
                <a:latin typeface="Times New Roman" pitchFamily="18" charset="0"/>
              </a:rPr>
              <a:t>—</a:t>
            </a:r>
            <a:r>
              <a:rPr lang="uk-UA" sz="1600" dirty="0">
                <a:latin typeface="Times New Roman" pitchFamily="18" charset="0"/>
              </a:rPr>
              <a:t> переважно рогіз та латаття;</a:t>
            </a:r>
            <a:endParaRPr lang="en-US" sz="1600" dirty="0">
              <a:latin typeface="Times New Roman" pitchFamily="18" charset="0"/>
            </a:endParaRPr>
          </a:p>
          <a:p>
            <a:pPr algn="just"/>
            <a:endParaRPr lang="uk-UA" sz="1600" dirty="0">
              <a:latin typeface="Times New Roman" pitchFamily="18" charset="0"/>
            </a:endParaRPr>
          </a:p>
          <a:p>
            <a:pPr algn="just"/>
            <a:r>
              <a:rPr lang="uk-UA" sz="1600" b="1" dirty="0">
                <a:latin typeface="Times New Roman" pitchFamily="18" charset="0"/>
              </a:rPr>
              <a:t>Глибина ділянки дослідження</a:t>
            </a:r>
            <a:r>
              <a:rPr lang="uk-UA" sz="1600" dirty="0">
                <a:latin typeface="Times New Roman" pitchFamily="18" charset="0"/>
              </a:rPr>
              <a:t> складає приблизно 1,4-1,5 м;</a:t>
            </a:r>
            <a:endParaRPr lang="en-US" sz="1600" dirty="0">
              <a:latin typeface="Times New Roman" pitchFamily="18" charset="0"/>
            </a:endParaRPr>
          </a:p>
          <a:p>
            <a:pPr algn="just"/>
            <a:endParaRPr lang="uk-UA" sz="1600" dirty="0">
              <a:latin typeface="Times New Roman" pitchFamily="18" charset="0"/>
            </a:endParaRPr>
          </a:p>
          <a:p>
            <a:pPr algn="just"/>
            <a:r>
              <a:rPr lang="uk-UA" sz="1600" b="1" dirty="0">
                <a:latin typeface="Times New Roman" pitchFamily="18" charset="0"/>
              </a:rPr>
              <a:t>Тип донних відкладів</a:t>
            </a:r>
            <a:r>
              <a:rPr lang="uk-UA" sz="1600" dirty="0">
                <a:latin typeface="Times New Roman" pitchFamily="18" charset="0"/>
              </a:rPr>
              <a:t> – мул, середня товщина 0,1-0,2 м;</a:t>
            </a:r>
            <a:endParaRPr lang="en-US" sz="1600" dirty="0">
              <a:latin typeface="Times New Roman" pitchFamily="18" charset="0"/>
            </a:endParaRPr>
          </a:p>
          <a:p>
            <a:pPr algn="just"/>
            <a:endParaRPr lang="uk-UA" sz="1600" dirty="0">
              <a:latin typeface="Times New Roman" pitchFamily="18" charset="0"/>
            </a:endParaRPr>
          </a:p>
          <a:p>
            <a:pPr algn="just"/>
            <a:r>
              <a:rPr lang="uk-UA" sz="1600" dirty="0">
                <a:latin typeface="Times New Roman" pitchFamily="18" charset="0"/>
              </a:rPr>
              <a:t>На території прибережної смуги пляжі, промислові підприємства, звалища сміття та забруднені стоки фактично відсутні. У незначній кількості наявні забудова та дороги, оскільки частково там знаходяться сільськогосподарські угіддя та будинки жителів тамтешніх сіл;</a:t>
            </a:r>
            <a:endParaRPr lang="en-US" sz="1600" dirty="0">
              <a:latin typeface="Times New Roman" pitchFamily="18" charset="0"/>
            </a:endParaRPr>
          </a:p>
          <a:p>
            <a:pPr algn="just"/>
            <a:endParaRPr lang="ru-RU" sz="1600" dirty="0">
              <a:latin typeface="Times New Roman" pitchFamily="18" charset="0"/>
            </a:endParaRPr>
          </a:p>
          <a:p>
            <a:pPr algn="just"/>
            <a:r>
              <a:rPr lang="uk-UA" sz="1600" dirty="0">
                <a:latin typeface="Times New Roman" pitchFamily="18" charset="0"/>
              </a:rPr>
              <a:t>Прибережна захисна смуга не в належному стані, оскільки штучне водосховище створили фактично на окраїні с. </a:t>
            </a:r>
            <a:r>
              <a:rPr lang="uk-UA" sz="1600" dirty="0" err="1">
                <a:latin typeface="Times New Roman" pitchFamily="18" charset="0"/>
              </a:rPr>
              <a:t>Жигалівка</a:t>
            </a:r>
            <a:r>
              <a:rPr lang="uk-UA" sz="1600" dirty="0">
                <a:latin typeface="Times New Roman" pitchFamily="18" charset="0"/>
              </a:rPr>
              <a:t>.</a:t>
            </a:r>
            <a:endParaRPr lang="ru-RU" sz="1600" dirty="0">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400" dirty="0" smtClean="0">
                <a:latin typeface="Times New Roman" pitchFamily="18" charset="0"/>
                <a:cs typeface="Times New Roman" pitchFamily="18" charset="0"/>
              </a:rPr>
              <a:t>Винесення азоту та фосфору з 1 га сільськогосподарських угідь </a:t>
            </a:r>
            <a:r>
              <a:rPr lang="uk-UA" sz="2400" dirty="0" err="1" smtClean="0">
                <a:latin typeface="Times New Roman" pitchFamily="18" charset="0"/>
                <a:cs typeface="Times New Roman" pitchFamily="18" charset="0"/>
              </a:rPr>
              <a:t>поверхнево-схиловим</a:t>
            </a:r>
            <a:r>
              <a:rPr lang="uk-UA" sz="2400" dirty="0" smtClean="0">
                <a:latin typeface="Times New Roman" pitchFamily="18" charset="0"/>
                <a:cs typeface="Times New Roman" pitchFamily="18" charset="0"/>
              </a:rPr>
              <a:t> стоком у різних фізико-географічних умовах</a:t>
            </a:r>
            <a:endParaRPr lang="ru-RU" sz="24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1600200"/>
          <a:ext cx="8229600" cy="2813040"/>
        </p:xfrm>
        <a:graphic>
          <a:graphicData uri="http://schemas.openxmlformats.org/drawingml/2006/table">
            <a:tbl>
              <a:tblPr firstRow="1" bandRow="1">
                <a:tableStyleId>{F5AB1C69-6EDB-4FF4-983F-18BD219EF322}</a:tableStyleId>
              </a:tblPr>
              <a:tblGrid>
                <a:gridCol w="1645920"/>
                <a:gridCol w="1645920"/>
                <a:gridCol w="1645920"/>
                <a:gridCol w="1645920"/>
                <a:gridCol w="1645920"/>
              </a:tblGrid>
              <a:tr h="257164">
                <a:tc rowSpan="2">
                  <a:txBody>
                    <a:bodyPr/>
                    <a:lstStyle/>
                    <a:p>
                      <a:pPr algn="just">
                        <a:lnSpc>
                          <a:spcPct val="115000"/>
                        </a:lnSpc>
                        <a:spcAft>
                          <a:spcPts val="0"/>
                        </a:spcAft>
                      </a:pPr>
                      <a:r>
                        <a:rPr lang="uk-UA" sz="1400" dirty="0"/>
                        <a:t>Фізико-географічна зона</a:t>
                      </a:r>
                      <a:endParaRPr lang="ru-RU" sz="1100" dirty="0">
                        <a:latin typeface="Calibri"/>
                        <a:ea typeface="Times New Roman"/>
                        <a:cs typeface="Times New Roman"/>
                      </a:endParaRPr>
                    </a:p>
                  </a:txBody>
                  <a:tcPr marL="68580" marR="68580" marT="0" marB="0"/>
                </a:tc>
                <a:tc rowSpan="2">
                  <a:txBody>
                    <a:bodyPr/>
                    <a:lstStyle/>
                    <a:p>
                      <a:pPr algn="just">
                        <a:lnSpc>
                          <a:spcPct val="115000"/>
                        </a:lnSpc>
                        <a:spcAft>
                          <a:spcPts val="0"/>
                        </a:spcAft>
                      </a:pPr>
                      <a:r>
                        <a:rPr lang="uk-UA" sz="1400"/>
                        <a:t>Ґрунти</a:t>
                      </a:r>
                      <a:endParaRPr lang="ru-RU" sz="1100">
                        <a:latin typeface="Calibri"/>
                        <a:ea typeface="Times New Roman"/>
                        <a:cs typeface="Times New Roman"/>
                      </a:endParaRPr>
                    </a:p>
                  </a:txBody>
                  <a:tcPr marL="68580" marR="68580" marT="0" marB="0"/>
                </a:tc>
                <a:tc rowSpan="2">
                  <a:txBody>
                    <a:bodyPr/>
                    <a:lstStyle/>
                    <a:p>
                      <a:pPr algn="just">
                        <a:lnSpc>
                          <a:spcPct val="115000"/>
                        </a:lnSpc>
                        <a:spcAft>
                          <a:spcPts val="0"/>
                        </a:spcAft>
                      </a:pPr>
                      <a:r>
                        <a:rPr lang="uk-UA" sz="1400"/>
                        <a:t>Агрофон</a:t>
                      </a:r>
                      <a:endParaRPr lang="ru-RU" sz="1100">
                        <a:latin typeface="Calibri"/>
                        <a:ea typeface="Times New Roman"/>
                        <a:cs typeface="Times New Roman"/>
                      </a:endParaRPr>
                    </a:p>
                  </a:txBody>
                  <a:tcPr marL="68580" marR="68580" marT="0" marB="0"/>
                </a:tc>
                <a:tc gridSpan="2">
                  <a:txBody>
                    <a:bodyPr/>
                    <a:lstStyle/>
                    <a:p>
                      <a:pPr algn="just">
                        <a:lnSpc>
                          <a:spcPct val="115000"/>
                        </a:lnSpc>
                        <a:spcAft>
                          <a:spcPts val="0"/>
                        </a:spcAft>
                      </a:pPr>
                      <a:r>
                        <a:rPr lang="uk-UA" sz="1400"/>
                        <a:t>Винос, кг/га</a:t>
                      </a:r>
                      <a:endParaRPr lang="ru-RU" sz="1100">
                        <a:latin typeface="Calibri"/>
                        <a:ea typeface="Times New Roman"/>
                        <a:cs typeface="Times New Roman"/>
                      </a:endParaRPr>
                    </a:p>
                  </a:txBody>
                  <a:tcPr marL="68580" marR="68580" marT="0" marB="0"/>
                </a:tc>
                <a:tc hMerge="1">
                  <a:txBody>
                    <a:bodyPr/>
                    <a:lstStyle/>
                    <a:p>
                      <a:endParaRPr lang="ru-RU"/>
                    </a:p>
                  </a:txBody>
                  <a:tcPr/>
                </a:tc>
              </a:tr>
              <a:tr h="3708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just">
                        <a:lnSpc>
                          <a:spcPct val="115000"/>
                        </a:lnSpc>
                        <a:spcAft>
                          <a:spcPts val="0"/>
                        </a:spcAft>
                      </a:pPr>
                      <a:r>
                        <a:rPr lang="uk-UA" sz="1400"/>
                        <a:t>Азот</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Фосфор</a:t>
                      </a:r>
                      <a:endParaRPr lang="ru-RU" sz="1100">
                        <a:latin typeface="Calibri"/>
                        <a:ea typeface="Times New Roman"/>
                        <a:cs typeface="Times New Roman"/>
                      </a:endParaRPr>
                    </a:p>
                  </a:txBody>
                  <a:tcPr marL="68580" marR="68580" marT="0" marB="0"/>
                </a:tc>
              </a:tr>
              <a:tr h="370840">
                <a:tc>
                  <a:txBody>
                    <a:bodyPr/>
                    <a:lstStyle/>
                    <a:p>
                      <a:pPr algn="just">
                        <a:lnSpc>
                          <a:spcPct val="115000"/>
                        </a:lnSpc>
                        <a:spcAft>
                          <a:spcPts val="0"/>
                        </a:spcAft>
                      </a:pPr>
                      <a:r>
                        <a:rPr lang="uk-UA" sz="1400"/>
                        <a:t>Мішані ліси</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Сірі лісові</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Озима пшениця</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0,04-0,78</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0,02</a:t>
                      </a:r>
                      <a:endParaRPr lang="ru-RU" sz="1100">
                        <a:latin typeface="Calibri"/>
                        <a:ea typeface="Times New Roman"/>
                        <a:cs typeface="Times New Roman"/>
                      </a:endParaRPr>
                    </a:p>
                  </a:txBody>
                  <a:tcPr marL="68580" marR="68580" marT="0" marB="0"/>
                </a:tc>
              </a:tr>
              <a:tr h="370840">
                <a:tc>
                  <a:txBody>
                    <a:bodyPr/>
                    <a:lstStyle/>
                    <a:p>
                      <a:pPr algn="just">
                        <a:lnSpc>
                          <a:spcPct val="115000"/>
                        </a:lnSpc>
                        <a:spcAft>
                          <a:spcPts val="0"/>
                        </a:spcAft>
                      </a:pPr>
                      <a:r>
                        <a:rPr lang="uk-UA" sz="1400"/>
                        <a:t>Мішані ліси</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Дерново-підзолисті</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Озиме жито</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1,04</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0,36</a:t>
                      </a:r>
                      <a:endParaRPr lang="ru-RU" sz="1100">
                        <a:latin typeface="Calibri"/>
                        <a:ea typeface="Times New Roman"/>
                        <a:cs typeface="Times New Roman"/>
                      </a:endParaRPr>
                    </a:p>
                  </a:txBody>
                  <a:tcPr marL="68580" marR="68580" marT="0" marB="0"/>
                </a:tc>
              </a:tr>
              <a:tr h="370840">
                <a:tc>
                  <a:txBody>
                    <a:bodyPr/>
                    <a:lstStyle/>
                    <a:p>
                      <a:pPr algn="just">
                        <a:lnSpc>
                          <a:spcPct val="115000"/>
                        </a:lnSpc>
                        <a:spcAft>
                          <a:spcPts val="0"/>
                        </a:spcAft>
                      </a:pPr>
                      <a:r>
                        <a:rPr lang="uk-UA" sz="1400"/>
                        <a:t>Лісостеп</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Чорноземи</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Озима пшениця</a:t>
                      </a:r>
                      <a:endParaRPr lang="ru-RU" sz="1100"/>
                    </a:p>
                    <a:p>
                      <a:pPr algn="just">
                        <a:lnSpc>
                          <a:spcPct val="115000"/>
                        </a:lnSpc>
                        <a:spcAft>
                          <a:spcPts val="0"/>
                        </a:spcAft>
                      </a:pPr>
                      <a:r>
                        <a:rPr lang="uk-UA" sz="1400"/>
                        <a:t>Ячмінь</a:t>
                      </a:r>
                      <a:endParaRPr lang="ru-RU" sz="1100"/>
                    </a:p>
                    <a:p>
                      <a:pPr algn="just">
                        <a:lnSpc>
                          <a:spcPct val="115000"/>
                        </a:lnSpc>
                        <a:spcAft>
                          <a:spcPts val="0"/>
                        </a:spcAft>
                      </a:pPr>
                      <a:r>
                        <a:rPr lang="uk-UA" sz="1400"/>
                        <a:t>Кукурудза</a:t>
                      </a:r>
                      <a:endParaRPr lang="ru-RU" sz="1100"/>
                    </a:p>
                    <a:p>
                      <a:pPr algn="just">
                        <a:lnSpc>
                          <a:spcPct val="115000"/>
                        </a:lnSpc>
                        <a:spcAft>
                          <a:spcPts val="0"/>
                        </a:spcAft>
                      </a:pPr>
                      <a:r>
                        <a:rPr lang="uk-UA" sz="1400"/>
                        <a:t>Горох</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0,32-0,76</a:t>
                      </a:r>
                      <a:endParaRPr lang="ru-RU" sz="1100"/>
                    </a:p>
                    <a:p>
                      <a:pPr algn="just">
                        <a:lnSpc>
                          <a:spcPct val="115000"/>
                        </a:lnSpc>
                        <a:spcAft>
                          <a:spcPts val="0"/>
                        </a:spcAft>
                      </a:pPr>
                      <a:r>
                        <a:rPr lang="uk-UA" sz="1400"/>
                        <a:t>1,1</a:t>
                      </a:r>
                      <a:endParaRPr lang="ru-RU" sz="1100"/>
                    </a:p>
                    <a:p>
                      <a:pPr algn="just">
                        <a:lnSpc>
                          <a:spcPct val="115000"/>
                        </a:lnSpc>
                        <a:spcAft>
                          <a:spcPts val="0"/>
                        </a:spcAft>
                      </a:pPr>
                      <a:r>
                        <a:rPr lang="uk-UA" sz="1400"/>
                        <a:t>0,15</a:t>
                      </a:r>
                      <a:endParaRPr lang="ru-RU" sz="1100"/>
                    </a:p>
                    <a:p>
                      <a:pPr algn="just">
                        <a:lnSpc>
                          <a:spcPct val="115000"/>
                        </a:lnSpc>
                        <a:spcAft>
                          <a:spcPts val="0"/>
                        </a:spcAft>
                      </a:pPr>
                      <a:r>
                        <a:rPr lang="uk-UA" sz="1400"/>
                        <a:t>0,02</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0,009-0,036</a:t>
                      </a:r>
                      <a:endParaRPr lang="ru-RU" sz="1100"/>
                    </a:p>
                    <a:p>
                      <a:pPr algn="just">
                        <a:lnSpc>
                          <a:spcPct val="115000"/>
                        </a:lnSpc>
                        <a:spcAft>
                          <a:spcPts val="0"/>
                        </a:spcAft>
                      </a:pPr>
                      <a:r>
                        <a:rPr lang="uk-UA" sz="1400"/>
                        <a:t>0,12</a:t>
                      </a:r>
                      <a:endParaRPr lang="ru-RU" sz="1100"/>
                    </a:p>
                    <a:p>
                      <a:pPr algn="just">
                        <a:lnSpc>
                          <a:spcPct val="115000"/>
                        </a:lnSpc>
                        <a:spcAft>
                          <a:spcPts val="0"/>
                        </a:spcAft>
                      </a:pPr>
                      <a:r>
                        <a:rPr lang="uk-UA" sz="1400"/>
                        <a:t>0,02</a:t>
                      </a:r>
                      <a:endParaRPr lang="ru-RU" sz="1100"/>
                    </a:p>
                    <a:p>
                      <a:pPr algn="just">
                        <a:lnSpc>
                          <a:spcPct val="115000"/>
                        </a:lnSpc>
                        <a:spcAft>
                          <a:spcPts val="0"/>
                        </a:spcAft>
                      </a:pPr>
                      <a:r>
                        <a:rPr lang="uk-UA" sz="1400"/>
                        <a:t>0,009</a:t>
                      </a:r>
                      <a:endParaRPr lang="ru-RU" sz="1100">
                        <a:latin typeface="Calibri"/>
                        <a:ea typeface="Times New Roman"/>
                        <a:cs typeface="Times New Roman"/>
                      </a:endParaRPr>
                    </a:p>
                  </a:txBody>
                  <a:tcPr marL="68580" marR="68580" marT="0" marB="0"/>
                </a:tc>
              </a:tr>
              <a:tr h="370840">
                <a:tc>
                  <a:txBody>
                    <a:bodyPr/>
                    <a:lstStyle/>
                    <a:p>
                      <a:pPr algn="just">
                        <a:lnSpc>
                          <a:spcPct val="115000"/>
                        </a:lnSpc>
                        <a:spcAft>
                          <a:spcPts val="0"/>
                        </a:spcAft>
                      </a:pPr>
                      <a:r>
                        <a:rPr lang="uk-UA" sz="1400"/>
                        <a:t>Степ</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Чорноземи південні</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dirty="0"/>
                        <a:t>Озимина</a:t>
                      </a:r>
                      <a:endParaRPr lang="ru-RU" sz="1100" dirty="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dirty="0"/>
                        <a:t>0,66</a:t>
                      </a:r>
                      <a:endParaRPr lang="ru-RU" sz="1100" dirty="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dirty="0"/>
                        <a:t>0,02</a:t>
                      </a:r>
                      <a:endParaRPr lang="ru-RU" sz="1100" dirty="0">
                        <a:latin typeface="Calibri"/>
                        <a:ea typeface="Times New Roman"/>
                        <a:cs typeface="Times New Roman"/>
                      </a:endParaRPr>
                    </a:p>
                  </a:txBody>
                  <a:tcPr marL="68580" marR="68580" marT="0" marB="0"/>
                </a:tc>
              </a:tr>
            </a:tbl>
          </a:graphicData>
        </a:graphic>
      </p:graphicFrame>
      <p:sp>
        <p:nvSpPr>
          <p:cNvPr id="5"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11</a:t>
            </a:r>
            <a:endParaRPr lang="uk-UA" sz="1200" b="1" dirty="0">
              <a:solidFill>
                <a:srgbClr val="008000"/>
              </a:solidFill>
              <a:latin typeface="Times New Roman" pitchFamily="18" charset="0"/>
            </a:endParaRPr>
          </a:p>
        </p:txBody>
      </p:sp>
      <p:sp>
        <p:nvSpPr>
          <p:cNvPr id="6" name="Заголовок 1"/>
          <p:cNvSpPr txBox="1">
            <a:spLocks/>
          </p:cNvSpPr>
          <p:nvPr/>
        </p:nvSpPr>
        <p:spPr bwMode="auto">
          <a:xfrm>
            <a:off x="609600" y="4572008"/>
            <a:ext cx="8229600" cy="8572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uk-UA" sz="1400" dirty="0" smtClean="0">
                <a:latin typeface="Times New Roman" pitchFamily="18" charset="0"/>
                <a:ea typeface="+mj-ea"/>
                <a:cs typeface="Times New Roman" pitchFamily="18" charset="0"/>
              </a:rPr>
              <a:t>Провівши розрахунки, визначили, що з сільськогосподарських угідь  </a:t>
            </a:r>
            <a:r>
              <a:rPr lang="uk-UA" sz="1400" dirty="0" err="1" smtClean="0">
                <a:latin typeface="Times New Roman" pitchFamily="18" charset="0"/>
                <a:ea typeface="+mj-ea"/>
                <a:cs typeface="Times New Roman" pitchFamily="18" charset="0"/>
              </a:rPr>
              <a:t>поверхнево-схиловим</a:t>
            </a:r>
            <a:r>
              <a:rPr lang="uk-UA" sz="1400" dirty="0" smtClean="0">
                <a:latin typeface="Times New Roman" pitchFamily="18" charset="0"/>
                <a:ea typeface="+mj-ea"/>
                <a:cs typeface="Times New Roman" pitchFamily="18" charset="0"/>
              </a:rPr>
              <a:t> стоком у річку </a:t>
            </a:r>
            <a:r>
              <a:rPr lang="uk-UA" sz="1400" dirty="0" err="1" smtClean="0">
                <a:latin typeface="Times New Roman" pitchFamily="18" charset="0"/>
                <a:ea typeface="+mj-ea"/>
                <a:cs typeface="Times New Roman" pitchFamily="18" charset="0"/>
              </a:rPr>
              <a:t>Снивода</a:t>
            </a:r>
            <a:r>
              <a:rPr lang="uk-UA" sz="1400" dirty="0" smtClean="0">
                <a:latin typeface="Times New Roman" pitchFamily="18" charset="0"/>
                <a:ea typeface="+mj-ea"/>
                <a:cs typeface="Times New Roman" pitchFamily="18" charset="0"/>
              </a:rPr>
              <a:t> виноситься близько 22 233 кг азоту та 1 832 кг фосфору.</a:t>
            </a:r>
            <a:endParaRPr kumimoji="0" lang="ru-RU"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uk-UA" sz="2000" dirty="0" smtClean="0">
                <a:latin typeface="Times New Roman" pitchFamily="18" charset="0"/>
                <a:cs typeface="Times New Roman" pitchFamily="18" charset="0"/>
              </a:rPr>
              <a:t>Винесення пестицидів з поверхневим стоком у різних фізико-географічних умовах (верхня межа коливань)</a:t>
            </a:r>
            <a:endParaRPr lang="ru-RU" sz="20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1285856"/>
          <a:ext cx="8229600" cy="3714919"/>
        </p:xfrm>
        <a:graphic>
          <a:graphicData uri="http://schemas.openxmlformats.org/drawingml/2006/table">
            <a:tbl>
              <a:tblPr firstRow="1" bandRow="1">
                <a:tableStyleId>{F5AB1C69-6EDB-4FF4-983F-18BD219EF322}</a:tableStyleId>
              </a:tblPr>
              <a:tblGrid>
                <a:gridCol w="2057400"/>
                <a:gridCol w="2057400"/>
                <a:gridCol w="2057400"/>
                <a:gridCol w="2057400"/>
              </a:tblGrid>
              <a:tr h="476178">
                <a:tc>
                  <a:txBody>
                    <a:bodyPr/>
                    <a:lstStyle/>
                    <a:p>
                      <a:pPr algn="just">
                        <a:lnSpc>
                          <a:spcPct val="115000"/>
                        </a:lnSpc>
                        <a:spcAft>
                          <a:spcPts val="0"/>
                        </a:spcAft>
                      </a:pPr>
                      <a:r>
                        <a:rPr lang="uk-UA" sz="1400" dirty="0"/>
                        <a:t>Одиниці виміру</a:t>
                      </a:r>
                      <a:endParaRPr lang="ru-RU" sz="1100" dirty="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dirty="0" err="1"/>
                        <a:t>Гексахлорцик-логексан</a:t>
                      </a:r>
                      <a:r>
                        <a:rPr lang="uk-UA" sz="1400" dirty="0"/>
                        <a:t> (ГХЦГ)</a:t>
                      </a:r>
                      <a:endParaRPr lang="ru-RU" sz="1100" dirty="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Метафос</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Хлорофос +ДД+ДФ</a:t>
                      </a:r>
                      <a:endParaRPr lang="ru-RU" sz="1100">
                        <a:latin typeface="Calibri"/>
                        <a:ea typeface="Times New Roman"/>
                        <a:cs typeface="Times New Roman"/>
                      </a:endParaRPr>
                    </a:p>
                  </a:txBody>
                  <a:tcPr marL="68580" marR="68580" marT="0" marB="0"/>
                </a:tc>
              </a:tr>
              <a:tr h="359845">
                <a:tc gridSpan="4">
                  <a:txBody>
                    <a:bodyPr/>
                    <a:lstStyle/>
                    <a:p>
                      <a:pPr algn="ctr">
                        <a:lnSpc>
                          <a:spcPct val="115000"/>
                        </a:lnSpc>
                        <a:spcAft>
                          <a:spcPts val="0"/>
                        </a:spcAft>
                        <a:tabLst>
                          <a:tab pos="1323975" algn="l"/>
                        </a:tabLst>
                      </a:pPr>
                      <a:r>
                        <a:rPr lang="uk-UA" sz="1400"/>
                        <a:t>Степова зона</a:t>
                      </a:r>
                      <a:endParaRPr lang="ru-RU" sz="1100">
                        <a:latin typeface="Calibri"/>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59845">
                <a:tc>
                  <a:txBody>
                    <a:bodyPr/>
                    <a:lstStyle/>
                    <a:p>
                      <a:pPr algn="just">
                        <a:lnSpc>
                          <a:spcPct val="115000"/>
                        </a:lnSpc>
                        <a:spcAft>
                          <a:spcPts val="0"/>
                        </a:spcAft>
                      </a:pPr>
                      <a:r>
                        <a:rPr lang="uk-UA" sz="1400"/>
                        <a:t>г/га</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4,70</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35,52</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44,80</a:t>
                      </a:r>
                      <a:endParaRPr lang="ru-RU" sz="1100">
                        <a:latin typeface="Calibri"/>
                        <a:ea typeface="Times New Roman"/>
                        <a:cs typeface="Times New Roman"/>
                      </a:endParaRPr>
                    </a:p>
                  </a:txBody>
                  <a:tcPr marL="68580" marR="68580" marT="0" marB="0"/>
                </a:tc>
              </a:tr>
              <a:tr h="359845">
                <a:tc>
                  <a:txBody>
                    <a:bodyPr/>
                    <a:lstStyle/>
                    <a:p>
                      <a:pPr algn="just">
                        <a:lnSpc>
                          <a:spcPct val="115000"/>
                        </a:lnSpc>
                        <a:spcAft>
                          <a:spcPts val="0"/>
                        </a:spcAft>
                      </a:pPr>
                      <a:r>
                        <a:rPr lang="uk-UA" sz="1400"/>
                        <a:t>% внесеної кількості</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0,04</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2,29</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1,80</a:t>
                      </a:r>
                      <a:endParaRPr lang="ru-RU" sz="1100">
                        <a:latin typeface="Calibri"/>
                        <a:ea typeface="Times New Roman"/>
                        <a:cs typeface="Times New Roman"/>
                      </a:endParaRPr>
                    </a:p>
                  </a:txBody>
                  <a:tcPr marL="68580" marR="68580" marT="0" marB="0"/>
                </a:tc>
              </a:tr>
              <a:tr h="359845">
                <a:tc gridSpan="4">
                  <a:txBody>
                    <a:bodyPr/>
                    <a:lstStyle/>
                    <a:p>
                      <a:pPr algn="ctr">
                        <a:lnSpc>
                          <a:spcPct val="115000"/>
                        </a:lnSpc>
                        <a:spcAft>
                          <a:spcPts val="0"/>
                        </a:spcAft>
                      </a:pPr>
                      <a:r>
                        <a:rPr lang="uk-UA" sz="1400"/>
                        <a:t>Лісостепова зона</a:t>
                      </a:r>
                      <a:endParaRPr lang="ru-RU" sz="1100">
                        <a:latin typeface="Calibri"/>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59845">
                <a:tc>
                  <a:txBody>
                    <a:bodyPr/>
                    <a:lstStyle/>
                    <a:p>
                      <a:pPr algn="just">
                        <a:lnSpc>
                          <a:spcPct val="115000"/>
                        </a:lnSpc>
                        <a:spcAft>
                          <a:spcPts val="0"/>
                        </a:spcAft>
                      </a:pPr>
                      <a:r>
                        <a:rPr lang="uk-UA" sz="1400"/>
                        <a:t>г/га</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0,31</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a:t>
                      </a:r>
                      <a:endParaRPr lang="ru-RU" sz="1100">
                        <a:latin typeface="Calibri"/>
                        <a:ea typeface="Times New Roman"/>
                        <a:cs typeface="Times New Roman"/>
                      </a:endParaRPr>
                    </a:p>
                  </a:txBody>
                  <a:tcPr marL="68580" marR="68580" marT="0" marB="0"/>
                </a:tc>
              </a:tr>
              <a:tr h="359845">
                <a:tc>
                  <a:txBody>
                    <a:bodyPr/>
                    <a:lstStyle/>
                    <a:p>
                      <a:pPr algn="just">
                        <a:lnSpc>
                          <a:spcPct val="115000"/>
                        </a:lnSpc>
                        <a:spcAft>
                          <a:spcPts val="0"/>
                        </a:spcAft>
                      </a:pPr>
                      <a:r>
                        <a:rPr lang="uk-UA" sz="1400"/>
                        <a:t>% внесеної кількості</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0,001</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a:t>
                      </a:r>
                      <a:endParaRPr lang="ru-RU" sz="1100">
                        <a:latin typeface="Calibri"/>
                        <a:ea typeface="Times New Roman"/>
                        <a:cs typeface="Times New Roman"/>
                      </a:endParaRPr>
                    </a:p>
                  </a:txBody>
                  <a:tcPr marL="68580" marR="68580" marT="0" marB="0"/>
                </a:tc>
              </a:tr>
              <a:tr h="359845">
                <a:tc gridSpan="4">
                  <a:txBody>
                    <a:bodyPr/>
                    <a:lstStyle/>
                    <a:p>
                      <a:pPr algn="ctr">
                        <a:lnSpc>
                          <a:spcPct val="115000"/>
                        </a:lnSpc>
                        <a:spcAft>
                          <a:spcPts val="0"/>
                        </a:spcAft>
                      </a:pPr>
                      <a:r>
                        <a:rPr lang="uk-UA" sz="1400"/>
                        <a:t>Зона мішаних лісів</a:t>
                      </a:r>
                      <a:endParaRPr lang="ru-RU" sz="1100">
                        <a:latin typeface="Calibri"/>
                        <a:ea typeface="Times New Roman"/>
                        <a:cs typeface="Times New Roman"/>
                      </a:endParaRPr>
                    </a:p>
                  </a:txBody>
                  <a:tcPr marL="68580" marR="68580" marT="0" marB="0"/>
                </a:tc>
                <a:tc hMerge="1">
                  <a:txBody>
                    <a:bodyPr/>
                    <a:lstStyle/>
                    <a:p>
                      <a:endParaRPr lang="ru-RU"/>
                    </a:p>
                  </a:txBody>
                  <a:tcPr/>
                </a:tc>
                <a:tc hMerge="1">
                  <a:txBody>
                    <a:bodyPr/>
                    <a:lstStyle/>
                    <a:p>
                      <a:endParaRPr lang="ru-RU"/>
                    </a:p>
                  </a:txBody>
                  <a:tcPr/>
                </a:tc>
                <a:tc hMerge="1">
                  <a:txBody>
                    <a:bodyPr/>
                    <a:lstStyle/>
                    <a:p>
                      <a:endParaRPr lang="ru-RU"/>
                    </a:p>
                  </a:txBody>
                  <a:tcPr/>
                </a:tc>
              </a:tr>
              <a:tr h="359845">
                <a:tc>
                  <a:txBody>
                    <a:bodyPr/>
                    <a:lstStyle/>
                    <a:p>
                      <a:pPr algn="just">
                        <a:lnSpc>
                          <a:spcPct val="115000"/>
                        </a:lnSpc>
                        <a:spcAft>
                          <a:spcPts val="0"/>
                        </a:spcAft>
                      </a:pPr>
                      <a:r>
                        <a:rPr lang="uk-UA" sz="1400"/>
                        <a:t>г/га</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0,81</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91,50</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350,0</a:t>
                      </a:r>
                      <a:endParaRPr lang="ru-RU" sz="1100">
                        <a:latin typeface="Calibri"/>
                        <a:ea typeface="Times New Roman"/>
                        <a:cs typeface="Times New Roman"/>
                      </a:endParaRPr>
                    </a:p>
                  </a:txBody>
                  <a:tcPr marL="68580" marR="68580" marT="0" marB="0"/>
                </a:tc>
              </a:tr>
              <a:tr h="359845">
                <a:tc>
                  <a:txBody>
                    <a:bodyPr/>
                    <a:lstStyle/>
                    <a:p>
                      <a:pPr algn="just">
                        <a:lnSpc>
                          <a:spcPct val="115000"/>
                        </a:lnSpc>
                        <a:spcAft>
                          <a:spcPts val="0"/>
                        </a:spcAft>
                      </a:pPr>
                      <a:r>
                        <a:rPr lang="uk-UA" sz="1400"/>
                        <a:t>% внесеної кількості</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0,007</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a:t>6,10</a:t>
                      </a:r>
                      <a:endParaRPr lang="ru-RU" sz="1100">
                        <a:latin typeface="Calibri"/>
                        <a:ea typeface="Times New Roman"/>
                        <a:cs typeface="Times New Roman"/>
                      </a:endParaRPr>
                    </a:p>
                  </a:txBody>
                  <a:tcPr marL="68580" marR="68580" marT="0" marB="0"/>
                </a:tc>
                <a:tc>
                  <a:txBody>
                    <a:bodyPr/>
                    <a:lstStyle/>
                    <a:p>
                      <a:pPr algn="just">
                        <a:lnSpc>
                          <a:spcPct val="115000"/>
                        </a:lnSpc>
                        <a:spcAft>
                          <a:spcPts val="0"/>
                        </a:spcAft>
                      </a:pPr>
                      <a:r>
                        <a:rPr lang="uk-UA" sz="1400" dirty="0"/>
                        <a:t>4,30</a:t>
                      </a:r>
                      <a:endParaRPr lang="ru-RU" sz="1100" dirty="0">
                        <a:latin typeface="Calibri"/>
                        <a:ea typeface="Times New Roman"/>
                        <a:cs typeface="Times New Roman"/>
                      </a:endParaRPr>
                    </a:p>
                  </a:txBody>
                  <a:tcPr marL="68580" marR="68580" marT="0" marB="0"/>
                </a:tc>
              </a:tr>
            </a:tbl>
          </a:graphicData>
        </a:graphic>
      </p:graphicFrame>
      <p:sp>
        <p:nvSpPr>
          <p:cNvPr id="5" name="Заголовок 1"/>
          <p:cNvSpPr txBox="1">
            <a:spLocks/>
          </p:cNvSpPr>
          <p:nvPr/>
        </p:nvSpPr>
        <p:spPr bwMode="auto">
          <a:xfrm>
            <a:off x="571472" y="5000636"/>
            <a:ext cx="8229600" cy="12144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hangingPunct="0"/>
            <a:r>
              <a:rPr lang="uk-UA" dirty="0" smtClean="0">
                <a:latin typeface="Times New Roman" pitchFamily="18" charset="0"/>
                <a:ea typeface="+mj-ea"/>
                <a:cs typeface="Times New Roman" pitchFamily="18" charset="0"/>
              </a:rPr>
              <a:t>Максимально можлива кількість </a:t>
            </a:r>
            <a:r>
              <a:rPr lang="uk-UA" dirty="0" err="1" smtClean="0">
                <a:latin typeface="Times New Roman" pitchFamily="18" charset="0"/>
                <a:ea typeface="+mj-ea"/>
                <a:cs typeface="Times New Roman" pitchFamily="18" charset="0"/>
              </a:rPr>
              <a:t>гексахлорциклогексану</a:t>
            </a:r>
            <a:r>
              <a:rPr lang="uk-UA" dirty="0" smtClean="0">
                <a:latin typeface="Times New Roman" pitchFamily="18" charset="0"/>
                <a:ea typeface="+mj-ea"/>
                <a:cs typeface="Times New Roman" pitchFamily="18" charset="0"/>
              </a:rPr>
              <a:t> </a:t>
            </a:r>
            <a:r>
              <a:rPr lang="uk-UA" dirty="0">
                <a:latin typeface="Times New Roman" pitchFamily="18" charset="0"/>
                <a:cs typeface="Times New Roman" pitchFamily="18" charset="0"/>
              </a:rPr>
              <a:t>(ГХЦГ), що потрапляє у </a:t>
            </a:r>
            <a:r>
              <a:rPr lang="uk-UA" dirty="0" smtClean="0">
                <a:latin typeface="Times New Roman" pitchFamily="18" charset="0"/>
                <a:cs typeface="Times New Roman" pitchFamily="18" charset="0"/>
              </a:rPr>
              <a:t>річку </a:t>
            </a:r>
            <a:r>
              <a:rPr lang="uk-UA" dirty="0" err="1" smtClean="0">
                <a:latin typeface="Times New Roman" pitchFamily="18" charset="0"/>
                <a:cs typeface="Times New Roman" pitchFamily="18" charset="0"/>
              </a:rPr>
              <a:t>Снивода</a:t>
            </a:r>
            <a:r>
              <a:rPr lang="uk-UA" dirty="0" smtClean="0">
                <a:latin typeface="Times New Roman" pitchFamily="18" charset="0"/>
                <a:cs typeface="Times New Roman" pitchFamily="18" charset="0"/>
              </a:rPr>
              <a:t> </a:t>
            </a:r>
            <a:r>
              <a:rPr lang="uk-UA" dirty="0">
                <a:latin typeface="Times New Roman" pitchFamily="18" charset="0"/>
                <a:cs typeface="Times New Roman" pitchFamily="18" charset="0"/>
              </a:rPr>
              <a:t>складає 24 кг.</a:t>
            </a:r>
            <a:endParaRPr lang="ru-RU"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2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12</a:t>
            </a:r>
            <a:endParaRPr lang="uk-UA" sz="1200" b="1" dirty="0">
              <a:solidFill>
                <a:srgbClr val="008000"/>
              </a:solidFill>
              <a:latin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3200" b="1" dirty="0" err="1" smtClean="0">
                <a:solidFill>
                  <a:srgbClr val="008000"/>
                </a:solidFill>
                <a:latin typeface="Times New Roman" pitchFamily="18" charset="0"/>
                <a:cs typeface="Times New Roman" pitchFamily="18" charset="0"/>
              </a:rPr>
              <a:t>Біоіндикація</a:t>
            </a:r>
            <a:r>
              <a:rPr lang="uk-UA" sz="3200" b="1" dirty="0" smtClean="0">
                <a:solidFill>
                  <a:srgbClr val="008000"/>
                </a:solidFill>
                <a:latin typeface="Times New Roman" pitchFamily="18" charset="0"/>
                <a:cs typeface="Times New Roman" pitchFamily="18" charset="0"/>
              </a:rPr>
              <a:t> якості водного середовища за допомогою родини ряскових</a:t>
            </a:r>
            <a:endParaRPr lang="ru-RU" sz="3200" b="1" dirty="0">
              <a:solidFill>
                <a:srgbClr val="008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pPr indent="0" algn="just">
              <a:buNone/>
            </a:pPr>
            <a:r>
              <a:rPr lang="uk-UA" sz="2000" dirty="0" smtClean="0">
                <a:latin typeface="Times New Roman" pitchFamily="18" charset="0"/>
                <a:cs typeface="Times New Roman" pitchFamily="18" charset="0"/>
              </a:rPr>
              <a:t>Для оцінювання якості води у річці </a:t>
            </a:r>
            <a:r>
              <a:rPr lang="uk-UA" sz="2000" dirty="0" err="1" smtClean="0">
                <a:latin typeface="Times New Roman" pitchFamily="18" charset="0"/>
                <a:cs typeface="Times New Roman" pitchFamily="18" charset="0"/>
              </a:rPr>
              <a:t>Снивода</a:t>
            </a:r>
            <a:r>
              <a:rPr lang="uk-UA" sz="2000" dirty="0" smtClean="0">
                <a:latin typeface="Times New Roman" pitchFamily="18" charset="0"/>
                <a:cs typeface="Times New Roman" pitchFamily="18" charset="0"/>
              </a:rPr>
              <a:t> (відбір проби проводився на ділянці річки в с. </a:t>
            </a:r>
            <a:r>
              <a:rPr lang="uk-UA" sz="2000" dirty="0" err="1" smtClean="0">
                <a:latin typeface="Times New Roman" pitchFamily="18" charset="0"/>
                <a:cs typeface="Times New Roman" pitchFamily="18" charset="0"/>
              </a:rPr>
              <a:t>Жигалівка</a:t>
            </a:r>
            <a:r>
              <a:rPr lang="uk-UA" sz="2000" dirty="0" smtClean="0">
                <a:latin typeface="Times New Roman" pitchFamily="18" charset="0"/>
                <a:cs typeface="Times New Roman" pitchFamily="18" charset="0"/>
              </a:rPr>
              <a:t>, на території </a:t>
            </a:r>
            <a:r>
              <a:rPr lang="uk-UA" sz="2000" dirty="0" err="1" smtClean="0">
                <a:latin typeface="Times New Roman" pitchFamily="18" charset="0"/>
                <a:cs typeface="Times New Roman" pitchFamily="18" charset="0"/>
              </a:rPr>
              <a:t>Пиківського</a:t>
            </a:r>
            <a:r>
              <a:rPr lang="uk-UA" sz="2000" dirty="0" smtClean="0">
                <a:latin typeface="Times New Roman" pitchFamily="18" charset="0"/>
                <a:cs typeface="Times New Roman" pitchFamily="18" charset="0"/>
              </a:rPr>
              <a:t> рибцеху) було проведено такі дії: пробу в чашці Петрі, що містить 150-200 рослин було розділено за видами.</a:t>
            </a:r>
          </a:p>
          <a:p>
            <a:pPr indent="0" algn="just">
              <a:buNone/>
            </a:pPr>
            <a:endParaRPr lang="uk-UA" sz="2000" dirty="0" smtClean="0">
              <a:latin typeface="Times New Roman" pitchFamily="18" charset="0"/>
              <a:cs typeface="Times New Roman" pitchFamily="18" charset="0"/>
            </a:endParaRPr>
          </a:p>
          <a:p>
            <a:pPr indent="0" algn="just">
              <a:buNone/>
            </a:pPr>
            <a:endParaRPr lang="uk-UA" sz="2000" dirty="0" smtClean="0">
              <a:latin typeface="Times New Roman" pitchFamily="18" charset="0"/>
              <a:cs typeface="Times New Roman" pitchFamily="18" charset="0"/>
            </a:endParaRPr>
          </a:p>
          <a:p>
            <a:pPr indent="0" algn="just">
              <a:buNone/>
            </a:pPr>
            <a:endParaRPr lang="uk-UA" sz="2000" dirty="0" smtClean="0">
              <a:latin typeface="Times New Roman" pitchFamily="18" charset="0"/>
              <a:cs typeface="Times New Roman" pitchFamily="18" charset="0"/>
            </a:endParaRPr>
          </a:p>
          <a:p>
            <a:pPr indent="0" algn="just">
              <a:buNone/>
            </a:pPr>
            <a:endParaRPr lang="ru-RU" sz="2000" dirty="0">
              <a:latin typeface="Times New Roman" pitchFamily="18" charset="0"/>
              <a:cs typeface="Times New Roman" pitchFamily="18" charset="0"/>
            </a:endParaRPr>
          </a:p>
        </p:txBody>
      </p:sp>
      <p:sp>
        <p:nvSpPr>
          <p:cNvPr id="5"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13</a:t>
            </a:r>
            <a:endParaRPr lang="uk-UA" sz="1200" b="1" dirty="0">
              <a:solidFill>
                <a:srgbClr val="008000"/>
              </a:solidFill>
              <a:latin typeface="Times New Roman" pitchFamily="18" charset="0"/>
            </a:endParaRPr>
          </a:p>
        </p:txBody>
      </p:sp>
      <p:pic>
        <p:nvPicPr>
          <p:cNvPr id="8" name="Рисунок 7" descr="1.JPG"/>
          <p:cNvPicPr>
            <a:picLocks noChangeAspect="1"/>
          </p:cNvPicPr>
          <p:nvPr/>
        </p:nvPicPr>
        <p:blipFill>
          <a:blip r:embed="rId2" cstate="print"/>
          <a:srcRect l="30469" t="40950" r="11718" b="13450"/>
          <a:stretch>
            <a:fillRect/>
          </a:stretch>
        </p:blipFill>
        <p:spPr>
          <a:xfrm>
            <a:off x="928662" y="2836258"/>
            <a:ext cx="7433625" cy="366457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642918"/>
            <a:ext cx="8229600" cy="1143000"/>
          </a:xfrm>
        </p:spPr>
        <p:txBody>
          <a:bodyPr/>
          <a:lstStyle/>
          <a:p>
            <a:pPr algn="just"/>
            <a:r>
              <a:rPr lang="uk-UA" sz="2000" dirty="0" smtClean="0">
                <a:latin typeface="Times New Roman" pitchFamily="18" charset="0"/>
                <a:cs typeface="Times New Roman" pitchFamily="18" charset="0"/>
              </a:rPr>
              <a:t>Наступним етапом було приготування на предметному склі препарату листків ряски малої (</a:t>
            </a:r>
            <a:r>
              <a:rPr lang="en-US" sz="2000" dirty="0" err="1" smtClean="0">
                <a:latin typeface="Times New Roman" pitchFamily="18" charset="0"/>
                <a:cs typeface="Times New Roman" pitchFamily="18" charset="0"/>
              </a:rPr>
              <a:t>Lemna</a:t>
            </a:r>
            <a:r>
              <a:rPr lang="en-US" sz="2000" dirty="0" smtClean="0">
                <a:latin typeface="Times New Roman" pitchFamily="18" charset="0"/>
                <a:cs typeface="Times New Roman" pitchFamily="18" charset="0"/>
              </a:rPr>
              <a:t> minor</a:t>
            </a:r>
            <a:r>
              <a:rPr lang="uk-UA" sz="2000" dirty="0" smtClean="0">
                <a:latin typeface="Times New Roman" pitchFamily="18" charset="0"/>
                <a:cs typeface="Times New Roman" pitchFamily="18" charset="0"/>
              </a:rPr>
              <a:t>). Фарбування препаратом </a:t>
            </a:r>
            <a:r>
              <a:rPr lang="uk-UA" sz="2000" dirty="0" err="1" smtClean="0">
                <a:latin typeface="Times New Roman" pitchFamily="18" charset="0"/>
                <a:cs typeface="Times New Roman" pitchFamily="18" charset="0"/>
              </a:rPr>
              <a:t>сафроніном</a:t>
            </a:r>
            <a:r>
              <a:rPr lang="uk-UA" sz="2000" dirty="0" smtClean="0">
                <a:latin typeface="Times New Roman" pitchFamily="18" charset="0"/>
                <a:cs typeface="Times New Roman" pitchFamily="18" charset="0"/>
              </a:rPr>
              <a:t>, під мікроскопом проведений облік забарвлених клітин, виділено специфічні реакції. Таким чином ми визначимо показник </a:t>
            </a:r>
            <a:r>
              <a:rPr lang="uk-UA" sz="2000" dirty="0" err="1" smtClean="0">
                <a:latin typeface="Times New Roman" pitchFamily="18" charset="0"/>
                <a:cs typeface="Times New Roman" pitchFamily="18" charset="0"/>
              </a:rPr>
              <a:t>фітотоксичності</a:t>
            </a:r>
            <a:r>
              <a:rPr lang="uk-UA" sz="2000" dirty="0" smtClean="0">
                <a:latin typeface="Times New Roman" pitchFamily="18" charset="0"/>
                <a:cs typeface="Times New Roman" pitchFamily="18" charset="0"/>
              </a:rPr>
              <a:t>. </a:t>
            </a:r>
            <a:r>
              <a:rPr lang="uk-UA" sz="2000" b="1" dirty="0" err="1" smtClean="0">
                <a:ea typeface="Times New Roman"/>
              </a:rPr>
              <a:t>Фітотоксичність</a:t>
            </a:r>
            <a:r>
              <a:rPr lang="ru-RU" sz="1600" dirty="0" smtClean="0">
                <a:latin typeface="Times New Roman"/>
                <a:ea typeface="Times New Roman"/>
              </a:rPr>
              <a:t> </a:t>
            </a:r>
            <a:r>
              <a:rPr lang="uk-UA" sz="2000" dirty="0" smtClean="0">
                <a:latin typeface="Times New Roman"/>
                <a:ea typeface="Times New Roman"/>
              </a:rPr>
              <a:t>– це здатність токсичних речовин, наявних у ґрунті, воді, повітрі тощо чинити отруйну (токсичну) дію на рослину. </a:t>
            </a:r>
            <a:endParaRPr lang="ru-RU" sz="2000" dirty="0">
              <a:latin typeface="Times New Roman" pitchFamily="18" charset="0"/>
              <a:cs typeface="Times New Roman" pitchFamily="18" charset="0"/>
            </a:endParaRPr>
          </a:p>
        </p:txBody>
      </p:sp>
      <p:sp>
        <p:nvSpPr>
          <p:cNvPr id="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14</a:t>
            </a:r>
            <a:endParaRPr lang="uk-UA" sz="1200" b="1" dirty="0">
              <a:solidFill>
                <a:srgbClr val="008000"/>
              </a:solidFill>
              <a:latin typeface="Times New Roman" pitchFamily="18" charset="0"/>
            </a:endParaRPr>
          </a:p>
        </p:txBody>
      </p:sp>
      <p:pic>
        <p:nvPicPr>
          <p:cNvPr id="5" name="Содержимое 4" descr="D:\магістратура\диплом2015\фото рясок\Nokia Lumia 640 448.jpg"/>
          <p:cNvPicPr>
            <a:picLocks noGrp="1"/>
          </p:cNvPicPr>
          <p:nvPr>
            <p:ph idx="1"/>
          </p:nvPr>
        </p:nvPicPr>
        <p:blipFill>
          <a:blip r:embed="rId2" cstate="print"/>
          <a:srcRect l="25506" t="7735" r="32970" b="12983"/>
          <a:stretch>
            <a:fillRect/>
          </a:stretch>
        </p:blipFill>
        <p:spPr bwMode="auto">
          <a:xfrm>
            <a:off x="1142976" y="2285992"/>
            <a:ext cx="3000396" cy="3071834"/>
          </a:xfrm>
          <a:prstGeom prst="rect">
            <a:avLst/>
          </a:prstGeom>
          <a:noFill/>
          <a:ln w="9525">
            <a:noFill/>
            <a:miter lim="800000"/>
            <a:headEnd/>
            <a:tailEnd/>
          </a:ln>
        </p:spPr>
      </p:pic>
      <p:pic>
        <p:nvPicPr>
          <p:cNvPr id="6" name="Рисунок 5" descr="D:\магістратура\диплом2015\фото рясок\Nokia Lumia 640 457.jpg"/>
          <p:cNvPicPr/>
          <p:nvPr/>
        </p:nvPicPr>
        <p:blipFill>
          <a:blip r:embed="rId3" cstate="print"/>
          <a:srcRect l="27994" t="6354" r="28927" b="17127"/>
          <a:stretch>
            <a:fillRect/>
          </a:stretch>
        </p:blipFill>
        <p:spPr bwMode="auto">
          <a:xfrm>
            <a:off x="4929190" y="2285992"/>
            <a:ext cx="3071834" cy="3071834"/>
          </a:xfrm>
          <a:prstGeom prst="rect">
            <a:avLst/>
          </a:prstGeom>
          <a:noFill/>
          <a:ln w="9525">
            <a:noFill/>
            <a:miter lim="800000"/>
            <a:headEnd/>
            <a:tailEnd/>
          </a:ln>
        </p:spPr>
      </p:pic>
      <p:sp>
        <p:nvSpPr>
          <p:cNvPr id="31746" name="Rectangle 2"/>
          <p:cNvSpPr>
            <a:spLocks noChangeArrowheads="1"/>
          </p:cNvSpPr>
          <p:nvPr/>
        </p:nvSpPr>
        <p:spPr bwMode="auto">
          <a:xfrm>
            <a:off x="0" y="5763327"/>
            <a:ext cx="892971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Показник </a:t>
            </a:r>
            <a:r>
              <a:rPr kumimoji="0" lang="uk-UA"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фітотоксичності</a:t>
            </a:r>
            <a:r>
              <a:rPr lang="uk-UA" dirty="0" smtClean="0">
                <a:latin typeface="Times New Roman" pitchFamily="18" charset="0"/>
                <a:ea typeface="Times New Roman" pitchFamily="18" charset="0"/>
                <a:cs typeface="Times New Roman" pitchFamily="18" charset="0"/>
              </a:rPr>
              <a:t> </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відповідає значенню 17</a:t>
            </a:r>
            <a:r>
              <a:rPr kumimoji="0" lang="uk-UA" b="0" i="0" u="none" strike="noStrike" cap="none" normalizeH="0" baseline="0" dirty="0" smtClean="0">
                <a:ln>
                  <a:noFill/>
                </a:ln>
                <a:solidFill>
                  <a:schemeClr val="tx1"/>
                </a:solidFill>
                <a:effectLst/>
                <a:latin typeface="Calibri"/>
                <a:ea typeface="Times New Roman" pitchFamily="18" charset="0"/>
                <a:cs typeface="Times New Roman" pitchFamily="18" charset="0"/>
              </a:rPr>
              <a:t> </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що вплинуло на фарбування </a:t>
            </a:r>
          </a:p>
          <a:p>
            <a:pPr marL="0" marR="0" lvl="0" indent="450850" algn="l" defTabSz="914400" rtl="0" eaLnBrk="1" fontAlgn="base" latinLnBrk="0" hangingPunct="1">
              <a:lnSpc>
                <a:spcPct val="100000"/>
              </a:lnSpc>
              <a:spcBef>
                <a:spcPct val="0"/>
              </a:spcBef>
              <a:spcAft>
                <a:spcPct val="0"/>
              </a:spcAft>
              <a:buClrTx/>
              <a:buSzTx/>
              <a:buFontTx/>
              <a:buNone/>
              <a:tabLst/>
            </a:pP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ряски малої (</a:t>
            </a:r>
            <a:r>
              <a:rPr kumimoji="0" lang="en-US"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Lemna</a:t>
            </a:r>
            <a:r>
              <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minor</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сафроніном</a:t>
            </a:r>
            <a:r>
              <a:rPr kumimoji="0" lang="uk-UA"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uk-UA"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57166"/>
            <a:ext cx="8229600" cy="1143000"/>
          </a:xfrm>
        </p:spPr>
        <p:txBody>
          <a:bodyPr/>
          <a:lstStyle/>
          <a:p>
            <a:r>
              <a:rPr lang="uk-UA" sz="3200" b="1" dirty="0" smtClean="0">
                <a:solidFill>
                  <a:srgbClr val="008000"/>
                </a:solidFill>
                <a:latin typeface="Times New Roman" pitchFamily="18" charset="0"/>
                <a:cs typeface="Times New Roman" pitchFamily="18" charset="0"/>
              </a:rPr>
              <a:t>Б</a:t>
            </a:r>
            <a:r>
              <a:rPr lang="ru-RU" sz="3200" b="1" dirty="0" err="1" smtClean="0">
                <a:solidFill>
                  <a:srgbClr val="008000"/>
                </a:solidFill>
                <a:latin typeface="Times New Roman" pitchFamily="18" charset="0"/>
                <a:cs typeface="Times New Roman" pitchFamily="18" charset="0"/>
              </a:rPr>
              <a:t>іотестування</a:t>
            </a:r>
            <a:r>
              <a:rPr lang="ru-RU" sz="3200" b="1" dirty="0" smtClean="0">
                <a:solidFill>
                  <a:srgbClr val="008000"/>
                </a:solidFill>
                <a:latin typeface="Times New Roman" pitchFamily="18" charset="0"/>
                <a:cs typeface="Times New Roman" pitchFamily="18" charset="0"/>
              </a:rPr>
              <a:t> за </a:t>
            </a:r>
            <a:r>
              <a:rPr lang="ru-RU" sz="3200" b="1" dirty="0" err="1" smtClean="0">
                <a:solidFill>
                  <a:srgbClr val="008000"/>
                </a:solidFill>
                <a:latin typeface="Times New Roman" pitchFamily="18" charset="0"/>
                <a:cs typeface="Times New Roman" pitchFamily="18" charset="0"/>
              </a:rPr>
              <a:t>допомогою</a:t>
            </a:r>
            <a:r>
              <a:rPr lang="ru-RU" sz="3200" b="1" dirty="0" smtClean="0">
                <a:solidFill>
                  <a:srgbClr val="008000"/>
                </a:solidFill>
                <a:latin typeface="Times New Roman" pitchFamily="18" charset="0"/>
                <a:cs typeface="Times New Roman" pitchFamily="18" charset="0"/>
              </a:rPr>
              <a:t> </a:t>
            </a:r>
            <a:r>
              <a:rPr lang="ru-RU" sz="3200" b="1" dirty="0" err="1" smtClean="0">
                <a:solidFill>
                  <a:srgbClr val="008000"/>
                </a:solidFill>
                <a:latin typeface="Times New Roman" pitchFamily="18" charset="0"/>
                <a:cs typeface="Times New Roman" pitchFamily="18" charset="0"/>
              </a:rPr>
              <a:t>представник</a:t>
            </a:r>
            <a:r>
              <a:rPr lang="uk-UA" sz="3200" b="1" dirty="0" smtClean="0">
                <a:solidFill>
                  <a:srgbClr val="008000"/>
                </a:solidFill>
                <a:latin typeface="Times New Roman" pitchFamily="18" charset="0"/>
                <a:cs typeface="Times New Roman" pitchFamily="18" charset="0"/>
              </a:rPr>
              <a:t>а родини</a:t>
            </a:r>
            <a:r>
              <a:rPr lang="ru-RU" sz="3200" b="1" dirty="0" smtClean="0">
                <a:solidFill>
                  <a:srgbClr val="008000"/>
                </a:solidFill>
                <a:latin typeface="Times New Roman" pitchFamily="18" charset="0"/>
                <a:cs typeface="Times New Roman" pitchFamily="18" charset="0"/>
              </a:rPr>
              <a:t> </a:t>
            </a:r>
            <a:r>
              <a:rPr lang="ru-RU" sz="3200" b="1" dirty="0" err="1" smtClean="0">
                <a:solidFill>
                  <a:srgbClr val="008000"/>
                </a:solidFill>
                <a:latin typeface="Times New Roman" pitchFamily="18" charset="0"/>
                <a:cs typeface="Times New Roman" pitchFamily="18" charset="0"/>
              </a:rPr>
              <a:t>ряскових</a:t>
            </a:r>
            <a:endParaRPr lang="ru-RU" sz="3200" b="1" dirty="0">
              <a:solidFill>
                <a:srgbClr val="008000"/>
              </a:solidFill>
              <a:latin typeface="Times New Roman" pitchFamily="18" charset="0"/>
              <a:cs typeface="Times New Roman" pitchFamily="18" charset="0"/>
            </a:endParaRPr>
          </a:p>
        </p:txBody>
      </p:sp>
      <p:sp>
        <p:nvSpPr>
          <p:cNvPr id="3" name="Содержимое 2"/>
          <p:cNvSpPr>
            <a:spLocks noGrp="1"/>
          </p:cNvSpPr>
          <p:nvPr>
            <p:ph idx="1"/>
          </p:nvPr>
        </p:nvSpPr>
        <p:spPr>
          <a:xfrm>
            <a:off x="357158" y="1428736"/>
            <a:ext cx="8229600" cy="2900370"/>
          </a:xfrm>
        </p:spPr>
        <p:txBody>
          <a:bodyPr/>
          <a:lstStyle/>
          <a:p>
            <a:pPr indent="0" algn="just">
              <a:buNone/>
            </a:pPr>
            <a:r>
              <a:rPr lang="uk-UA" sz="2000" dirty="0" smtClean="0">
                <a:latin typeface="Times New Roman" pitchFamily="18" charset="0"/>
                <a:cs typeface="Times New Roman" pitchFamily="18" charset="0"/>
              </a:rPr>
              <a:t>Для проведення досліду були приготовані 0,5М розчини </a:t>
            </a:r>
            <a:r>
              <a:rPr lang="en-US" sz="2000" dirty="0" err="1" smtClean="0">
                <a:latin typeface="Times New Roman" pitchFamily="18" charset="0"/>
                <a:cs typeface="Times New Roman" pitchFamily="18" charset="0"/>
              </a:rPr>
              <a:t>NaI</a:t>
            </a:r>
            <a:r>
              <a:rPr lang="uk-UA"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NaCl</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Na</a:t>
            </a:r>
            <a:r>
              <a:rPr lang="uk-UA"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SO</a:t>
            </a:r>
            <a:r>
              <a:rPr lang="uk-UA" sz="2000" baseline="-25000" dirty="0" smtClean="0">
                <a:latin typeface="Times New Roman" pitchFamily="18" charset="0"/>
                <a:cs typeface="Times New Roman" pitchFamily="18" charset="0"/>
              </a:rPr>
              <a:t>4</a:t>
            </a:r>
            <a:r>
              <a:rPr lang="uk-UA"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NH</a:t>
            </a:r>
            <a:r>
              <a:rPr lang="uk-UA" sz="2000" baseline="-25000" dirty="0" smtClean="0">
                <a:latin typeface="Times New Roman" pitchFamily="18" charset="0"/>
                <a:cs typeface="Times New Roman" pitchFamily="18" charset="0"/>
              </a:rPr>
              <a:t>4</a:t>
            </a:r>
            <a:r>
              <a:rPr lang="en-US" sz="2000" dirty="0" smtClean="0">
                <a:latin typeface="Times New Roman" pitchFamily="18" charset="0"/>
                <a:cs typeface="Times New Roman" pitchFamily="18" charset="0"/>
              </a:rPr>
              <a:t>NO</a:t>
            </a:r>
            <a:r>
              <a:rPr lang="uk-UA" sz="2000" baseline="-25000" dirty="0" smtClean="0">
                <a:latin typeface="Times New Roman" pitchFamily="18" charset="0"/>
                <a:cs typeface="Times New Roman" pitchFamily="18" charset="0"/>
              </a:rPr>
              <a:t>3</a:t>
            </a:r>
            <a:r>
              <a:rPr lang="uk-UA" sz="2000" dirty="0" smtClean="0">
                <a:latin typeface="Times New Roman" pitchFamily="18" charset="0"/>
                <a:cs typeface="Times New Roman" pitchFamily="18" charset="0"/>
              </a:rPr>
              <a:t>, </a:t>
            </a:r>
            <a:r>
              <a:rPr lang="en-US" sz="2000" dirty="0" smtClean="0">
                <a:latin typeface="Times New Roman"/>
                <a:ea typeface="Times New Roman"/>
              </a:rPr>
              <a:t>NaNO</a:t>
            </a:r>
            <a:r>
              <a:rPr lang="en-US" sz="2000" baseline="-25000" dirty="0" smtClean="0">
                <a:latin typeface="Times New Roman"/>
                <a:ea typeface="Times New Roman"/>
              </a:rPr>
              <a:t>2</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NaH</a:t>
            </a:r>
            <a:r>
              <a:rPr lang="uk-UA"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PO</a:t>
            </a:r>
            <a:r>
              <a:rPr lang="uk-UA" sz="2000" baseline="-25000" dirty="0" smtClean="0">
                <a:latin typeface="Times New Roman" pitchFamily="18" charset="0"/>
                <a:cs typeface="Times New Roman" pitchFamily="18" charset="0"/>
              </a:rPr>
              <a:t>4</a:t>
            </a:r>
            <a:r>
              <a:rPr lang="uk-UA" sz="2000" dirty="0" smtClean="0">
                <a:latin typeface="Times New Roman" pitchFamily="18" charset="0"/>
                <a:cs typeface="Times New Roman" pitchFamily="18" charset="0"/>
              </a:rPr>
              <a:t>. У кожну чашку помісти</a:t>
            </a:r>
            <a:r>
              <a:rPr lang="ru-RU" sz="2000" dirty="0" smtClean="0">
                <a:latin typeface="Times New Roman" pitchFamily="18" charset="0"/>
                <a:cs typeface="Times New Roman" pitchFamily="18" charset="0"/>
              </a:rPr>
              <a:t>ли</a:t>
            </a:r>
            <a:r>
              <a:rPr lang="uk-UA" sz="2000" dirty="0" smtClean="0">
                <a:latin typeface="Times New Roman" pitchFamily="18" charset="0"/>
                <a:cs typeface="Times New Roman" pitchFamily="18" charset="0"/>
              </a:rPr>
              <a:t> по 20-30 рослин ряски. Протягом 3 днів була проведена оцінку стану і зростання ряски. Термін проведення досліду </a:t>
            </a:r>
            <a:r>
              <a:rPr lang="uk-UA" sz="2000" dirty="0" smtClean="0">
                <a:latin typeface="Times New Roman" pitchFamily="18" charset="0"/>
                <a:cs typeface="Times New Roman" pitchFamily="18" charset="0"/>
              </a:rPr>
              <a:t>17.08.2015‑20.08.2015 </a:t>
            </a:r>
            <a:r>
              <a:rPr lang="uk-UA" sz="2000" dirty="0" smtClean="0">
                <a:latin typeface="Times New Roman" pitchFamily="18" charset="0"/>
                <a:cs typeface="Times New Roman" pitchFamily="18" charset="0"/>
              </a:rPr>
              <a:t>р.</a:t>
            </a:r>
          </a:p>
          <a:p>
            <a:pPr indent="0" algn="just">
              <a:buNone/>
            </a:pPr>
            <a:endParaRPr lang="uk-UA" sz="2000" dirty="0" smtClean="0">
              <a:latin typeface="Times New Roman" pitchFamily="18" charset="0"/>
              <a:cs typeface="Times New Roman" pitchFamily="18" charset="0"/>
            </a:endParaRPr>
          </a:p>
          <a:p>
            <a:pPr indent="0" algn="just">
              <a:buNone/>
            </a:pPr>
            <a:endParaRPr lang="ru-RU" sz="2000" dirty="0" smtClean="0">
              <a:latin typeface="Times New Roman" pitchFamily="18" charset="0"/>
              <a:cs typeface="Times New Roman" pitchFamily="18" charset="0"/>
            </a:endParaRPr>
          </a:p>
          <a:p>
            <a:endParaRPr lang="ru-RU" dirty="0"/>
          </a:p>
        </p:txBody>
      </p:sp>
      <p:sp>
        <p:nvSpPr>
          <p:cNvPr id="5" name="Овал 4"/>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15</a:t>
            </a:r>
            <a:endParaRPr lang="uk-UA" sz="1200" b="1" dirty="0">
              <a:solidFill>
                <a:srgbClr val="008000"/>
              </a:solidFill>
              <a:latin typeface="Times New Roman" pitchFamily="18" charset="0"/>
            </a:endParaRPr>
          </a:p>
        </p:txBody>
      </p:sp>
      <p:pic>
        <p:nvPicPr>
          <p:cNvPr id="9" name="Рисунок 8" descr="Nokia Lumia 640 464.jpg"/>
          <p:cNvPicPr>
            <a:picLocks noChangeAspect="1"/>
          </p:cNvPicPr>
          <p:nvPr/>
        </p:nvPicPr>
        <p:blipFill>
          <a:blip r:embed="rId2" cstate="print"/>
          <a:srcRect l="11458" r="3125"/>
          <a:stretch>
            <a:fillRect/>
          </a:stretch>
        </p:blipFill>
        <p:spPr>
          <a:xfrm>
            <a:off x="2000232" y="2786058"/>
            <a:ext cx="5857916" cy="386603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229600" cy="1143000"/>
          </a:xfrm>
        </p:spPr>
        <p:txBody>
          <a:bodyPr/>
          <a:lstStyle/>
          <a:p>
            <a:r>
              <a:rPr lang="ru-RU" sz="2000" b="1" dirty="0" err="1" smtClean="0">
                <a:solidFill>
                  <a:srgbClr val="008000"/>
                </a:solidFill>
                <a:latin typeface="Times New Roman" pitchFamily="18" charset="0"/>
                <a:cs typeface="Times New Roman" pitchFamily="18" charset="0"/>
              </a:rPr>
              <a:t>Результати</a:t>
            </a:r>
            <a:r>
              <a:rPr lang="ru-RU" sz="2000" b="1" dirty="0" smtClean="0">
                <a:solidFill>
                  <a:srgbClr val="008000"/>
                </a:solidFill>
                <a:latin typeface="Times New Roman" pitchFamily="18" charset="0"/>
                <a:cs typeface="Times New Roman" pitchFamily="18" charset="0"/>
              </a:rPr>
              <a:t> </a:t>
            </a:r>
            <a:r>
              <a:rPr lang="uk-UA" sz="2000" b="1" dirty="0" smtClean="0">
                <a:solidFill>
                  <a:srgbClr val="008000"/>
                </a:solidFill>
                <a:latin typeface="Times New Roman" pitchFamily="18" charset="0"/>
                <a:cs typeface="Times New Roman" pitchFamily="18" charset="0"/>
              </a:rPr>
              <a:t>після 72-ох годин проведення </a:t>
            </a:r>
            <a:r>
              <a:rPr lang="ru-RU" sz="2000" b="1" dirty="0" err="1" smtClean="0">
                <a:solidFill>
                  <a:srgbClr val="008000"/>
                </a:solidFill>
                <a:latin typeface="Times New Roman" pitchFamily="18" charset="0"/>
                <a:cs typeface="Times New Roman" pitchFamily="18" charset="0"/>
              </a:rPr>
              <a:t>експерименту</a:t>
            </a:r>
            <a:r>
              <a:rPr lang="ru-RU" sz="2000" b="1" dirty="0" smtClean="0">
                <a:solidFill>
                  <a:srgbClr val="008000"/>
                </a:solidFill>
                <a:latin typeface="Times New Roman" pitchFamily="18" charset="0"/>
                <a:cs typeface="Times New Roman" pitchFamily="18" charset="0"/>
              </a:rPr>
              <a:t> представлен</a:t>
            </a:r>
            <a:r>
              <a:rPr lang="uk-UA" sz="2000" b="1" dirty="0" smtClean="0">
                <a:solidFill>
                  <a:srgbClr val="008000"/>
                </a:solidFill>
                <a:latin typeface="Times New Roman" pitchFamily="18" charset="0"/>
                <a:cs typeface="Times New Roman" pitchFamily="18" charset="0"/>
              </a:rPr>
              <a:t>і</a:t>
            </a:r>
            <a:r>
              <a:rPr lang="ru-RU" sz="2000" b="1" dirty="0" smtClean="0">
                <a:solidFill>
                  <a:srgbClr val="008000"/>
                </a:solidFill>
                <a:latin typeface="Times New Roman" pitchFamily="18" charset="0"/>
                <a:cs typeface="Times New Roman" pitchFamily="18" charset="0"/>
              </a:rPr>
              <a:t> у </a:t>
            </a:r>
            <a:r>
              <a:rPr lang="ru-RU" sz="2000" b="1" dirty="0" err="1" smtClean="0">
                <a:solidFill>
                  <a:srgbClr val="008000"/>
                </a:solidFill>
                <a:latin typeface="Times New Roman" pitchFamily="18" charset="0"/>
                <a:cs typeface="Times New Roman" pitchFamily="18" charset="0"/>
              </a:rPr>
              <a:t>таблиці</a:t>
            </a:r>
            <a:r>
              <a:rPr lang="ru-RU" sz="2000" b="1" dirty="0" smtClean="0">
                <a:solidFill>
                  <a:srgbClr val="008000"/>
                </a:solidFill>
                <a:latin typeface="Times New Roman" pitchFamily="18" charset="0"/>
                <a:cs typeface="Times New Roman" pitchFamily="18" charset="0"/>
              </a:rPr>
              <a:t> </a:t>
            </a:r>
            <a:r>
              <a:rPr lang="en-US" sz="2000" b="1" dirty="0" smtClean="0">
                <a:solidFill>
                  <a:srgbClr val="008000"/>
                </a:solidFill>
                <a:latin typeface="Times New Roman" pitchFamily="18" charset="0"/>
                <a:cs typeface="Times New Roman" pitchFamily="18" charset="0"/>
              </a:rPr>
              <a:t>1</a:t>
            </a:r>
            <a:endParaRPr lang="ru-RU" sz="2000" b="1" dirty="0">
              <a:solidFill>
                <a:srgbClr val="008000"/>
              </a:solidFill>
              <a:latin typeface="Times New Roman" pitchFamily="18" charset="0"/>
              <a:cs typeface="Times New Roman" pitchFamily="18" charset="0"/>
            </a:endParaRPr>
          </a:p>
        </p:txBody>
      </p:sp>
      <p:graphicFrame>
        <p:nvGraphicFramePr>
          <p:cNvPr id="6" name="Содержимое 5"/>
          <p:cNvGraphicFramePr>
            <a:graphicFrameLocks noGrp="1"/>
          </p:cNvGraphicFramePr>
          <p:nvPr>
            <p:ph idx="1"/>
          </p:nvPr>
        </p:nvGraphicFramePr>
        <p:xfrm>
          <a:off x="428596" y="928670"/>
          <a:ext cx="8229600" cy="5022596"/>
        </p:xfrm>
        <a:graphic>
          <a:graphicData uri="http://schemas.openxmlformats.org/drawingml/2006/table">
            <a:tbl>
              <a:tblPr firstRow="1" bandRow="1">
                <a:tableStyleId>{F5AB1C69-6EDB-4FF4-983F-18BD219EF322}</a:tableStyleId>
              </a:tblPr>
              <a:tblGrid>
                <a:gridCol w="1828784"/>
                <a:gridCol w="3657616"/>
                <a:gridCol w="2743200"/>
              </a:tblGrid>
              <a:tr h="370840">
                <a:tc>
                  <a:txBody>
                    <a:bodyPr/>
                    <a:lstStyle/>
                    <a:p>
                      <a:pPr algn="ctr">
                        <a:lnSpc>
                          <a:spcPct val="115000"/>
                        </a:lnSpc>
                        <a:spcAft>
                          <a:spcPts val="0"/>
                        </a:spcAft>
                      </a:pPr>
                      <a:r>
                        <a:rPr lang="uk-UA" sz="1400" dirty="0"/>
                        <a:t>Розчин</a:t>
                      </a:r>
                      <a:endParaRPr lang="ru-RU" sz="11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uk-UA" sz="1400" dirty="0"/>
                        <a:t>Рисунок</a:t>
                      </a:r>
                      <a:endParaRPr lang="ru-RU" sz="11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uk-UA" sz="1400" dirty="0"/>
                        <a:t>Коментар</a:t>
                      </a:r>
                      <a:endParaRPr lang="ru-RU" sz="1100" dirty="0">
                        <a:latin typeface="Calibri"/>
                        <a:ea typeface="Times New Roman"/>
                        <a:cs typeface="Times New Roman"/>
                      </a:endParaRPr>
                    </a:p>
                  </a:txBody>
                  <a:tcPr marL="68580" marR="68580" marT="0" marB="0" anchor="ctr"/>
                </a:tc>
              </a:tr>
              <a:tr h="370840">
                <a:tc>
                  <a:txBody>
                    <a:bodyPr/>
                    <a:lstStyle/>
                    <a:p>
                      <a:pPr algn="ctr">
                        <a:lnSpc>
                          <a:spcPct val="115000"/>
                        </a:lnSpc>
                        <a:spcAft>
                          <a:spcPts val="0"/>
                        </a:spcAft>
                      </a:pPr>
                      <a:endParaRPr lang="uk-UA" sz="1400" dirty="0" smtClean="0"/>
                    </a:p>
                    <a:p>
                      <a:pPr algn="ctr">
                        <a:lnSpc>
                          <a:spcPct val="115000"/>
                        </a:lnSpc>
                        <a:spcAft>
                          <a:spcPts val="0"/>
                        </a:spcAft>
                      </a:pPr>
                      <a:endParaRPr lang="uk-UA" sz="1400" dirty="0" smtClean="0"/>
                    </a:p>
                    <a:p>
                      <a:pPr algn="ctr">
                        <a:lnSpc>
                          <a:spcPct val="115000"/>
                        </a:lnSpc>
                        <a:spcAft>
                          <a:spcPts val="0"/>
                        </a:spcAft>
                      </a:pPr>
                      <a:r>
                        <a:rPr lang="en-US" sz="1400" dirty="0" err="1" smtClean="0"/>
                        <a:t>NaI</a:t>
                      </a:r>
                      <a:r>
                        <a:rPr lang="uk-UA" sz="1400" dirty="0" smtClean="0"/>
                        <a:t> </a:t>
                      </a:r>
                      <a:r>
                        <a:rPr lang="uk-UA" sz="1400" dirty="0"/>
                        <a:t>(0,5 моль/л</a:t>
                      </a:r>
                      <a:r>
                        <a:rPr lang="uk-UA" sz="1400" dirty="0" smtClean="0"/>
                        <a:t>)</a:t>
                      </a:r>
                    </a:p>
                    <a:p>
                      <a:pPr algn="ctr">
                        <a:lnSpc>
                          <a:spcPct val="115000"/>
                        </a:lnSpc>
                        <a:spcAft>
                          <a:spcPts val="0"/>
                        </a:spcAft>
                      </a:pPr>
                      <a:endParaRPr lang="uk-UA" sz="1400" dirty="0" smtClean="0"/>
                    </a:p>
                    <a:p>
                      <a:pPr algn="ctr">
                        <a:lnSpc>
                          <a:spcPct val="115000"/>
                        </a:lnSpc>
                        <a:spcAft>
                          <a:spcPts val="0"/>
                        </a:spcAft>
                      </a:pPr>
                      <a:endParaRPr lang="ru-RU" sz="1100" dirty="0">
                        <a:latin typeface="Calibri"/>
                        <a:ea typeface="Times New Roman"/>
                        <a:cs typeface="Times New Roman"/>
                      </a:endParaRPr>
                    </a:p>
                  </a:txBody>
                  <a:tcPr marL="68580" marR="68580" marT="0" marB="0" anchor="ctr"/>
                </a:tc>
                <a:tc>
                  <a:txBody>
                    <a:bodyPr/>
                    <a:lstStyle/>
                    <a:p>
                      <a:endParaRPr lang="ru-RU" dirty="0"/>
                    </a:p>
                  </a:txBody>
                  <a:tcPr/>
                </a:tc>
                <a:tc>
                  <a:txBody>
                    <a:bodyPr/>
                    <a:lstStyle/>
                    <a:p>
                      <a:pPr algn="ctr">
                        <a:lnSpc>
                          <a:spcPct val="150000"/>
                        </a:lnSpc>
                        <a:spcAft>
                          <a:spcPts val="0"/>
                        </a:spcAft>
                      </a:pPr>
                      <a:r>
                        <a:rPr lang="uk-UA" sz="1400" dirty="0"/>
                        <a:t>Деякі особини зменшилися в розмірах, потемніння всіх рослин зросло</a:t>
                      </a:r>
                      <a:endParaRPr lang="ru-RU" sz="1100" dirty="0">
                        <a:latin typeface="Calibri"/>
                        <a:ea typeface="Times New Roman"/>
                        <a:cs typeface="Times New Roman"/>
                      </a:endParaRPr>
                    </a:p>
                  </a:txBody>
                  <a:tcPr marL="68580" marR="68580" marT="0" marB="0" anchor="ctr"/>
                </a:tc>
              </a:tr>
              <a:tr h="370840">
                <a:tc>
                  <a:txBody>
                    <a:bodyPr/>
                    <a:lstStyle/>
                    <a:p>
                      <a:pPr algn="ctr">
                        <a:lnSpc>
                          <a:spcPct val="115000"/>
                        </a:lnSpc>
                        <a:spcAft>
                          <a:spcPts val="0"/>
                        </a:spcAft>
                      </a:pPr>
                      <a:endParaRPr lang="en-US" sz="1400" dirty="0" smtClean="0"/>
                    </a:p>
                    <a:p>
                      <a:pPr algn="ctr">
                        <a:lnSpc>
                          <a:spcPct val="115000"/>
                        </a:lnSpc>
                        <a:spcAft>
                          <a:spcPts val="0"/>
                        </a:spcAft>
                      </a:pPr>
                      <a:endParaRPr lang="en-US" sz="1400" dirty="0" smtClean="0"/>
                    </a:p>
                    <a:p>
                      <a:pPr algn="ctr">
                        <a:lnSpc>
                          <a:spcPct val="115000"/>
                        </a:lnSpc>
                        <a:spcAft>
                          <a:spcPts val="0"/>
                        </a:spcAft>
                      </a:pPr>
                      <a:r>
                        <a:rPr lang="en-US" sz="1400" dirty="0" err="1" smtClean="0"/>
                        <a:t>NaCl</a:t>
                      </a:r>
                      <a:r>
                        <a:rPr lang="uk-UA" sz="1400" dirty="0" smtClean="0"/>
                        <a:t> </a:t>
                      </a:r>
                      <a:r>
                        <a:rPr lang="uk-UA" sz="1400" dirty="0"/>
                        <a:t>(0,5 моль/л</a:t>
                      </a:r>
                      <a:r>
                        <a:rPr lang="uk-UA" sz="1400" dirty="0" smtClean="0"/>
                        <a:t>)</a:t>
                      </a:r>
                      <a:endParaRPr lang="en-US" sz="1400" dirty="0" smtClean="0"/>
                    </a:p>
                    <a:p>
                      <a:pPr algn="ctr">
                        <a:lnSpc>
                          <a:spcPct val="115000"/>
                        </a:lnSpc>
                        <a:spcAft>
                          <a:spcPts val="0"/>
                        </a:spcAft>
                      </a:pPr>
                      <a:endParaRPr lang="en-US" sz="1400" dirty="0" smtClean="0"/>
                    </a:p>
                    <a:p>
                      <a:pPr algn="ctr">
                        <a:lnSpc>
                          <a:spcPct val="115000"/>
                        </a:lnSpc>
                        <a:spcAft>
                          <a:spcPts val="0"/>
                        </a:spcAft>
                      </a:pPr>
                      <a:endParaRPr lang="ru-RU" sz="1100" dirty="0">
                        <a:latin typeface="Calibri"/>
                        <a:ea typeface="Times New Roman"/>
                        <a:cs typeface="Times New Roman"/>
                      </a:endParaRPr>
                    </a:p>
                  </a:txBody>
                  <a:tcPr marL="68580" marR="68580" marT="0" marB="0" anchor="ctr"/>
                </a:tc>
                <a:tc>
                  <a:txBody>
                    <a:bodyPr/>
                    <a:lstStyle/>
                    <a:p>
                      <a:endParaRPr lang="ru-RU" dirty="0"/>
                    </a:p>
                  </a:txBody>
                  <a:tcPr/>
                </a:tc>
                <a:tc>
                  <a:txBody>
                    <a:bodyPr/>
                    <a:lstStyle/>
                    <a:p>
                      <a:pPr algn="ctr">
                        <a:lnSpc>
                          <a:spcPct val="150000"/>
                        </a:lnSpc>
                        <a:spcAft>
                          <a:spcPts val="0"/>
                        </a:spcAft>
                      </a:pPr>
                      <a:r>
                        <a:rPr lang="uk-UA" sz="1400" dirty="0"/>
                        <a:t>Ряска дещо зменшилася в розмірах</a:t>
                      </a:r>
                      <a:endParaRPr lang="ru-RU" sz="1100" dirty="0">
                        <a:latin typeface="Calibri"/>
                        <a:ea typeface="Times New Roman"/>
                        <a:cs typeface="Times New Roman"/>
                      </a:endParaRPr>
                    </a:p>
                  </a:txBody>
                  <a:tcPr marL="68580" marR="68580" marT="0" marB="0" anchor="ctr"/>
                </a:tc>
              </a:tr>
              <a:tr h="370840">
                <a:tc>
                  <a:txBody>
                    <a:bodyPr/>
                    <a:lstStyle/>
                    <a:p>
                      <a:pPr algn="ctr">
                        <a:lnSpc>
                          <a:spcPct val="115000"/>
                        </a:lnSpc>
                        <a:spcAft>
                          <a:spcPts val="0"/>
                        </a:spcAft>
                      </a:pPr>
                      <a:endParaRPr lang="en-US" sz="1400" dirty="0" smtClean="0"/>
                    </a:p>
                    <a:p>
                      <a:pPr algn="ctr">
                        <a:lnSpc>
                          <a:spcPct val="115000"/>
                        </a:lnSpc>
                        <a:spcAft>
                          <a:spcPts val="0"/>
                        </a:spcAft>
                      </a:pPr>
                      <a:endParaRPr lang="en-US" sz="1400" dirty="0" smtClean="0"/>
                    </a:p>
                    <a:p>
                      <a:pPr algn="ctr">
                        <a:lnSpc>
                          <a:spcPct val="115000"/>
                        </a:lnSpc>
                        <a:spcAft>
                          <a:spcPts val="0"/>
                        </a:spcAft>
                      </a:pPr>
                      <a:r>
                        <a:rPr lang="en-US" sz="1400" dirty="0" smtClean="0"/>
                        <a:t>Na</a:t>
                      </a:r>
                      <a:r>
                        <a:rPr lang="uk-UA" sz="1400" baseline="-25000" dirty="0"/>
                        <a:t>2</a:t>
                      </a:r>
                      <a:r>
                        <a:rPr lang="en-US" sz="1400" dirty="0"/>
                        <a:t>SO</a:t>
                      </a:r>
                      <a:r>
                        <a:rPr lang="uk-UA" sz="1400" baseline="-25000" dirty="0"/>
                        <a:t>4 </a:t>
                      </a:r>
                      <a:r>
                        <a:rPr lang="uk-UA" sz="1400" dirty="0"/>
                        <a:t>(0,5 моль/л</a:t>
                      </a:r>
                      <a:r>
                        <a:rPr lang="uk-UA" sz="1400" dirty="0" smtClean="0"/>
                        <a:t>)</a:t>
                      </a:r>
                      <a:endParaRPr lang="en-US" sz="1400" dirty="0" smtClean="0"/>
                    </a:p>
                    <a:p>
                      <a:pPr algn="ctr">
                        <a:lnSpc>
                          <a:spcPct val="115000"/>
                        </a:lnSpc>
                        <a:spcAft>
                          <a:spcPts val="0"/>
                        </a:spcAft>
                      </a:pPr>
                      <a:endParaRPr lang="en-US" sz="1400" dirty="0" smtClean="0"/>
                    </a:p>
                    <a:p>
                      <a:pPr algn="ctr">
                        <a:lnSpc>
                          <a:spcPct val="115000"/>
                        </a:lnSpc>
                        <a:spcAft>
                          <a:spcPts val="0"/>
                        </a:spcAft>
                      </a:pPr>
                      <a:endParaRPr lang="ru-RU" sz="1100" dirty="0">
                        <a:latin typeface="Calibri"/>
                        <a:ea typeface="Times New Roman"/>
                        <a:cs typeface="Times New Roman"/>
                      </a:endParaRPr>
                    </a:p>
                  </a:txBody>
                  <a:tcPr marL="68580" marR="68580" marT="0" marB="0" anchor="ctr"/>
                </a:tc>
                <a:tc>
                  <a:txBody>
                    <a:bodyPr/>
                    <a:lstStyle/>
                    <a:p>
                      <a:endParaRPr lang="ru-RU" dirty="0"/>
                    </a:p>
                  </a:txBody>
                  <a:tcPr/>
                </a:tc>
                <a:tc>
                  <a:txBody>
                    <a:bodyPr/>
                    <a:lstStyle/>
                    <a:p>
                      <a:pPr algn="ctr">
                        <a:lnSpc>
                          <a:spcPct val="150000"/>
                        </a:lnSpc>
                        <a:spcAft>
                          <a:spcPts val="0"/>
                        </a:spcAft>
                      </a:pPr>
                      <a:r>
                        <a:rPr lang="uk-UA" sz="1400" dirty="0"/>
                        <a:t>Ряска зменшилася у розмірах і дещо потемніла</a:t>
                      </a:r>
                      <a:endParaRPr lang="ru-RU" sz="1100" dirty="0">
                        <a:latin typeface="Calibri"/>
                        <a:ea typeface="Times New Roman"/>
                        <a:cs typeface="Times New Roman"/>
                      </a:endParaRPr>
                    </a:p>
                  </a:txBody>
                  <a:tcPr marL="68580" marR="68580" marT="0" marB="0" anchor="ctr"/>
                </a:tc>
              </a:tr>
              <a:tr h="370840">
                <a:tc>
                  <a:txBody>
                    <a:bodyPr/>
                    <a:lstStyle/>
                    <a:p>
                      <a:pPr algn="ctr">
                        <a:lnSpc>
                          <a:spcPct val="115000"/>
                        </a:lnSpc>
                        <a:spcAft>
                          <a:spcPts val="0"/>
                        </a:spcAft>
                      </a:pPr>
                      <a:endParaRPr lang="en-US" sz="1400" dirty="0" smtClean="0"/>
                    </a:p>
                    <a:p>
                      <a:pPr algn="ctr">
                        <a:lnSpc>
                          <a:spcPct val="115000"/>
                        </a:lnSpc>
                        <a:spcAft>
                          <a:spcPts val="0"/>
                        </a:spcAft>
                      </a:pPr>
                      <a:endParaRPr lang="en-US" sz="1400" dirty="0" smtClean="0"/>
                    </a:p>
                    <a:p>
                      <a:pPr algn="ctr">
                        <a:lnSpc>
                          <a:spcPct val="115000"/>
                        </a:lnSpc>
                        <a:spcAft>
                          <a:spcPts val="0"/>
                        </a:spcAft>
                      </a:pPr>
                      <a:r>
                        <a:rPr lang="en-US" sz="1400" dirty="0" smtClean="0"/>
                        <a:t>NH</a:t>
                      </a:r>
                      <a:r>
                        <a:rPr lang="uk-UA" sz="1400" baseline="-25000" dirty="0"/>
                        <a:t>4</a:t>
                      </a:r>
                      <a:r>
                        <a:rPr lang="en-US" sz="1400" dirty="0"/>
                        <a:t>NO</a:t>
                      </a:r>
                      <a:r>
                        <a:rPr lang="uk-UA" sz="1400" baseline="-25000" dirty="0"/>
                        <a:t>3 </a:t>
                      </a:r>
                      <a:r>
                        <a:rPr lang="uk-UA" sz="1400" dirty="0"/>
                        <a:t>(0,5 моль/л</a:t>
                      </a:r>
                      <a:r>
                        <a:rPr lang="uk-UA" sz="1400" dirty="0" smtClean="0"/>
                        <a:t>)</a:t>
                      </a:r>
                      <a:endParaRPr lang="en-US" sz="1400" dirty="0" smtClean="0"/>
                    </a:p>
                    <a:p>
                      <a:pPr algn="ctr">
                        <a:lnSpc>
                          <a:spcPct val="115000"/>
                        </a:lnSpc>
                        <a:spcAft>
                          <a:spcPts val="0"/>
                        </a:spcAft>
                      </a:pPr>
                      <a:endParaRPr lang="en-US" sz="1400" dirty="0" smtClean="0"/>
                    </a:p>
                    <a:p>
                      <a:pPr algn="ctr">
                        <a:lnSpc>
                          <a:spcPct val="115000"/>
                        </a:lnSpc>
                        <a:spcAft>
                          <a:spcPts val="0"/>
                        </a:spcAft>
                      </a:pPr>
                      <a:endParaRPr lang="ru-RU" sz="1100" dirty="0">
                        <a:latin typeface="Calibri"/>
                        <a:ea typeface="Times New Roman"/>
                        <a:cs typeface="Times New Roman"/>
                      </a:endParaRPr>
                    </a:p>
                  </a:txBody>
                  <a:tcPr marL="68580" marR="68580" marT="0" marB="0" anchor="ctr"/>
                </a:tc>
                <a:tc>
                  <a:txBody>
                    <a:bodyPr/>
                    <a:lstStyle/>
                    <a:p>
                      <a:endParaRPr lang="ru-RU" dirty="0"/>
                    </a:p>
                  </a:txBody>
                  <a:tcPr/>
                </a:tc>
                <a:tc>
                  <a:txBody>
                    <a:bodyPr/>
                    <a:lstStyle/>
                    <a:p>
                      <a:pPr algn="ctr">
                        <a:lnSpc>
                          <a:spcPct val="150000"/>
                        </a:lnSpc>
                        <a:spcAft>
                          <a:spcPts val="0"/>
                        </a:spcAft>
                      </a:pPr>
                      <a:r>
                        <a:rPr lang="uk-UA" sz="1400" dirty="0"/>
                        <a:t>Всі листочки роз’єдналися та стали трохи світлішими</a:t>
                      </a:r>
                      <a:endParaRPr lang="ru-RU" sz="1100" dirty="0">
                        <a:latin typeface="Calibri"/>
                        <a:ea typeface="Times New Roman"/>
                        <a:cs typeface="Times New Roman"/>
                      </a:endParaRPr>
                    </a:p>
                  </a:txBody>
                  <a:tcPr marL="68580" marR="68580" marT="0" marB="0" anchor="ctr"/>
                </a:tc>
              </a:tr>
            </a:tbl>
          </a:graphicData>
        </a:graphic>
      </p:graphicFrame>
      <p:sp>
        <p:nvSpPr>
          <p:cNvPr id="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16</a:t>
            </a:r>
            <a:endParaRPr lang="uk-UA" sz="1200" b="1" dirty="0">
              <a:solidFill>
                <a:srgbClr val="008000"/>
              </a:solidFill>
              <a:latin typeface="Times New Roman" pitchFamily="18" charset="0"/>
            </a:endParaRPr>
          </a:p>
        </p:txBody>
      </p:sp>
      <p:pic>
        <p:nvPicPr>
          <p:cNvPr id="7" name="Рисунок 6" descr="D:\магістратура\диплом2015\фото рясок\Nokia Lumia 640 475.jpg"/>
          <p:cNvPicPr/>
          <p:nvPr/>
        </p:nvPicPr>
        <p:blipFill>
          <a:blip r:embed="rId2" cstate="print"/>
          <a:srcRect l="26730" r="5012"/>
          <a:stretch>
            <a:fillRect/>
          </a:stretch>
        </p:blipFill>
        <p:spPr bwMode="auto">
          <a:xfrm>
            <a:off x="3214678" y="1357298"/>
            <a:ext cx="1362074" cy="1071570"/>
          </a:xfrm>
          <a:prstGeom prst="rect">
            <a:avLst/>
          </a:prstGeom>
          <a:noFill/>
          <a:ln w="9525">
            <a:noFill/>
            <a:miter lim="800000"/>
            <a:headEnd/>
            <a:tailEnd/>
          </a:ln>
        </p:spPr>
      </p:pic>
      <p:pic>
        <p:nvPicPr>
          <p:cNvPr id="8" name="Рисунок 7" descr="D:\магістратура\диплом2015\фото рясок\Nokia Lumia 640 470.jpg"/>
          <p:cNvPicPr/>
          <p:nvPr/>
        </p:nvPicPr>
        <p:blipFill>
          <a:blip r:embed="rId3" cstate="print"/>
          <a:srcRect l="27273" r="2597"/>
          <a:stretch>
            <a:fillRect/>
          </a:stretch>
        </p:blipFill>
        <p:spPr bwMode="auto">
          <a:xfrm>
            <a:off x="3214678" y="2500306"/>
            <a:ext cx="1357322" cy="1143008"/>
          </a:xfrm>
          <a:prstGeom prst="rect">
            <a:avLst/>
          </a:prstGeom>
          <a:noFill/>
          <a:ln w="9525">
            <a:noFill/>
            <a:miter lim="800000"/>
            <a:headEnd/>
            <a:tailEnd/>
          </a:ln>
        </p:spPr>
      </p:pic>
      <p:pic>
        <p:nvPicPr>
          <p:cNvPr id="9" name="Рисунок 8" descr="D:\магістратура\диплом2015\фото рясок\Nokia Lumia 640 472.jpg"/>
          <p:cNvPicPr/>
          <p:nvPr/>
        </p:nvPicPr>
        <p:blipFill>
          <a:blip r:embed="rId4" cstate="print"/>
          <a:srcRect l="18734" r="4016"/>
          <a:stretch>
            <a:fillRect/>
          </a:stretch>
        </p:blipFill>
        <p:spPr bwMode="auto">
          <a:xfrm>
            <a:off x="3214678" y="3643314"/>
            <a:ext cx="1357322" cy="1071570"/>
          </a:xfrm>
          <a:prstGeom prst="rect">
            <a:avLst/>
          </a:prstGeom>
          <a:noFill/>
          <a:ln w="9525">
            <a:noFill/>
            <a:miter lim="800000"/>
            <a:headEnd/>
            <a:tailEnd/>
          </a:ln>
        </p:spPr>
      </p:pic>
      <p:pic>
        <p:nvPicPr>
          <p:cNvPr id="10" name="Рисунок 9" descr="D:\магістратура\диплом2015\фото рясок\Nokia Lumia 640 466.jpg"/>
          <p:cNvPicPr/>
          <p:nvPr/>
        </p:nvPicPr>
        <p:blipFill>
          <a:blip r:embed="rId5" cstate="print"/>
          <a:srcRect l="20505" r="5115"/>
          <a:stretch>
            <a:fillRect/>
          </a:stretch>
        </p:blipFill>
        <p:spPr bwMode="auto">
          <a:xfrm>
            <a:off x="3214678" y="4857760"/>
            <a:ext cx="1357322" cy="107634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68280"/>
          </a:xfrm>
        </p:spPr>
        <p:txBody>
          <a:bodyPr/>
          <a:lstStyle/>
          <a:p>
            <a:pPr algn="l"/>
            <a:r>
              <a:rPr lang="uk-UA" sz="1800" dirty="0" smtClean="0">
                <a:latin typeface="Times New Roman" pitchFamily="18" charset="0"/>
                <a:cs typeface="Times New Roman" pitchFamily="18" charset="0"/>
              </a:rPr>
              <a:t>Продовження таблиці 1</a:t>
            </a:r>
            <a:endParaRPr lang="ru-RU" sz="1800" dirty="0">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nvPr>
        </p:nvGraphicFramePr>
        <p:xfrm>
          <a:off x="428596" y="714356"/>
          <a:ext cx="8229600" cy="2696718"/>
        </p:xfrm>
        <a:graphic>
          <a:graphicData uri="http://schemas.openxmlformats.org/drawingml/2006/table">
            <a:tbl>
              <a:tblPr firstRow="1" bandRow="1">
                <a:tableStyleId>{F5AB1C69-6EDB-4FF4-983F-18BD219EF322}</a:tableStyleId>
              </a:tblPr>
              <a:tblGrid>
                <a:gridCol w="1971660"/>
                <a:gridCol w="3514740"/>
                <a:gridCol w="2743200"/>
              </a:tblGrid>
              <a:tr h="370840">
                <a:tc>
                  <a:txBody>
                    <a:bodyPr/>
                    <a:lstStyle/>
                    <a:p>
                      <a:pPr algn="ctr">
                        <a:lnSpc>
                          <a:spcPct val="115000"/>
                        </a:lnSpc>
                        <a:spcAft>
                          <a:spcPts val="0"/>
                        </a:spcAft>
                      </a:pPr>
                      <a:r>
                        <a:rPr lang="uk-UA" sz="1400" dirty="0"/>
                        <a:t>Розчин</a:t>
                      </a:r>
                      <a:endParaRPr lang="ru-RU" sz="11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uk-UA" sz="1400" dirty="0"/>
                        <a:t>Рисунок</a:t>
                      </a:r>
                      <a:endParaRPr lang="ru-RU" sz="1100" dirty="0">
                        <a:latin typeface="Calibri"/>
                        <a:ea typeface="Times New Roman"/>
                        <a:cs typeface="Times New Roman"/>
                      </a:endParaRPr>
                    </a:p>
                  </a:txBody>
                  <a:tcPr marL="68580" marR="68580" marT="0" marB="0" anchor="ctr"/>
                </a:tc>
                <a:tc>
                  <a:txBody>
                    <a:bodyPr/>
                    <a:lstStyle/>
                    <a:p>
                      <a:pPr algn="ctr">
                        <a:lnSpc>
                          <a:spcPct val="115000"/>
                        </a:lnSpc>
                        <a:spcAft>
                          <a:spcPts val="0"/>
                        </a:spcAft>
                      </a:pPr>
                      <a:r>
                        <a:rPr lang="uk-UA" sz="1400" dirty="0"/>
                        <a:t>Коментар</a:t>
                      </a:r>
                      <a:endParaRPr lang="ru-RU" sz="1100" dirty="0">
                        <a:latin typeface="Calibri"/>
                        <a:ea typeface="Times New Roman"/>
                        <a:cs typeface="Times New Roman"/>
                      </a:endParaRPr>
                    </a:p>
                  </a:txBody>
                  <a:tcPr marL="68580" marR="68580" marT="0" marB="0" anchor="ctr"/>
                </a:tc>
              </a:tr>
              <a:tr h="370840">
                <a:tc>
                  <a:txBody>
                    <a:bodyPr/>
                    <a:lstStyle/>
                    <a:p>
                      <a:pPr algn="ctr">
                        <a:lnSpc>
                          <a:spcPct val="115000"/>
                        </a:lnSpc>
                        <a:spcAft>
                          <a:spcPts val="0"/>
                        </a:spcAft>
                      </a:pPr>
                      <a:endParaRPr lang="uk-UA" sz="1400" dirty="0" smtClean="0"/>
                    </a:p>
                    <a:p>
                      <a:pPr algn="ctr">
                        <a:lnSpc>
                          <a:spcPct val="115000"/>
                        </a:lnSpc>
                        <a:spcAft>
                          <a:spcPts val="0"/>
                        </a:spcAft>
                      </a:pPr>
                      <a:endParaRPr lang="uk-UA" sz="1400" dirty="0" smtClean="0"/>
                    </a:p>
                    <a:p>
                      <a:pPr algn="ctr">
                        <a:lnSpc>
                          <a:spcPct val="115000"/>
                        </a:lnSpc>
                        <a:spcAft>
                          <a:spcPts val="0"/>
                        </a:spcAft>
                      </a:pPr>
                      <a:r>
                        <a:rPr lang="en-US" sz="1400" dirty="0" err="1" smtClean="0"/>
                        <a:t>NaH</a:t>
                      </a:r>
                      <a:r>
                        <a:rPr lang="uk-UA" sz="1400" baseline="-25000" dirty="0"/>
                        <a:t>2</a:t>
                      </a:r>
                      <a:r>
                        <a:rPr lang="en-US" sz="1400" dirty="0"/>
                        <a:t>PO</a:t>
                      </a:r>
                      <a:r>
                        <a:rPr lang="uk-UA" sz="1400" baseline="-25000" dirty="0"/>
                        <a:t>4 </a:t>
                      </a:r>
                      <a:r>
                        <a:rPr lang="uk-UA" sz="1400" dirty="0"/>
                        <a:t>(0,5 моль/л</a:t>
                      </a:r>
                      <a:r>
                        <a:rPr lang="uk-UA" sz="1400" dirty="0" smtClean="0"/>
                        <a:t>)</a:t>
                      </a:r>
                    </a:p>
                    <a:p>
                      <a:pPr algn="ctr">
                        <a:lnSpc>
                          <a:spcPct val="115000"/>
                        </a:lnSpc>
                        <a:spcAft>
                          <a:spcPts val="0"/>
                        </a:spcAft>
                      </a:pPr>
                      <a:endParaRPr lang="uk-UA" sz="1400" dirty="0" smtClean="0"/>
                    </a:p>
                    <a:p>
                      <a:pPr algn="ctr">
                        <a:lnSpc>
                          <a:spcPct val="115000"/>
                        </a:lnSpc>
                        <a:spcAft>
                          <a:spcPts val="0"/>
                        </a:spcAft>
                      </a:pPr>
                      <a:endParaRPr lang="ru-RU" sz="1100" dirty="0">
                        <a:latin typeface="Calibri"/>
                        <a:ea typeface="Times New Roman"/>
                        <a:cs typeface="Times New Roman"/>
                      </a:endParaRPr>
                    </a:p>
                  </a:txBody>
                  <a:tcPr marL="68580" marR="68580" marT="0" marB="0" anchor="ctr"/>
                </a:tc>
                <a:tc>
                  <a:txBody>
                    <a:bodyPr/>
                    <a:lstStyle/>
                    <a:p>
                      <a:endParaRPr lang="ru-RU" dirty="0"/>
                    </a:p>
                  </a:txBody>
                  <a:tcPr/>
                </a:tc>
                <a:tc>
                  <a:txBody>
                    <a:bodyPr/>
                    <a:lstStyle/>
                    <a:p>
                      <a:pPr algn="ctr">
                        <a:lnSpc>
                          <a:spcPct val="150000"/>
                        </a:lnSpc>
                        <a:spcAft>
                          <a:spcPts val="0"/>
                        </a:spcAft>
                      </a:pPr>
                      <a:r>
                        <a:rPr lang="uk-UA" sz="1400" dirty="0"/>
                        <a:t>Рослини повністю втратили зелене забарвлення</a:t>
                      </a:r>
                      <a:endParaRPr lang="ru-RU" sz="1100" dirty="0">
                        <a:latin typeface="Calibri"/>
                        <a:ea typeface="Times New Roman"/>
                        <a:cs typeface="Times New Roman"/>
                      </a:endParaRPr>
                    </a:p>
                  </a:txBody>
                  <a:tcPr marL="68580" marR="68580" marT="0" marB="0" anchor="ctr"/>
                </a:tc>
              </a:tr>
              <a:tr h="370840">
                <a:tc>
                  <a:txBody>
                    <a:bodyPr/>
                    <a:lstStyle/>
                    <a:p>
                      <a:pPr algn="ctr">
                        <a:lnSpc>
                          <a:spcPct val="115000"/>
                        </a:lnSpc>
                        <a:spcAft>
                          <a:spcPts val="0"/>
                        </a:spcAft>
                      </a:pPr>
                      <a:endParaRPr lang="uk-UA" sz="1400" dirty="0" smtClean="0"/>
                    </a:p>
                    <a:p>
                      <a:pPr algn="ctr">
                        <a:lnSpc>
                          <a:spcPct val="115000"/>
                        </a:lnSpc>
                        <a:spcAft>
                          <a:spcPts val="0"/>
                        </a:spcAft>
                      </a:pPr>
                      <a:endParaRPr lang="uk-UA" sz="1400" dirty="0" smtClean="0"/>
                    </a:p>
                    <a:p>
                      <a:pPr algn="ctr">
                        <a:lnSpc>
                          <a:spcPct val="115000"/>
                        </a:lnSpc>
                        <a:spcAft>
                          <a:spcPts val="0"/>
                        </a:spcAft>
                      </a:pPr>
                      <a:r>
                        <a:rPr lang="en-US" sz="1400" dirty="0" smtClean="0"/>
                        <a:t>NaNO</a:t>
                      </a:r>
                      <a:r>
                        <a:rPr lang="en-US" sz="1400" baseline="-25000" dirty="0" smtClean="0"/>
                        <a:t>2 </a:t>
                      </a:r>
                      <a:r>
                        <a:rPr lang="uk-UA" sz="1400" dirty="0"/>
                        <a:t>(0,5 моль/л</a:t>
                      </a:r>
                      <a:r>
                        <a:rPr lang="uk-UA" sz="1400" dirty="0" smtClean="0"/>
                        <a:t>)</a:t>
                      </a:r>
                    </a:p>
                    <a:p>
                      <a:pPr algn="ctr">
                        <a:lnSpc>
                          <a:spcPct val="115000"/>
                        </a:lnSpc>
                        <a:spcAft>
                          <a:spcPts val="0"/>
                        </a:spcAft>
                      </a:pPr>
                      <a:endParaRPr lang="uk-UA" sz="1400" dirty="0" smtClean="0"/>
                    </a:p>
                    <a:p>
                      <a:pPr algn="ctr">
                        <a:lnSpc>
                          <a:spcPct val="115000"/>
                        </a:lnSpc>
                        <a:spcAft>
                          <a:spcPts val="0"/>
                        </a:spcAft>
                      </a:pPr>
                      <a:endParaRPr lang="ru-RU" sz="1100" dirty="0">
                        <a:latin typeface="Calibri"/>
                        <a:ea typeface="Times New Roman"/>
                        <a:cs typeface="Times New Roman"/>
                      </a:endParaRPr>
                    </a:p>
                  </a:txBody>
                  <a:tcPr marL="68580" marR="68580" marT="0" marB="0" anchor="ctr"/>
                </a:tc>
                <a:tc>
                  <a:txBody>
                    <a:bodyPr/>
                    <a:lstStyle/>
                    <a:p>
                      <a:endParaRPr lang="ru-RU" dirty="0"/>
                    </a:p>
                  </a:txBody>
                  <a:tcPr/>
                </a:tc>
                <a:tc>
                  <a:txBody>
                    <a:bodyPr/>
                    <a:lstStyle/>
                    <a:p>
                      <a:pPr algn="ctr">
                        <a:lnSpc>
                          <a:spcPct val="150000"/>
                        </a:lnSpc>
                        <a:spcAft>
                          <a:spcPts val="0"/>
                        </a:spcAft>
                      </a:pPr>
                      <a:r>
                        <a:rPr lang="uk-UA" sz="1400" dirty="0"/>
                        <a:t>Частина рослин роз’єдналася </a:t>
                      </a:r>
                      <a:endParaRPr lang="ru-RU" sz="1100" dirty="0">
                        <a:latin typeface="Calibri"/>
                        <a:ea typeface="Times New Roman"/>
                        <a:cs typeface="Times New Roman"/>
                      </a:endParaRPr>
                    </a:p>
                  </a:txBody>
                  <a:tcPr marL="68580" marR="68580" marT="0" marB="0" anchor="ctr"/>
                </a:tc>
              </a:tr>
            </a:tbl>
          </a:graphicData>
        </a:graphic>
      </p:graphicFrame>
      <p:sp>
        <p:nvSpPr>
          <p:cNvPr id="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a:t>
            </a:r>
            <a:r>
              <a:rPr lang="en-US" sz="1200" b="1" dirty="0" smtClean="0">
                <a:solidFill>
                  <a:srgbClr val="008000"/>
                </a:solidFill>
                <a:latin typeface="Times New Roman" pitchFamily="18" charset="0"/>
              </a:rPr>
              <a:t>7</a:t>
            </a:r>
            <a:endParaRPr lang="uk-UA" sz="1200" b="1" dirty="0">
              <a:solidFill>
                <a:srgbClr val="008000"/>
              </a:solidFill>
              <a:latin typeface="Times New Roman" pitchFamily="18" charset="0"/>
            </a:endParaRPr>
          </a:p>
        </p:txBody>
      </p:sp>
      <p:pic>
        <p:nvPicPr>
          <p:cNvPr id="6" name="Рисунок 5" descr="D:\магістратура\диплом2015\фото рясок\Nokia Lumia 640 477.jpg"/>
          <p:cNvPicPr/>
          <p:nvPr/>
        </p:nvPicPr>
        <p:blipFill>
          <a:blip r:embed="rId2" cstate="print"/>
          <a:srcRect l="32575"/>
          <a:stretch>
            <a:fillRect/>
          </a:stretch>
        </p:blipFill>
        <p:spPr bwMode="auto">
          <a:xfrm>
            <a:off x="3286116" y="1071546"/>
            <a:ext cx="1428760" cy="1143008"/>
          </a:xfrm>
          <a:prstGeom prst="rect">
            <a:avLst/>
          </a:prstGeom>
          <a:noFill/>
          <a:ln w="9525">
            <a:noFill/>
            <a:miter lim="800000"/>
            <a:headEnd/>
            <a:tailEnd/>
          </a:ln>
        </p:spPr>
      </p:pic>
      <p:pic>
        <p:nvPicPr>
          <p:cNvPr id="7" name="Рисунок 6" descr="D:\магістратура\диплом2015\фото рясок\Nokia Lumia 640 492.jpg"/>
          <p:cNvPicPr/>
          <p:nvPr/>
        </p:nvPicPr>
        <p:blipFill>
          <a:blip r:embed="rId3" cstate="print"/>
          <a:srcRect l="22711" r="7381"/>
          <a:stretch>
            <a:fillRect/>
          </a:stretch>
        </p:blipFill>
        <p:spPr bwMode="auto">
          <a:xfrm>
            <a:off x="3286116" y="2285992"/>
            <a:ext cx="1428760" cy="1143007"/>
          </a:xfrm>
          <a:prstGeom prst="rect">
            <a:avLst/>
          </a:prstGeom>
          <a:noFill/>
          <a:ln w="9525">
            <a:noFill/>
            <a:miter lim="800000"/>
            <a:headEnd/>
            <a:tailEnd/>
          </a:ln>
        </p:spPr>
      </p:pic>
      <p:sp>
        <p:nvSpPr>
          <p:cNvPr id="34817" name="Rectangle 1"/>
          <p:cNvSpPr>
            <a:spLocks noChangeArrowheads="1"/>
          </p:cNvSpPr>
          <p:nvPr/>
        </p:nvSpPr>
        <p:spPr bwMode="auto">
          <a:xfrm>
            <a:off x="357158" y="3676095"/>
            <a:ext cx="8286808"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У ході 3-денного експерименту було визначено реакцію виду ряска мала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Lemna</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minor</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різні типи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забрудників</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Для цього були використані такі розчини: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NaI</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NaCl</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Na</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NH</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NaH</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NaNO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основі отриманих даних можна зробити висновок, що найбільш сильно впливають на вид ряска мала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Lemna</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minor</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такі речовини: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NaI</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(оскільки рослини повністю змінили колір, стали бурими), NH</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(листочки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розєдналися</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і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поблідніли</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NaH</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(рослини повністю втратили зелений колір, стали блідими) та Na</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4 </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(зменшення розмірів та потемніння). Найменший вплив на ряску мали такі речовини: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NaCl</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NaNO</a:t>
            </a:r>
            <a:r>
              <a:rPr kumimoji="0" lang="uk-UA" sz="1400" b="0"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2</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9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Теж можна припустити, що ряска мала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Lemna</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minor</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порівняно комфортно може існувати із низьким забрудненням хлоридів та нітритів, проте сильно реагуватиме на присутність у воді йодидів, нітратів, сульфатів,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ортофосфатів</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900" b="0" i="0" u="none" strike="noStrike" cap="none" normalizeH="0" baseline="0" dirty="0" smtClean="0">
              <a:ln>
                <a:noFill/>
              </a:ln>
              <a:solidFill>
                <a:schemeClr val="tx1"/>
              </a:solidFill>
              <a:effectLst/>
              <a:latin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Також можна зробити висновок, що ряска мала (</a:t>
            </a:r>
            <a:r>
              <a:rPr kumimoji="0" lang="en-US"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Lemna</a:t>
            </a: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minor</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є достатньо чутливим </a:t>
            </a:r>
            <a:r>
              <a:rPr kumimoji="0" lang="uk-UA"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біоіндикатором</a:t>
            </a:r>
            <a:r>
              <a:rPr kumimoji="0" lang="uk-UA"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оскільки зміни були помітні уже через 24 години проведення експерименту.</a:t>
            </a:r>
            <a:endParaRPr kumimoji="0" lang="uk-UA"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indent="450215">
              <a:spcAft>
                <a:spcPts val="0"/>
              </a:spcAft>
            </a:pPr>
            <a:r>
              <a:rPr lang="uk-UA" sz="3200" b="1" dirty="0" smtClean="0">
                <a:solidFill>
                  <a:srgbClr val="008000"/>
                </a:solidFill>
                <a:latin typeface="Times New Roman"/>
                <a:ea typeface="Times New Roman"/>
                <a:cs typeface="Times New Roman"/>
              </a:rPr>
              <a:t>Розробка природоохоронних заходів для річки </a:t>
            </a:r>
            <a:r>
              <a:rPr lang="uk-UA" sz="3200" b="1" dirty="0" err="1" smtClean="0">
                <a:solidFill>
                  <a:srgbClr val="008000"/>
                </a:solidFill>
                <a:latin typeface="Times New Roman"/>
                <a:ea typeface="Times New Roman"/>
                <a:cs typeface="Times New Roman"/>
              </a:rPr>
              <a:t>Снивода</a:t>
            </a:r>
            <a:endParaRPr lang="ru-RU" sz="3200" b="1" dirty="0">
              <a:solidFill>
                <a:srgbClr val="008000"/>
              </a:solidFill>
              <a:latin typeface="Times New Roman"/>
              <a:ea typeface="Times New Roman"/>
              <a:cs typeface="Times New Roman"/>
            </a:endParaRPr>
          </a:p>
        </p:txBody>
      </p:sp>
      <p:sp>
        <p:nvSpPr>
          <p:cNvPr id="3" name="Содержимое 2"/>
          <p:cNvSpPr>
            <a:spLocks noGrp="1"/>
          </p:cNvSpPr>
          <p:nvPr>
            <p:ph idx="1"/>
          </p:nvPr>
        </p:nvSpPr>
        <p:spPr/>
        <p:txBody>
          <a:bodyPr/>
          <a:lstStyle/>
          <a:p>
            <a:pPr indent="0">
              <a:buNone/>
            </a:pPr>
            <a:r>
              <a:rPr lang="uk-UA" sz="2400" dirty="0" smtClean="0">
                <a:latin typeface="Times New Roman" pitchFamily="18" charset="0"/>
                <a:cs typeface="Times New Roman" pitchFamily="18" charset="0"/>
              </a:rPr>
              <a:t>На основі проведених розрахунків та досліджень було розроблено ряд природоохоронних заходів для річки </a:t>
            </a:r>
            <a:r>
              <a:rPr lang="uk-UA" sz="2400" dirty="0" err="1" smtClean="0">
                <a:latin typeface="Times New Roman" pitchFamily="18" charset="0"/>
                <a:cs typeface="Times New Roman" pitchFamily="18" charset="0"/>
              </a:rPr>
              <a:t>Снивода</a:t>
            </a:r>
            <a:r>
              <a:rPr lang="uk-UA" sz="2400" dirty="0" smtClean="0">
                <a:latin typeface="Times New Roman" pitchFamily="18" charset="0"/>
                <a:cs typeface="Times New Roman" pitchFamily="18" charset="0"/>
              </a:rPr>
              <a:t>.</a:t>
            </a:r>
            <a:endParaRPr lang="ru-RU" sz="2400" dirty="0" smtClean="0">
              <a:latin typeface="Times New Roman" pitchFamily="18" charset="0"/>
              <a:cs typeface="Times New Roman" pitchFamily="18" charset="0"/>
            </a:endParaRPr>
          </a:p>
          <a:p>
            <a:pPr indent="342900"/>
            <a:r>
              <a:rPr lang="uk-UA" sz="2400" dirty="0" smtClean="0">
                <a:latin typeface="Times New Roman" pitchFamily="18" charset="0"/>
                <a:cs typeface="Times New Roman" pitchFamily="18" charset="0"/>
              </a:rPr>
              <a:t>Створення водоохоронної зони та прибережної захисної смуги. </a:t>
            </a:r>
          </a:p>
          <a:p>
            <a:pPr indent="450215" algn="just">
              <a:lnSpc>
                <a:spcPct val="150000"/>
              </a:lnSpc>
              <a:spcAft>
                <a:spcPts val="0"/>
              </a:spcAft>
            </a:pPr>
            <a:r>
              <a:rPr lang="uk-UA" sz="2400" dirty="0" smtClean="0">
                <a:latin typeface="Times New Roman"/>
                <a:ea typeface="Times New Roman"/>
                <a:cs typeface="Times New Roman"/>
              </a:rPr>
              <a:t>Проведення </a:t>
            </a:r>
            <a:r>
              <a:rPr lang="uk-UA" sz="2400" dirty="0" err="1" smtClean="0">
                <a:latin typeface="Times New Roman"/>
                <a:ea typeface="Times New Roman"/>
                <a:cs typeface="Times New Roman"/>
              </a:rPr>
              <a:t>фітомеліоративних</a:t>
            </a:r>
            <a:r>
              <a:rPr lang="uk-UA" sz="2400" dirty="0" smtClean="0">
                <a:latin typeface="Times New Roman"/>
                <a:ea typeface="Times New Roman"/>
                <a:cs typeface="Times New Roman"/>
              </a:rPr>
              <a:t> робіт в водоохоронній зоні та прибережній захисній смузі.</a:t>
            </a:r>
          </a:p>
          <a:p>
            <a:pPr indent="450215" algn="just">
              <a:lnSpc>
                <a:spcPct val="150000"/>
              </a:lnSpc>
              <a:spcAft>
                <a:spcPts val="0"/>
              </a:spcAft>
            </a:pPr>
            <a:r>
              <a:rPr lang="uk-UA" sz="2400" dirty="0" smtClean="0">
                <a:latin typeface="Times New Roman"/>
                <a:ea typeface="Times New Roman"/>
                <a:cs typeface="Times New Roman"/>
              </a:rPr>
              <a:t>Використання </a:t>
            </a:r>
            <a:r>
              <a:rPr lang="uk-UA" sz="2400" dirty="0" err="1" smtClean="0">
                <a:latin typeface="Times New Roman"/>
                <a:ea typeface="Times New Roman"/>
                <a:cs typeface="Times New Roman"/>
              </a:rPr>
              <a:t>біоплато</a:t>
            </a:r>
            <a:r>
              <a:rPr lang="uk-UA" sz="2400" dirty="0" smtClean="0">
                <a:latin typeface="Times New Roman"/>
                <a:ea typeface="Times New Roman"/>
                <a:cs typeface="Times New Roman"/>
              </a:rPr>
              <a:t> (</a:t>
            </a:r>
            <a:r>
              <a:rPr lang="uk-UA" sz="2400" dirty="0" err="1" smtClean="0">
                <a:latin typeface="Times New Roman"/>
                <a:ea typeface="Times New Roman"/>
                <a:cs typeface="Times New Roman"/>
              </a:rPr>
              <a:t>біоставків</a:t>
            </a:r>
            <a:r>
              <a:rPr lang="uk-UA" sz="2400" dirty="0" smtClean="0">
                <a:latin typeface="Times New Roman"/>
                <a:ea typeface="Times New Roman"/>
                <a:cs typeface="Times New Roman"/>
              </a:rPr>
              <a:t>) для доочищення вод річки </a:t>
            </a:r>
            <a:r>
              <a:rPr lang="uk-UA" sz="2400" dirty="0" err="1" smtClean="0">
                <a:latin typeface="Times New Roman"/>
                <a:ea typeface="Times New Roman"/>
                <a:cs typeface="Times New Roman"/>
              </a:rPr>
              <a:t>Снивода</a:t>
            </a:r>
            <a:r>
              <a:rPr lang="uk-UA" sz="2400" dirty="0" smtClean="0">
                <a:latin typeface="Times New Roman"/>
                <a:ea typeface="Times New Roman"/>
                <a:cs typeface="Times New Roman"/>
              </a:rPr>
              <a:t>.</a:t>
            </a:r>
            <a:endParaRPr lang="ru-RU" sz="2400" dirty="0" smtClean="0">
              <a:ea typeface="Times New Roman"/>
              <a:cs typeface="Times New Roman"/>
            </a:endParaRPr>
          </a:p>
          <a:p>
            <a:pPr indent="450215" algn="just">
              <a:lnSpc>
                <a:spcPct val="150000"/>
              </a:lnSpc>
              <a:spcAft>
                <a:spcPts val="0"/>
              </a:spcAft>
            </a:pPr>
            <a:endParaRPr lang="ru-RU" sz="1800" dirty="0" smtClean="0">
              <a:ea typeface="Times New Roman"/>
              <a:cs typeface="Times New Roman"/>
            </a:endParaRPr>
          </a:p>
          <a:p>
            <a:endParaRPr lang="ru-RU" sz="2400" dirty="0" smtClean="0">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
        <p:nvSpPr>
          <p:cNvPr id="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18</a:t>
            </a:r>
            <a:endParaRPr lang="uk-UA" sz="1200" b="1" dirty="0">
              <a:solidFill>
                <a:srgbClr val="008000"/>
              </a:solidFill>
              <a:latin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571480"/>
            <a:ext cx="8229600" cy="1143000"/>
          </a:xfrm>
        </p:spPr>
        <p:txBody>
          <a:bodyPr/>
          <a:lstStyle/>
          <a:p>
            <a:r>
              <a:rPr lang="uk-UA" sz="3200" dirty="0" smtClean="0">
                <a:solidFill>
                  <a:srgbClr val="008000"/>
                </a:solidFill>
                <a:latin typeface="Times New Roman" pitchFamily="18" charset="0"/>
                <a:cs typeface="Times New Roman" pitchFamily="18" charset="0"/>
              </a:rPr>
              <a:t>Приклади типів </a:t>
            </a:r>
            <a:r>
              <a:rPr lang="uk-UA" sz="3200" dirty="0" err="1" smtClean="0">
                <a:solidFill>
                  <a:srgbClr val="008000"/>
                </a:solidFill>
                <a:latin typeface="Times New Roman" pitchFamily="18" charset="0"/>
                <a:cs typeface="Times New Roman" pitchFamily="18" charset="0"/>
              </a:rPr>
              <a:t>біоплато</a:t>
            </a:r>
            <a:r>
              <a:rPr lang="uk-UA" sz="3200" dirty="0" smtClean="0">
                <a:solidFill>
                  <a:srgbClr val="008000"/>
                </a:solidFill>
                <a:latin typeface="Times New Roman" pitchFamily="18" charset="0"/>
                <a:cs typeface="Times New Roman" pitchFamily="18" charset="0"/>
              </a:rPr>
              <a:t> (біологічних ставків), які можуть бути використані для покращення стану води в річці </a:t>
            </a:r>
            <a:r>
              <a:rPr lang="uk-UA" sz="3200" dirty="0" err="1" smtClean="0">
                <a:solidFill>
                  <a:srgbClr val="008000"/>
                </a:solidFill>
                <a:latin typeface="Times New Roman" pitchFamily="18" charset="0"/>
                <a:cs typeface="Times New Roman" pitchFamily="18" charset="0"/>
              </a:rPr>
              <a:t>Снивода</a:t>
            </a:r>
            <a:endParaRPr lang="ru-RU" sz="3200" dirty="0">
              <a:solidFill>
                <a:srgbClr val="008000"/>
              </a:solidFill>
              <a:latin typeface="Times New Roman" pitchFamily="18" charset="0"/>
              <a:cs typeface="Times New Roman" pitchFamily="18" charset="0"/>
            </a:endParaRPr>
          </a:p>
        </p:txBody>
      </p:sp>
      <p:sp>
        <p:nvSpPr>
          <p:cNvPr id="4"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19</a:t>
            </a:r>
            <a:endParaRPr lang="uk-UA" sz="1200" b="1" dirty="0">
              <a:solidFill>
                <a:srgbClr val="008000"/>
              </a:solidFill>
              <a:latin typeface="Times New Roman" pitchFamily="18" charset="0"/>
            </a:endParaRPr>
          </a:p>
        </p:txBody>
      </p:sp>
      <p:pic>
        <p:nvPicPr>
          <p:cNvPr id="35842" name="Picture 2" descr="C:\Documents and Settings\АМОР\Рабочий стол\1.JPG"/>
          <p:cNvPicPr>
            <a:picLocks noGrp="1" noChangeAspect="1" noChangeArrowheads="1"/>
          </p:cNvPicPr>
          <p:nvPr>
            <p:ph idx="1"/>
          </p:nvPr>
        </p:nvPicPr>
        <p:blipFill>
          <a:blip r:embed="rId2" cstate="print"/>
          <a:srcRect b="29648"/>
          <a:stretch>
            <a:fillRect/>
          </a:stretch>
        </p:blipFill>
        <p:spPr bwMode="auto">
          <a:xfrm>
            <a:off x="214282" y="2357430"/>
            <a:ext cx="4374916" cy="2500330"/>
          </a:xfrm>
          <a:prstGeom prst="rect">
            <a:avLst/>
          </a:prstGeom>
          <a:noFill/>
        </p:spPr>
      </p:pic>
      <p:pic>
        <p:nvPicPr>
          <p:cNvPr id="35843" name="Picture 3" descr="C:\Documents and Settings\АМОР\Рабочий стол\2.JPG"/>
          <p:cNvPicPr>
            <a:picLocks noChangeAspect="1" noChangeArrowheads="1"/>
          </p:cNvPicPr>
          <p:nvPr/>
        </p:nvPicPr>
        <p:blipFill>
          <a:blip r:embed="rId3" cstate="print"/>
          <a:srcRect b="30706"/>
          <a:stretch>
            <a:fillRect/>
          </a:stretch>
        </p:blipFill>
        <p:spPr bwMode="auto">
          <a:xfrm>
            <a:off x="4500562" y="2357430"/>
            <a:ext cx="4171950" cy="242889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285729"/>
            <a:ext cx="7772400" cy="714380"/>
          </a:xfrm>
        </p:spPr>
        <p:txBody>
          <a:bodyPr/>
          <a:lstStyle/>
          <a:p>
            <a:pPr algn="ctr"/>
            <a:r>
              <a:rPr lang="uk-UA" sz="2000" b="0" kern="0" dirty="0" smtClean="0">
                <a:solidFill>
                  <a:srgbClr val="008000"/>
                </a:solidFill>
                <a:latin typeface="Times New Roman" pitchFamily="18" charset="0"/>
                <a:cs typeface="Times New Roman" pitchFamily="18" charset="0"/>
              </a:rPr>
              <a:t>ПРОБЛЕМИ РИБНИХ ГОСПОДАРСТВ МАЛИХ РІЧОК УКРАЇНИ НА ПРИКЛАДІ ПИКІВСЬКОГО РИБЦЕХУ</a:t>
            </a:r>
            <a:endParaRPr lang="ru-RU" sz="2000" b="0" kern="0" dirty="0">
              <a:solidFill>
                <a:srgbClr val="008000"/>
              </a:solidFill>
              <a:latin typeface="Times New Roman" pitchFamily="18" charset="0"/>
              <a:cs typeface="Times New Roman" pitchFamily="18" charset="0"/>
            </a:endParaRPr>
          </a:p>
        </p:txBody>
      </p:sp>
      <p:sp>
        <p:nvSpPr>
          <p:cNvPr id="3" name="Текст 2"/>
          <p:cNvSpPr>
            <a:spLocks noGrp="1"/>
          </p:cNvSpPr>
          <p:nvPr>
            <p:ph type="body" idx="1"/>
          </p:nvPr>
        </p:nvSpPr>
        <p:spPr>
          <a:xfrm>
            <a:off x="722313" y="1142984"/>
            <a:ext cx="7772400" cy="3786213"/>
          </a:xfrm>
        </p:spPr>
        <p:txBody>
          <a:bodyPr/>
          <a:lstStyle/>
          <a:p>
            <a:pPr>
              <a:buFontTx/>
              <a:buChar char="-"/>
            </a:pPr>
            <a:endParaRPr lang="uk-UA" dirty="0" smtClean="0">
              <a:solidFill>
                <a:schemeClr val="tx1">
                  <a:lumMod val="95000"/>
                  <a:lumOff val="5000"/>
                </a:schemeClr>
              </a:solidFill>
            </a:endParaRPr>
          </a:p>
          <a:p>
            <a:pPr>
              <a:buFontTx/>
              <a:buChar char="-"/>
            </a:pPr>
            <a:endParaRPr lang="uk-UA" dirty="0" smtClean="0">
              <a:solidFill>
                <a:schemeClr val="tx1">
                  <a:lumMod val="95000"/>
                  <a:lumOff val="5000"/>
                </a:schemeClr>
              </a:solidFill>
            </a:endParaRPr>
          </a:p>
          <a:p>
            <a:pPr>
              <a:buFontTx/>
              <a:buChar char="-"/>
            </a:pPr>
            <a:endParaRPr lang="uk-UA" dirty="0" smtClean="0">
              <a:solidFill>
                <a:schemeClr val="tx1">
                  <a:lumMod val="95000"/>
                  <a:lumOff val="5000"/>
                </a:schemeClr>
              </a:solidFill>
            </a:endParaRPr>
          </a:p>
          <a:p>
            <a:pPr>
              <a:buFontTx/>
              <a:buChar char="-"/>
            </a:pPr>
            <a:endParaRPr lang="uk-UA" dirty="0" smtClean="0">
              <a:solidFill>
                <a:schemeClr val="tx1">
                  <a:lumMod val="95000"/>
                  <a:lumOff val="5000"/>
                </a:schemeClr>
              </a:solidFill>
              <a:latin typeface="Times New Roman" pitchFamily="18" charset="0"/>
              <a:cs typeface="Times New Roman" pitchFamily="18" charset="0"/>
            </a:endParaRPr>
          </a:p>
          <a:p>
            <a:pPr>
              <a:buFontTx/>
              <a:buChar char="-"/>
            </a:pPr>
            <a:r>
              <a:rPr lang="uk-UA" dirty="0" smtClean="0">
                <a:solidFill>
                  <a:schemeClr val="tx1">
                    <a:lumMod val="95000"/>
                    <a:lumOff val="5000"/>
                  </a:schemeClr>
                </a:solidFill>
                <a:latin typeface="Times New Roman" pitchFamily="18" charset="0"/>
                <a:cs typeface="Times New Roman" pitchFamily="18" charset="0"/>
              </a:rPr>
              <a:t> Забруднення малих річок;</a:t>
            </a:r>
          </a:p>
          <a:p>
            <a:pPr>
              <a:buFontTx/>
              <a:buChar char="-"/>
            </a:pPr>
            <a:r>
              <a:rPr lang="uk-UA" dirty="0" smtClean="0">
                <a:solidFill>
                  <a:schemeClr val="tx1">
                    <a:lumMod val="95000"/>
                    <a:lumOff val="5000"/>
                  </a:schemeClr>
                </a:solidFill>
                <a:latin typeface="Times New Roman" pitchFamily="18" charset="0"/>
                <a:cs typeface="Times New Roman" pitchFamily="18" charset="0"/>
              </a:rPr>
              <a:t>Використання екстенсивних методів господарювання;</a:t>
            </a:r>
          </a:p>
          <a:p>
            <a:pPr>
              <a:buFontTx/>
              <a:buChar char="-"/>
            </a:pPr>
            <a:r>
              <a:rPr lang="uk-UA" dirty="0" smtClean="0">
                <a:solidFill>
                  <a:schemeClr val="tx1">
                    <a:lumMod val="95000"/>
                    <a:lumOff val="5000"/>
                  </a:schemeClr>
                </a:solidFill>
                <a:latin typeface="Times New Roman" pitchFamily="18" charset="0"/>
                <a:cs typeface="Times New Roman" pitchFamily="18" charset="0"/>
              </a:rPr>
              <a:t> Зменшення кількості меліоративних робіт на річці;</a:t>
            </a:r>
          </a:p>
          <a:p>
            <a:pPr>
              <a:buFontTx/>
              <a:buChar char="-"/>
            </a:pPr>
            <a:r>
              <a:rPr lang="uk-UA" dirty="0" smtClean="0">
                <a:solidFill>
                  <a:schemeClr val="tx1">
                    <a:lumMod val="95000"/>
                    <a:lumOff val="5000"/>
                  </a:schemeClr>
                </a:solidFill>
                <a:latin typeface="Times New Roman" pitchFamily="18" charset="0"/>
                <a:cs typeface="Times New Roman" pitchFamily="18" charset="0"/>
              </a:rPr>
              <a:t> Незадовільна якість мальків риб;</a:t>
            </a:r>
          </a:p>
          <a:p>
            <a:pPr>
              <a:buFontTx/>
              <a:buChar char="-"/>
            </a:pPr>
            <a:r>
              <a:rPr lang="uk-UA" dirty="0" smtClean="0">
                <a:solidFill>
                  <a:schemeClr val="tx1">
                    <a:lumMod val="95000"/>
                    <a:lumOff val="5000"/>
                  </a:schemeClr>
                </a:solidFill>
                <a:latin typeface="Times New Roman" pitchFamily="18" charset="0"/>
                <a:cs typeface="Times New Roman" pitchFamily="18" charset="0"/>
              </a:rPr>
              <a:t>Відсутність якісної кормової бази;</a:t>
            </a:r>
          </a:p>
          <a:p>
            <a:pPr>
              <a:buFontTx/>
              <a:buChar char="-"/>
            </a:pPr>
            <a:r>
              <a:rPr lang="uk-UA" dirty="0" smtClean="0">
                <a:solidFill>
                  <a:schemeClr val="tx1">
                    <a:lumMod val="95000"/>
                    <a:lumOff val="5000"/>
                  </a:schemeClr>
                </a:solidFill>
                <a:latin typeface="Times New Roman" pitchFamily="18" charset="0"/>
                <a:cs typeface="Times New Roman" pitchFamily="18" charset="0"/>
              </a:rPr>
              <a:t>Відсутність дипломованих фахівців у галузі рибництва;</a:t>
            </a:r>
          </a:p>
          <a:p>
            <a:pPr>
              <a:buFontTx/>
              <a:buChar char="-"/>
            </a:pPr>
            <a:r>
              <a:rPr lang="uk-UA" dirty="0" smtClean="0">
                <a:solidFill>
                  <a:schemeClr val="tx1">
                    <a:lumMod val="95000"/>
                    <a:lumOff val="5000"/>
                  </a:schemeClr>
                </a:solidFill>
                <a:latin typeface="Times New Roman" pitchFamily="18" charset="0"/>
                <a:cs typeface="Times New Roman" pitchFamily="18" charset="0"/>
              </a:rPr>
              <a:t>Браконьєрство та крадіжки;</a:t>
            </a:r>
          </a:p>
          <a:p>
            <a:pPr>
              <a:buFontTx/>
              <a:buChar char="-"/>
            </a:pPr>
            <a:endParaRPr lang="uk-UA" dirty="0" smtClean="0">
              <a:solidFill>
                <a:schemeClr val="tx1">
                  <a:lumMod val="95000"/>
                  <a:lumOff val="5000"/>
                </a:schemeClr>
              </a:solidFill>
            </a:endParaRPr>
          </a:p>
          <a:p>
            <a:pPr>
              <a:buFontTx/>
              <a:buChar char="-"/>
            </a:pPr>
            <a:endParaRPr lang="uk-UA" dirty="0" smtClean="0">
              <a:solidFill>
                <a:schemeClr val="tx1">
                  <a:lumMod val="95000"/>
                  <a:lumOff val="5000"/>
                </a:schemeClr>
              </a:solidFill>
            </a:endParaRPr>
          </a:p>
        </p:txBody>
      </p:sp>
      <p:sp>
        <p:nvSpPr>
          <p:cNvPr id="6"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20</a:t>
            </a:r>
            <a:endParaRPr lang="uk-UA" sz="1200" b="1" dirty="0">
              <a:solidFill>
                <a:srgbClr val="008000"/>
              </a:solidFill>
              <a:latin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Содержимое 2"/>
          <p:cNvSpPr>
            <a:spLocks noGrp="1"/>
          </p:cNvSpPr>
          <p:nvPr>
            <p:ph idx="1"/>
          </p:nvPr>
        </p:nvSpPr>
        <p:spPr>
          <a:xfrm>
            <a:off x="500034" y="785794"/>
            <a:ext cx="8229600" cy="5840412"/>
          </a:xfrm>
        </p:spPr>
        <p:txBody>
          <a:bodyPr/>
          <a:lstStyle/>
          <a:p>
            <a:pPr indent="449580" algn="just">
              <a:spcAft>
                <a:spcPts val="0"/>
              </a:spcAft>
            </a:pPr>
            <a:r>
              <a:rPr lang="uk-UA" sz="1400" b="1" dirty="0" smtClean="0">
                <a:solidFill>
                  <a:srgbClr val="008000"/>
                </a:solidFill>
              </a:rPr>
              <a:t>Висновки</a:t>
            </a:r>
            <a:r>
              <a:rPr lang="uk-UA" sz="1400" dirty="0" smtClean="0">
                <a:solidFill>
                  <a:srgbClr val="008000"/>
                </a:solidFill>
              </a:rPr>
              <a:t>:</a:t>
            </a:r>
            <a:r>
              <a:rPr lang="uk-UA" sz="1400" dirty="0" smtClean="0"/>
              <a:t> </a:t>
            </a:r>
            <a:r>
              <a:rPr lang="uk-UA" sz="1400" dirty="0" smtClean="0">
                <a:solidFill>
                  <a:srgbClr val="000000"/>
                </a:solidFill>
                <a:latin typeface="Times New Roman"/>
                <a:ea typeface="Times New Roman"/>
                <a:cs typeface="Times New Roman"/>
              </a:rPr>
              <a:t>У даній магістерській кваліфікаційній роботі</a:t>
            </a:r>
            <a:r>
              <a:rPr lang="uk-UA" sz="1400" dirty="0" smtClean="0">
                <a:latin typeface="Times New Roman"/>
                <a:ea typeface="Times New Roman"/>
                <a:cs typeface="Times New Roman"/>
              </a:rPr>
              <a:t>: </a:t>
            </a:r>
            <a:endParaRPr lang="ru-RU" sz="1100" dirty="0" smtClean="0">
              <a:ea typeface="Times New Roman"/>
              <a:cs typeface="Times New Roman"/>
            </a:endParaRPr>
          </a:p>
          <a:p>
            <a:pPr indent="449580" algn="just">
              <a:spcAft>
                <a:spcPts val="0"/>
              </a:spcAft>
            </a:pPr>
            <a:r>
              <a:rPr lang="uk-UA" sz="1400" dirty="0" smtClean="0">
                <a:latin typeface="Times New Roman"/>
                <a:ea typeface="Times New Roman"/>
              </a:rPr>
              <a:t>1. Проаналізовано теоретичний матеріал щодо екологічного контролю якості вод малих річок за допомогою біологічних методів, впливу забруднення водних екосистем на характеристики макрофітів;</a:t>
            </a:r>
            <a:endParaRPr lang="ru-RU" sz="1400" dirty="0" smtClean="0"/>
          </a:p>
          <a:p>
            <a:pPr indent="449580" algn="just">
              <a:spcAft>
                <a:spcPts val="0"/>
              </a:spcAft>
            </a:pPr>
            <a:r>
              <a:rPr lang="uk-UA" sz="1400" dirty="0" smtClean="0">
                <a:latin typeface="Times New Roman"/>
                <a:ea typeface="Times New Roman"/>
              </a:rPr>
              <a:t>2. Здійснено збір потрібних даних на р. </a:t>
            </a:r>
            <a:r>
              <a:rPr lang="uk-UA" sz="1400" dirty="0" err="1" smtClean="0">
                <a:latin typeface="Times New Roman"/>
                <a:ea typeface="Times New Roman"/>
              </a:rPr>
              <a:t>Снивода</a:t>
            </a:r>
            <a:r>
              <a:rPr lang="uk-UA" sz="1400" dirty="0" smtClean="0">
                <a:latin typeface="Times New Roman"/>
                <a:ea typeface="Times New Roman"/>
              </a:rPr>
              <a:t> для розрахунків;</a:t>
            </a:r>
            <a:endParaRPr lang="ru-RU" sz="1400" dirty="0" smtClean="0"/>
          </a:p>
          <a:p>
            <a:pPr indent="449580" algn="just">
              <a:spcAft>
                <a:spcPts val="0"/>
              </a:spcAft>
            </a:pPr>
            <a:r>
              <a:rPr lang="uk-UA" sz="1400" dirty="0" smtClean="0">
                <a:latin typeface="Times New Roman"/>
                <a:ea typeface="Times New Roman"/>
              </a:rPr>
              <a:t>3. Розраховано </a:t>
            </a:r>
            <a:r>
              <a:rPr lang="uk-UA" sz="1400" dirty="0" smtClean="0">
                <a:solidFill>
                  <a:srgbClr val="000000"/>
                </a:solidFill>
                <a:latin typeface="Times New Roman"/>
                <a:ea typeface="Times New Roman"/>
              </a:rPr>
              <a:t>продукцію вищих водних рослин та їх співтовариств, винесення азоту, фосфору та пестицидів поверхневим стоком з сільськогосподарських угідь, що знаходяться на території водозбірного басейну річки;</a:t>
            </a:r>
            <a:endParaRPr lang="ru-RU" sz="1400" dirty="0" smtClean="0"/>
          </a:p>
          <a:p>
            <a:pPr indent="449580" algn="just">
              <a:spcAft>
                <a:spcPts val="0"/>
              </a:spcAft>
            </a:pPr>
            <a:r>
              <a:rPr lang="uk-UA" sz="1400" dirty="0" smtClean="0">
                <a:solidFill>
                  <a:srgbClr val="000000"/>
                </a:solidFill>
                <a:latin typeface="Times New Roman"/>
                <a:ea typeface="Times New Roman"/>
              </a:rPr>
              <a:t>4. Охарактеризовано ряску малу як </a:t>
            </a:r>
            <a:r>
              <a:rPr lang="uk-UA" sz="1400" dirty="0" err="1" smtClean="0">
                <a:solidFill>
                  <a:srgbClr val="000000"/>
                </a:solidFill>
                <a:latin typeface="Times New Roman"/>
                <a:ea typeface="Times New Roman"/>
              </a:rPr>
              <a:t>біоіндикатор</a:t>
            </a:r>
            <a:r>
              <a:rPr lang="uk-UA" sz="1400" dirty="0" smtClean="0">
                <a:solidFill>
                  <a:srgbClr val="000000"/>
                </a:solidFill>
                <a:latin typeface="Times New Roman"/>
                <a:ea typeface="Times New Roman"/>
              </a:rPr>
              <a:t>;</a:t>
            </a:r>
            <a:endParaRPr lang="ru-RU" sz="1400" dirty="0" smtClean="0"/>
          </a:p>
          <a:p>
            <a:pPr indent="449580" algn="just">
              <a:spcAft>
                <a:spcPts val="0"/>
              </a:spcAft>
            </a:pPr>
            <a:r>
              <a:rPr lang="uk-UA" sz="1400" dirty="0" smtClean="0">
                <a:solidFill>
                  <a:srgbClr val="000000"/>
                </a:solidFill>
                <a:latin typeface="Times New Roman"/>
                <a:ea typeface="Times New Roman"/>
              </a:rPr>
              <a:t>5. Розроблено природоохоронні заходи та заходи боротьби з надзвичайними екологічними ситуаціями.</a:t>
            </a:r>
            <a:endParaRPr lang="ru-RU" sz="1400" dirty="0" smtClean="0"/>
          </a:p>
          <a:p>
            <a:pPr indent="450215" algn="just">
              <a:spcAft>
                <a:spcPts val="0"/>
              </a:spcAft>
            </a:pPr>
            <a:r>
              <a:rPr lang="uk-UA" sz="1400" dirty="0" smtClean="0">
                <a:latin typeface="Times New Roman"/>
                <a:ea typeface="Times New Roman"/>
                <a:cs typeface="Times New Roman"/>
              </a:rPr>
              <a:t>В результаті виконання даної</a:t>
            </a:r>
            <a:r>
              <a:rPr lang="uk-UA" sz="1400" b="1" dirty="0" smtClean="0">
                <a:latin typeface="Times New Roman"/>
                <a:ea typeface="Times New Roman"/>
                <a:cs typeface="Times New Roman"/>
              </a:rPr>
              <a:t> </a:t>
            </a:r>
            <a:r>
              <a:rPr lang="uk-UA" sz="1400" dirty="0" smtClean="0">
                <a:latin typeface="Times New Roman"/>
                <a:ea typeface="Times New Roman"/>
                <a:cs typeface="Times New Roman"/>
              </a:rPr>
              <a:t>магістерської кваліфікаційної роботи було спрощено екологічний контроль якості поверхневих вод рівнинних річок за допомогою макрофітів. Цього було </a:t>
            </a:r>
            <a:r>
              <a:rPr lang="uk-UA" sz="1400" dirty="0" err="1" smtClean="0">
                <a:latin typeface="Times New Roman"/>
                <a:ea typeface="Times New Roman"/>
                <a:cs typeface="Times New Roman"/>
              </a:rPr>
              <a:t>досягнено</a:t>
            </a:r>
            <a:r>
              <a:rPr lang="uk-UA" sz="1400" dirty="0" smtClean="0">
                <a:latin typeface="Times New Roman"/>
                <a:ea typeface="Times New Roman"/>
                <a:cs typeface="Times New Roman"/>
              </a:rPr>
              <a:t> при використанні біологічних методів оцінювання якості води за допомогою макрофітів.</a:t>
            </a:r>
            <a:endParaRPr lang="ru-RU" sz="1100" dirty="0" smtClean="0">
              <a:ea typeface="Times New Roman"/>
              <a:cs typeface="Times New Roman"/>
            </a:endParaRPr>
          </a:p>
          <a:p>
            <a:pPr indent="449580" algn="just">
              <a:spcAft>
                <a:spcPts val="0"/>
              </a:spcAft>
            </a:pPr>
            <a:r>
              <a:rPr lang="uk-UA" sz="1400" dirty="0" smtClean="0">
                <a:solidFill>
                  <a:srgbClr val="000000"/>
                </a:solidFill>
                <a:latin typeface="Times New Roman"/>
                <a:ea typeface="Times New Roman"/>
                <a:cs typeface="Times New Roman"/>
              </a:rPr>
              <a:t>Магістерська кваліфікаційна робота має достатню актуальність, оскільки в Україні все більш нагальною стає проблема забруднення вод малих річок, у роботі описано та проведено дослідження за допомогою біологічних методів контролю, що мають достатню легкість та швидкість проведення і дають відносно точні результати.</a:t>
            </a:r>
            <a:endParaRPr lang="ru-RU" sz="1100" dirty="0" smtClean="0">
              <a:ea typeface="Times New Roman"/>
              <a:cs typeface="Times New Roman"/>
            </a:endParaRPr>
          </a:p>
          <a:p>
            <a:r>
              <a:rPr lang="uk-UA" sz="1400" dirty="0" smtClean="0">
                <a:solidFill>
                  <a:srgbClr val="000000"/>
                </a:solidFill>
                <a:latin typeface="Times New Roman"/>
                <a:ea typeface="Times New Roman"/>
              </a:rPr>
              <a:t>На даний момент використання ресурсів р. </a:t>
            </a:r>
            <a:r>
              <a:rPr lang="uk-UA" sz="1400" dirty="0" err="1" smtClean="0">
                <a:solidFill>
                  <a:srgbClr val="000000"/>
                </a:solidFill>
                <a:latin typeface="Times New Roman"/>
                <a:ea typeface="Times New Roman"/>
              </a:rPr>
              <a:t>Снивода</a:t>
            </a:r>
            <a:r>
              <a:rPr lang="uk-UA" sz="1400" dirty="0" smtClean="0">
                <a:solidFill>
                  <a:srgbClr val="000000"/>
                </a:solidFill>
                <a:latin typeface="Times New Roman"/>
                <a:ea typeface="Times New Roman"/>
              </a:rPr>
              <a:t> без капіталовкладень є прибутковим, але це тимчасово, оскільки з часом ресурси річки вичерпаються і доведеться проводити низку природоохоронних заходів. У цей період буде спостерігатися зниження економічного ефекту.</a:t>
            </a:r>
            <a:endParaRPr lang="ru-RU" sz="2200" dirty="0" smtClean="0">
              <a:latin typeface="Times New Roman" pitchFamily="18" charset="0"/>
              <a:cs typeface="Times New Roman" pitchFamily="18" charset="0"/>
            </a:endParaRPr>
          </a:p>
        </p:txBody>
      </p:sp>
      <p:sp>
        <p:nvSpPr>
          <p:cNvPr id="15363" name="Овал 3"/>
          <p:cNvSpPr>
            <a:spLocks noChangeArrowheads="1"/>
          </p:cNvSpPr>
          <p:nvPr/>
        </p:nvSpPr>
        <p:spPr bwMode="auto">
          <a:xfrm>
            <a:off x="8643938" y="0"/>
            <a:ext cx="500062" cy="500063"/>
          </a:xfrm>
          <a:prstGeom prst="ellipse">
            <a:avLst/>
          </a:prstGeom>
          <a:noFill/>
          <a:ln w="25400" algn="ctr">
            <a:solidFill>
              <a:srgbClr val="008000"/>
            </a:solidFill>
            <a:round/>
            <a:headEnd/>
            <a:tailEnd/>
          </a:ln>
        </p:spPr>
        <p:txBody>
          <a:bodyPr anchor="ctr"/>
          <a:lstStyle/>
          <a:p>
            <a:pPr algn="ctr"/>
            <a:r>
              <a:rPr lang="uk-UA" sz="1200" b="1" dirty="0" smtClean="0">
                <a:solidFill>
                  <a:srgbClr val="008000"/>
                </a:solidFill>
                <a:latin typeface="Times New Roman" pitchFamily="18" charset="0"/>
              </a:rPr>
              <a:t>21</a:t>
            </a:r>
            <a:endParaRPr lang="uk-UA" sz="1200" b="1" dirty="0">
              <a:solidFill>
                <a:srgbClr val="008000"/>
              </a:solidFill>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804</TotalTime>
  <Words>1673</Words>
  <PresentationFormat>Экран (4:3)</PresentationFormat>
  <Paragraphs>340</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Слайд 1</vt:lpstr>
      <vt:lpstr>Слайд 2</vt:lpstr>
      <vt:lpstr>Екологічний контроль – це діяльність відповідних суб'єктів, спрямована на забезпечення додержання вимог законодавства про охорону навколишнього природного середовища всіма державними органами, підприємствами, установами, організаціями, громадянами.   Контроль за користуванням і охороною вод та відтворенням водних ресурсів буває державний та громадський. Його завдання полягає в забезпеченні дотримання усіма юридичними та фізичними особами вимог водного законодавства. </vt:lpstr>
      <vt:lpstr>Біоіндикація — метод оцінки якості води та екологічного стану водойми за складом видів-індикаторів або структурними показниками угруповань.    Водні макрофіти — це збірна група, яка поєднує крупні рослини (видимі неозброєним оком), що належать до різних систематичних груп, та існування яких тісно пов'язане з водою. До них належать деякі водорості, мохи, папороті, плауни, хвощі та квіткові рослини, що здатні рости в умовах водного середовища або надлишкового зволоження (мешкають як безпосередньо у воді, так і в прибережній зоні).   Водні макрофіти здійснюють вплив на якісний стан води, поглинаючи біогенні елементи, іони важких металів, радіонукліди.  </vt:lpstr>
      <vt:lpstr>Методи оцінювання екологічного стану водойми за характеристиками макрофітів</vt:lpstr>
      <vt:lpstr>Методи оцінювання екологічного стану водойми за характеристиками макрофітів</vt:lpstr>
      <vt:lpstr>Слайд 7</vt:lpstr>
      <vt:lpstr>Слайд 8</vt:lpstr>
      <vt:lpstr>Слайд 9</vt:lpstr>
      <vt:lpstr>Слайд 10</vt:lpstr>
      <vt:lpstr>Винесення азоту та фосфору з 1 га сільськогосподарських угідь поверхнево-схиловим стоком у різних фізико-географічних умовах</vt:lpstr>
      <vt:lpstr>Винесення пестицидів з поверхневим стоком у різних фізико-географічних умовах (верхня межа коливань)</vt:lpstr>
      <vt:lpstr>Біоіндикація якості водного середовища за допомогою родини ряскових</vt:lpstr>
      <vt:lpstr>Наступним етапом було приготування на предметному склі препарату листків ряски малої (Lemna minor). Фарбування препаратом сафроніном, під мікроскопом проведений облік забарвлених клітин, виділено специфічні реакції. Таким чином ми визначимо показник фітотоксичності. Фітотоксичність – це здатність токсичних речовин, наявних у ґрунті, воді, повітрі тощо чинити отруйну (токсичну) дію на рослину. </vt:lpstr>
      <vt:lpstr>Біотестування за допомогою представника родини ряскових</vt:lpstr>
      <vt:lpstr>Результати після 72-ох годин проведення експерименту представлені у таблиці 1</vt:lpstr>
      <vt:lpstr>Продовження таблиці 1</vt:lpstr>
      <vt:lpstr>Розробка природоохоронних заходів для річки Снивода</vt:lpstr>
      <vt:lpstr>Приклади типів біоплато (біологічних ставків), які можуть бути використані для покращення стану води в річці Снивода</vt:lpstr>
      <vt:lpstr>ПРОБЛЕМИ РИБНИХ ГОСПОДАРСТВ МАЛИХ РІЧОК УКРАЇНИ НА ПРИКЛАДІ ПИКІВСЬКОГО РИБЦЕХУ</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Яна</cp:lastModifiedBy>
  <cp:revision>79</cp:revision>
  <dcterms:modified xsi:type="dcterms:W3CDTF">2015-11-10T15:57:33Z</dcterms:modified>
</cp:coreProperties>
</file>