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67" r:id="rId5"/>
    <p:sldId id="268" r:id="rId6"/>
    <p:sldId id="261" r:id="rId7"/>
    <p:sldId id="262" r:id="rId8"/>
    <p:sldId id="263" r:id="rId9"/>
    <p:sldId id="269" r:id="rId10"/>
    <p:sldId id="270" r:id="rId11"/>
    <p:sldId id="271" r:id="rId12"/>
    <p:sldId id="272" r:id="rId13"/>
    <p:sldId id="273" r:id="rId14"/>
    <p:sldId id="274" r:id="rId15"/>
    <p:sldId id="275" r:id="rId16"/>
    <p:sldId id="276" r:id="rId17"/>
    <p:sldId id="277"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213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59B5B592-DE6A-4670-9453-74F4D9F729AA}"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E9007E1-7E4E-45DC-BF92-4A875606A16E}" type="slidenum">
              <a:rPr lang="ru-RU" smtClean="0"/>
              <a:pPr/>
              <a:t>‹#›</a:t>
            </a:fld>
            <a:endParaRPr lang="ru-RU"/>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8DADA1-0591-4968-B69F-551637D61DD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484F6CB-5643-4ED1-AED8-71D50891BCF7}" type="slidenum">
              <a:rPr lang="ru-RU" smtClean="0"/>
              <a:pPr/>
              <a:t>‹#›</a:t>
            </a:fld>
            <a:endParaRPr lang="ru-RU"/>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DFCB28D-4373-4EE2-98D2-CF8D40C80A4B}" type="slidenum">
              <a:rPr lang="ru-RU" smtClean="0"/>
              <a:pPr/>
              <a:t>‹#›</a:t>
            </a:fld>
            <a:endParaRPr lang="ru-RU"/>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BDE379B-C425-4729-8A14-189B323F8B47}" type="slidenum">
              <a:rPr lang="ru-RU" smtClean="0"/>
              <a:pPr/>
              <a:t>‹#›</a:t>
            </a:fld>
            <a:endParaRPr lang="ru-RU"/>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14B9FE2-D87F-45CD-85DA-4A13A3F3E6AE}" type="slidenum">
              <a:rPr lang="ru-RU" smtClean="0"/>
              <a:pPr/>
              <a:t>‹#›</a:t>
            </a:fld>
            <a:endParaRPr lang="ru-RU"/>
          </a:p>
        </p:txBody>
      </p:sp>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F83772-909A-47AC-A4C1-35DD1F13B7CF}" type="slidenum">
              <a:rPr lang="ru-RU" smtClean="0"/>
              <a:pPr/>
              <a:t>‹#›</a:t>
            </a:fld>
            <a:endParaRPr lang="ru-RU"/>
          </a:p>
        </p:txBody>
      </p:sp>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8C5BBE51-6CD0-410E-A3A2-2EFAFF86E767}"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E312456-746B-4659-9D7A-6741EBA6A84A}" type="slidenum">
              <a:rPr lang="ru-RU" smtClean="0"/>
              <a:pPr/>
              <a:t>‹#›</a:t>
            </a:fld>
            <a:endParaRPr lang="ru-RU"/>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85ED79B-C3B1-4C7F-A9FD-419E036A0058}" type="slidenum">
              <a:rPr lang="ru-RU" smtClean="0"/>
              <a:pPr/>
              <a:t>‹#›</a:t>
            </a:fld>
            <a:endParaRPr lang="ru-RU"/>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EA67438-73E3-4EA7-9740-B294ED125115}"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wip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250825" y="274638"/>
            <a:ext cx="8435975" cy="5386387"/>
          </a:xfrm>
        </p:spPr>
        <p:txBody>
          <a:bodyPr/>
          <a:lstStyle/>
          <a:p>
            <a:r>
              <a:rPr lang="uk-UA" b="1" cap="all" dirty="0">
                <a:solidFill>
                  <a:schemeClr val="tx2"/>
                </a:solidFill>
                <a:latin typeface="Times New Roman" pitchFamily="18" charset="0"/>
                <a:cs typeface="Times New Roman" pitchFamily="18" charset="0"/>
              </a:rPr>
              <a:t>Управління формуванням і використанням основних засобів</a:t>
            </a:r>
            <a:r>
              <a:rPr lang="uk-UA" b="1" dirty="0">
                <a:solidFill>
                  <a:schemeClr val="tx2"/>
                </a:solidFill>
                <a:latin typeface="Times New Roman" pitchFamily="18" charset="0"/>
                <a:cs typeface="Times New Roman" pitchFamily="18" charset="0"/>
              </a:rPr>
              <a:t/>
            </a:r>
            <a:br>
              <a:rPr lang="uk-UA" b="1" dirty="0">
                <a:solidFill>
                  <a:schemeClr val="tx2"/>
                </a:solidFill>
                <a:latin typeface="Times New Roman" pitchFamily="18" charset="0"/>
                <a:cs typeface="Times New Roman" pitchFamily="18" charset="0"/>
              </a:rPr>
            </a:br>
            <a:endParaRPr lang="ru-RU" sz="2800" b="1" dirty="0"/>
          </a:p>
        </p:txBody>
      </p:sp>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395288" y="358866"/>
            <a:ext cx="8208962" cy="6186309"/>
          </a:xfrm>
          <a:prstGeom prst="rect">
            <a:avLst/>
          </a:prstGeom>
          <a:noFill/>
          <a:ln w="9525">
            <a:noFill/>
            <a:miter lim="800000"/>
            <a:headEnd/>
            <a:tailEnd/>
          </a:ln>
          <a:effectLst/>
        </p:spPr>
        <p:txBody>
          <a:bodyPr anchor="ctr">
            <a:spAutoFit/>
          </a:bodyPr>
          <a:lstStyle/>
          <a:p>
            <a:r>
              <a:rPr lang="uk-UA" b="1" dirty="0"/>
              <a:t>Метою дипломної роботи </a:t>
            </a:r>
            <a:r>
              <a:rPr lang="uk-UA" dirty="0"/>
              <a:t>є дослідження основних засад управління основними засобами та підвищення ефективності їх управління</a:t>
            </a:r>
            <a:r>
              <a:rPr lang="uk-UA" dirty="0" smtClean="0"/>
              <a:t>.</a:t>
            </a:r>
          </a:p>
          <a:p>
            <a:endParaRPr lang="uk-UA" dirty="0"/>
          </a:p>
          <a:p>
            <a:r>
              <a:rPr lang="uk-UA" b="1" dirty="0"/>
              <a:t>Об’єктом дослідження </a:t>
            </a:r>
            <a:r>
              <a:rPr lang="uk-UA" dirty="0"/>
              <a:t>є процес управління основними засобами                ПАТ «Білоцерківська книжкова фабрика</a:t>
            </a:r>
            <a:r>
              <a:rPr lang="uk-UA" dirty="0" smtClean="0"/>
              <a:t>».</a:t>
            </a:r>
          </a:p>
          <a:p>
            <a:endParaRPr lang="uk-UA" dirty="0"/>
          </a:p>
          <a:p>
            <a:r>
              <a:rPr lang="uk-UA" b="1" dirty="0"/>
              <a:t>Предметом дослідження </a:t>
            </a:r>
            <a:r>
              <a:rPr lang="uk-UA" dirty="0"/>
              <a:t>є механізм та методи управління основними засобами досліджуваного підприємства</a:t>
            </a:r>
            <a:r>
              <a:rPr lang="uk-UA" dirty="0" smtClean="0"/>
              <a:t>.</a:t>
            </a:r>
          </a:p>
          <a:p>
            <a:endParaRPr lang="uk-UA" dirty="0"/>
          </a:p>
          <a:p>
            <a:r>
              <a:rPr lang="uk-UA" b="1" dirty="0" smtClean="0"/>
              <a:t>Завдання:</a:t>
            </a:r>
            <a:endParaRPr lang="uk-UA" b="1" dirty="0"/>
          </a:p>
          <a:p>
            <a:r>
              <a:rPr lang="uk-UA" dirty="0"/>
              <a:t>- дослідити сутність та класифікацію основних засобів;</a:t>
            </a:r>
          </a:p>
          <a:p>
            <a:r>
              <a:rPr lang="uk-UA" dirty="0"/>
              <a:t>- визначити методи управління основних засобів;</a:t>
            </a:r>
          </a:p>
          <a:p>
            <a:r>
              <a:rPr lang="uk-UA" dirty="0"/>
              <a:t>- дослідити методику оцінки основних засобів;</a:t>
            </a:r>
          </a:p>
          <a:p>
            <a:r>
              <a:rPr lang="uk-UA" dirty="0"/>
              <a:t>- проаналізувати результати діяльності ПАТ «Білоцерківська книжкова фабрика» за 2011-2013 рр. та зробити оцінку основних економічних і фінансових показників;</a:t>
            </a:r>
          </a:p>
          <a:p>
            <a:r>
              <a:rPr lang="uk-UA" dirty="0"/>
              <a:t>- дослідити склад, структуру та ефективність використання основних засобів ПАТ «Білоцерківська книжкова фабрика»;</a:t>
            </a:r>
          </a:p>
          <a:p>
            <a:r>
              <a:rPr lang="uk-UA" dirty="0"/>
              <a:t>- охарактеризувати організаційну структуру управління підприємством і виявити позитивні і негативні аспекти в системі управління;</a:t>
            </a:r>
          </a:p>
          <a:p>
            <a:r>
              <a:rPr lang="uk-UA" dirty="0"/>
              <a:t>- розглянути напрямки підвищення ефективності управління основними засобами ПАТ «Білоцерківська книжкова фабрика».</a:t>
            </a:r>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 name="Rectangle 20"/>
          <p:cNvSpPr>
            <a:spLocks noChangeArrowheads="1"/>
          </p:cNvSpPr>
          <p:nvPr/>
        </p:nvSpPr>
        <p:spPr bwMode="auto">
          <a:xfrm>
            <a:off x="0" y="1727200"/>
            <a:ext cx="9144000" cy="0"/>
          </a:xfrm>
          <a:prstGeom prst="rect">
            <a:avLst/>
          </a:prstGeom>
          <a:noFill/>
          <a:ln w="9525">
            <a:noFill/>
            <a:miter lim="800000"/>
            <a:headEnd/>
            <a:tailEnd/>
          </a:ln>
          <a:effectLst/>
        </p:spPr>
        <p:txBody>
          <a:bodyPr wrap="none" anchor="ctr">
            <a:spAutoFit/>
          </a:bodyPr>
          <a:lstStyle/>
          <a:p>
            <a:endParaRPr lang="uk-UA"/>
          </a:p>
        </p:txBody>
      </p:sp>
      <p:graphicFrame>
        <p:nvGraphicFramePr>
          <p:cNvPr id="22" name="Таблица 21"/>
          <p:cNvGraphicFramePr>
            <a:graphicFrameLocks noGrp="1"/>
          </p:cNvGraphicFramePr>
          <p:nvPr/>
        </p:nvGraphicFramePr>
        <p:xfrm>
          <a:off x="467545" y="692696"/>
          <a:ext cx="8208912" cy="5948349"/>
        </p:xfrm>
        <a:graphic>
          <a:graphicData uri="http://schemas.openxmlformats.org/drawingml/2006/table">
            <a:tbl>
              <a:tblPr/>
              <a:tblGrid>
                <a:gridCol w="1934574"/>
                <a:gridCol w="6274338"/>
              </a:tblGrid>
              <a:tr h="57930">
                <a:tc>
                  <a:txBody>
                    <a:bodyPr/>
                    <a:lstStyle/>
                    <a:p>
                      <a:pPr marL="36195" marR="36195" algn="ctr">
                        <a:spcAft>
                          <a:spcPts val="0"/>
                        </a:spcAft>
                      </a:pPr>
                      <a:r>
                        <a:rPr lang="uk-UA" sz="900" dirty="0">
                          <a:latin typeface="Times New Roman"/>
                          <a:ea typeface="Times New Roman"/>
                          <a:cs typeface="Times New Roman"/>
                        </a:rPr>
                        <a:t>Автор підходу</a:t>
                      </a:r>
                      <a:endParaRPr lang="uk-UA" sz="900" dirty="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pPr>
                      <a:r>
                        <a:rPr lang="uk-UA" sz="900">
                          <a:latin typeface="Times New Roman"/>
                          <a:ea typeface="Times New Roman"/>
                          <a:cs typeface="Times New Roman"/>
                        </a:rPr>
                        <a:t>Визначення</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130">
                <a:tc>
                  <a:txBody>
                    <a:bodyPr/>
                    <a:lstStyle/>
                    <a:p>
                      <a:pPr marL="36195" marR="36195">
                        <a:spcAft>
                          <a:spcPts val="0"/>
                        </a:spcAft>
                      </a:pPr>
                      <a:r>
                        <a:rPr lang="uk-UA" sz="900" dirty="0" err="1">
                          <a:latin typeface="Times New Roman"/>
                          <a:ea typeface="Times New Roman"/>
                          <a:cs typeface="Times New Roman"/>
                        </a:rPr>
                        <a:t>Бабаєв</a:t>
                      </a:r>
                      <a:r>
                        <a:rPr lang="uk-UA" sz="900" dirty="0">
                          <a:latin typeface="Times New Roman"/>
                          <a:ea typeface="Times New Roman"/>
                          <a:cs typeface="Times New Roman"/>
                        </a:rPr>
                        <a:t> Ю. А.</a:t>
                      </a:r>
                      <a:endParaRPr lang="uk-UA" sz="900" dirty="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 це частина майна, використовувана як засоби праці при виробництві продукції, виконанні робіт або наданні послуг або для управління організацією протягом періоду, що перевищує 12 місяців, або звичайний операційний цикл, якщо він перевищує 12 місяців.</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566">
                <a:tc>
                  <a:txBody>
                    <a:bodyPr/>
                    <a:lstStyle/>
                    <a:p>
                      <a:pPr marL="36195" marR="36195">
                        <a:spcAft>
                          <a:spcPts val="0"/>
                        </a:spcAft>
                      </a:pPr>
                      <a:r>
                        <a:rPr lang="uk-UA" sz="900">
                          <a:latin typeface="Times New Roman"/>
                          <a:ea typeface="Times New Roman"/>
                          <a:cs typeface="Times New Roman"/>
                        </a:rPr>
                        <a:t>Бабяк Н. Д. </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900">
                          <a:latin typeface="Times New Roman"/>
                          <a:ea typeface="Times New Roman"/>
                          <a:cs typeface="Times New Roman"/>
                        </a:rPr>
                        <a:t>Основні засоби – засоби праці, що є матеріально-речовими елементами, грошовим вираженням яких є основні виробничі і невиробничі фонди.</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130">
                <a:tc>
                  <a:txBody>
                    <a:bodyPr/>
                    <a:lstStyle/>
                    <a:p>
                      <a:pPr marL="36195" marR="36195">
                        <a:spcAft>
                          <a:spcPts val="0"/>
                        </a:spcAft>
                      </a:pPr>
                      <a:r>
                        <a:rPr lang="uk-UA" sz="900">
                          <a:latin typeface="Times New Roman"/>
                          <a:ea typeface="Times New Roman"/>
                          <a:cs typeface="Times New Roman"/>
                        </a:rPr>
                        <a:t>Безруких П. С.</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dirty="0">
                          <a:latin typeface="Times New Roman"/>
                          <a:ea typeface="Times New Roman"/>
                          <a:cs typeface="Times New Roman"/>
                        </a:rPr>
                        <a:t>Основні засоби є сукупністю матеріально-речових об'єктів і цінностей, що діють в незмінній натуральній формі протягом тривалого періоду. Це засоби, що створюють матеріально-технічну основу і умови виробничо-господарської діяльності підприємства.</a:t>
                      </a:r>
                      <a:endParaRPr lang="uk-UA" sz="900" dirty="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14">
                <a:tc>
                  <a:txBody>
                    <a:bodyPr/>
                    <a:lstStyle/>
                    <a:p>
                      <a:pPr marL="36195" marR="36195">
                        <a:spcAft>
                          <a:spcPts val="0"/>
                        </a:spcAft>
                      </a:pPr>
                      <a:r>
                        <a:rPr lang="uk-UA" sz="900">
                          <a:latin typeface="Times New Roman"/>
                          <a:ea typeface="Times New Roman"/>
                          <a:cs typeface="Times New Roman"/>
                        </a:rPr>
                        <a:t>Борисов А. Б. </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 засоби праці виробничого та невиробничого призначення. Характерною особливістю основних засобів є участь в процесі виробництва тривалий час, протягом багатьох циклів, при збереженні основних властивостей і первинної форми, при цьому поступове зношування і їх вартість переноситься на продукцію, що виготовляється.</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848">
                <a:tc>
                  <a:txBody>
                    <a:bodyPr/>
                    <a:lstStyle/>
                    <a:p>
                      <a:pPr marL="36195" marR="36195">
                        <a:spcAft>
                          <a:spcPts val="0"/>
                        </a:spcAft>
                      </a:pPr>
                      <a:r>
                        <a:rPr lang="uk-UA" sz="900">
                          <a:latin typeface="Times New Roman"/>
                          <a:ea typeface="Times New Roman"/>
                          <a:cs typeface="Times New Roman"/>
                        </a:rPr>
                        <a:t>Бойко В. М.,</a:t>
                      </a:r>
                      <a:endParaRPr lang="uk-UA" sz="900">
                        <a:latin typeface="Times New Roman"/>
                        <a:ea typeface="Times New Roman"/>
                        <a:cs typeface="Courier New"/>
                      </a:endParaRPr>
                    </a:p>
                    <a:p>
                      <a:pPr marL="36195" marR="36195">
                        <a:spcAft>
                          <a:spcPts val="0"/>
                        </a:spcAft>
                      </a:pPr>
                      <a:r>
                        <a:rPr lang="uk-UA" sz="900">
                          <a:latin typeface="Times New Roman"/>
                          <a:ea typeface="Times New Roman"/>
                          <a:cs typeface="Times New Roman"/>
                        </a:rPr>
                        <a:t>Вашків П. Г.</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 сукупність засобів праці, які функціонують у сфері матеріального виробництва в незмінній натуральній формі протягом тривалого часу та переносять свою вартість на заново створений продукт частинами в міру їх зношення.</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14">
                <a:tc>
                  <a:txBody>
                    <a:bodyPr/>
                    <a:lstStyle/>
                    <a:p>
                      <a:pPr marL="36195" marR="36195">
                        <a:spcAft>
                          <a:spcPts val="0"/>
                        </a:spcAft>
                      </a:pPr>
                      <a:r>
                        <a:rPr lang="uk-UA" sz="900">
                          <a:latin typeface="Times New Roman"/>
                          <a:ea typeface="Times New Roman"/>
                          <a:cs typeface="Times New Roman"/>
                        </a:rPr>
                        <a:t>Бутинець Ф. Ф. Василенко Ю. А., Чебанова Н. В. Коваленко А. М. Хом’як Р. Л.</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 матеріальні активи, які підприємство утримує з метою використання їх у процесі виробництва або постачання товарів, надання послуг, здавання в оренду іншим особам або для здійснення адміністративних і соціально-культурних функцій, очікуваний строк корисного використання (експлуатації) яких більше одного року (або операційного циклу, якщо він перевищує один рік).</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566">
                <a:tc>
                  <a:txBody>
                    <a:bodyPr/>
                    <a:lstStyle/>
                    <a:p>
                      <a:pPr marL="36195" marR="36195">
                        <a:spcAft>
                          <a:spcPts val="0"/>
                        </a:spcAft>
                      </a:pPr>
                      <a:endParaRPr lang="uk-UA" sz="900">
                        <a:latin typeface="Times New Roman"/>
                        <a:ea typeface="Times New Roman"/>
                        <a:cs typeface="Times New Roman"/>
                      </a:endParaRPr>
                    </a:p>
                    <a:p>
                      <a:pPr marL="36195" marR="36195">
                        <a:spcAft>
                          <a:spcPts val="0"/>
                        </a:spcAft>
                      </a:pPr>
                      <a:r>
                        <a:rPr lang="uk-UA" sz="900">
                          <a:latin typeface="Times New Roman"/>
                          <a:ea typeface="Times New Roman"/>
                          <a:cs typeface="Times New Roman"/>
                        </a:rPr>
                        <a:t>Грабова Н. Н.</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900">
                          <a:latin typeface="Times New Roman"/>
                          <a:ea typeface="Times New Roman"/>
                          <a:cs typeface="Times New Roman"/>
                        </a:rPr>
                        <a:t>Основні засоби – це матеріальні активи, що функціонують в натуральній формі як у виробничій сфері, так і в невиробничій протягом довгого часу (більш за один рік).</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7979">
                <a:tc>
                  <a:txBody>
                    <a:bodyPr/>
                    <a:lstStyle/>
                    <a:p>
                      <a:pPr marL="36195" marR="36195">
                        <a:spcAft>
                          <a:spcPts val="0"/>
                        </a:spcAft>
                      </a:pPr>
                      <a:r>
                        <a:rPr lang="uk-UA" sz="900">
                          <a:latin typeface="Times New Roman"/>
                          <a:ea typeface="Times New Roman"/>
                          <a:cs typeface="Times New Roman"/>
                        </a:rPr>
                        <a:t>Дем'яненко М. Я. </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900">
                          <a:latin typeface="Times New Roman"/>
                          <a:ea typeface="Times New Roman"/>
                          <a:cs typeface="Times New Roman"/>
                        </a:rPr>
                        <a:t>Основні засоби – це термін бухгалтерського обліку, синонім економічного поняття «необоротні матеріальні активи» (засоби виробництва, матеріальні активи, які підприємство утримує з метою використання їх у процесі діяльності або для здійснення адміністративних і соціальних функцій, що використовуються протягом тривалого періоду і поступово переносять свою вартість на продукцію у міру зношення); матеріальні цінності (виробниче майно), що споживається у виробничому процесі, тобто фізичний капітал.</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566">
                <a:tc>
                  <a:txBody>
                    <a:bodyPr/>
                    <a:lstStyle/>
                    <a:p>
                      <a:pPr marL="36195" marR="36195">
                        <a:spcAft>
                          <a:spcPts val="0"/>
                        </a:spcAft>
                      </a:pPr>
                      <a:endParaRPr lang="uk-UA" sz="900">
                        <a:latin typeface="Times New Roman"/>
                        <a:ea typeface="Times New Roman"/>
                        <a:cs typeface="Times New Roman"/>
                      </a:endParaRPr>
                    </a:p>
                    <a:p>
                      <a:pPr marL="36195" marR="36195">
                        <a:spcAft>
                          <a:spcPts val="0"/>
                        </a:spcAft>
                      </a:pPr>
                      <a:r>
                        <a:rPr lang="uk-UA" sz="900">
                          <a:latin typeface="Times New Roman"/>
                          <a:ea typeface="Times New Roman"/>
                          <a:cs typeface="Times New Roman"/>
                        </a:rPr>
                        <a:t>Кужельний Н. В.</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900">
                          <a:latin typeface="Times New Roman"/>
                          <a:ea typeface="Times New Roman"/>
                          <a:cs typeface="Times New Roman"/>
                        </a:rPr>
                        <a:t>Основні засоби – сукупність матеріально-суттєвих цінностей, діючих в натуральній формі і протягом як матеріального виробництва, так і в невиробничій сфері.</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130">
                <a:tc>
                  <a:txBody>
                    <a:bodyPr/>
                    <a:lstStyle/>
                    <a:p>
                      <a:pPr marL="36195" marR="36195">
                        <a:spcAft>
                          <a:spcPts val="0"/>
                        </a:spcAft>
                      </a:pPr>
                      <a:endParaRPr lang="uk-UA" sz="900">
                        <a:latin typeface="Times New Roman"/>
                        <a:ea typeface="Times New Roman"/>
                        <a:cs typeface="Times New Roman"/>
                      </a:endParaRPr>
                    </a:p>
                    <a:p>
                      <a:pPr marL="36195" marR="36195">
                        <a:spcAft>
                          <a:spcPts val="0"/>
                        </a:spcAft>
                      </a:pPr>
                      <a:r>
                        <a:rPr lang="uk-UA" sz="900">
                          <a:latin typeface="Times New Roman"/>
                          <a:ea typeface="Times New Roman"/>
                          <a:cs typeface="Times New Roman"/>
                        </a:rPr>
                        <a:t>Сопко В. В.</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 засоби праці, що експлуатуються довше ніж один рік і мають вартість понад встановлений ліміт; виняток становить лабораторне обладнання, повністю і багаторазово беруть участь у процесі виробництва; переносять свою вартість на готову продукцію частинами, по мірі зносу.</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14">
                <a:tc>
                  <a:txBody>
                    <a:bodyPr/>
                    <a:lstStyle/>
                    <a:p>
                      <a:pPr marL="36195" marR="36195">
                        <a:spcAft>
                          <a:spcPts val="0"/>
                        </a:spcAft>
                      </a:pPr>
                      <a:endParaRPr lang="uk-UA" sz="900">
                        <a:latin typeface="Times New Roman"/>
                        <a:ea typeface="Times New Roman"/>
                        <a:cs typeface="Times New Roman"/>
                      </a:endParaRPr>
                    </a:p>
                    <a:p>
                      <a:pPr marL="36195" marR="36195">
                        <a:spcAft>
                          <a:spcPts val="0"/>
                        </a:spcAft>
                      </a:pPr>
                      <a:r>
                        <a:rPr lang="uk-UA" sz="900">
                          <a:latin typeface="Times New Roman"/>
                          <a:ea typeface="Times New Roman"/>
                          <a:cs typeface="Times New Roman"/>
                        </a:rPr>
                        <a:t>Сердюк В. Н.</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 засоби праці, ціна яких перевищує встановлений підприємством вартісний ценз, і термін експлуатації яких перевищує один рік (чи операційний цикл, якщо він більший за рік) в первісній натуральній формі як засоби праці (машини, обладнання, прибори та інструменти) чи як матеріальні умови праці (будівлі, споруди, інвентар).</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414">
                <a:tc>
                  <a:txBody>
                    <a:bodyPr/>
                    <a:lstStyle/>
                    <a:p>
                      <a:pPr marL="36195" marR="36195">
                        <a:spcAft>
                          <a:spcPts val="0"/>
                        </a:spcAft>
                      </a:pPr>
                      <a:endParaRPr lang="uk-UA" sz="900">
                        <a:latin typeface="Times New Roman"/>
                        <a:ea typeface="Times New Roman"/>
                        <a:cs typeface="Times New Roman"/>
                      </a:endParaRPr>
                    </a:p>
                    <a:p>
                      <a:pPr marL="36195" marR="36195">
                        <a:spcAft>
                          <a:spcPts val="0"/>
                        </a:spcAft>
                      </a:pPr>
                      <a:r>
                        <a:rPr lang="uk-UA" sz="900">
                          <a:latin typeface="Times New Roman"/>
                          <a:ea typeface="Times New Roman"/>
                          <a:cs typeface="Times New Roman"/>
                        </a:rPr>
                        <a:t>Сухарський В. С.</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900">
                          <a:latin typeface="Times New Roman"/>
                          <a:ea typeface="Times New Roman"/>
                          <a:cs typeface="Times New Roman"/>
                        </a:rPr>
                        <a:t>Основні засоби (основні фонди) – це засоби праці виробничого і невиробничого призначення (будівлі, споруди, машини, передавальні пристрої, інвентар і т.п.), що беруть участь у процесі виробництва в продовж багатьох циклів, зберігаючи при цьому свою натуральну форму, і поступово (в міру зношення) переносять свою вартість на вироблену продукцію.</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130">
                <a:tc>
                  <a:txBody>
                    <a:bodyPr/>
                    <a:lstStyle/>
                    <a:p>
                      <a:pPr marL="36195" marR="36195">
                        <a:spcAft>
                          <a:spcPts val="0"/>
                        </a:spcAft>
                      </a:pPr>
                      <a:endParaRPr lang="uk-UA" sz="900">
                        <a:latin typeface="Times New Roman"/>
                        <a:ea typeface="Times New Roman"/>
                        <a:cs typeface="Times New Roman"/>
                      </a:endParaRPr>
                    </a:p>
                    <a:p>
                      <a:pPr marL="36195" marR="36195">
                        <a:spcAft>
                          <a:spcPts val="0"/>
                        </a:spcAft>
                      </a:pPr>
                      <a:r>
                        <a:rPr lang="uk-UA" sz="900">
                          <a:latin typeface="Times New Roman"/>
                          <a:ea typeface="Times New Roman"/>
                          <a:cs typeface="Times New Roman"/>
                        </a:rPr>
                        <a:t>Фамінський І. П.</a:t>
                      </a:r>
                      <a:endParaRPr lang="uk-UA" sz="90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900" dirty="0">
                          <a:latin typeface="Times New Roman"/>
                          <a:ea typeface="Times New Roman"/>
                          <a:cs typeface="Times New Roman"/>
                        </a:rPr>
                        <a:t>Основний капітал, основні засоби, основні фонди – сума капіталу, вкладеного в сукупність матеріально-речових об’єктів і цінностей, що використовуються в процесі виробництва для впливу на предмети праці і їх перетворення в придатні до споживання продукти. </a:t>
                      </a:r>
                      <a:endParaRPr lang="uk-UA" sz="900" dirty="0">
                        <a:latin typeface="Times New Roman"/>
                        <a:ea typeface="Times New Roman"/>
                        <a:cs typeface="Courier New"/>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150" name="Rectangle 30"/>
          <p:cNvSpPr>
            <a:spLocks noChangeArrowheads="1"/>
          </p:cNvSpPr>
          <p:nvPr/>
        </p:nvSpPr>
        <p:spPr bwMode="auto">
          <a:xfrm>
            <a:off x="827584" y="260648"/>
            <a:ext cx="7229095"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Деякі підходи до визначення поняття «основні засоби»</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115616" y="1052736"/>
          <a:ext cx="7272808" cy="4968552"/>
        </p:xfrm>
        <a:graphic>
          <a:graphicData uri="http://schemas.openxmlformats.org/drawingml/2006/table">
            <a:tbl>
              <a:tblPr/>
              <a:tblGrid>
                <a:gridCol w="1729359"/>
                <a:gridCol w="5543449"/>
              </a:tblGrid>
              <a:tr h="301124">
                <a:tc>
                  <a:txBody>
                    <a:bodyPr/>
                    <a:lstStyle/>
                    <a:p>
                      <a:pPr marL="36195" marR="36195">
                        <a:spcAft>
                          <a:spcPts val="0"/>
                        </a:spcAft>
                      </a:pPr>
                      <a:r>
                        <a:rPr lang="uk-UA" sz="1200">
                          <a:latin typeface="Times New Roman"/>
                          <a:ea typeface="Times New Roman"/>
                          <a:cs typeface="Times New Roman"/>
                        </a:rPr>
                        <a:t>Нормативний документ</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pPr>
                      <a:r>
                        <a:rPr lang="uk-UA" sz="1200">
                          <a:latin typeface="Times New Roman"/>
                          <a:ea typeface="Times New Roman"/>
                          <a:cs typeface="Times New Roman"/>
                        </a:rPr>
                        <a:t>Визначення</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3936">
                <a:tc>
                  <a:txBody>
                    <a:bodyPr/>
                    <a:lstStyle/>
                    <a:p>
                      <a:pPr marL="36195" marR="36195">
                        <a:spcAft>
                          <a:spcPts val="0"/>
                        </a:spcAft>
                      </a:pPr>
                      <a:r>
                        <a:rPr lang="uk-UA" sz="1200">
                          <a:latin typeface="Times New Roman"/>
                          <a:ea typeface="Times New Roman"/>
                          <a:cs typeface="Times New Roman"/>
                        </a:rPr>
                        <a:t>П(С)БО 7 «Основні засоби» </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1200">
                          <a:latin typeface="Times New Roman"/>
                          <a:ea typeface="Times New Roman"/>
                          <a:cs typeface="Times New Roman"/>
                        </a:rPr>
                        <a:t>Основні засоби – матеріальні активи, які підприємство утримує з метою використання їх у процесі виробництва або постачання товарів, надання послуг, здавання в оренду іншим особам або для здійснення адміністративних і соціально-культурних функцій, очікуваний строк корисного використання (експлуатації) яких більше одного року (або операційного циклу, якщо він довший за рік).</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7870">
                <a:tc>
                  <a:txBody>
                    <a:bodyPr/>
                    <a:lstStyle/>
                    <a:p>
                      <a:pPr marL="36195" marR="36195">
                        <a:spcAft>
                          <a:spcPts val="0"/>
                        </a:spcAft>
                      </a:pPr>
                      <a:r>
                        <a:rPr lang="uk-UA" sz="1200">
                          <a:latin typeface="Times New Roman"/>
                          <a:ea typeface="Times New Roman"/>
                          <a:cs typeface="Times New Roman"/>
                        </a:rPr>
                        <a:t>Податковий Кодекс України </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just">
                        <a:spcAft>
                          <a:spcPts val="0"/>
                        </a:spcAft>
                      </a:pPr>
                      <a:r>
                        <a:rPr lang="uk-UA" sz="1200">
                          <a:latin typeface="Times New Roman"/>
                          <a:ea typeface="Times New Roman"/>
                          <a:cs typeface="Times New Roman"/>
                        </a:rPr>
                        <a:t>Основні засоби – це матеріальні активи, в тому числі запаси корисних копалини, наданих в користування ділянок надр (окрім вартості землі незавершених капітальних інвестицій, автомобільних доріг загального користування, бібліотечних і архівних фондів, матеріальних активів, вартість яких не перевищує 2500 гривень, невиробничих основних засобів і нематеріальних активів), які призначаються платником податку для використання в господарській діяльності платника податку, вартість яких перевищує 2500 гривень і поступово зменшується в зв'язку з фізичним або моральним зносом і очікуваний термін корисного використання (експлуатації) яких з дати введення в експлуатацію складає більш за один рік (або операційного циклу, якщо він довший за рік.</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249">
                <a:tc>
                  <a:txBody>
                    <a:bodyPr/>
                    <a:lstStyle/>
                    <a:p>
                      <a:pPr marL="36195" marR="36195">
                        <a:spcAft>
                          <a:spcPts val="0"/>
                        </a:spcAft>
                      </a:pPr>
                      <a:r>
                        <a:rPr lang="uk-UA" sz="1200">
                          <a:latin typeface="Times New Roman"/>
                          <a:ea typeface="Times New Roman"/>
                          <a:cs typeface="Times New Roman"/>
                        </a:rPr>
                        <a:t>П(С)БО 25 «Фінансовий звіт суб'єкта малого</a:t>
                      </a:r>
                      <a:endParaRPr lang="uk-UA" sz="1200">
                        <a:latin typeface="Times New Roman"/>
                        <a:ea typeface="Times New Roman"/>
                        <a:cs typeface="Courier New"/>
                      </a:endParaRPr>
                    </a:p>
                    <a:p>
                      <a:pPr marL="36195" marR="36195">
                        <a:spcAft>
                          <a:spcPts val="0"/>
                        </a:spcAft>
                      </a:pPr>
                      <a:r>
                        <a:rPr lang="uk-UA" sz="1200">
                          <a:latin typeface="Times New Roman"/>
                          <a:ea typeface="Times New Roman"/>
                          <a:cs typeface="Times New Roman"/>
                        </a:rPr>
                        <a:t>підприємництва» </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1200">
                          <a:latin typeface="Times New Roman"/>
                          <a:ea typeface="Times New Roman"/>
                          <a:cs typeface="Times New Roman"/>
                        </a:rPr>
                        <a:t>До основних засобів включають вартість власних та отриманих на умовах фінансового лізингу, довірчого управління об’єктів і орендованих цілісних державних майнових комплексів.</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3373">
                <a:tc>
                  <a:txBody>
                    <a:bodyPr/>
                    <a:lstStyle/>
                    <a:p>
                      <a:pPr marL="36195" marR="36195">
                        <a:spcAft>
                          <a:spcPts val="0"/>
                        </a:spcAft>
                      </a:pPr>
                      <a:r>
                        <a:rPr lang="uk-UA" sz="1200">
                          <a:latin typeface="Times New Roman"/>
                          <a:ea typeface="Times New Roman"/>
                          <a:cs typeface="Times New Roman"/>
                        </a:rPr>
                        <a:t>Міжнародний стандарт бухгалтерського обліку 16 «Основні засоби» </a:t>
                      </a:r>
                      <a:endParaRPr lang="uk-UA" sz="12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spcAft>
                          <a:spcPts val="0"/>
                        </a:spcAft>
                      </a:pPr>
                      <a:r>
                        <a:rPr lang="uk-UA" sz="1200" dirty="0">
                          <a:latin typeface="Times New Roman"/>
                          <a:ea typeface="Times New Roman"/>
                          <a:cs typeface="Times New Roman"/>
                        </a:rPr>
                        <a:t>Основні засоби – це матеріальні об’єкти, що їх:</a:t>
                      </a:r>
                      <a:endParaRPr lang="uk-UA" sz="1200" dirty="0">
                        <a:latin typeface="Times New Roman"/>
                        <a:ea typeface="Times New Roman"/>
                        <a:cs typeface="Courier New"/>
                      </a:endParaRPr>
                    </a:p>
                    <a:p>
                      <a:pPr marL="36195" marR="36195">
                        <a:spcAft>
                          <a:spcPts val="0"/>
                        </a:spcAft>
                      </a:pPr>
                      <a:r>
                        <a:rPr lang="uk-UA" sz="1200" dirty="0">
                          <a:latin typeface="Times New Roman"/>
                          <a:ea typeface="Times New Roman"/>
                          <a:cs typeface="Times New Roman"/>
                        </a:rPr>
                        <a:t>а) утримують для використання у виробництві або постачанні товарів чи наданні послуг для надання в оренду або для адміністративних цілей;</a:t>
                      </a:r>
                      <a:endParaRPr lang="uk-UA" sz="1200" dirty="0">
                        <a:latin typeface="Times New Roman"/>
                        <a:ea typeface="Times New Roman"/>
                        <a:cs typeface="Courier New"/>
                      </a:endParaRPr>
                    </a:p>
                    <a:p>
                      <a:pPr marL="36195" marR="36195">
                        <a:spcAft>
                          <a:spcPts val="0"/>
                        </a:spcAft>
                      </a:pPr>
                      <a:r>
                        <a:rPr lang="uk-UA" sz="1200" dirty="0">
                          <a:latin typeface="Times New Roman"/>
                          <a:ea typeface="Times New Roman"/>
                          <a:cs typeface="Times New Roman"/>
                        </a:rPr>
                        <a:t>б) використовуватимуть, за очікуванням, протягом більше одного періоду.</a:t>
                      </a:r>
                      <a:endParaRPr lang="uk-UA" sz="1200" dirty="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9329" name="Rectangle 1"/>
          <p:cNvSpPr>
            <a:spLocks noChangeArrowheads="1"/>
          </p:cNvSpPr>
          <p:nvPr/>
        </p:nvSpPr>
        <p:spPr bwMode="auto">
          <a:xfrm>
            <a:off x="2123728" y="548680"/>
            <a:ext cx="5154424"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Визначення поняття </a:t>
            </a:r>
            <a:r>
              <a:rPr kumimoji="0" lang="uk-UA" sz="1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основні засоби</a:t>
            </a:r>
            <a:r>
              <a:rPr kumimoji="0" lang="uk-UA" sz="1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в нормативних актах</a:t>
            </a:r>
            <a:endParaRPr kumimoji="0" lang="uk-UA" sz="6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611559" y="1052730"/>
          <a:ext cx="8136904" cy="5615530"/>
        </p:xfrm>
        <a:graphic>
          <a:graphicData uri="http://schemas.openxmlformats.org/drawingml/2006/table">
            <a:tbl>
              <a:tblPr/>
              <a:tblGrid>
                <a:gridCol w="3366139"/>
                <a:gridCol w="830677"/>
                <a:gridCol w="831451"/>
                <a:gridCol w="831451"/>
                <a:gridCol w="589462"/>
                <a:gridCol w="589462"/>
                <a:gridCol w="589462"/>
                <a:gridCol w="508800"/>
              </a:tblGrid>
              <a:tr h="109452">
                <a:tc rowSpan="3">
                  <a:txBody>
                    <a:bodyPr/>
                    <a:lstStyle/>
                    <a:p>
                      <a:pPr algn="ctr">
                        <a:lnSpc>
                          <a:spcPct val="105000"/>
                        </a:lnSpc>
                        <a:spcAft>
                          <a:spcPts val="0"/>
                        </a:spcAft>
                      </a:pPr>
                      <a:r>
                        <a:rPr lang="uk-UA" sz="900" dirty="0">
                          <a:latin typeface="Times New Roman"/>
                          <a:ea typeface="Times New Roman"/>
                          <a:cs typeface="Courier New"/>
                        </a:rPr>
                        <a:t>Назва показника</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5000"/>
                        </a:lnSpc>
                        <a:spcAft>
                          <a:spcPts val="0"/>
                        </a:spcAft>
                      </a:pPr>
                      <a:r>
                        <a:rPr lang="uk-UA" sz="900" dirty="0">
                          <a:latin typeface="Times New Roman"/>
                          <a:ea typeface="Times New Roman"/>
                          <a:cs typeface="Courier New"/>
                        </a:rPr>
                        <a:t>Роки</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gridSpan="4">
                  <a:txBody>
                    <a:bodyPr/>
                    <a:lstStyle/>
                    <a:p>
                      <a:pPr algn="ctr">
                        <a:lnSpc>
                          <a:spcPct val="105000"/>
                        </a:lnSpc>
                        <a:spcAft>
                          <a:spcPts val="0"/>
                        </a:spcAft>
                      </a:pPr>
                      <a:r>
                        <a:rPr lang="uk-UA" sz="900" dirty="0">
                          <a:latin typeface="Times New Roman"/>
                          <a:ea typeface="Times New Roman"/>
                          <a:cs typeface="Courier New"/>
                        </a:rPr>
                        <a:t>Відхилення</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hMerge="1">
                  <a:txBody>
                    <a:bodyPr/>
                    <a:lstStyle/>
                    <a:p>
                      <a:endParaRPr lang="uk-UA"/>
                    </a:p>
                  </a:txBody>
                  <a:tcPr/>
                </a:tc>
              </a:tr>
              <a:tr h="218905">
                <a:tc vMerge="1">
                  <a:txBody>
                    <a:bodyPr/>
                    <a:lstStyle/>
                    <a:p>
                      <a:endParaRPr lang="uk-UA"/>
                    </a:p>
                  </a:txBody>
                  <a:tcPr/>
                </a:tc>
                <a:tc rowSpan="2">
                  <a:txBody>
                    <a:bodyPr/>
                    <a:lstStyle/>
                    <a:p>
                      <a:pPr algn="ctr">
                        <a:lnSpc>
                          <a:spcPct val="105000"/>
                        </a:lnSpc>
                        <a:spcAft>
                          <a:spcPts val="0"/>
                        </a:spcAft>
                      </a:pPr>
                      <a:r>
                        <a:rPr lang="uk-UA" sz="900" dirty="0">
                          <a:latin typeface="Times New Roman"/>
                          <a:ea typeface="Times New Roman"/>
                          <a:cs typeface="Courier New"/>
                        </a:rPr>
                        <a:t>2011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5000"/>
                        </a:lnSpc>
                        <a:spcAft>
                          <a:spcPts val="0"/>
                        </a:spcAft>
                      </a:pPr>
                      <a:r>
                        <a:rPr lang="uk-UA" sz="900" dirty="0">
                          <a:latin typeface="Times New Roman"/>
                          <a:ea typeface="Times New Roman"/>
                          <a:cs typeface="Courier New"/>
                        </a:rPr>
                        <a:t>2012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5000"/>
                        </a:lnSpc>
                        <a:spcAft>
                          <a:spcPts val="0"/>
                        </a:spcAft>
                      </a:pPr>
                      <a:r>
                        <a:rPr lang="uk-UA" sz="900" dirty="0">
                          <a:latin typeface="Times New Roman"/>
                          <a:ea typeface="Times New Roman"/>
                          <a:cs typeface="Courier New"/>
                        </a:rPr>
                        <a:t>2013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5000"/>
                        </a:lnSpc>
                        <a:spcAft>
                          <a:spcPts val="0"/>
                        </a:spcAft>
                      </a:pPr>
                      <a:r>
                        <a:rPr lang="uk-UA" sz="900" dirty="0">
                          <a:latin typeface="Times New Roman"/>
                          <a:ea typeface="Times New Roman"/>
                          <a:cs typeface="Courier New"/>
                        </a:rPr>
                        <a:t>2012 р. від 2011 р.</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lnSpc>
                          <a:spcPct val="105000"/>
                        </a:lnSpc>
                        <a:spcAft>
                          <a:spcPts val="0"/>
                        </a:spcAft>
                      </a:pPr>
                      <a:r>
                        <a:rPr lang="uk-UA" sz="900">
                          <a:latin typeface="Times New Roman"/>
                          <a:ea typeface="Times New Roman"/>
                          <a:cs typeface="Courier New"/>
                        </a:rPr>
                        <a:t>2013 р. від 2012 р.</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r>
              <a:tr h="109452">
                <a:tc vMerge="1">
                  <a:txBody>
                    <a:bodyPr/>
                    <a:lstStyle/>
                    <a:p>
                      <a:endParaRPr lang="uk-UA"/>
                    </a:p>
                  </a:txBody>
                  <a:tcPr/>
                </a:tc>
                <a:tc vMerge="1">
                  <a:txBody>
                    <a:bodyPr/>
                    <a:lstStyle/>
                    <a:p>
                      <a:endParaRPr lang="uk-UA"/>
                    </a:p>
                  </a:txBody>
                  <a:tcPr/>
                </a:tc>
                <a:tc vMerge="1">
                  <a:txBody>
                    <a:bodyPr/>
                    <a:lstStyle/>
                    <a:p>
                      <a:endParaRPr lang="uk-UA"/>
                    </a:p>
                  </a:txBody>
                  <a:tcPr/>
                </a:tc>
                <a:tc vMerge="1">
                  <a:txBody>
                    <a:bodyPr/>
                    <a:lstStyle/>
                    <a:p>
                      <a:endParaRPr lang="uk-UA"/>
                    </a:p>
                  </a:txBody>
                  <a:tcPr/>
                </a:tc>
                <a:tc>
                  <a:txBody>
                    <a:bodyPr/>
                    <a:lstStyle/>
                    <a:p>
                      <a:pPr algn="ctr">
                        <a:lnSpc>
                          <a:spcPct val="105000"/>
                        </a:lnSpc>
                        <a:spcAft>
                          <a:spcPts val="0"/>
                        </a:spcAft>
                      </a:pPr>
                      <a:r>
                        <a:rPr lang="uk-UA" sz="900">
                          <a:latin typeface="Times New Roman"/>
                          <a:ea typeface="Times New Roman"/>
                          <a:cs typeface="Courier New"/>
                        </a:rPr>
                        <a:t>+,-</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dirty="0">
                          <a:latin typeface="Times New Roman"/>
                          <a:ea typeface="Times New Roman"/>
                          <a:cs typeface="Courier New"/>
                        </a:rPr>
                        <a:t>1. Чистий дохід (виручка) від реалізації,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27908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27341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26706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-567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-635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2. Собівартість реалізованої продукції,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23445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24787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24387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1342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5,7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-400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3. Повна собівартість реалізованої продукції,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25614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26827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26421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1213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-406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357">
                <a:tc>
                  <a:txBody>
                    <a:bodyPr/>
                    <a:lstStyle/>
                    <a:p>
                      <a:pPr>
                        <a:lnSpc>
                          <a:spcPct val="105000"/>
                        </a:lnSpc>
                        <a:spcAft>
                          <a:spcPts val="0"/>
                        </a:spcAft>
                      </a:pPr>
                      <a:r>
                        <a:rPr lang="uk-UA" sz="900">
                          <a:latin typeface="Times New Roman"/>
                          <a:ea typeface="Times New Roman"/>
                          <a:cs typeface="Courier New"/>
                        </a:rPr>
                        <a:t>4. Прибуток від реалізації продукції(товарів, робіт, послуг) (р. 1 - р. 3), тис. грн.</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2294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514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285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-1780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-77,6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-229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-44,6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5. Чистий прибуток (збиток),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91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171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141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87,9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-17,5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3754">
                <a:tc>
                  <a:txBody>
                    <a:bodyPr/>
                    <a:lstStyle/>
                    <a:p>
                      <a:pPr>
                        <a:lnSpc>
                          <a:spcPct val="105000"/>
                        </a:lnSpc>
                        <a:spcAft>
                          <a:spcPts val="0"/>
                        </a:spcAft>
                      </a:pPr>
                      <a:r>
                        <a:rPr lang="uk-UA" sz="900" dirty="0">
                          <a:latin typeface="Times New Roman"/>
                          <a:ea typeface="Times New Roman"/>
                          <a:cs typeface="Courier New"/>
                        </a:rPr>
                        <a:t/>
                      </a:r>
                      <a:br>
                        <a:rPr lang="uk-UA" sz="900" dirty="0">
                          <a:latin typeface="Times New Roman"/>
                          <a:ea typeface="Times New Roman"/>
                          <a:cs typeface="Courier New"/>
                        </a:rPr>
                      </a:br>
                      <a:r>
                        <a:rPr lang="uk-UA" sz="900" dirty="0">
                          <a:latin typeface="Times New Roman"/>
                          <a:ea typeface="Times New Roman"/>
                          <a:cs typeface="Courier New"/>
                        </a:rPr>
                        <a:t>6. Середньорічна вартість дебіторської заборгованості,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3076,5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3117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3138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40,5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0,7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7. Середньорічна вартість кредиторської заборгованості,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11719,5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12001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11614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281,5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-387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8. Валюта балансу,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18985,5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18051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17692,5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-934,5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-358,5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8357">
                <a:tc>
                  <a:txBody>
                    <a:bodyPr/>
                    <a:lstStyle/>
                    <a:p>
                      <a:pPr>
                        <a:lnSpc>
                          <a:spcPct val="105000"/>
                        </a:lnSpc>
                        <a:spcAft>
                          <a:spcPts val="0"/>
                        </a:spcAft>
                      </a:pPr>
                      <a:r>
                        <a:rPr lang="uk-UA" sz="900">
                          <a:latin typeface="Times New Roman"/>
                          <a:ea typeface="Times New Roman"/>
                          <a:cs typeface="Courier New"/>
                        </a:rPr>
                        <a:t>9. Необоротні активи,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12109,5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11088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10115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-1021,5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-973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-8,8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452">
                <a:tc>
                  <a:txBody>
                    <a:bodyPr/>
                    <a:lstStyle/>
                    <a:p>
                      <a:pPr>
                        <a:lnSpc>
                          <a:spcPct val="105000"/>
                        </a:lnSpc>
                        <a:spcAft>
                          <a:spcPts val="0"/>
                        </a:spcAft>
                      </a:pPr>
                      <a:r>
                        <a:rPr lang="uk-UA" sz="900">
                          <a:latin typeface="Times New Roman"/>
                          <a:ea typeface="Times New Roman"/>
                          <a:cs typeface="Courier New"/>
                        </a:rPr>
                        <a:t>10. Оборотні активи,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6868,5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6963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7577,5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94,5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614,5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8,8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452">
                <a:tc>
                  <a:txBody>
                    <a:bodyPr/>
                    <a:lstStyle/>
                    <a:p>
                      <a:pPr>
                        <a:lnSpc>
                          <a:spcPct val="105000"/>
                        </a:lnSpc>
                        <a:spcAft>
                          <a:spcPts val="0"/>
                        </a:spcAft>
                      </a:pPr>
                      <a:r>
                        <a:rPr lang="uk-UA" sz="900">
                          <a:latin typeface="Times New Roman"/>
                          <a:ea typeface="Times New Roman"/>
                          <a:cs typeface="Courier New"/>
                        </a:rPr>
                        <a:t>11. Власний капітал,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5791,5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5922,5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6078,5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131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156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452">
                <a:tc>
                  <a:txBody>
                    <a:bodyPr/>
                    <a:lstStyle/>
                    <a:p>
                      <a:pPr>
                        <a:lnSpc>
                          <a:spcPct val="105000"/>
                        </a:lnSpc>
                        <a:spcAft>
                          <a:spcPts val="0"/>
                        </a:spcAft>
                      </a:pPr>
                      <a:r>
                        <a:rPr lang="uk-UA" sz="900">
                          <a:latin typeface="Times New Roman"/>
                          <a:ea typeface="Times New Roman"/>
                          <a:cs typeface="Courier New"/>
                        </a:rPr>
                        <a:t>12. Залучений капітал, тис. грн.</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11719,5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12001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11614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281,5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-387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13. Питома вага необоротних активів в загальній сумі активів, %</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63,783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61,426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57,171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-2,357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-4,255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14. Питома вага оборотних активів в загальній сумі активів, %</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36,178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38,574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42,829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2,396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4,255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11,0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15. Коефіцієнт рентабельності витрат</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0,090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0,019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0,011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-0,070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-78,6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-43,7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16. Коефіцієнт рентабельності активів</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97,6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-15,9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17. Коефіцієнт рентабельності власного капіталу</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0,016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0,029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0,023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0,013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83,8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-0,006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-19,7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18. Коефіцієнт оборотності запасів</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8,575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7,454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0,730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-1,121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-13,1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0,019</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2,7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19. Коефіцієнт оборотності дебіторської заборгованості</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9,071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8,772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8,511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-0,300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-0,261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20. Строк погашення дебіторської заборгованості, днів</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40,237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41,612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42,888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1,375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1,276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3,1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21. Коефіцієнт оборотності кредиторської заборгованості</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2,001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2,065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2,100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0,065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0,034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05">
                <a:tc>
                  <a:txBody>
                    <a:bodyPr/>
                    <a:lstStyle/>
                    <a:p>
                      <a:pPr>
                        <a:lnSpc>
                          <a:spcPct val="105000"/>
                        </a:lnSpc>
                        <a:spcAft>
                          <a:spcPts val="0"/>
                        </a:spcAft>
                      </a:pPr>
                      <a:r>
                        <a:rPr lang="uk-UA" sz="900">
                          <a:latin typeface="Times New Roman"/>
                          <a:ea typeface="Times New Roman"/>
                          <a:cs typeface="Courier New"/>
                        </a:rPr>
                        <a:t>22. Строк погашення кредиторської заборгованості, днів</a:t>
                      </a:r>
                    </a:p>
                  </a:txBody>
                  <a:tcPr marL="29029" marR="290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182,453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176,720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173,827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-5,733</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-3,1</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-2,894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-1,6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452">
                <a:tc>
                  <a:txBody>
                    <a:bodyPr/>
                    <a:lstStyle/>
                    <a:p>
                      <a:pPr>
                        <a:lnSpc>
                          <a:spcPct val="105000"/>
                        </a:lnSpc>
                        <a:spcAft>
                          <a:spcPts val="0"/>
                        </a:spcAft>
                      </a:pPr>
                      <a:r>
                        <a:rPr lang="uk-UA" sz="900">
                          <a:latin typeface="Times New Roman"/>
                          <a:ea typeface="Times New Roman"/>
                          <a:cs typeface="Courier New"/>
                        </a:rPr>
                        <a:t>23. Коефіцієнт абсол. ліквідності</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0,064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0,024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0,046</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-62,5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0,022</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91,7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452">
                <a:tc>
                  <a:txBody>
                    <a:bodyPr/>
                    <a:lstStyle/>
                    <a:p>
                      <a:pPr>
                        <a:lnSpc>
                          <a:spcPct val="105000"/>
                        </a:lnSpc>
                        <a:spcAft>
                          <a:spcPts val="0"/>
                        </a:spcAft>
                      </a:pPr>
                      <a:r>
                        <a:rPr lang="uk-UA" sz="900">
                          <a:latin typeface="Times New Roman"/>
                          <a:ea typeface="Times New Roman"/>
                          <a:cs typeface="Courier New"/>
                        </a:rPr>
                        <a:t>24. Коефіцієнт автономії (незалежності)</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0,328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0,328</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0,344</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a:latin typeface="Times New Roman"/>
                          <a:ea typeface="Times New Roman"/>
                          <a:cs typeface="Courier New"/>
                        </a:rPr>
                        <a:t>0,015</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900" dirty="0">
                          <a:latin typeface="Times New Roman"/>
                          <a:ea typeface="Times New Roman"/>
                          <a:cs typeface="Courier New"/>
                        </a:rPr>
                        <a:t>4,7</a:t>
                      </a:r>
                    </a:p>
                  </a:txBody>
                  <a:tcPr marL="29029" marR="290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0353" name="Rectangle 1"/>
          <p:cNvSpPr>
            <a:spLocks noChangeArrowheads="1"/>
          </p:cNvSpPr>
          <p:nvPr/>
        </p:nvSpPr>
        <p:spPr bwMode="auto">
          <a:xfrm>
            <a:off x="1258760" y="521187"/>
            <a:ext cx="6841488"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rPr>
              <a:t>Аналіз основних економічних показників діяльності</a:t>
            </a:r>
            <a:endParaRPr kumimoji="0" lang="uk-UA" sz="6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rPr>
              <a:t>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1187450" y="762878"/>
            <a:ext cx="7091363" cy="507831"/>
          </a:xfrm>
          <a:prstGeom prst="rect">
            <a:avLst/>
          </a:prstGeom>
          <a:noFill/>
          <a:ln w="9525">
            <a:noFill/>
            <a:miter lim="800000"/>
            <a:headEnd/>
            <a:tailEnd/>
          </a:ln>
          <a:effectLst/>
        </p:spPr>
        <p:txBody>
          <a:bodyPr anchor="ctr">
            <a:spAutoFit/>
          </a:bodyPr>
          <a:lstStyle/>
          <a:p>
            <a:pPr algn="ctr"/>
            <a:endParaRPr lang="ru-RU" sz="900" dirty="0"/>
          </a:p>
          <a:p>
            <a:pPr algn="ctr" eaLnBrk="0" hangingPunct="0"/>
            <a:endParaRPr lang="ru-RU" dirty="0"/>
          </a:p>
        </p:txBody>
      </p:sp>
      <p:sp>
        <p:nvSpPr>
          <p:cNvPr id="8458" name="Rectangle 266"/>
          <p:cNvSpPr>
            <a:spLocks noChangeArrowheads="1"/>
          </p:cNvSpPr>
          <p:nvPr/>
        </p:nvSpPr>
        <p:spPr bwMode="auto">
          <a:xfrm>
            <a:off x="-690563" y="5568950"/>
            <a:ext cx="9144001" cy="0"/>
          </a:xfrm>
          <a:prstGeom prst="rect">
            <a:avLst/>
          </a:prstGeom>
          <a:noFill/>
          <a:ln w="9525">
            <a:noFill/>
            <a:miter lim="800000"/>
            <a:headEnd/>
            <a:tailEnd/>
          </a:ln>
          <a:effectLst/>
        </p:spPr>
        <p:txBody>
          <a:bodyPr wrap="none" anchor="ctr">
            <a:spAutoFit/>
          </a:bodyPr>
          <a:lstStyle/>
          <a:p>
            <a:endParaRPr lang="uk-UA"/>
          </a:p>
        </p:txBody>
      </p:sp>
      <p:graphicFrame>
        <p:nvGraphicFramePr>
          <p:cNvPr id="67" name="Таблица 66"/>
          <p:cNvGraphicFramePr>
            <a:graphicFrameLocks noGrp="1"/>
          </p:cNvGraphicFramePr>
          <p:nvPr/>
        </p:nvGraphicFramePr>
        <p:xfrm>
          <a:off x="467543" y="1406650"/>
          <a:ext cx="8496942" cy="4044699"/>
        </p:xfrm>
        <a:graphic>
          <a:graphicData uri="http://schemas.openxmlformats.org/drawingml/2006/table">
            <a:tbl>
              <a:tblPr/>
              <a:tblGrid>
                <a:gridCol w="1468948"/>
                <a:gridCol w="896073"/>
                <a:gridCol w="896073"/>
                <a:gridCol w="896073"/>
                <a:gridCol w="896073"/>
                <a:gridCol w="896073"/>
                <a:gridCol w="574058"/>
                <a:gridCol w="493393"/>
                <a:gridCol w="602690"/>
                <a:gridCol w="438744"/>
                <a:gridCol w="438744"/>
              </a:tblGrid>
              <a:tr h="171937">
                <a:tc rowSpan="3">
                  <a:txBody>
                    <a:bodyPr/>
                    <a:lstStyle/>
                    <a:p>
                      <a:pPr algn="ctr">
                        <a:spcAft>
                          <a:spcPts val="0"/>
                        </a:spcAft>
                      </a:pPr>
                      <a:r>
                        <a:rPr lang="uk-UA" sz="1100" dirty="0">
                          <a:latin typeface="Times New Roman"/>
                          <a:ea typeface="Times New Roman"/>
                          <a:cs typeface="Times New Roman"/>
                        </a:rPr>
                        <a:t>Групи основних засобів</a:t>
                      </a:r>
                      <a:endParaRPr lang="uk-UA" sz="1100" dirty="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spcAft>
                          <a:spcPts val="0"/>
                        </a:spcAft>
                      </a:pPr>
                      <a:r>
                        <a:rPr lang="uk-UA" sz="1100">
                          <a:latin typeface="Times New Roman"/>
                          <a:ea typeface="Times New Roman"/>
                          <a:cs typeface="Times New Roman"/>
                        </a:rPr>
                        <a:t>Роки</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gridSpan="4">
                  <a:txBody>
                    <a:bodyPr/>
                    <a:lstStyle/>
                    <a:p>
                      <a:pPr algn="ctr">
                        <a:spcAft>
                          <a:spcPts val="0"/>
                        </a:spcAft>
                      </a:pPr>
                      <a:r>
                        <a:rPr lang="uk-UA" sz="1100">
                          <a:latin typeface="Times New Roman"/>
                          <a:ea typeface="Times New Roman"/>
                          <a:cs typeface="Times New Roman"/>
                        </a:rPr>
                        <a:t>Відхилення</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hMerge="1">
                  <a:txBody>
                    <a:bodyPr/>
                    <a:lstStyle/>
                    <a:p>
                      <a:endParaRPr lang="uk-UA"/>
                    </a:p>
                  </a:txBody>
                  <a:tcPr/>
                </a:tc>
              </a:tr>
              <a:tr h="515811">
                <a:tc vMerge="1">
                  <a:txBody>
                    <a:bodyPr/>
                    <a:lstStyle/>
                    <a:p>
                      <a:endParaRPr lang="uk-UA"/>
                    </a:p>
                  </a:txBody>
                  <a:tcPr/>
                </a:tc>
                <a:tc gridSpan="2">
                  <a:txBody>
                    <a:bodyPr/>
                    <a:lstStyle/>
                    <a:p>
                      <a:pPr algn="ctr">
                        <a:spcAft>
                          <a:spcPts val="0"/>
                        </a:spcAft>
                      </a:pPr>
                      <a:r>
                        <a:rPr lang="uk-UA" sz="1100">
                          <a:latin typeface="Times New Roman"/>
                          <a:ea typeface="Times New Roman"/>
                          <a:cs typeface="Times New Roman"/>
                        </a:rPr>
                        <a:t>2011</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100">
                          <a:latin typeface="Times New Roman"/>
                          <a:ea typeface="Times New Roman"/>
                          <a:cs typeface="Times New Roman"/>
                        </a:rPr>
                        <a:t>2012</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100">
                          <a:latin typeface="Times New Roman"/>
                          <a:ea typeface="Times New Roman"/>
                          <a:cs typeface="Times New Roman"/>
                        </a:rPr>
                        <a:t>2013</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100">
                          <a:latin typeface="Times New Roman"/>
                          <a:ea typeface="Times New Roman"/>
                          <a:cs typeface="Times New Roman"/>
                        </a:rPr>
                        <a:t>2012 від 2011</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100">
                          <a:latin typeface="Times New Roman"/>
                          <a:ea typeface="Times New Roman"/>
                          <a:cs typeface="Times New Roman"/>
                        </a:rPr>
                        <a:t>2013 від 2012</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r>
              <a:tr h="605959">
                <a:tc vMerge="1">
                  <a:txBody>
                    <a:bodyPr/>
                    <a:lstStyle/>
                    <a:p>
                      <a:endParaRPr lang="uk-UA"/>
                    </a:p>
                  </a:txBody>
                  <a:tcPr/>
                </a:tc>
                <a:tc>
                  <a:txBody>
                    <a:bodyPr/>
                    <a:lstStyle/>
                    <a:p>
                      <a:pPr algn="ctr">
                        <a:spcAft>
                          <a:spcPts val="0"/>
                        </a:spcAft>
                      </a:pPr>
                      <a:r>
                        <a:rPr lang="uk-UA" sz="1100">
                          <a:latin typeface="Times New Roman"/>
                          <a:ea typeface="Times New Roman"/>
                          <a:cs typeface="Times New Roman"/>
                        </a:rPr>
                        <a:t>вартість, тис. грн.</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питома вага, %</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вартість, тис. грн.</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питома вага, %</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вартість, тис. грн.</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питома вага, %</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Times New Roman"/>
                        </a:rPr>
                        <a:t>%</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7748">
                <a:tc>
                  <a:txBody>
                    <a:bodyPr/>
                    <a:lstStyle/>
                    <a:p>
                      <a:pPr>
                        <a:spcAft>
                          <a:spcPts val="0"/>
                        </a:spcAft>
                      </a:pPr>
                      <a:r>
                        <a:rPr lang="uk-UA" sz="1100">
                          <a:latin typeface="Times New Roman"/>
                          <a:ea typeface="Times New Roman"/>
                          <a:cs typeface="Times New Roman"/>
                        </a:rPr>
                        <a:t>1. Будинки, споруди та передавальні пристрої</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dirty="0">
                          <a:latin typeface="Times New Roman"/>
                          <a:ea typeface="Times New Roman"/>
                          <a:cs typeface="Courier New"/>
                        </a:rPr>
                        <a:t>3623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14,82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3669</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14,72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3547</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14,20</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46</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-0,11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-122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-0,52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811">
                <a:tc>
                  <a:txBody>
                    <a:bodyPr/>
                    <a:lstStyle/>
                    <a:p>
                      <a:pPr>
                        <a:spcAft>
                          <a:spcPts val="0"/>
                        </a:spcAft>
                      </a:pPr>
                      <a:r>
                        <a:rPr lang="uk-UA" sz="1100">
                          <a:latin typeface="Times New Roman"/>
                          <a:ea typeface="Times New Roman"/>
                          <a:cs typeface="Times New Roman"/>
                        </a:rPr>
                        <a:t>2. Машини та обладнання</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18837</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77,06</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18981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76,13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19393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77,63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144</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-0,93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412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1,50</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874">
                <a:tc>
                  <a:txBody>
                    <a:bodyPr/>
                    <a:lstStyle/>
                    <a:p>
                      <a:pPr>
                        <a:spcAft>
                          <a:spcPts val="0"/>
                        </a:spcAft>
                      </a:pPr>
                      <a:r>
                        <a:rPr lang="uk-UA" sz="1100">
                          <a:latin typeface="Times New Roman"/>
                          <a:ea typeface="Times New Roman"/>
                          <a:cs typeface="Times New Roman"/>
                        </a:rPr>
                        <a:t>3. Транспортні засоби</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413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1,69</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627</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2,51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839</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3,36</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214</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0,83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212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0,84</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9685">
                <a:tc>
                  <a:txBody>
                    <a:bodyPr/>
                    <a:lstStyle/>
                    <a:p>
                      <a:pPr>
                        <a:spcAft>
                          <a:spcPts val="0"/>
                        </a:spcAft>
                      </a:pPr>
                      <a:r>
                        <a:rPr lang="uk-UA" sz="1100">
                          <a:latin typeface="Times New Roman"/>
                          <a:ea typeface="Times New Roman"/>
                          <a:cs typeface="Times New Roman"/>
                        </a:rPr>
                        <a:t>4. Інструменти, прилади, інвентар(меблі)</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1571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6,43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1591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6,38</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1202</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4,81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20</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-0,05</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-389</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-1,57</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874">
                <a:tc>
                  <a:txBody>
                    <a:bodyPr/>
                    <a:lstStyle/>
                    <a:p>
                      <a:pPr>
                        <a:spcAft>
                          <a:spcPts val="0"/>
                        </a:spcAft>
                      </a:pPr>
                      <a:r>
                        <a:rPr lang="uk-UA" sz="1100">
                          <a:latin typeface="Times New Roman"/>
                          <a:ea typeface="Times New Roman"/>
                          <a:cs typeface="Times New Roman"/>
                        </a:rPr>
                        <a:t>Разом:</a:t>
                      </a:r>
                      <a:endParaRPr lang="uk-UA" sz="1100">
                        <a:latin typeface="Times New Roman"/>
                        <a:ea typeface="Times New Roman"/>
                        <a:cs typeface="Courier New"/>
                      </a:endParaRP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24444</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100</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24933</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100</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24981</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100</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489</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48</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dirty="0">
                          <a:latin typeface="Times New Roman"/>
                          <a:ea typeface="Times New Roman"/>
                          <a:cs typeface="Courier New"/>
                        </a:rPr>
                        <a:t>-</a:t>
                      </a:r>
                    </a:p>
                  </a:txBody>
                  <a:tcPr marL="64476" marR="644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465" name="Rectangle 273"/>
          <p:cNvSpPr>
            <a:spLocks noChangeArrowheads="1"/>
          </p:cNvSpPr>
          <p:nvPr/>
        </p:nvSpPr>
        <p:spPr bwMode="auto">
          <a:xfrm>
            <a:off x="494024" y="700917"/>
            <a:ext cx="815595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tab pos="5257800" algn="l"/>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Склад і структура основних засобів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tab pos="5257800" algn="l"/>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9" name="Rectangle 213"/>
          <p:cNvSpPr>
            <a:spLocks noChangeArrowheads="1"/>
          </p:cNvSpPr>
          <p:nvPr/>
        </p:nvSpPr>
        <p:spPr bwMode="auto">
          <a:xfrm>
            <a:off x="0" y="5492750"/>
            <a:ext cx="9144000" cy="0"/>
          </a:xfrm>
          <a:prstGeom prst="rect">
            <a:avLst/>
          </a:prstGeom>
          <a:noFill/>
          <a:ln w="9525">
            <a:noFill/>
            <a:miter lim="800000"/>
            <a:headEnd/>
            <a:tailEnd/>
          </a:ln>
          <a:effectLst/>
        </p:spPr>
        <p:txBody>
          <a:bodyPr wrap="none" anchor="ctr">
            <a:spAutoFit/>
          </a:bodyPr>
          <a:lstStyle/>
          <a:p>
            <a:endParaRPr lang="uk-UA"/>
          </a:p>
        </p:txBody>
      </p:sp>
      <p:graphicFrame>
        <p:nvGraphicFramePr>
          <p:cNvPr id="60" name="Таблица 59"/>
          <p:cNvGraphicFramePr>
            <a:graphicFrameLocks noGrp="1"/>
          </p:cNvGraphicFramePr>
          <p:nvPr/>
        </p:nvGraphicFramePr>
        <p:xfrm>
          <a:off x="539553" y="1397000"/>
          <a:ext cx="8280920" cy="4715520"/>
        </p:xfrm>
        <a:graphic>
          <a:graphicData uri="http://schemas.openxmlformats.org/drawingml/2006/table">
            <a:tbl>
              <a:tblPr/>
              <a:tblGrid>
                <a:gridCol w="3116551"/>
                <a:gridCol w="658460"/>
                <a:gridCol w="658460"/>
                <a:gridCol w="658460"/>
                <a:gridCol w="658460"/>
                <a:gridCol w="658460"/>
                <a:gridCol w="568211"/>
                <a:gridCol w="329527"/>
                <a:gridCol w="329527"/>
                <a:gridCol w="322402"/>
                <a:gridCol w="322402"/>
              </a:tblGrid>
              <a:tr h="137649">
                <a:tc rowSpan="3">
                  <a:txBody>
                    <a:bodyPr/>
                    <a:lstStyle/>
                    <a:p>
                      <a:pPr algn="ctr">
                        <a:spcAft>
                          <a:spcPts val="0"/>
                        </a:spcAft>
                      </a:pPr>
                      <a:r>
                        <a:rPr lang="uk-UA" sz="1200" dirty="0">
                          <a:latin typeface="Times New Roman"/>
                          <a:ea typeface="Times New Roman"/>
                          <a:cs typeface="Times New Roman"/>
                        </a:rPr>
                        <a:t>Групи основних засобів</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spcAft>
                          <a:spcPts val="0"/>
                        </a:spcAft>
                      </a:pPr>
                      <a:r>
                        <a:rPr lang="uk-UA" sz="900">
                          <a:latin typeface="Times New Roman"/>
                          <a:ea typeface="Times New Roman"/>
                          <a:cs typeface="Times New Roman"/>
                        </a:rPr>
                        <a:t>Роки</a:t>
                      </a:r>
                      <a:endParaRPr lang="uk-UA" sz="9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gridSpan="4">
                  <a:txBody>
                    <a:bodyPr/>
                    <a:lstStyle/>
                    <a:p>
                      <a:pPr algn="ctr">
                        <a:spcAft>
                          <a:spcPts val="0"/>
                        </a:spcAft>
                      </a:pPr>
                      <a:r>
                        <a:rPr lang="uk-UA" sz="900">
                          <a:latin typeface="Times New Roman"/>
                          <a:ea typeface="Times New Roman"/>
                          <a:cs typeface="Times New Roman"/>
                        </a:rPr>
                        <a:t>Відхилення</a:t>
                      </a:r>
                      <a:endParaRPr lang="uk-UA" sz="9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hMerge="1">
                  <a:txBody>
                    <a:bodyPr/>
                    <a:lstStyle/>
                    <a:p>
                      <a:endParaRPr lang="uk-UA"/>
                    </a:p>
                  </a:txBody>
                  <a:tcPr/>
                </a:tc>
              </a:tr>
              <a:tr h="412948">
                <a:tc vMerge="1">
                  <a:txBody>
                    <a:bodyPr/>
                    <a:lstStyle/>
                    <a:p>
                      <a:endParaRPr lang="uk-UA"/>
                    </a:p>
                  </a:txBody>
                  <a:tcPr/>
                </a:tc>
                <a:tc gridSpan="2">
                  <a:txBody>
                    <a:bodyPr/>
                    <a:lstStyle/>
                    <a:p>
                      <a:pPr algn="ctr">
                        <a:spcAft>
                          <a:spcPts val="0"/>
                        </a:spcAft>
                      </a:pPr>
                      <a:r>
                        <a:rPr lang="uk-UA" sz="1200" dirty="0">
                          <a:latin typeface="Times New Roman"/>
                          <a:ea typeface="Times New Roman"/>
                          <a:cs typeface="Times New Roman"/>
                        </a:rPr>
                        <a:t>2011</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200" dirty="0">
                          <a:latin typeface="Times New Roman"/>
                          <a:ea typeface="Times New Roman"/>
                          <a:cs typeface="Times New Roman"/>
                        </a:rPr>
                        <a:t>2012</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200" dirty="0">
                          <a:latin typeface="Times New Roman"/>
                          <a:ea typeface="Times New Roman"/>
                          <a:cs typeface="Times New Roman"/>
                        </a:rPr>
                        <a:t>2013</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200" dirty="0">
                          <a:latin typeface="Times New Roman"/>
                          <a:ea typeface="Times New Roman"/>
                          <a:cs typeface="Times New Roman"/>
                        </a:rPr>
                        <a:t>2012 від 2011</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spcAft>
                          <a:spcPts val="0"/>
                        </a:spcAft>
                      </a:pPr>
                      <a:r>
                        <a:rPr lang="uk-UA" sz="1200">
                          <a:latin typeface="Times New Roman"/>
                          <a:ea typeface="Times New Roman"/>
                          <a:cs typeface="Times New Roman"/>
                        </a:rPr>
                        <a:t>2013 від 2012</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r>
              <a:tr h="485118">
                <a:tc vMerge="1">
                  <a:txBody>
                    <a:bodyPr/>
                    <a:lstStyle/>
                    <a:p>
                      <a:endParaRPr lang="uk-UA"/>
                    </a:p>
                  </a:txBody>
                  <a:tcPr/>
                </a:tc>
                <a:tc>
                  <a:txBody>
                    <a:bodyPr/>
                    <a:lstStyle/>
                    <a:p>
                      <a:pPr algn="ctr">
                        <a:spcAft>
                          <a:spcPts val="0"/>
                        </a:spcAft>
                      </a:pPr>
                      <a:r>
                        <a:rPr lang="uk-UA" sz="1200">
                          <a:latin typeface="Times New Roman"/>
                          <a:ea typeface="Times New Roman"/>
                          <a:cs typeface="Times New Roman"/>
                        </a:rPr>
                        <a:t>вартість, тис. грн.</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питома вага, %</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вартість, тис. грн.</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питома вага, %</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вартість, тис. грн.</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питома вага, %</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Times New Roman"/>
                        </a:rPr>
                        <a:t>+,-</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Times New Roman"/>
                        </a:rPr>
                        <a:t>%</a:t>
                      </a:r>
                      <a:endParaRPr lang="uk-UA" sz="1200" dirty="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Times New Roman"/>
                        </a:rPr>
                        <a:t>%</a:t>
                      </a:r>
                      <a:endParaRPr lang="uk-UA" sz="1200">
                        <a:latin typeface="Times New Roman"/>
                        <a:ea typeface="Times New Roman"/>
                        <a:cs typeface="Courier New"/>
                      </a:endParaRP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948">
                <a:tc>
                  <a:txBody>
                    <a:bodyPr/>
                    <a:lstStyle/>
                    <a:p>
                      <a:pPr>
                        <a:spcAft>
                          <a:spcPts val="0"/>
                        </a:spcAft>
                      </a:pPr>
                      <a:r>
                        <a:rPr lang="uk-UA" sz="1200">
                          <a:latin typeface="Times New Roman"/>
                          <a:ea typeface="Times New Roman"/>
                          <a:cs typeface="Times New Roman"/>
                        </a:rPr>
                        <a:t>Активна частина</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20821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85,18</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21199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85,02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21434</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85,80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378</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-0,15</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235</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0,78</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948">
                <a:tc>
                  <a:txBody>
                    <a:bodyPr/>
                    <a:lstStyle/>
                    <a:p>
                      <a:pPr>
                        <a:spcAft>
                          <a:spcPts val="0"/>
                        </a:spcAft>
                      </a:pPr>
                      <a:r>
                        <a:rPr lang="uk-UA" sz="1200">
                          <a:latin typeface="Times New Roman"/>
                          <a:ea typeface="Times New Roman"/>
                          <a:cs typeface="Times New Roman"/>
                        </a:rPr>
                        <a:t>- в т.ч. машини та обладнання</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18837</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77,06</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18981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76,13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19393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77,63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144</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-0,93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412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1,50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299">
                <a:tc>
                  <a:txBody>
                    <a:bodyPr/>
                    <a:lstStyle/>
                    <a:p>
                      <a:pPr>
                        <a:spcAft>
                          <a:spcPts val="0"/>
                        </a:spcAft>
                      </a:pPr>
                      <a:r>
                        <a:rPr lang="uk-UA" sz="1200">
                          <a:latin typeface="Times New Roman"/>
                          <a:ea typeface="Times New Roman"/>
                          <a:cs typeface="Times New Roman"/>
                        </a:rPr>
                        <a:t>- транспортні засоби</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413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1,69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627</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2,51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839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3,36</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214</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0,83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212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0,84</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597">
                <a:tc>
                  <a:txBody>
                    <a:bodyPr/>
                    <a:lstStyle/>
                    <a:p>
                      <a:pPr>
                        <a:spcAft>
                          <a:spcPts val="0"/>
                        </a:spcAft>
                      </a:pPr>
                      <a:r>
                        <a:rPr lang="uk-UA" sz="1200">
                          <a:latin typeface="Times New Roman"/>
                          <a:ea typeface="Times New Roman"/>
                          <a:cs typeface="Times New Roman"/>
                        </a:rPr>
                        <a:t>- інструменти, прилади, інвентар(меблі)</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1571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6,43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1591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6,38</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1202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4,81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-0,05</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-389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-1,57</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948">
                <a:tc>
                  <a:txBody>
                    <a:bodyPr/>
                    <a:lstStyle/>
                    <a:p>
                      <a:pPr>
                        <a:spcAft>
                          <a:spcPts val="0"/>
                        </a:spcAft>
                      </a:pPr>
                      <a:r>
                        <a:rPr lang="uk-UA" sz="1200">
                          <a:latin typeface="Times New Roman"/>
                          <a:ea typeface="Times New Roman"/>
                          <a:cs typeface="Times New Roman"/>
                        </a:rPr>
                        <a:t>Пасивна частина</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3623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14,82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3669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14,72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3547</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14,20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46</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-0,11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-122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-0,52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8246">
                <a:tc>
                  <a:txBody>
                    <a:bodyPr/>
                    <a:lstStyle/>
                    <a:p>
                      <a:pPr>
                        <a:spcAft>
                          <a:spcPts val="0"/>
                        </a:spcAft>
                      </a:pPr>
                      <a:r>
                        <a:rPr lang="uk-UA" sz="1200">
                          <a:latin typeface="Times New Roman"/>
                          <a:ea typeface="Times New Roman"/>
                          <a:cs typeface="Times New Roman"/>
                        </a:rPr>
                        <a:t>- в т.ч. будинки, споруди та передавальні пристрої</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3623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14,82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3669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14,72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3547</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14,20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46</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-0,11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-122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-0,52</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299">
                <a:tc>
                  <a:txBody>
                    <a:bodyPr/>
                    <a:lstStyle/>
                    <a:p>
                      <a:pPr>
                        <a:spcAft>
                          <a:spcPts val="0"/>
                        </a:spcAft>
                      </a:pPr>
                      <a:r>
                        <a:rPr lang="uk-UA" sz="1200">
                          <a:latin typeface="Times New Roman"/>
                          <a:ea typeface="Times New Roman"/>
                          <a:cs typeface="Times New Roman"/>
                        </a:rPr>
                        <a:t>Разом:</a:t>
                      </a:r>
                      <a:endParaRPr lang="uk-UA" sz="1200">
                        <a:latin typeface="Times New Roman"/>
                        <a:ea typeface="Times New Roman"/>
                        <a:cs typeface="Courier New"/>
                      </a:endParaRPr>
                    </a:p>
                  </a:txBody>
                  <a:tcPr marL="51618" marR="516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24444</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100,00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24933</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100,00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24981</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100,00</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489</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a:latin typeface="Times New Roman"/>
                          <a:ea typeface="Times New Roman"/>
                          <a:cs typeface="Courier New"/>
                        </a:rPr>
                        <a:t>48</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200" dirty="0">
                          <a:latin typeface="Times New Roman"/>
                          <a:ea typeface="Times New Roman"/>
                          <a:cs typeface="Courier New"/>
                        </a:rPr>
                        <a:t>-</a:t>
                      </a:r>
                    </a:p>
                  </a:txBody>
                  <a:tcPr marL="51618" marR="516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432" name="Rectangle 216"/>
          <p:cNvSpPr>
            <a:spLocks noChangeArrowheads="1"/>
          </p:cNvSpPr>
          <p:nvPr/>
        </p:nvSpPr>
        <p:spPr bwMode="auto">
          <a:xfrm>
            <a:off x="179512" y="83671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Структура основних виробничих фондів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6" name="Rectangle 336"/>
          <p:cNvSpPr>
            <a:spLocks noChangeArrowheads="1"/>
          </p:cNvSpPr>
          <p:nvPr/>
        </p:nvSpPr>
        <p:spPr bwMode="auto">
          <a:xfrm>
            <a:off x="0" y="6480175"/>
            <a:ext cx="9144000" cy="0"/>
          </a:xfrm>
          <a:prstGeom prst="rect">
            <a:avLst/>
          </a:prstGeom>
          <a:noFill/>
          <a:ln w="9525">
            <a:noFill/>
            <a:miter lim="800000"/>
            <a:headEnd/>
            <a:tailEnd/>
          </a:ln>
          <a:effectLst/>
        </p:spPr>
        <p:txBody>
          <a:bodyPr wrap="none" anchor="ctr">
            <a:spAutoFit/>
          </a:bodyPr>
          <a:lstStyle/>
          <a:p>
            <a:endParaRPr lang="uk-UA"/>
          </a:p>
        </p:txBody>
      </p:sp>
      <p:graphicFrame>
        <p:nvGraphicFramePr>
          <p:cNvPr id="81" name="Таблица 80"/>
          <p:cNvGraphicFramePr>
            <a:graphicFrameLocks noGrp="1"/>
          </p:cNvGraphicFramePr>
          <p:nvPr/>
        </p:nvGraphicFramePr>
        <p:xfrm>
          <a:off x="611560" y="908720"/>
          <a:ext cx="7776863" cy="5256588"/>
        </p:xfrm>
        <a:graphic>
          <a:graphicData uri="http://schemas.openxmlformats.org/drawingml/2006/table">
            <a:tbl>
              <a:tblPr/>
              <a:tblGrid>
                <a:gridCol w="3201257"/>
                <a:gridCol w="943063"/>
                <a:gridCol w="943063"/>
                <a:gridCol w="895988"/>
                <a:gridCol w="896746"/>
                <a:gridCol w="896746"/>
              </a:tblGrid>
              <a:tr h="194688">
                <a:tc rowSpan="2">
                  <a:txBody>
                    <a:bodyPr/>
                    <a:lstStyle/>
                    <a:p>
                      <a:pPr algn="ctr">
                        <a:lnSpc>
                          <a:spcPct val="105000"/>
                        </a:lnSpc>
                        <a:spcAft>
                          <a:spcPts val="0"/>
                        </a:spcAft>
                      </a:pPr>
                      <a:r>
                        <a:rPr lang="uk-UA" sz="1200" dirty="0">
                          <a:latin typeface="Times New Roman"/>
                          <a:ea typeface="Times New Roman"/>
                          <a:cs typeface="Courier New"/>
                        </a:rPr>
                        <a:t>Показники</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5000"/>
                        </a:lnSpc>
                        <a:spcAft>
                          <a:spcPts val="0"/>
                        </a:spcAft>
                      </a:pPr>
                      <a:r>
                        <a:rPr lang="uk-UA" sz="1200" dirty="0">
                          <a:latin typeface="Times New Roman"/>
                          <a:ea typeface="Times New Roman"/>
                          <a:cs typeface="Courier New"/>
                        </a:rPr>
                        <a:t>Роки</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gridSpan="2">
                  <a:txBody>
                    <a:bodyPr/>
                    <a:lstStyle/>
                    <a:p>
                      <a:pPr algn="ctr">
                        <a:lnSpc>
                          <a:spcPct val="105000"/>
                        </a:lnSpc>
                        <a:spcAft>
                          <a:spcPts val="0"/>
                        </a:spcAft>
                      </a:pPr>
                      <a:r>
                        <a:rPr lang="uk-UA" sz="1200">
                          <a:latin typeface="Times New Roman"/>
                          <a:ea typeface="Times New Roman"/>
                          <a:cs typeface="Courier New"/>
                        </a:rPr>
                        <a:t>Відхилення (+,-)</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r>
              <a:tr h="389377">
                <a:tc vMerge="1">
                  <a:txBody>
                    <a:bodyPr/>
                    <a:lstStyle/>
                    <a:p>
                      <a:endParaRPr lang="uk-UA"/>
                    </a:p>
                  </a:txBody>
                  <a:tcPr/>
                </a:tc>
                <a:tc>
                  <a:txBody>
                    <a:bodyPr/>
                    <a:lstStyle/>
                    <a:p>
                      <a:pPr algn="ctr">
                        <a:lnSpc>
                          <a:spcPct val="105000"/>
                        </a:lnSpc>
                        <a:spcAft>
                          <a:spcPts val="0"/>
                        </a:spcAft>
                      </a:pPr>
                      <a:r>
                        <a:rPr lang="uk-UA" sz="1200" dirty="0">
                          <a:latin typeface="Times New Roman"/>
                          <a:ea typeface="Times New Roman"/>
                          <a:cs typeface="Courier New"/>
                        </a:rPr>
                        <a:t>2011</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2012</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2013</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2012 до 2011</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2013 до 2012</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dirty="0">
                          <a:latin typeface="Times New Roman"/>
                          <a:ea typeface="Times New Roman"/>
                          <a:cs typeface="Times New Roman"/>
                        </a:rPr>
                        <a:t>1. Наявність на початок року, тис. грн.</a:t>
                      </a:r>
                      <a:endParaRPr lang="uk-UA" sz="1200" dirty="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24334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24444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24933</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110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489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2. Надійшло основних засобів, тис. грн.</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110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489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543</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379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54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3. Вибуло основних засобів, тис. грн.</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495</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495</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4. Наявність основних засобів на кінець року, тис. грн.</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24444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24933</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24981</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489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48</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5. Річний приріст (скорочення), тис. грн.</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110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489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48</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379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-441</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6. Сума зносу на початок року, тис. грн.</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14014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15634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17179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1620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1545</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7. Сума зносу на кінець року, тис. грн.</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15634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17179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18192</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1545</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1013</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688">
                <a:tc>
                  <a:txBody>
                    <a:bodyPr/>
                    <a:lstStyle/>
                    <a:p>
                      <a:pPr>
                        <a:lnSpc>
                          <a:spcPct val="105000"/>
                        </a:lnSpc>
                        <a:spcAft>
                          <a:spcPts val="0"/>
                        </a:spcAft>
                      </a:pPr>
                      <a:r>
                        <a:rPr lang="uk-UA" sz="1200" dirty="0">
                          <a:latin typeface="Times New Roman"/>
                          <a:ea typeface="Times New Roman"/>
                          <a:cs typeface="Times New Roman"/>
                        </a:rPr>
                        <a:t>8. Коефіцієнт оновлення</a:t>
                      </a:r>
                      <a:endParaRPr lang="uk-UA" sz="1200" dirty="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0,005</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0,020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0,022</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0,015</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0,002</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688">
                <a:tc>
                  <a:txBody>
                    <a:bodyPr/>
                    <a:lstStyle/>
                    <a:p>
                      <a:pPr>
                        <a:lnSpc>
                          <a:spcPct val="105000"/>
                        </a:lnSpc>
                        <a:spcAft>
                          <a:spcPts val="0"/>
                        </a:spcAft>
                      </a:pPr>
                      <a:r>
                        <a:rPr lang="uk-UA" sz="1200">
                          <a:latin typeface="Times New Roman"/>
                          <a:ea typeface="Times New Roman"/>
                          <a:cs typeface="Times New Roman"/>
                        </a:rPr>
                        <a:t>9. Коефіцієнт вибуття</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0,020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0,000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0,020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10. Коефіцієнт зносу на початок року</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0,576</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0,640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0,689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0,064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0,049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11. Коефіцієнт зносу на кінець року</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0,640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0,689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0,728</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0,049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0,039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12. Коефіцієнт придатності на початок року</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0,424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0,360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0,311</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-0,064</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-0,049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377">
                <a:tc>
                  <a:txBody>
                    <a:bodyPr/>
                    <a:lstStyle/>
                    <a:p>
                      <a:pPr>
                        <a:lnSpc>
                          <a:spcPct val="105000"/>
                        </a:lnSpc>
                        <a:spcAft>
                          <a:spcPts val="0"/>
                        </a:spcAft>
                      </a:pPr>
                      <a:r>
                        <a:rPr lang="uk-UA" sz="1200">
                          <a:latin typeface="Times New Roman"/>
                          <a:ea typeface="Times New Roman"/>
                          <a:cs typeface="Times New Roman"/>
                        </a:rPr>
                        <a:t>13. Коефіцієнт придатності на кінець року</a:t>
                      </a:r>
                      <a:endParaRPr lang="uk-UA" sz="1200">
                        <a:latin typeface="Times New Roman"/>
                        <a:ea typeface="Times New Roman"/>
                        <a:cs typeface="Courier New"/>
                      </a:endParaRPr>
                    </a:p>
                  </a:txBody>
                  <a:tcPr marL="46077" marR="460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0,360</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0,311</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0,272</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a:latin typeface="Times New Roman"/>
                          <a:ea typeface="Times New Roman"/>
                          <a:cs typeface="Courier New"/>
                        </a:rPr>
                        <a:t>-0,049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uk-UA" sz="1200" dirty="0">
                          <a:latin typeface="Times New Roman"/>
                          <a:ea typeface="Times New Roman"/>
                          <a:cs typeface="Courier New"/>
                        </a:rPr>
                        <a:t>-0,039</a:t>
                      </a:r>
                    </a:p>
                  </a:txBody>
                  <a:tcPr marL="46077" marR="460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580" name="Rectangle 340"/>
          <p:cNvSpPr>
            <a:spLocks noChangeArrowheads="1"/>
          </p:cNvSpPr>
          <p:nvPr/>
        </p:nvSpPr>
        <p:spPr bwMode="auto">
          <a:xfrm>
            <a:off x="179512" y="476672"/>
            <a:ext cx="843429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Показники стану та руху основних засобів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24000" y="1679917"/>
          <a:ext cx="6095999" cy="3498166"/>
        </p:xfrm>
        <a:graphic>
          <a:graphicData uri="http://schemas.openxmlformats.org/drawingml/2006/table">
            <a:tbl>
              <a:tblPr/>
              <a:tblGrid>
                <a:gridCol w="2509347"/>
                <a:gridCol w="739233"/>
                <a:gridCol w="739233"/>
                <a:gridCol w="702332"/>
                <a:gridCol w="702927"/>
                <a:gridCol w="702927"/>
              </a:tblGrid>
              <a:tr h="223720">
                <a:tc rowSpan="2">
                  <a:txBody>
                    <a:bodyPr/>
                    <a:lstStyle/>
                    <a:p>
                      <a:pPr algn="ctr">
                        <a:lnSpc>
                          <a:spcPct val="110000"/>
                        </a:lnSpc>
                        <a:spcAft>
                          <a:spcPts val="0"/>
                        </a:spcAft>
                      </a:pPr>
                      <a:r>
                        <a:rPr lang="uk-UA" sz="1300">
                          <a:latin typeface="Times New Roman"/>
                          <a:ea typeface="Times New Roman"/>
                          <a:cs typeface="Courier New"/>
                        </a:rPr>
                        <a:t>Показники</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0000"/>
                        </a:lnSpc>
                        <a:spcAft>
                          <a:spcPts val="0"/>
                        </a:spcAft>
                      </a:pPr>
                      <a:r>
                        <a:rPr lang="uk-UA" sz="1300">
                          <a:latin typeface="Times New Roman"/>
                          <a:ea typeface="Times New Roman"/>
                          <a:cs typeface="Courier New"/>
                        </a:rPr>
                        <a:t>Роки</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gridSpan="2">
                  <a:txBody>
                    <a:bodyPr/>
                    <a:lstStyle/>
                    <a:p>
                      <a:pPr algn="ctr">
                        <a:lnSpc>
                          <a:spcPct val="110000"/>
                        </a:lnSpc>
                        <a:spcAft>
                          <a:spcPts val="0"/>
                        </a:spcAft>
                      </a:pPr>
                      <a:r>
                        <a:rPr lang="uk-UA" sz="1300">
                          <a:latin typeface="Times New Roman"/>
                          <a:ea typeface="Times New Roman"/>
                          <a:cs typeface="Courier New"/>
                        </a:rPr>
                        <a:t>Відхилення (+,-)</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r>
              <a:tr h="447440">
                <a:tc vMerge="1">
                  <a:txBody>
                    <a:bodyPr/>
                    <a:lstStyle/>
                    <a:p>
                      <a:endParaRPr lang="uk-UA"/>
                    </a:p>
                  </a:txBody>
                  <a:tcPr/>
                </a:tc>
                <a:tc>
                  <a:txBody>
                    <a:bodyPr/>
                    <a:lstStyle/>
                    <a:p>
                      <a:pPr algn="ctr">
                        <a:lnSpc>
                          <a:spcPct val="110000"/>
                        </a:lnSpc>
                        <a:spcAft>
                          <a:spcPts val="0"/>
                        </a:spcAft>
                      </a:pPr>
                      <a:r>
                        <a:rPr lang="uk-UA" sz="1300">
                          <a:latin typeface="Times New Roman"/>
                          <a:ea typeface="Times New Roman"/>
                          <a:cs typeface="Courier New"/>
                        </a:rPr>
                        <a:t>2011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2012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2013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2012 до 2011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2013 до 2012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3720">
                <a:tc>
                  <a:txBody>
                    <a:bodyPr/>
                    <a:lstStyle/>
                    <a:p>
                      <a:pPr algn="ctr">
                        <a:lnSpc>
                          <a:spcPct val="110000"/>
                        </a:lnSpc>
                        <a:spcAft>
                          <a:spcPts val="0"/>
                        </a:spcAft>
                      </a:pPr>
                      <a:r>
                        <a:rPr lang="uk-UA" sz="1300">
                          <a:latin typeface="Times New Roman"/>
                          <a:ea typeface="Times New Roman"/>
                          <a:cs typeface="Times New Roman"/>
                        </a:rPr>
                        <a:t>1</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4</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5</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6</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7440">
                <a:tc>
                  <a:txBody>
                    <a:bodyPr/>
                    <a:lstStyle/>
                    <a:p>
                      <a:pPr>
                        <a:lnSpc>
                          <a:spcPct val="110000"/>
                        </a:lnSpc>
                        <a:spcAft>
                          <a:spcPts val="0"/>
                        </a:spcAft>
                      </a:pPr>
                      <a:r>
                        <a:rPr lang="uk-UA" sz="1300">
                          <a:latin typeface="Times New Roman"/>
                          <a:ea typeface="Times New Roman"/>
                          <a:cs typeface="Times New Roman"/>
                        </a:rPr>
                        <a:t>1. Середньорічна вартість основних засобів, тис. грн. </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9565</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8282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7271,5</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-1283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-1010,5</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058">
                <a:tc>
                  <a:txBody>
                    <a:bodyPr/>
                    <a:lstStyle/>
                    <a:p>
                      <a:pPr>
                        <a:lnSpc>
                          <a:spcPct val="120000"/>
                        </a:lnSpc>
                        <a:spcAft>
                          <a:spcPts val="0"/>
                        </a:spcAft>
                      </a:pPr>
                      <a:r>
                        <a:rPr lang="uk-UA" sz="1300">
                          <a:latin typeface="Times New Roman"/>
                          <a:ea typeface="Times New Roman"/>
                          <a:cs typeface="Times New Roman"/>
                        </a:rPr>
                        <a:t>3. Чисельність персоналу, чол.</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151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139</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144</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5</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7440">
                <a:tc>
                  <a:txBody>
                    <a:bodyPr/>
                    <a:lstStyle/>
                    <a:p>
                      <a:pPr>
                        <a:lnSpc>
                          <a:spcPct val="110000"/>
                        </a:lnSpc>
                        <a:spcAft>
                          <a:spcPts val="0"/>
                        </a:spcAft>
                      </a:pPr>
                      <a:r>
                        <a:rPr lang="uk-UA" sz="1300">
                          <a:latin typeface="Times New Roman"/>
                          <a:ea typeface="Times New Roman"/>
                          <a:cs typeface="Times New Roman"/>
                        </a:rPr>
                        <a:t>2. Чистий дохід (виручка) від реалізації продукції, тис. грн. </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27908</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27341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26706</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-567</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0000"/>
                        </a:lnSpc>
                        <a:spcAft>
                          <a:spcPts val="0"/>
                        </a:spcAft>
                      </a:pPr>
                      <a:r>
                        <a:rPr lang="uk-UA" sz="1300">
                          <a:latin typeface="Times New Roman"/>
                          <a:ea typeface="Times New Roman"/>
                          <a:cs typeface="Courier New"/>
                        </a:rPr>
                        <a:t>-635</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058">
                <a:tc>
                  <a:txBody>
                    <a:bodyPr/>
                    <a:lstStyle/>
                    <a:p>
                      <a:pPr>
                        <a:lnSpc>
                          <a:spcPct val="120000"/>
                        </a:lnSpc>
                        <a:spcAft>
                          <a:spcPts val="0"/>
                        </a:spcAft>
                      </a:pPr>
                      <a:r>
                        <a:rPr lang="uk-UA" sz="1300">
                          <a:latin typeface="Times New Roman"/>
                          <a:ea typeface="Times New Roman"/>
                          <a:cs typeface="Times New Roman"/>
                        </a:rPr>
                        <a:t>4. Фондовіддача, грн. / грн. </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2,918</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3,301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3,673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0,383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0,372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058">
                <a:tc>
                  <a:txBody>
                    <a:bodyPr/>
                    <a:lstStyle/>
                    <a:p>
                      <a:pPr>
                        <a:lnSpc>
                          <a:spcPct val="120000"/>
                        </a:lnSpc>
                        <a:spcAft>
                          <a:spcPts val="0"/>
                        </a:spcAft>
                      </a:pPr>
                      <a:r>
                        <a:rPr lang="uk-UA" sz="1300">
                          <a:latin typeface="Times New Roman"/>
                          <a:ea typeface="Times New Roman"/>
                          <a:cs typeface="Times New Roman"/>
                        </a:rPr>
                        <a:t>5. Фондомісткість, грн. / грн. </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0,343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0,303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0,272</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-0,040</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-0,031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8116">
                <a:tc>
                  <a:txBody>
                    <a:bodyPr/>
                    <a:lstStyle/>
                    <a:p>
                      <a:pPr>
                        <a:lnSpc>
                          <a:spcPct val="120000"/>
                        </a:lnSpc>
                        <a:spcAft>
                          <a:spcPts val="0"/>
                        </a:spcAft>
                      </a:pPr>
                      <a:r>
                        <a:rPr lang="uk-UA" sz="1300">
                          <a:latin typeface="Times New Roman"/>
                          <a:ea typeface="Times New Roman"/>
                          <a:cs typeface="Times New Roman"/>
                        </a:rPr>
                        <a:t>6. Фондоозброєність, тис. грн. / чол.</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63,344</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59,583</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50,497</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-3,761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-9,086</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8116">
                <a:tc>
                  <a:txBody>
                    <a:bodyPr/>
                    <a:lstStyle/>
                    <a:p>
                      <a:pPr>
                        <a:lnSpc>
                          <a:spcPct val="120000"/>
                        </a:lnSpc>
                        <a:spcAft>
                          <a:spcPts val="0"/>
                        </a:spcAft>
                      </a:pPr>
                      <a:r>
                        <a:rPr lang="uk-UA" sz="1300">
                          <a:latin typeface="Times New Roman"/>
                          <a:ea typeface="Times New Roman"/>
                          <a:cs typeface="Times New Roman"/>
                        </a:rPr>
                        <a:t>7. Продуктивність праці, тис. грн. / чол. </a:t>
                      </a:r>
                      <a:endParaRPr lang="uk-UA" sz="1100">
                        <a:latin typeface="Times New Roman"/>
                        <a:ea typeface="Times New Roman"/>
                        <a:cs typeface="Courier New"/>
                      </a:endParaRPr>
                    </a:p>
                  </a:txBody>
                  <a:tcPr marL="65373" marR="6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184,821</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196,698</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185,458</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a:latin typeface="Times New Roman"/>
                          <a:ea typeface="Times New Roman"/>
                          <a:cs typeface="Courier New"/>
                        </a:rPr>
                        <a:t>11,877</a:t>
                      </a:r>
                      <a:endParaRPr lang="uk-UA" sz="110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300" dirty="0">
                          <a:latin typeface="Times New Roman"/>
                          <a:ea typeface="Times New Roman"/>
                          <a:cs typeface="Courier New"/>
                        </a:rPr>
                        <a:t>-11,240</a:t>
                      </a:r>
                      <a:endParaRPr lang="uk-UA" sz="1100" dirty="0">
                        <a:latin typeface="Times New Roman"/>
                        <a:ea typeface="Times New Roman"/>
                        <a:cs typeface="Courier New"/>
                      </a:endParaRPr>
                    </a:p>
                  </a:txBody>
                  <a:tcPr marL="65373" marR="653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1377" name="Rectangle 1"/>
          <p:cNvSpPr>
            <a:spLocks noChangeArrowheads="1"/>
          </p:cNvSpPr>
          <p:nvPr/>
        </p:nvSpPr>
        <p:spPr bwMode="auto">
          <a:xfrm>
            <a:off x="0" y="98072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Забезпеченість фондами та ефективність їх використання 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467544" y="1844824"/>
          <a:ext cx="8280919" cy="1812778"/>
        </p:xfrm>
        <a:graphic>
          <a:graphicData uri="http://schemas.openxmlformats.org/drawingml/2006/table">
            <a:tbl>
              <a:tblPr/>
              <a:tblGrid>
                <a:gridCol w="1300374"/>
                <a:gridCol w="701641"/>
                <a:gridCol w="616664"/>
                <a:gridCol w="590158"/>
                <a:gridCol w="561313"/>
                <a:gridCol w="841968"/>
                <a:gridCol w="507520"/>
                <a:gridCol w="701641"/>
                <a:gridCol w="1300374"/>
                <a:gridCol w="1159266"/>
              </a:tblGrid>
              <a:tr h="743779">
                <a:tc gridSpan="2">
                  <a:txBody>
                    <a:bodyPr/>
                    <a:lstStyle/>
                    <a:p>
                      <a:pPr algn="ctr">
                        <a:lnSpc>
                          <a:spcPct val="150000"/>
                        </a:lnSpc>
                        <a:spcAft>
                          <a:spcPts val="0"/>
                        </a:spcAft>
                      </a:pPr>
                      <a:r>
                        <a:rPr lang="uk-UA" sz="1100" dirty="0">
                          <a:latin typeface="Times New Roman"/>
                          <a:ea typeface="Times New Roman"/>
                          <a:cs typeface="Times New Roman"/>
                        </a:rPr>
                        <a:t>Продуктивність праці, тис. грн./чол. </a:t>
                      </a:r>
                      <a:endParaRPr lang="uk-UA" sz="1100" dirty="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2">
                  <a:txBody>
                    <a:bodyPr/>
                    <a:lstStyle/>
                    <a:p>
                      <a:pPr algn="ctr">
                        <a:lnSpc>
                          <a:spcPct val="150000"/>
                        </a:lnSpc>
                        <a:spcAft>
                          <a:spcPts val="0"/>
                        </a:spcAft>
                      </a:pPr>
                      <a:r>
                        <a:rPr lang="uk-UA" sz="1100">
                          <a:latin typeface="Times New Roman"/>
                          <a:ea typeface="Times New Roman"/>
                          <a:cs typeface="Times New Roman"/>
                        </a:rPr>
                        <a:t>Фондоозбро-єність, тис. грн. / чол.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gridSpan="3">
                  <a:txBody>
                    <a:bodyPr/>
                    <a:lstStyle/>
                    <a:p>
                      <a:pPr algn="ctr">
                        <a:lnSpc>
                          <a:spcPct val="150000"/>
                        </a:lnSpc>
                        <a:spcAft>
                          <a:spcPts val="0"/>
                        </a:spcAft>
                      </a:pPr>
                      <a:r>
                        <a:rPr lang="uk-UA" sz="1100">
                          <a:latin typeface="Times New Roman"/>
                          <a:ea typeface="Times New Roman"/>
                          <a:cs typeface="Times New Roman"/>
                        </a:rPr>
                        <a:t>Фондовіддача, грн. / грн.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c gridSpan="3">
                  <a:txBody>
                    <a:bodyPr/>
                    <a:lstStyle/>
                    <a:p>
                      <a:pPr algn="ctr">
                        <a:lnSpc>
                          <a:spcPct val="150000"/>
                        </a:lnSpc>
                        <a:spcAft>
                          <a:spcPts val="0"/>
                        </a:spcAft>
                      </a:pPr>
                      <a:r>
                        <a:rPr lang="uk-UA" sz="1100">
                          <a:latin typeface="Times New Roman"/>
                          <a:ea typeface="Times New Roman"/>
                          <a:cs typeface="Times New Roman"/>
                        </a:rPr>
                        <a:t>Відхилення,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tr>
              <a:tr h="227266">
                <a:tc rowSpan="2">
                  <a:txBody>
                    <a:bodyPr/>
                    <a:lstStyle/>
                    <a:p>
                      <a:pPr algn="ctr">
                        <a:lnSpc>
                          <a:spcPct val="150000"/>
                        </a:lnSpc>
                        <a:spcAft>
                          <a:spcPts val="0"/>
                        </a:spcAft>
                      </a:pPr>
                      <a:r>
                        <a:rPr lang="uk-UA" sz="1100">
                          <a:latin typeface="Times New Roman"/>
                          <a:ea typeface="Times New Roman"/>
                          <a:cs typeface="Times New Roman"/>
                        </a:rPr>
                        <a:t>2012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2013</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2012</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2013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2012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Умовний</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2013 </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50000"/>
                        </a:lnSpc>
                        <a:spcAft>
                          <a:spcPts val="0"/>
                        </a:spcAft>
                      </a:pPr>
                      <a:r>
                        <a:rPr lang="uk-UA" sz="1100">
                          <a:latin typeface="Times New Roman"/>
                          <a:ea typeface="Times New Roman"/>
                          <a:cs typeface="Times New Roman"/>
                        </a:rPr>
                        <a:t>Всього</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uk-UA" sz="1100">
                          <a:latin typeface="Times New Roman"/>
                          <a:ea typeface="Times New Roman"/>
                          <a:cs typeface="Times New Roman"/>
                        </a:rPr>
                        <a:t>в т.ч. за рахунок зміни</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uk-UA"/>
                    </a:p>
                  </a:txBody>
                  <a:tcPr/>
                </a:tc>
              </a:tr>
              <a:tr h="330568">
                <a:tc vMerge="1">
                  <a:txBody>
                    <a:bodyPr/>
                    <a:lstStyle/>
                    <a:p>
                      <a:endParaRPr lang="uk-UA"/>
                    </a:p>
                  </a:txBody>
                  <a:tcPr/>
                </a:tc>
                <a:tc vMerge="1">
                  <a:txBody>
                    <a:bodyPr/>
                    <a:lstStyle/>
                    <a:p>
                      <a:endParaRPr lang="uk-UA"/>
                    </a:p>
                  </a:txBody>
                  <a:tcPr/>
                </a:tc>
                <a:tc vMerge="1">
                  <a:txBody>
                    <a:bodyPr/>
                    <a:lstStyle/>
                    <a:p>
                      <a:endParaRPr lang="uk-UA"/>
                    </a:p>
                  </a:txBody>
                  <a:tcPr/>
                </a:tc>
                <a:tc vMerge="1">
                  <a:txBody>
                    <a:bodyPr/>
                    <a:lstStyle/>
                    <a:p>
                      <a:endParaRPr lang="uk-UA"/>
                    </a:p>
                  </a:txBody>
                  <a:tcPr/>
                </a:tc>
                <a:tc vMerge="1">
                  <a:txBody>
                    <a:bodyPr/>
                    <a:lstStyle/>
                    <a:p>
                      <a:endParaRPr lang="uk-UA"/>
                    </a:p>
                  </a:txBody>
                  <a:tcPr/>
                </a:tc>
                <a:tc vMerge="1">
                  <a:txBody>
                    <a:bodyPr/>
                    <a:lstStyle/>
                    <a:p>
                      <a:endParaRPr lang="uk-UA"/>
                    </a:p>
                  </a:txBody>
                  <a:tcPr/>
                </a:tc>
                <a:tc vMerge="1">
                  <a:txBody>
                    <a:bodyPr/>
                    <a:lstStyle/>
                    <a:p>
                      <a:endParaRPr lang="uk-UA"/>
                    </a:p>
                  </a:txBody>
                  <a:tcPr/>
                </a:tc>
                <a:tc vMerge="1">
                  <a:txBody>
                    <a:bodyPr/>
                    <a:lstStyle/>
                    <a:p>
                      <a:endParaRPr lang="uk-UA"/>
                    </a:p>
                  </a:txBody>
                  <a:tcPr/>
                </a:tc>
                <a:tc>
                  <a:txBody>
                    <a:bodyPr/>
                    <a:lstStyle/>
                    <a:p>
                      <a:pPr algn="ctr">
                        <a:spcAft>
                          <a:spcPts val="0"/>
                        </a:spcAft>
                      </a:pPr>
                      <a:r>
                        <a:rPr lang="uk-UA" sz="1100">
                          <a:latin typeface="Times New Roman"/>
                          <a:ea typeface="Times New Roman"/>
                          <a:cs typeface="Times New Roman"/>
                        </a:rPr>
                        <a:t>продуктив-</a:t>
                      </a:r>
                      <a:endParaRPr lang="uk-UA" sz="1100">
                        <a:latin typeface="Times New Roman"/>
                        <a:ea typeface="Times New Roman"/>
                        <a:cs typeface="Courier New"/>
                      </a:endParaRPr>
                    </a:p>
                    <a:p>
                      <a:pPr algn="ctr">
                        <a:spcAft>
                          <a:spcPts val="0"/>
                        </a:spcAft>
                      </a:pPr>
                      <a:r>
                        <a:rPr lang="uk-UA" sz="1100">
                          <a:latin typeface="Times New Roman"/>
                          <a:ea typeface="Times New Roman"/>
                          <a:cs typeface="Times New Roman"/>
                        </a:rPr>
                        <a:t>ності праці</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dirty="0" err="1">
                          <a:latin typeface="Times New Roman"/>
                          <a:ea typeface="Times New Roman"/>
                          <a:cs typeface="Times New Roman"/>
                        </a:rPr>
                        <a:t>фондоозб-роєності</a:t>
                      </a:r>
                      <a:endParaRPr lang="uk-UA" sz="1100" dirty="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852">
                <a:tc>
                  <a:txBody>
                    <a:bodyPr/>
                    <a:lstStyle/>
                    <a:p>
                      <a:pPr algn="ctr">
                        <a:lnSpc>
                          <a:spcPct val="150000"/>
                        </a:lnSpc>
                        <a:spcAft>
                          <a:spcPts val="0"/>
                        </a:spcAft>
                      </a:pPr>
                      <a:r>
                        <a:rPr lang="uk-UA" sz="1100">
                          <a:latin typeface="Times New Roman"/>
                          <a:ea typeface="Times New Roman"/>
                          <a:cs typeface="Times New Roman"/>
                        </a:rPr>
                        <a:t>196,698</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185,458</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59,583</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50,497</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3,301</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3,113</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3,673</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0,372</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a:latin typeface="Times New Roman"/>
                          <a:ea typeface="Times New Roman"/>
                          <a:cs typeface="Times New Roman"/>
                        </a:rPr>
                        <a:t>-0,188</a:t>
                      </a:r>
                      <a:endParaRPr lang="uk-UA" sz="110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100" dirty="0">
                          <a:latin typeface="Times New Roman"/>
                          <a:ea typeface="Times New Roman"/>
                          <a:cs typeface="Times New Roman"/>
                        </a:rPr>
                        <a:t>0,56</a:t>
                      </a:r>
                      <a:endParaRPr lang="uk-UA" sz="1100" dirty="0">
                        <a:latin typeface="Times New Roman"/>
                        <a:ea typeface="Times New Roman"/>
                        <a:cs typeface="Courier New"/>
                      </a:endParaRPr>
                    </a:p>
                  </a:txBody>
                  <a:tcPr marL="61982" marR="619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401" name="Rectangle 1"/>
          <p:cNvSpPr>
            <a:spLocks noChangeArrowheads="1"/>
          </p:cNvSpPr>
          <p:nvPr/>
        </p:nvSpPr>
        <p:spPr bwMode="auto">
          <a:xfrm>
            <a:off x="0" y="134076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Вплив зміни факторів на фондовіддачу </a:t>
            </a: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ПАТ «Білоцерківська книжкова фабрика» в 2013 році</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24000" y="2514600"/>
          <a:ext cx="6096001" cy="1828799"/>
        </p:xfrm>
        <a:graphic>
          <a:graphicData uri="http://schemas.openxmlformats.org/drawingml/2006/table">
            <a:tbl>
              <a:tblPr/>
              <a:tblGrid>
                <a:gridCol w="1354733"/>
                <a:gridCol w="579575"/>
                <a:gridCol w="579575"/>
                <a:gridCol w="492848"/>
                <a:gridCol w="492848"/>
                <a:gridCol w="492848"/>
                <a:gridCol w="492848"/>
                <a:gridCol w="517370"/>
                <a:gridCol w="517370"/>
                <a:gridCol w="575986"/>
              </a:tblGrid>
              <a:tr h="261257">
                <a:tc rowSpan="2">
                  <a:txBody>
                    <a:bodyPr/>
                    <a:lstStyle/>
                    <a:p>
                      <a:pPr algn="ctr">
                        <a:lnSpc>
                          <a:spcPct val="130000"/>
                        </a:lnSpc>
                        <a:spcAft>
                          <a:spcPts val="0"/>
                        </a:spcAft>
                      </a:pPr>
                      <a:r>
                        <a:rPr lang="uk-UA" sz="1300">
                          <a:solidFill>
                            <a:srgbClr val="000000"/>
                          </a:solidFill>
                          <a:latin typeface="Times New Roman"/>
                          <a:ea typeface="Times New Roman"/>
                          <a:cs typeface="Courier New"/>
                        </a:rPr>
                        <a:t>Джерело </a:t>
                      </a:r>
                      <a:r>
                        <a:rPr lang="uk-UA" sz="1300" spc="-10">
                          <a:solidFill>
                            <a:srgbClr val="000000"/>
                          </a:solidFill>
                          <a:latin typeface="Times New Roman"/>
                          <a:ea typeface="Times New Roman"/>
                          <a:cs typeface="Courier New"/>
                        </a:rPr>
                        <a:t>залучення коштів</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8">
                  <a:txBody>
                    <a:bodyPr/>
                    <a:lstStyle/>
                    <a:p>
                      <a:pPr algn="ctr">
                        <a:lnSpc>
                          <a:spcPct val="130000"/>
                        </a:lnSpc>
                        <a:spcAft>
                          <a:spcPts val="0"/>
                        </a:spcAft>
                      </a:pPr>
                      <a:r>
                        <a:rPr lang="uk-UA" sz="1300" spc="-5">
                          <a:solidFill>
                            <a:srgbClr val="000000"/>
                          </a:solidFill>
                          <a:latin typeface="Times New Roman"/>
                          <a:ea typeface="Times New Roman"/>
                          <a:cs typeface="Courier New"/>
                        </a:rPr>
                        <a:t>Вихідні грошові потоки в n - ому періоді</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rowSpan="2">
                  <a:txBody>
                    <a:bodyPr/>
                    <a:lstStyle/>
                    <a:p>
                      <a:pPr algn="ctr">
                        <a:lnSpc>
                          <a:spcPct val="130000"/>
                        </a:lnSpc>
                        <a:spcAft>
                          <a:spcPts val="0"/>
                        </a:spcAft>
                      </a:pPr>
                      <a:r>
                        <a:rPr lang="uk-UA" sz="1300">
                          <a:solidFill>
                            <a:srgbClr val="000000"/>
                          </a:solidFill>
                          <a:latin typeface="Times New Roman"/>
                          <a:ea typeface="Times New Roman"/>
                          <a:cs typeface="Courier New"/>
                        </a:rPr>
                        <a:t>PV</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1257">
                <a:tc vMerge="1">
                  <a:txBody>
                    <a:bodyPr/>
                    <a:lstStyle/>
                    <a:p>
                      <a:endParaRPr lang="uk-UA"/>
                    </a:p>
                  </a:txBody>
                  <a:tcPr/>
                </a:tc>
                <a:tc>
                  <a:txBody>
                    <a:bodyPr/>
                    <a:lstStyle/>
                    <a:p>
                      <a:pPr algn="ctr">
                        <a:lnSpc>
                          <a:spcPct val="130000"/>
                        </a:lnSpc>
                        <a:spcAft>
                          <a:spcPts val="0"/>
                        </a:spcAft>
                      </a:pPr>
                      <a:r>
                        <a:rPr lang="uk-UA" sz="1300">
                          <a:solidFill>
                            <a:srgbClr val="000000"/>
                          </a:solidFill>
                          <a:latin typeface="Times New Roman"/>
                          <a:ea typeface="Times New Roman"/>
                          <a:cs typeface="Courier New"/>
                        </a:rPr>
                        <a:t>0</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1</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2</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3</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4</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5</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6</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7</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uk-UA"/>
                    </a:p>
                  </a:txBody>
                  <a:tcPr/>
                </a:tc>
              </a:tr>
              <a:tr h="261257">
                <a:tc>
                  <a:txBody>
                    <a:bodyPr/>
                    <a:lstStyle/>
                    <a:p>
                      <a:pPr>
                        <a:lnSpc>
                          <a:spcPct val="130000"/>
                        </a:lnSpc>
                        <a:spcAft>
                          <a:spcPts val="0"/>
                        </a:spcAft>
                      </a:pPr>
                      <a:r>
                        <a:rPr lang="uk-UA" sz="1300">
                          <a:solidFill>
                            <a:srgbClr val="000000"/>
                          </a:solidFill>
                          <a:latin typeface="Times New Roman"/>
                          <a:ea typeface="Times New Roman"/>
                          <a:cs typeface="Courier New"/>
                        </a:rPr>
                        <a:t>Власний рахунок</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55">
                          <a:solidFill>
                            <a:srgbClr val="000000"/>
                          </a:solidFill>
                          <a:latin typeface="Times New Roman"/>
                          <a:ea typeface="Times New Roman"/>
                          <a:cs typeface="Courier New"/>
                        </a:rPr>
                        <a:t>150</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150,0</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22514">
                <a:tc>
                  <a:txBody>
                    <a:bodyPr/>
                    <a:lstStyle/>
                    <a:p>
                      <a:pPr>
                        <a:lnSpc>
                          <a:spcPct val="130000"/>
                        </a:lnSpc>
                        <a:spcAft>
                          <a:spcPts val="0"/>
                        </a:spcAft>
                      </a:pPr>
                      <a:r>
                        <a:rPr lang="uk-UA" sz="1300" spc="-10">
                          <a:solidFill>
                            <a:srgbClr val="000000"/>
                          </a:solidFill>
                          <a:latin typeface="Times New Roman"/>
                          <a:ea typeface="Times New Roman"/>
                          <a:cs typeface="Courier New"/>
                        </a:rPr>
                        <a:t>Довгостроковий </a:t>
                      </a:r>
                      <a:r>
                        <a:rPr lang="uk-UA" sz="1300">
                          <a:solidFill>
                            <a:srgbClr val="000000"/>
                          </a:solidFill>
                          <a:latin typeface="Times New Roman"/>
                          <a:ea typeface="Times New Roman"/>
                          <a:cs typeface="Courier New"/>
                        </a:rPr>
                        <a:t>кредит</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5">
                          <a:solidFill>
                            <a:srgbClr val="000000"/>
                          </a:solidFill>
                          <a:latin typeface="Times New Roman"/>
                          <a:ea typeface="Times New Roman"/>
                          <a:cs typeface="Courier New"/>
                        </a:rPr>
                        <a:t>56,115</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51,17</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46,225</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25">
                          <a:solidFill>
                            <a:srgbClr val="000000"/>
                          </a:solidFill>
                          <a:latin typeface="Times New Roman"/>
                          <a:ea typeface="Times New Roman"/>
                          <a:cs typeface="Courier New"/>
                        </a:rPr>
                        <a:t>41,28</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36,335</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31,39</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26,495</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40">
                          <a:solidFill>
                            <a:srgbClr val="000000"/>
                          </a:solidFill>
                          <a:latin typeface="Times New Roman"/>
                          <a:ea typeface="Times New Roman"/>
                          <a:cs typeface="Courier New"/>
                        </a:rPr>
                        <a:t>130,757</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22514">
                <a:tc>
                  <a:txBody>
                    <a:bodyPr/>
                    <a:lstStyle/>
                    <a:p>
                      <a:pPr>
                        <a:lnSpc>
                          <a:spcPct val="130000"/>
                        </a:lnSpc>
                        <a:spcAft>
                          <a:spcPts val="0"/>
                        </a:spcAft>
                      </a:pPr>
                      <a:r>
                        <a:rPr lang="uk-UA" sz="1300">
                          <a:solidFill>
                            <a:srgbClr val="000000"/>
                          </a:solidFill>
                          <a:latin typeface="Times New Roman"/>
                          <a:ea typeface="Times New Roman"/>
                          <a:cs typeface="Courier New"/>
                        </a:rPr>
                        <a:t>Лізинговий кредит</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a:solidFill>
                            <a:srgbClr val="000000"/>
                          </a:solidFill>
                          <a:latin typeface="Times New Roman"/>
                          <a:ea typeface="Times New Roman"/>
                          <a:cs typeface="Courier New"/>
                        </a:rPr>
                        <a:t>23</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20">
                          <a:solidFill>
                            <a:srgbClr val="000000"/>
                          </a:solidFill>
                          <a:latin typeface="Times New Roman"/>
                          <a:ea typeface="Times New Roman"/>
                          <a:cs typeface="Courier New"/>
                        </a:rPr>
                        <a:t>43,714</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40">
                          <a:solidFill>
                            <a:srgbClr val="000000"/>
                          </a:solidFill>
                          <a:latin typeface="Times New Roman"/>
                          <a:ea typeface="Times New Roman"/>
                          <a:cs typeface="Courier New"/>
                        </a:rPr>
                        <a:t>40,071</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36,428</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32,786</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29,143</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30">
                          <a:solidFill>
                            <a:srgbClr val="000000"/>
                          </a:solidFill>
                          <a:latin typeface="Times New Roman"/>
                          <a:ea typeface="Times New Roman"/>
                          <a:cs typeface="Courier New"/>
                        </a:rPr>
                        <a:t>25,5</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20">
                          <a:solidFill>
                            <a:srgbClr val="000000"/>
                          </a:solidFill>
                          <a:latin typeface="Times New Roman"/>
                          <a:ea typeface="Times New Roman"/>
                          <a:cs typeface="Courier New"/>
                        </a:rPr>
                        <a:t>21,857</a:t>
                      </a:r>
                      <a:endParaRPr lang="uk-UA" sz="110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30000"/>
                        </a:lnSpc>
                        <a:spcAft>
                          <a:spcPts val="0"/>
                        </a:spcAft>
                      </a:pPr>
                      <a:r>
                        <a:rPr lang="uk-UA" sz="1300" spc="-40" dirty="0">
                          <a:solidFill>
                            <a:srgbClr val="000000"/>
                          </a:solidFill>
                          <a:latin typeface="Times New Roman"/>
                          <a:ea typeface="Times New Roman"/>
                          <a:cs typeface="Courier New"/>
                        </a:rPr>
                        <a:t>127,229</a:t>
                      </a:r>
                      <a:endParaRPr lang="uk-UA" sz="1100" dirty="0">
                        <a:latin typeface="Times New Roman"/>
                        <a:ea typeface="Times New Roman"/>
                        <a:cs typeface="Courier New"/>
                      </a:endParaRPr>
                    </a:p>
                  </a:txBody>
                  <a:tcPr marL="23925" marR="239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03425" name="Rectangle 1"/>
          <p:cNvSpPr>
            <a:spLocks noChangeArrowheads="1"/>
          </p:cNvSpPr>
          <p:nvPr/>
        </p:nvSpPr>
        <p:spPr bwMode="auto">
          <a:xfrm>
            <a:off x="971600" y="1412776"/>
            <a:ext cx="7163884"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7675"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Порівняння грошових потоків та їхньої теперішньої вартості при виборі різних </a:t>
            </a:r>
          </a:p>
          <a:p>
            <a:pPr marL="0" marR="0" lvl="0" indent="447675"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джерел фінансування необоротних активів, тис. грн.</a:t>
            </a:r>
            <a:endParaRPr kumimoji="0" lang="uk-UA" sz="600" b="0" i="0" u="none" strike="noStrike" cap="none" normalizeH="0" baseline="0" dirty="0" smtClean="0">
              <a:ln>
                <a:noFill/>
              </a:ln>
              <a:solidFill>
                <a:schemeClr val="tx1"/>
              </a:solidFill>
              <a:effectLst/>
              <a:latin typeface="Arial" pitchFamily="34" charset="0"/>
            </a:endParaRPr>
          </a:p>
          <a:p>
            <a:pPr marL="0" marR="0" lvl="0" indent="447675"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92580" y="2788920"/>
          <a:ext cx="5958840" cy="1648193"/>
        </p:xfrm>
        <a:graphic>
          <a:graphicData uri="http://schemas.openxmlformats.org/drawingml/2006/table">
            <a:tbl>
              <a:tblPr/>
              <a:tblGrid>
                <a:gridCol w="3005455"/>
                <a:gridCol w="950595"/>
                <a:gridCol w="2002790"/>
              </a:tblGrid>
              <a:tr h="824096">
                <a:tc>
                  <a:txBody>
                    <a:bodyPr/>
                    <a:lstStyle/>
                    <a:p>
                      <a:pPr algn="ctr">
                        <a:spcAft>
                          <a:spcPts val="0"/>
                        </a:spcAft>
                      </a:pPr>
                      <a:r>
                        <a:rPr lang="uk-UA" sz="1400" spc="-10" dirty="0">
                          <a:solidFill>
                            <a:srgbClr val="000000"/>
                          </a:solidFill>
                          <a:latin typeface="Times New Roman"/>
                          <a:ea typeface="Times New Roman"/>
                          <a:cs typeface="Courier New"/>
                        </a:rPr>
                        <a:t>Джерело залучення коштів</a:t>
                      </a:r>
                      <a:endParaRPr lang="uk-UA" sz="1200" dirty="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spc="-10">
                          <a:solidFill>
                            <a:srgbClr val="000000"/>
                          </a:solidFill>
                          <a:latin typeface="Times New Roman"/>
                          <a:ea typeface="Times New Roman"/>
                          <a:cs typeface="Courier New"/>
                        </a:rPr>
                        <a:t>Теперішня вартість</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spc="-10">
                          <a:solidFill>
                            <a:srgbClr val="000000"/>
                          </a:solidFill>
                          <a:latin typeface="Times New Roman"/>
                          <a:ea typeface="Times New Roman"/>
                          <a:cs typeface="Courier New"/>
                        </a:rPr>
                        <a:t>Економія від використання </a:t>
                      </a:r>
                      <a:r>
                        <a:rPr lang="uk-UA" sz="1400">
                          <a:solidFill>
                            <a:srgbClr val="000000"/>
                          </a:solidFill>
                          <a:latin typeface="Times New Roman"/>
                          <a:ea typeface="Times New Roman"/>
                          <a:cs typeface="Courier New"/>
                        </a:rPr>
                        <a:t>конкретного джерела</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4699">
                <a:tc>
                  <a:txBody>
                    <a:bodyPr/>
                    <a:lstStyle/>
                    <a:p>
                      <a:pPr>
                        <a:spcAft>
                          <a:spcPts val="0"/>
                        </a:spcAft>
                      </a:pPr>
                      <a:r>
                        <a:rPr lang="uk-UA" sz="1400">
                          <a:solidFill>
                            <a:srgbClr val="000000"/>
                          </a:solidFill>
                          <a:latin typeface="Times New Roman"/>
                          <a:ea typeface="Times New Roman"/>
                          <a:cs typeface="Courier New"/>
                        </a:rPr>
                        <a:t>Власний рахунок</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150,0</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0</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4699">
                <a:tc>
                  <a:txBody>
                    <a:bodyPr/>
                    <a:lstStyle/>
                    <a:p>
                      <a:pPr>
                        <a:spcAft>
                          <a:spcPts val="0"/>
                        </a:spcAft>
                      </a:pPr>
                      <a:r>
                        <a:rPr lang="uk-UA" sz="1400" spc="-5">
                          <a:solidFill>
                            <a:srgbClr val="000000"/>
                          </a:solidFill>
                          <a:latin typeface="Times New Roman"/>
                          <a:ea typeface="Times New Roman"/>
                          <a:cs typeface="Courier New"/>
                        </a:rPr>
                        <a:t>Довгостроковий банківський кредит</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130,757</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19,743</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4699">
                <a:tc>
                  <a:txBody>
                    <a:bodyPr/>
                    <a:lstStyle/>
                    <a:p>
                      <a:pPr>
                        <a:spcAft>
                          <a:spcPts val="0"/>
                        </a:spcAft>
                      </a:pPr>
                      <a:r>
                        <a:rPr lang="uk-UA" sz="1400">
                          <a:solidFill>
                            <a:srgbClr val="000000"/>
                          </a:solidFill>
                          <a:latin typeface="Times New Roman"/>
                          <a:ea typeface="Times New Roman"/>
                          <a:cs typeface="Courier New"/>
                        </a:rPr>
                        <a:t>Лізинговий кредит</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dirty="0">
                          <a:solidFill>
                            <a:srgbClr val="000000"/>
                          </a:solidFill>
                          <a:latin typeface="Times New Roman"/>
                          <a:ea typeface="Times New Roman"/>
                          <a:cs typeface="Courier New"/>
                        </a:rPr>
                        <a:t>127,229</a:t>
                      </a:r>
                      <a:endParaRPr lang="uk-UA" sz="1200" dirty="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dirty="0">
                          <a:solidFill>
                            <a:srgbClr val="000000"/>
                          </a:solidFill>
                          <a:latin typeface="Times New Roman"/>
                          <a:ea typeface="Times New Roman"/>
                          <a:cs typeface="Courier New"/>
                        </a:rPr>
                        <a:t>23,271</a:t>
                      </a:r>
                      <a:endParaRPr lang="uk-UA" sz="1200" dirty="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04449" name="Rectangle 1"/>
          <p:cNvSpPr>
            <a:spLocks noChangeArrowheads="1"/>
          </p:cNvSpPr>
          <p:nvPr/>
        </p:nvSpPr>
        <p:spPr bwMode="auto">
          <a:xfrm>
            <a:off x="899592" y="1628800"/>
            <a:ext cx="7652223"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Економія від використання ПАТ «Білоцерківська книжкова фабрика» різних джерел </a:t>
            </a:r>
          </a:p>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фінансових ресурсів для розширення виробничих потужностей, тис. грн.</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620202" y="2575560"/>
          <a:ext cx="5903595" cy="1706880"/>
        </p:xfrm>
        <a:graphic>
          <a:graphicData uri="http://schemas.openxmlformats.org/drawingml/2006/table">
            <a:tbl>
              <a:tblPr/>
              <a:tblGrid>
                <a:gridCol w="2587625"/>
                <a:gridCol w="1600200"/>
                <a:gridCol w="1715770"/>
              </a:tblGrid>
              <a:tr h="0">
                <a:tc>
                  <a:txBody>
                    <a:bodyPr/>
                    <a:lstStyle/>
                    <a:p>
                      <a:pPr algn="ctr">
                        <a:spcAft>
                          <a:spcPts val="0"/>
                        </a:spcAft>
                      </a:pPr>
                      <a:r>
                        <a:rPr lang="uk-UA" sz="1400">
                          <a:solidFill>
                            <a:srgbClr val="000000"/>
                          </a:solidFill>
                          <a:latin typeface="Times New Roman"/>
                          <a:ea typeface="Times New Roman"/>
                          <a:cs typeface="Courier New"/>
                        </a:rPr>
                        <a:t>Вид залучення коштів</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Коефіцієнт </a:t>
                      </a:r>
                      <a:r>
                        <a:rPr lang="uk-UA" sz="1400" spc="-10">
                          <a:solidFill>
                            <a:srgbClr val="000000"/>
                          </a:solidFill>
                          <a:latin typeface="Times New Roman"/>
                          <a:ea typeface="Times New Roman"/>
                          <a:cs typeface="Courier New"/>
                        </a:rPr>
                        <a:t>фінансової автономії</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spc="-10">
                          <a:solidFill>
                            <a:srgbClr val="000000"/>
                          </a:solidFill>
                          <a:latin typeface="Times New Roman"/>
                          <a:ea typeface="Times New Roman"/>
                          <a:cs typeface="Courier New"/>
                        </a:rPr>
                        <a:t>Зміни в порівнянні з базовим показником</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spcAft>
                          <a:spcPts val="0"/>
                        </a:spcAft>
                      </a:pPr>
                      <a:r>
                        <a:rPr lang="uk-UA" sz="1400">
                          <a:solidFill>
                            <a:srgbClr val="000000"/>
                          </a:solidFill>
                          <a:latin typeface="Times New Roman"/>
                          <a:ea typeface="Times New Roman"/>
                          <a:cs typeface="Courier New"/>
                        </a:rPr>
                        <a:t>Власний рахунок</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0,369</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0,025</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spcAft>
                          <a:spcPts val="0"/>
                        </a:spcAft>
                      </a:pPr>
                      <a:r>
                        <a:rPr lang="uk-UA" sz="1400" spc="-5">
                          <a:solidFill>
                            <a:srgbClr val="000000"/>
                          </a:solidFill>
                          <a:latin typeface="Times New Roman"/>
                          <a:ea typeface="Times New Roman"/>
                          <a:cs typeface="Courier New"/>
                        </a:rPr>
                        <a:t>Довгостроковий банківський кредит</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latin typeface="Times New Roman"/>
                          <a:ea typeface="Times New Roman"/>
                          <a:cs typeface="Courier New"/>
                        </a:rPr>
                        <a:t>0,357</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0,013</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spcAft>
                          <a:spcPts val="0"/>
                        </a:spcAft>
                      </a:pPr>
                      <a:r>
                        <a:rPr lang="uk-UA" sz="1400">
                          <a:solidFill>
                            <a:srgbClr val="000000"/>
                          </a:solidFill>
                          <a:latin typeface="Times New Roman"/>
                          <a:ea typeface="Times New Roman"/>
                          <a:cs typeface="Courier New"/>
                        </a:rPr>
                        <a:t>Лізинговий кредит</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latin typeface="Times New Roman"/>
                          <a:ea typeface="Times New Roman"/>
                          <a:cs typeface="Courier New"/>
                        </a:rPr>
                        <a:t>0,356</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0,012</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a:spcAft>
                          <a:spcPts val="0"/>
                        </a:spcAft>
                      </a:pPr>
                      <a:r>
                        <a:rPr lang="uk-UA" sz="1400">
                          <a:solidFill>
                            <a:srgbClr val="000000"/>
                          </a:solidFill>
                          <a:latin typeface="Times New Roman"/>
                          <a:ea typeface="Times New Roman"/>
                          <a:cs typeface="Courier New"/>
                        </a:rPr>
                        <a:t>Базовий показник за 2013 рік</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a:solidFill>
                            <a:srgbClr val="000000"/>
                          </a:solidFill>
                          <a:latin typeface="Times New Roman"/>
                          <a:ea typeface="Times New Roman"/>
                          <a:cs typeface="Courier New"/>
                        </a:rPr>
                        <a:t>0,344</a:t>
                      </a:r>
                      <a:endParaRPr lang="uk-UA" sz="120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uk-UA" sz="1400" dirty="0">
                          <a:solidFill>
                            <a:srgbClr val="000000"/>
                          </a:solidFill>
                          <a:latin typeface="Times New Roman"/>
                          <a:ea typeface="Times New Roman"/>
                          <a:cs typeface="Courier New"/>
                        </a:rPr>
                        <a:t>-</a:t>
                      </a:r>
                      <a:endParaRPr lang="uk-UA" sz="1200" dirty="0">
                        <a:latin typeface="Times New Roman"/>
                        <a:ea typeface="Times New Roman"/>
                        <a:cs typeface="Courier New"/>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05473" name="Rectangle 1"/>
          <p:cNvSpPr>
            <a:spLocks noChangeArrowheads="1"/>
          </p:cNvSpPr>
          <p:nvPr/>
        </p:nvSpPr>
        <p:spPr bwMode="auto">
          <a:xfrm>
            <a:off x="1691680" y="1484784"/>
            <a:ext cx="5787995"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Зміна коефіцієнта фінансової автономії при залученні коштів </a:t>
            </a:r>
          </a:p>
          <a:p>
            <a:pPr marL="0" marR="0" lvl="0" indent="45085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716722" y="2148840"/>
          <a:ext cx="5710555" cy="2560320"/>
        </p:xfrm>
        <a:graphic>
          <a:graphicData uri="http://schemas.openxmlformats.org/drawingml/2006/table">
            <a:tbl>
              <a:tblPr/>
              <a:tblGrid>
                <a:gridCol w="3921125"/>
                <a:gridCol w="1789430"/>
              </a:tblGrid>
              <a:tr h="0">
                <a:tc>
                  <a:txBody>
                    <a:bodyPr/>
                    <a:lstStyle/>
                    <a:p>
                      <a:pPr algn="ctr">
                        <a:lnSpc>
                          <a:spcPct val="120000"/>
                        </a:lnSpc>
                        <a:spcBef>
                          <a:spcPts val="1200"/>
                        </a:spcBef>
                        <a:spcAft>
                          <a:spcPts val="0"/>
                        </a:spcAft>
                      </a:pPr>
                      <a:r>
                        <a:rPr lang="uk-UA" sz="1400" b="0" i="0">
                          <a:latin typeface="Times New Roman"/>
                        </a:rPr>
                        <a:t>Заходи підвищення ефективності використання основних засобів</a:t>
                      </a:r>
                      <a:endParaRPr lang="uk-UA" sz="1000" b="1" i="1">
                        <a:latin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latin typeface="Times New Roman"/>
                          <a:ea typeface="Times New Roman"/>
                          <a:cs typeface="Courier New"/>
                        </a:rPr>
                        <a:t>Зростання обсягу продукції, тис. грн. </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20000"/>
                        </a:lnSpc>
                        <a:spcAft>
                          <a:spcPts val="0"/>
                        </a:spcAft>
                      </a:pPr>
                      <a:r>
                        <a:rPr lang="uk-UA" sz="1400">
                          <a:latin typeface="Times New Roman"/>
                          <a:ea typeface="Times New Roman"/>
                          <a:cs typeface="Courier New"/>
                        </a:rPr>
                        <a:t>1. Впровадження нового обладнання</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latin typeface="Times New Roman"/>
                          <a:ea typeface="Times New Roman"/>
                          <a:cs typeface="Courier New"/>
                        </a:rPr>
                        <a:t>+454,5</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20000"/>
                        </a:lnSpc>
                        <a:spcAft>
                          <a:spcPts val="0"/>
                        </a:spcAft>
                      </a:pPr>
                      <a:r>
                        <a:rPr lang="uk-UA" sz="1400">
                          <a:latin typeface="Times New Roman"/>
                          <a:ea typeface="Times New Roman"/>
                          <a:cs typeface="Courier New"/>
                        </a:rPr>
                        <a:t>2. Скорочення цілоденних простоїв обладнання</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latin typeface="Times New Roman"/>
                          <a:ea typeface="Times New Roman"/>
                          <a:cs typeface="Courier New"/>
                        </a:rPr>
                        <a:t>- 32,5</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20000"/>
                        </a:lnSpc>
                        <a:spcAft>
                          <a:spcPts val="0"/>
                        </a:spcAft>
                      </a:pPr>
                      <a:r>
                        <a:rPr lang="uk-UA" sz="1400">
                          <a:latin typeface="Times New Roman"/>
                          <a:ea typeface="Times New Roman"/>
                          <a:cs typeface="Courier New"/>
                        </a:rPr>
                        <a:t>3. Підвищення коефіцієнта змінності обладнання</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latin typeface="Times New Roman"/>
                          <a:ea typeface="Times New Roman"/>
                          <a:cs typeface="Courier New"/>
                        </a:rPr>
                        <a:t>+ 80,8</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20000"/>
                        </a:lnSpc>
                        <a:spcAft>
                          <a:spcPts val="0"/>
                        </a:spcAft>
                      </a:pPr>
                      <a:r>
                        <a:rPr lang="uk-UA" sz="1400">
                          <a:latin typeface="Times New Roman"/>
                          <a:ea typeface="Times New Roman"/>
                          <a:cs typeface="Courier New"/>
                        </a:rPr>
                        <a:t>4. Скорочення внутрішньозмінних простоїв обладнання</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latin typeface="Times New Roman"/>
                          <a:ea typeface="Times New Roman"/>
                          <a:cs typeface="Courier New"/>
                        </a:rPr>
                        <a:t>-53,2</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20000"/>
                        </a:lnSpc>
                        <a:spcAft>
                          <a:spcPts val="0"/>
                        </a:spcAft>
                      </a:pPr>
                      <a:r>
                        <a:rPr lang="uk-UA" sz="1400">
                          <a:latin typeface="Times New Roman"/>
                          <a:ea typeface="Times New Roman"/>
                          <a:cs typeface="Courier New"/>
                        </a:rPr>
                        <a:t>5. Підвищення середньогодинного виробітку обладнання</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latin typeface="Times New Roman"/>
                          <a:ea typeface="Times New Roman"/>
                          <a:cs typeface="Courier New"/>
                        </a:rPr>
                        <a:t>+368,9</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20000"/>
                        </a:lnSpc>
                        <a:spcAft>
                          <a:spcPts val="0"/>
                        </a:spcAft>
                      </a:pPr>
                      <a:r>
                        <a:rPr lang="uk-UA" sz="1400">
                          <a:latin typeface="Times New Roman"/>
                          <a:ea typeface="Times New Roman"/>
                          <a:cs typeface="Courier New"/>
                        </a:rPr>
                        <a:t>Разом за факторами</a:t>
                      </a:r>
                      <a:endParaRPr lang="uk-UA" sz="120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dirty="0">
                          <a:latin typeface="Times New Roman"/>
                          <a:ea typeface="Times New Roman"/>
                          <a:cs typeface="Courier New"/>
                        </a:rPr>
                        <a:t>818,5</a:t>
                      </a:r>
                      <a:endParaRPr lang="uk-UA" sz="1200" dirty="0">
                        <a:latin typeface="Times New Roman"/>
                        <a:ea typeface="Times New Roman"/>
                        <a:cs typeface="Courier New"/>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6497" name="Rectangle 1"/>
          <p:cNvSpPr>
            <a:spLocks noChangeArrowheads="1"/>
          </p:cNvSpPr>
          <p:nvPr/>
        </p:nvSpPr>
        <p:spPr bwMode="auto">
          <a:xfrm>
            <a:off x="1403648" y="908720"/>
            <a:ext cx="6347828" cy="861726"/>
          </a:xfrm>
          <a:prstGeom prst="rect">
            <a:avLst/>
          </a:prstGeom>
          <a:noFill/>
          <a:ln w="9525">
            <a:noFill/>
            <a:miter lim="800000"/>
            <a:headEnd/>
            <a:tailEnd/>
          </a:ln>
          <a:effectLst/>
        </p:spPr>
        <p:txBody>
          <a:bodyPr vert="horz" wrap="none" lIns="91440" tIns="152352" rIns="91440" bIns="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Економічний ефект заходів підвищення ефективності використання </a:t>
            </a:r>
          </a:p>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основних засобів </a:t>
            </a:r>
            <a:r>
              <a:rPr kumimoji="0" lang="uk-UA" sz="1400" b="0" i="0" u="none" strike="noStrike" cap="none" normalizeH="0" baseline="0" dirty="0" smtClean="0">
                <a:ln>
                  <a:noFill/>
                </a:ln>
                <a:solidFill>
                  <a:srgbClr val="000000"/>
                </a:solidFill>
                <a:effectLst/>
                <a:latin typeface="Arial" pitchFamily="34" charset="0"/>
                <a:ea typeface="Times New Roman" pitchFamily="18" charset="0"/>
                <a:cs typeface="Courier New" pitchFamily="49" charset="0"/>
              </a:rPr>
              <a:t>ПАТ «Білоцерківська книжкова фабрика»</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34"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chemeClr val="tx1"/>
              </a:solidFill>
              <a:effectLst/>
              <a:latin typeface="Arial" pitchFamily="34" charset="0"/>
            </a:endParaRPr>
          </a:p>
        </p:txBody>
      </p:sp>
      <p:grpSp>
        <p:nvGrpSpPr>
          <p:cNvPr id="107521" name="Group 1"/>
          <p:cNvGrpSpPr>
            <a:grpSpLocks noChangeAspect="1"/>
          </p:cNvGrpSpPr>
          <p:nvPr/>
        </p:nvGrpSpPr>
        <p:grpSpPr bwMode="auto">
          <a:xfrm>
            <a:off x="1619672" y="1340768"/>
            <a:ext cx="5829300" cy="2743200"/>
            <a:chOff x="2278" y="1504"/>
            <a:chExt cx="7200" cy="3345"/>
          </a:xfrm>
        </p:grpSpPr>
        <p:sp>
          <p:nvSpPr>
            <p:cNvPr id="107533" name="AutoShape 13"/>
            <p:cNvSpPr>
              <a:spLocks noChangeAspect="1" noChangeArrowheads="1"/>
            </p:cNvSpPr>
            <p:nvPr/>
          </p:nvSpPr>
          <p:spPr bwMode="auto">
            <a:xfrm>
              <a:off x="2278" y="1504"/>
              <a:ext cx="7200" cy="3345"/>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07532" name="AutoShape 12"/>
            <p:cNvSpPr>
              <a:spLocks noChangeArrowheads="1"/>
            </p:cNvSpPr>
            <p:nvPr/>
          </p:nvSpPr>
          <p:spPr bwMode="auto">
            <a:xfrm>
              <a:off x="4678" y="1643"/>
              <a:ext cx="2541" cy="557"/>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Courier New" pitchFamily="49" charset="0"/>
                </a:rPr>
                <a:t>Технічний відділ</a:t>
              </a:r>
              <a:endParaRPr kumimoji="0" lang="ru-RU" sz="1800" b="0" i="0" u="none" strike="noStrike" cap="none" normalizeH="0" baseline="0" smtClean="0">
                <a:ln>
                  <a:noFill/>
                </a:ln>
                <a:solidFill>
                  <a:schemeClr val="tx1"/>
                </a:solidFill>
                <a:effectLst/>
                <a:latin typeface="Arial" pitchFamily="34" charset="0"/>
              </a:endParaRPr>
            </a:p>
          </p:txBody>
        </p:sp>
        <p:sp>
          <p:nvSpPr>
            <p:cNvPr id="107531" name="AutoShape 11"/>
            <p:cNvSpPr>
              <a:spLocks noChangeArrowheads="1"/>
            </p:cNvSpPr>
            <p:nvPr/>
          </p:nvSpPr>
          <p:spPr bwMode="auto">
            <a:xfrm>
              <a:off x="4819" y="3316"/>
              <a:ext cx="2400" cy="554"/>
            </a:xfrm>
            <a:prstGeom prst="roundRect">
              <a:avLst>
                <a:gd name="adj" fmla="val 16667"/>
              </a:avLst>
            </a:prstGeom>
            <a:solidFill>
              <a:srgbClr val="FFFFFF"/>
            </a:solidFill>
            <a:ln w="9525">
              <a:solidFill>
                <a:srgbClr val="000000"/>
              </a:solidFill>
              <a:round/>
              <a:headEnd/>
              <a:tailEnd/>
            </a:ln>
          </p:spPr>
          <p:txBody>
            <a:bodyPr vert="horz" wrap="square" lIns="54000" tIns="10800" rIns="54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Courier New" pitchFamily="49" charset="0"/>
                </a:rPr>
                <a:t>Менеджер з виробничих потужностей</a:t>
              </a:r>
              <a:endParaRPr kumimoji="0" lang="ru-RU" sz="1800" b="0" i="0" u="none" strike="noStrike" cap="none" normalizeH="0" baseline="0" smtClean="0">
                <a:ln>
                  <a:noFill/>
                </a:ln>
                <a:solidFill>
                  <a:schemeClr val="tx1"/>
                </a:solidFill>
                <a:effectLst/>
                <a:latin typeface="Arial" pitchFamily="34" charset="0"/>
              </a:endParaRPr>
            </a:p>
          </p:txBody>
        </p:sp>
        <p:sp>
          <p:nvSpPr>
            <p:cNvPr id="107530" name="AutoShape 10"/>
            <p:cNvSpPr>
              <a:spLocks noChangeArrowheads="1"/>
            </p:cNvSpPr>
            <p:nvPr/>
          </p:nvSpPr>
          <p:spPr bwMode="auto">
            <a:xfrm>
              <a:off x="7360" y="4152"/>
              <a:ext cx="2118" cy="556"/>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Courier New" pitchFamily="49" charset="0"/>
                </a:rPr>
                <a:t>Служба механіки</a:t>
              </a:r>
              <a:endParaRPr kumimoji="0" lang="ru-RU" sz="1800" b="0" i="0" u="none" strike="noStrike" cap="none" normalizeH="0" baseline="0" smtClean="0">
                <a:ln>
                  <a:noFill/>
                </a:ln>
                <a:solidFill>
                  <a:schemeClr val="tx1"/>
                </a:solidFill>
                <a:effectLst/>
                <a:latin typeface="Arial" pitchFamily="34" charset="0"/>
              </a:endParaRPr>
            </a:p>
          </p:txBody>
        </p:sp>
        <p:sp>
          <p:nvSpPr>
            <p:cNvPr id="107529" name="AutoShape 9"/>
            <p:cNvSpPr>
              <a:spLocks noChangeArrowheads="1"/>
            </p:cNvSpPr>
            <p:nvPr/>
          </p:nvSpPr>
          <p:spPr bwMode="auto">
            <a:xfrm>
              <a:off x="2278" y="4152"/>
              <a:ext cx="2259" cy="556"/>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Courier New" pitchFamily="49" charset="0"/>
                </a:rPr>
                <a:t>Бухгалтерія</a:t>
              </a:r>
              <a:endParaRPr kumimoji="0" lang="ru-RU" sz="1800" b="0" i="0" u="none" strike="noStrike" cap="none" normalizeH="0" baseline="0" smtClean="0">
                <a:ln>
                  <a:noFill/>
                </a:ln>
                <a:solidFill>
                  <a:schemeClr val="tx1"/>
                </a:solidFill>
                <a:effectLst/>
                <a:latin typeface="Arial" pitchFamily="34" charset="0"/>
              </a:endParaRPr>
            </a:p>
          </p:txBody>
        </p:sp>
        <p:sp>
          <p:nvSpPr>
            <p:cNvPr id="107528" name="AutoShape 8"/>
            <p:cNvSpPr>
              <a:spLocks noChangeArrowheads="1"/>
            </p:cNvSpPr>
            <p:nvPr/>
          </p:nvSpPr>
          <p:spPr bwMode="auto">
            <a:xfrm>
              <a:off x="2278" y="2479"/>
              <a:ext cx="2259" cy="557"/>
            </a:xfrm>
            <a:prstGeom prst="roundRect">
              <a:avLst>
                <a:gd name="adj" fmla="val 16667"/>
              </a:avLst>
            </a:prstGeom>
            <a:solidFill>
              <a:srgbClr val="FFFFFF"/>
            </a:solidFill>
            <a:ln w="9525">
              <a:solidFill>
                <a:srgbClr val="000000"/>
              </a:solidFill>
              <a:round/>
              <a:headEnd/>
              <a:tailEnd/>
            </a:ln>
          </p:spPr>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Courier New" pitchFamily="49" charset="0"/>
                </a:rPr>
                <a:t>Фінансово-аналітичний відділ</a:t>
              </a:r>
              <a:endParaRPr kumimoji="0" lang="ru-RU" sz="1800" b="0" i="0" u="none" strike="noStrike" cap="none" normalizeH="0" baseline="0" smtClean="0">
                <a:ln>
                  <a:noFill/>
                </a:ln>
                <a:solidFill>
                  <a:schemeClr val="tx1"/>
                </a:solidFill>
                <a:effectLst/>
                <a:latin typeface="Arial" pitchFamily="34" charset="0"/>
              </a:endParaRPr>
            </a:p>
          </p:txBody>
        </p:sp>
        <p:sp>
          <p:nvSpPr>
            <p:cNvPr id="107527" name="AutoShape 7"/>
            <p:cNvSpPr>
              <a:spLocks noChangeArrowheads="1"/>
            </p:cNvSpPr>
            <p:nvPr/>
          </p:nvSpPr>
          <p:spPr bwMode="auto">
            <a:xfrm>
              <a:off x="7360" y="2479"/>
              <a:ext cx="2118" cy="558"/>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cs typeface="Courier New" pitchFamily="49" charset="0"/>
                </a:rPr>
                <a:t>Відділ маркетингу</a:t>
              </a:r>
              <a:endParaRPr kumimoji="0" lang="ru-RU" sz="1800" b="0" i="0" u="none" strike="noStrike" cap="none" normalizeH="0" baseline="0" smtClean="0">
                <a:ln>
                  <a:noFill/>
                </a:ln>
                <a:solidFill>
                  <a:schemeClr val="tx1"/>
                </a:solidFill>
                <a:effectLst/>
                <a:latin typeface="Arial" pitchFamily="34" charset="0"/>
              </a:endParaRPr>
            </a:p>
          </p:txBody>
        </p:sp>
        <p:sp>
          <p:nvSpPr>
            <p:cNvPr id="107526" name="Line 6"/>
            <p:cNvSpPr>
              <a:spLocks noChangeShapeType="1"/>
            </p:cNvSpPr>
            <p:nvPr/>
          </p:nvSpPr>
          <p:spPr bwMode="auto">
            <a:xfrm flipV="1">
              <a:off x="5949" y="2201"/>
              <a:ext cx="0" cy="111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uk-UA"/>
            </a:p>
          </p:txBody>
        </p:sp>
        <p:sp>
          <p:nvSpPr>
            <p:cNvPr id="107525" name="Line 5"/>
            <p:cNvSpPr>
              <a:spLocks noChangeShapeType="1"/>
            </p:cNvSpPr>
            <p:nvPr/>
          </p:nvSpPr>
          <p:spPr bwMode="auto">
            <a:xfrm flipV="1">
              <a:off x="4113" y="3734"/>
              <a:ext cx="706" cy="41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uk-UA"/>
            </a:p>
          </p:txBody>
        </p:sp>
        <p:sp>
          <p:nvSpPr>
            <p:cNvPr id="107524" name="Line 4"/>
            <p:cNvSpPr>
              <a:spLocks noChangeShapeType="1"/>
            </p:cNvSpPr>
            <p:nvPr/>
          </p:nvSpPr>
          <p:spPr bwMode="auto">
            <a:xfrm>
              <a:off x="3972" y="3037"/>
              <a:ext cx="847" cy="41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uk-UA"/>
            </a:p>
          </p:txBody>
        </p:sp>
        <p:sp>
          <p:nvSpPr>
            <p:cNvPr id="107523" name="Line 3"/>
            <p:cNvSpPr>
              <a:spLocks noChangeShapeType="1"/>
            </p:cNvSpPr>
            <p:nvPr/>
          </p:nvSpPr>
          <p:spPr bwMode="auto">
            <a:xfrm flipH="1">
              <a:off x="7219" y="3037"/>
              <a:ext cx="706" cy="41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uk-UA"/>
            </a:p>
          </p:txBody>
        </p:sp>
        <p:sp>
          <p:nvSpPr>
            <p:cNvPr id="107522" name="Line 2"/>
            <p:cNvSpPr>
              <a:spLocks noChangeShapeType="1"/>
            </p:cNvSpPr>
            <p:nvPr/>
          </p:nvSpPr>
          <p:spPr bwMode="auto">
            <a:xfrm flipH="1" flipV="1">
              <a:off x="7219" y="3734"/>
              <a:ext cx="706" cy="41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uk-UA"/>
            </a:p>
          </p:txBody>
        </p:sp>
      </p:grpSp>
      <p:sp>
        <p:nvSpPr>
          <p:cNvPr id="107541" name="Rectangle 21"/>
          <p:cNvSpPr>
            <a:spLocks noChangeArrowheads="1"/>
          </p:cNvSpPr>
          <p:nvPr/>
        </p:nvSpPr>
        <p:spPr bwMode="auto">
          <a:xfrm>
            <a:off x="1115616" y="4005064"/>
            <a:ext cx="6906506"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endPar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endParaRPr>
          </a:p>
          <a:p>
            <a:pPr marL="0" marR="0" lvl="0" indent="457200" algn="ctr" defTabSz="914400" rtl="0" eaLnBrk="1" fontAlgn="base" latinLnBrk="0" hangingPunct="1">
              <a:lnSpc>
                <a:spcPct val="100000"/>
              </a:lnSpc>
              <a:spcBef>
                <a:spcPct val="0"/>
              </a:spcBef>
              <a:spcAft>
                <a:spcPct val="0"/>
              </a:spcAft>
              <a:buClrTx/>
              <a:buSzTx/>
              <a:buFontTx/>
              <a:buNone/>
              <a:tabLst/>
            </a:pPr>
            <a:endParaRPr lang="uk-UA" sz="1400" dirty="0">
              <a:latin typeface="Arial" pitchFamily="34" charset="0"/>
              <a:ea typeface="Times New Roman" pitchFamily="18" charset="0"/>
              <a:cs typeface="Courier New" pitchFamily="49" charset="0"/>
            </a:endParaRPr>
          </a:p>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Зв’язки менеджера з виробничих потужностей із відділами на підприємстві</a:t>
            </a: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475656" y="1052736"/>
          <a:ext cx="6192688" cy="4968549"/>
        </p:xfrm>
        <a:graphic>
          <a:graphicData uri="http://schemas.openxmlformats.org/drawingml/2006/table">
            <a:tbl>
              <a:tblPr/>
              <a:tblGrid>
                <a:gridCol w="2270266"/>
                <a:gridCol w="403678"/>
                <a:gridCol w="605177"/>
                <a:gridCol w="311099"/>
                <a:gridCol w="390064"/>
                <a:gridCol w="449287"/>
                <a:gridCol w="353984"/>
                <a:gridCol w="383937"/>
                <a:gridCol w="351262"/>
                <a:gridCol w="330159"/>
                <a:gridCol w="343775"/>
              </a:tblGrid>
              <a:tr h="1358920">
                <a:tc>
                  <a:txBody>
                    <a:bodyPr/>
                    <a:lstStyle/>
                    <a:p>
                      <a:pPr marL="17780" marR="1905" indent="29210" algn="ctr">
                        <a:spcAft>
                          <a:spcPts val="0"/>
                        </a:spcAft>
                      </a:pPr>
                      <a:r>
                        <a:rPr lang="uk-UA" sz="1100">
                          <a:latin typeface="Times New Roman"/>
                          <a:ea typeface="Times New Roman"/>
                          <a:cs typeface="Courier New"/>
                        </a:rPr>
                        <a:t>Можливості програм з обліку основних засобів</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1С:Бухгалтерія</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Профіт-</a:t>
                      </a:r>
                      <a:endParaRPr lang="uk-UA" sz="900">
                        <a:latin typeface="Times New Roman"/>
                        <a:ea typeface="Times New Roman"/>
                        <a:cs typeface="Courier New"/>
                      </a:endParaRPr>
                    </a:p>
                    <a:p>
                      <a:pPr algn="ctr">
                        <a:spcAft>
                          <a:spcPts val="0"/>
                        </a:spcAft>
                      </a:pPr>
                      <a:r>
                        <a:rPr lang="uk-UA" sz="1100">
                          <a:latin typeface="Times New Roman"/>
                          <a:ea typeface="Times New Roman"/>
                          <a:cs typeface="Courier New"/>
                        </a:rPr>
                        <a:t>комплекс</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Бухсистема</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Гарант-облік</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Корпорація</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Конкорд</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Галактика</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Анкорд</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ІНОТЕК</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NS 20000</a:t>
                      </a:r>
                      <a:endParaRPr lang="uk-UA" sz="900">
                        <a:latin typeface="Times New Roman"/>
                        <a:ea typeface="Times New Roman"/>
                        <a:cs typeface="Courier New"/>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7943">
                <a:tc>
                  <a:txBody>
                    <a:bodyPr/>
                    <a:lstStyle/>
                    <a:p>
                      <a:pPr marL="32385" marR="27940" algn="just">
                        <a:spcAft>
                          <a:spcPts val="0"/>
                        </a:spcAft>
                      </a:pPr>
                      <a:r>
                        <a:rPr lang="uk-UA" sz="1100">
                          <a:latin typeface="Times New Roman"/>
                          <a:ea typeface="Times New Roman"/>
                          <a:cs typeface="Courier New"/>
                        </a:rPr>
                        <a:t>1. Створення картотеки основних засобів</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971">
                <a:tc>
                  <a:txBody>
                    <a:bodyPr/>
                    <a:lstStyle/>
                    <a:p>
                      <a:pPr marL="32385" marR="27940" algn="just">
                        <a:spcAft>
                          <a:spcPts val="0"/>
                        </a:spcAft>
                      </a:pPr>
                      <a:r>
                        <a:rPr lang="uk-UA" sz="1100">
                          <a:latin typeface="Times New Roman"/>
                          <a:ea typeface="Times New Roman"/>
                          <a:cs typeface="Courier New"/>
                        </a:rPr>
                        <a:t>2. Нарахування зносу</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971">
                <a:tc>
                  <a:txBody>
                    <a:bodyPr/>
                    <a:lstStyle/>
                    <a:p>
                      <a:pPr marL="32385" marR="27940" algn="just">
                        <a:spcAft>
                          <a:spcPts val="0"/>
                        </a:spcAft>
                      </a:pPr>
                      <a:r>
                        <a:rPr lang="uk-UA" sz="1100">
                          <a:latin typeface="Times New Roman"/>
                          <a:ea typeface="Times New Roman"/>
                          <a:cs typeface="Courier New"/>
                        </a:rPr>
                        <a:t>3. Переоцінка</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971">
                <a:tc>
                  <a:txBody>
                    <a:bodyPr/>
                    <a:lstStyle/>
                    <a:p>
                      <a:pPr marL="32385" marR="27940" algn="just">
                        <a:spcAft>
                          <a:spcPts val="0"/>
                        </a:spcAft>
                      </a:pPr>
                      <a:r>
                        <a:rPr lang="uk-UA" sz="1100">
                          <a:latin typeface="Times New Roman"/>
                          <a:ea typeface="Times New Roman"/>
                          <a:cs typeface="Courier New"/>
                        </a:rPr>
                        <a:t>4. Групування об’єктів</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427">
                <a:tc>
                  <a:txBody>
                    <a:bodyPr/>
                    <a:lstStyle/>
                    <a:p>
                      <a:pPr marL="32385" marR="27940" algn="just">
                        <a:spcAft>
                          <a:spcPts val="0"/>
                        </a:spcAft>
                      </a:pPr>
                      <a:r>
                        <a:rPr lang="uk-UA" sz="1100">
                          <a:latin typeface="Times New Roman"/>
                          <a:ea typeface="Times New Roman"/>
                          <a:cs typeface="Courier New"/>
                        </a:rPr>
                        <a:t>5. Ведення первісної документації</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639">
                <a:tc>
                  <a:txBody>
                    <a:bodyPr/>
                    <a:lstStyle/>
                    <a:p>
                      <a:pPr marL="32385" marR="27940" algn="just">
                        <a:spcBef>
                          <a:spcPts val="20"/>
                        </a:spcBef>
                        <a:spcAft>
                          <a:spcPts val="0"/>
                        </a:spcAft>
                      </a:pPr>
                      <a:r>
                        <a:rPr lang="uk-UA" sz="1100">
                          <a:latin typeface="Times New Roman"/>
                          <a:ea typeface="Times New Roman"/>
                          <a:cs typeface="Courier New"/>
                        </a:rPr>
                        <a:t>6. Облік гарантійного обслуговування та страхування</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427">
                <a:tc>
                  <a:txBody>
                    <a:bodyPr/>
                    <a:lstStyle/>
                    <a:p>
                      <a:pPr marL="32385" marR="27940" algn="just">
                        <a:spcAft>
                          <a:spcPts val="0"/>
                        </a:spcAft>
                      </a:pPr>
                      <a:r>
                        <a:rPr lang="uk-UA" sz="1100">
                          <a:latin typeface="Times New Roman"/>
                          <a:ea typeface="Times New Roman"/>
                          <a:cs typeface="Courier New"/>
                        </a:rPr>
                        <a:t>7. Облік коштовних металів</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853">
                <a:tc>
                  <a:txBody>
                    <a:bodyPr/>
                    <a:lstStyle/>
                    <a:p>
                      <a:pPr marL="32385" marR="27940" algn="just">
                        <a:spcAft>
                          <a:spcPts val="0"/>
                        </a:spcAft>
                      </a:pPr>
                      <a:r>
                        <a:rPr lang="uk-UA" sz="1100">
                          <a:latin typeface="Times New Roman"/>
                          <a:ea typeface="Times New Roman"/>
                          <a:cs typeface="Courier New"/>
                        </a:rPr>
                        <a:t>8. Можливості формування окремих звітних форм з обліку основних засобів</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427">
                <a:tc>
                  <a:txBody>
                    <a:bodyPr/>
                    <a:lstStyle/>
                    <a:p>
                      <a:pPr marL="32385" marR="27940" algn="just">
                        <a:spcAft>
                          <a:spcPts val="0"/>
                        </a:spcAft>
                      </a:pPr>
                      <a:r>
                        <a:rPr lang="uk-UA" sz="1100">
                          <a:latin typeface="Times New Roman"/>
                          <a:ea typeface="Times New Roman"/>
                          <a:cs typeface="Courier New"/>
                        </a:rPr>
                        <a:t>9. Облік лізингових операцій</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a:latin typeface="Times New Roman"/>
                          <a:ea typeface="Times New Roman"/>
                          <a:cs typeface="Courier New"/>
                        </a:rPr>
                        <a:t>-</a:t>
                      </a:r>
                      <a:endParaRPr lang="uk-UA" sz="90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1100" dirty="0">
                          <a:latin typeface="Times New Roman"/>
                          <a:ea typeface="Times New Roman"/>
                          <a:cs typeface="Courier New"/>
                        </a:rPr>
                        <a:t>-</a:t>
                      </a:r>
                      <a:endParaRPr lang="uk-UA" sz="900" dirty="0">
                        <a:latin typeface="Times New Roman"/>
                        <a:ea typeface="Times New Roman"/>
                        <a:cs typeface="Courier Ne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8545" name="Rectangle 1"/>
          <p:cNvSpPr>
            <a:spLocks noChangeArrowheads="1"/>
          </p:cNvSpPr>
          <p:nvPr/>
        </p:nvSpPr>
        <p:spPr bwMode="auto">
          <a:xfrm>
            <a:off x="1475656" y="476672"/>
            <a:ext cx="6034985"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Огляд програм бухгалтерського обліку на предмет конкретизації </a:t>
            </a:r>
          </a:p>
          <a:p>
            <a:pPr marL="0" marR="0" lvl="0" indent="450850" algn="ctr"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операцій з обліку основних засобів</a:t>
            </a:r>
            <a:endParaRPr kumimoji="0" lang="uk-UA" sz="600" b="0" i="0" u="none" strike="noStrike" cap="none" normalizeH="0" baseline="0" dirty="0" smtClean="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1"/>
          <p:cNvSpPr>
            <a:spLocks noChangeArrowheads="1"/>
          </p:cNvSpPr>
          <p:nvPr/>
        </p:nvSpPr>
        <p:spPr bwMode="auto">
          <a:xfrm>
            <a:off x="2843808" y="2636912"/>
            <a:ext cx="383791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sz="3600" b="0" i="0" u="none" strike="noStrike" cap="none" normalizeH="0" baseline="0" dirty="0" smtClean="0">
                <a:ln>
                  <a:noFill/>
                </a:ln>
                <a:solidFill>
                  <a:schemeClr val="tx1"/>
                </a:solidFill>
                <a:effectLst/>
                <a:latin typeface="Arial" pitchFamily="34" charset="0"/>
                <a:ea typeface="Times New Roman" pitchFamily="18" charset="0"/>
                <a:cs typeface="Courier New" pitchFamily="49" charset="0"/>
              </a:rPr>
              <a:t>Дякую за увагу</a:t>
            </a:r>
            <a:endParaRPr kumimoji="0" lang="uk-UA" sz="36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258</TotalTime>
  <Words>2723</Words>
  <Application>Microsoft Office PowerPoint</Application>
  <PresentationFormat>Экран (4:3)</PresentationFormat>
  <Paragraphs>825</Paragraphs>
  <Slides>17</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17</vt:i4>
      </vt:variant>
    </vt:vector>
  </HeadingPairs>
  <TitlesOfParts>
    <vt:vector size="20" baseType="lpstr">
      <vt:lpstr>Arial</vt:lpstr>
      <vt:lpstr>Times New Roman</vt:lpstr>
      <vt:lpstr>Поток</vt:lpstr>
      <vt:lpstr>Управління формуванням і використанням основних засобів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Company>MoBIL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Comp</dc:creator>
  <cp:lastModifiedBy>User</cp:lastModifiedBy>
  <cp:revision>9</cp:revision>
  <dcterms:created xsi:type="dcterms:W3CDTF">2011-04-04T06:09:29Z</dcterms:created>
  <dcterms:modified xsi:type="dcterms:W3CDTF">2015-03-27T18:16:40Z</dcterms:modified>
</cp:coreProperties>
</file>