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5196" autoAdjust="0"/>
  </p:normalViewPr>
  <p:slideViewPr>
    <p:cSldViewPr>
      <p:cViewPr varScale="1">
        <p:scale>
          <a:sx n="66" d="100"/>
          <a:sy n="66" d="100"/>
        </p:scale>
        <p:origin x="-960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13" Type="http://schemas.openxmlformats.org/officeDocument/2006/relationships/image" Target="../media/image31.wmf"/><Relationship Id="rId3" Type="http://schemas.openxmlformats.org/officeDocument/2006/relationships/image" Target="../media/image21.wmf"/><Relationship Id="rId7" Type="http://schemas.openxmlformats.org/officeDocument/2006/relationships/image" Target="../media/image25.wmf"/><Relationship Id="rId12" Type="http://schemas.openxmlformats.org/officeDocument/2006/relationships/image" Target="../media/image30.wmf"/><Relationship Id="rId2" Type="http://schemas.openxmlformats.org/officeDocument/2006/relationships/image" Target="../media/image20.wmf"/><Relationship Id="rId16" Type="http://schemas.openxmlformats.org/officeDocument/2006/relationships/image" Target="../media/image34.wmf"/><Relationship Id="rId1" Type="http://schemas.openxmlformats.org/officeDocument/2006/relationships/image" Target="../media/image19.wmf"/><Relationship Id="rId6" Type="http://schemas.openxmlformats.org/officeDocument/2006/relationships/image" Target="../media/image24.wmf"/><Relationship Id="rId11" Type="http://schemas.openxmlformats.org/officeDocument/2006/relationships/image" Target="../media/image29.wmf"/><Relationship Id="rId5" Type="http://schemas.openxmlformats.org/officeDocument/2006/relationships/image" Target="../media/image23.wmf"/><Relationship Id="rId15" Type="http://schemas.openxmlformats.org/officeDocument/2006/relationships/image" Target="../media/image33.wmf"/><Relationship Id="rId10" Type="http://schemas.openxmlformats.org/officeDocument/2006/relationships/image" Target="../media/image28.wmf"/><Relationship Id="rId4" Type="http://schemas.openxmlformats.org/officeDocument/2006/relationships/image" Target="../media/image22.wmf"/><Relationship Id="rId9" Type="http://schemas.openxmlformats.org/officeDocument/2006/relationships/image" Target="../media/image27.wmf"/><Relationship Id="rId14" Type="http://schemas.openxmlformats.org/officeDocument/2006/relationships/image" Target="../media/image3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Объект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E952FC53-2374-4814-A8F9-C12B8CF6B47E}" type="datetimeFigureOut">
              <a:rPr lang="ru-RU" smtClean="0"/>
              <a:pPr/>
              <a:t>18.06.2015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A69D520-297F-4698-B73A-3BAAC3E8D59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.bin"/><Relationship Id="rId13" Type="http://schemas.openxmlformats.org/officeDocument/2006/relationships/oleObject" Target="../embeddings/oleObject13.bin"/><Relationship Id="rId18" Type="http://schemas.openxmlformats.org/officeDocument/2006/relationships/oleObject" Target="../embeddings/oleObject18.bin"/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12" Type="http://schemas.openxmlformats.org/officeDocument/2006/relationships/oleObject" Target="../embeddings/oleObject12.bin"/><Relationship Id="rId17" Type="http://schemas.openxmlformats.org/officeDocument/2006/relationships/oleObject" Target="../embeddings/oleObject17.bin"/><Relationship Id="rId2" Type="http://schemas.openxmlformats.org/officeDocument/2006/relationships/slideLayout" Target="../slideLayouts/slideLayout2.xml"/><Relationship Id="rId16" Type="http://schemas.openxmlformats.org/officeDocument/2006/relationships/oleObject" Target="../embeddings/oleObject16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6.bin"/><Relationship Id="rId11" Type="http://schemas.openxmlformats.org/officeDocument/2006/relationships/oleObject" Target="../embeddings/oleObject11.bin"/><Relationship Id="rId5" Type="http://schemas.openxmlformats.org/officeDocument/2006/relationships/oleObject" Target="../embeddings/oleObject5.bin"/><Relationship Id="rId15" Type="http://schemas.openxmlformats.org/officeDocument/2006/relationships/oleObject" Target="../embeddings/oleObject15.bin"/><Relationship Id="rId10" Type="http://schemas.openxmlformats.org/officeDocument/2006/relationships/oleObject" Target="../embeddings/oleObject10.bin"/><Relationship Id="rId4" Type="http://schemas.openxmlformats.org/officeDocument/2006/relationships/oleObject" Target="../embeddings/oleObject4.bin"/><Relationship Id="rId9" Type="http://schemas.openxmlformats.org/officeDocument/2006/relationships/oleObject" Target="../embeddings/oleObject9.bin"/><Relationship Id="rId14" Type="http://schemas.openxmlformats.org/officeDocument/2006/relationships/oleObject" Target="../embeddings/oleObject14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 flipH="1">
            <a:off x="5292080" y="3726697"/>
            <a:ext cx="36724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/>
              <a:t>Виконала : ст. </a:t>
            </a:r>
            <a:r>
              <a:rPr lang="uk-UA" dirty="0" err="1" smtClean="0"/>
              <a:t>гр</a:t>
            </a:r>
            <a:r>
              <a:rPr lang="uk-UA" dirty="0" smtClean="0"/>
              <a:t>  2Есм – 14 </a:t>
            </a:r>
            <a:r>
              <a:rPr lang="uk-UA" dirty="0" err="1" smtClean="0"/>
              <a:t>сп</a:t>
            </a:r>
            <a:r>
              <a:rPr lang="uk-UA" dirty="0" smtClean="0"/>
              <a:t>  </a:t>
            </a:r>
          </a:p>
          <a:p>
            <a:r>
              <a:rPr lang="uk-UA" dirty="0" err="1" smtClean="0"/>
              <a:t>Краснощок</a:t>
            </a:r>
            <a:r>
              <a:rPr lang="uk-UA" dirty="0" smtClean="0"/>
              <a:t>  Т.Л</a:t>
            </a:r>
          </a:p>
          <a:p>
            <a:endParaRPr lang="uk-UA" dirty="0"/>
          </a:p>
          <a:p>
            <a:r>
              <a:rPr lang="uk-UA" dirty="0"/>
              <a:t>Керівник: </a:t>
            </a:r>
            <a:r>
              <a:rPr lang="uk-UA" dirty="0" err="1"/>
              <a:t>к.т.н</a:t>
            </a:r>
            <a:r>
              <a:rPr lang="uk-UA" dirty="0"/>
              <a:t>., </a:t>
            </a:r>
            <a:r>
              <a:rPr lang="uk-UA" dirty="0" err="1" smtClean="0"/>
              <a:t>проф.кафедри</a:t>
            </a:r>
            <a:r>
              <a:rPr lang="uk-UA" dirty="0" smtClean="0"/>
              <a:t> </a:t>
            </a:r>
            <a:r>
              <a:rPr lang="uk-UA" dirty="0"/>
              <a:t>ЕСС</a:t>
            </a:r>
            <a:endParaRPr lang="ru-RU" dirty="0"/>
          </a:p>
          <a:p>
            <a:r>
              <a:rPr lang="uk-UA" dirty="0"/>
              <a:t>Леонтьєв В. О.</a:t>
            </a:r>
            <a:r>
              <a:rPr lang="uk-UA" u="sng" dirty="0"/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-719862" y="1340768"/>
            <a:ext cx="12817425" cy="101566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Тема: Розподільн</a:t>
            </a:r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і електричні мережі 110кв</a:t>
            </a:r>
          </a:p>
          <a:p>
            <a:pPr algn="ctr"/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ПАТ</a:t>
            </a:r>
            <a:b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</a:br>
            <a:r>
              <a:rPr lang="uk-UA" sz="2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«Хмельницькобленерго.</a:t>
            </a:r>
            <a:endParaRPr lang="ru-RU" sz="20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61998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476672"/>
          </a:xfrm>
        </p:spPr>
        <p:txBody>
          <a:bodyPr>
            <a:normAutofit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ПЛАКАТ №1.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ВАРІАНТИ РОЗВИТКУ  СХЕМИ ЕЛЕКТРИЧНОЇ МЕРЕЖІ.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99130" y="548680"/>
            <a:ext cx="2065865" cy="6127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99259" y="548680"/>
            <a:ext cx="2076797" cy="44998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5661248"/>
            <a:ext cx="371475" cy="637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26643" y="3933056"/>
            <a:ext cx="2685356" cy="27714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19286" y="533810"/>
            <a:ext cx="2811121" cy="3078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4104946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16632"/>
            <a:ext cx="8640960" cy="432048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ПЛАКАТ 2. </a:t>
            </a:r>
            <a:r>
              <a:rPr lang="uk-UA" sz="2000" dirty="0" smtClean="0"/>
              <a:t>СХЕМИ ЕЛЕКТРИЧНОЇ МЕРЕЖІ ПІСЛЯ РОЗВИТКУ.</a:t>
            </a:r>
            <a:endParaRPr lang="ru-RU" sz="20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7496222" cy="61064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831801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712968" cy="58659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000" dirty="0" smtClean="0"/>
              <a:t>ПЛАКАТ № 3. </a:t>
            </a:r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ТОПОЛОГІЧНІ СХЕМИ ЕЛЕКТРИЧНОЇ МЕРЕЖІ З ПАРАМЕТРАМИ РОЗВИТКУ.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820" b="8183"/>
          <a:stretch/>
        </p:blipFill>
        <p:spPr bwMode="auto">
          <a:xfrm>
            <a:off x="192242" y="561218"/>
            <a:ext cx="2651566" cy="56496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65273" y="6210890"/>
            <a:ext cx="26785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.1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0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 – Результати розрахунку максимального режиму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" name="Объект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876503610"/>
              </p:ext>
            </p:extLst>
          </p:nvPr>
        </p:nvGraphicFramePr>
        <p:xfrm>
          <a:off x="3275856" y="561218"/>
          <a:ext cx="2592287" cy="5172038"/>
        </p:xfrm>
        <a:graphic>
          <a:graphicData uri="http://schemas.openxmlformats.org/presentationml/2006/ole">
            <p:oleObj spid="_x0000_s3086" name="Visio" r:id="rId4" imgW="7755636" imgH="10133076" progId="">
              <p:embed/>
            </p:oleObj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915816" y="6216343"/>
            <a:ext cx="35283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 – Результати розрахунку мінімального режиму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34513578"/>
              </p:ext>
            </p:extLst>
          </p:nvPr>
        </p:nvGraphicFramePr>
        <p:xfrm>
          <a:off x="5868144" y="561218"/>
          <a:ext cx="3030484" cy="5134963"/>
        </p:xfrm>
        <a:graphic>
          <a:graphicData uri="http://schemas.openxmlformats.org/presentationml/2006/ole">
            <p:oleObj spid="_x0000_s3087" name="Visio" r:id="rId5" imgW="7755636" imgH="10133076" progId="">
              <p:embed/>
            </p:oleObj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6156176" y="6216343"/>
            <a:ext cx="2664296" cy="4616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Рисунок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 – Результати розрахунку </a:t>
            </a:r>
            <a:r>
              <a:rPr lang="uk-UA" sz="1200" dirty="0" err="1">
                <a:latin typeface="Times New Roman" pitchFamily="18" charset="0"/>
                <a:cs typeface="Times New Roman" pitchFamily="18" charset="0"/>
              </a:rPr>
              <a:t>післяаварійного</a:t>
            </a:r>
            <a:r>
              <a:rPr lang="uk-UA" sz="1200" dirty="0">
                <a:latin typeface="Times New Roman" pitchFamily="18" charset="0"/>
                <a:cs typeface="Times New Roman" pitchFamily="18" charset="0"/>
              </a:rPr>
              <a:t> режиму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797842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713" y="0"/>
            <a:ext cx="8640960" cy="432048"/>
          </a:xfrm>
        </p:spPr>
        <p:txBody>
          <a:bodyPr>
            <a:normAutofit fontScale="90000"/>
          </a:bodyPr>
          <a:lstStyle/>
          <a:p>
            <a:pPr algn="ctr"/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ПЛАКАТ № 4.РЕЛЕЙНИЙ ЗАХИСТ ТРАНСФОРМАТОРА.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1596850" cy="41490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99792" y="615651"/>
            <a:ext cx="2088232" cy="31654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66512" y="615651"/>
            <a:ext cx="2305888" cy="2919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1606" y="4653136"/>
            <a:ext cx="2196609" cy="1878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141001" y="4142104"/>
            <a:ext cx="3015678" cy="2500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17357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8640960" cy="476672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ПЛАКАТ №5.  ПЛАН ТА РОЗРІЗ ПІДСТАНЦІЇ 110 Кв.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1" y="548680"/>
            <a:ext cx="5275543" cy="4752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88756"/>
            <a:ext cx="2160240" cy="29319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20072" y="4278590"/>
            <a:ext cx="2592288" cy="24617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9233134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10800000" flipV="1">
            <a:off x="179512" y="476672"/>
            <a:ext cx="8568952" cy="404663"/>
          </a:xfrm>
        </p:spPr>
        <p:txBody>
          <a:bodyPr>
            <a:normAutofit fontScale="90000"/>
          </a:bodyPr>
          <a:lstStyle/>
          <a:p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Плакат №6 .СПЕЦІАЛЬНА ЧАСТИНА.</a:t>
            </a:r>
            <a:r>
              <a:rPr lang="ru-RU" sz="1800" dirty="0"/>
              <a:t> ВПЛИВ </a:t>
            </a:r>
            <a:r>
              <a:rPr lang="uk-UA" sz="1800" dirty="0"/>
              <a:t>НЕПОВНОФАЗНИХ РЕЖИМІВ НА РОБОТУ ЕЛЕКТРОДВИГУНІВ В МЕРЕЖАХ З ІЗОЛЬОВАНОЮ НЕЙТРАЛЛЮ</a:t>
            </a:r>
            <a:r>
              <a:rPr lang="ru-RU" sz="1800" b="1" dirty="0"/>
              <a:t/>
            </a:r>
            <a:br>
              <a:rPr lang="ru-RU" sz="1800" b="1" dirty="0"/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1" name="Rectangle 3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42" name="Объект 4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385345177"/>
              </p:ext>
            </p:extLst>
          </p:nvPr>
        </p:nvGraphicFramePr>
        <p:xfrm>
          <a:off x="2915817" y="692696"/>
          <a:ext cx="2232248" cy="277873"/>
        </p:xfrm>
        <a:graphic>
          <a:graphicData uri="http://schemas.openxmlformats.org/presentationml/2006/ole">
            <p:oleObj spid="_x0000_s6271" r:id="rId3" imgW="2247900" imgH="292100" progId="">
              <p:embed/>
            </p:oleObj>
          </a:graphicData>
        </a:graphic>
      </p:graphicFrame>
      <p:sp>
        <p:nvSpPr>
          <p:cNvPr id="47" name="Rectangle 42"/>
          <p:cNvSpPr>
            <a:spLocks noChangeArrowheads="1"/>
          </p:cNvSpPr>
          <p:nvPr/>
        </p:nvSpPr>
        <p:spPr bwMode="auto">
          <a:xfrm>
            <a:off x="164476" y="867312"/>
            <a:ext cx="1124026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Відно</a:t>
            </a:r>
            <a:r>
              <a:rPr lang="uk-UA" sz="1200" dirty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ення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8" name="Объект 4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801322372"/>
              </p:ext>
            </p:extLst>
          </p:nvPr>
        </p:nvGraphicFramePr>
        <p:xfrm>
          <a:off x="1291642" y="901759"/>
          <a:ext cx="466725" cy="276225"/>
        </p:xfrm>
        <a:graphic>
          <a:graphicData uri="http://schemas.openxmlformats.org/presentationml/2006/ole">
            <p:oleObj spid="_x0000_s6272" r:id="rId4" imgW="457002" imgH="266584" progId="">
              <p:embed/>
            </p:oleObj>
          </a:graphicData>
        </a:graphic>
      </p:graphicFrame>
      <p:sp>
        <p:nvSpPr>
          <p:cNvPr id="49" name="Rectangle 43"/>
          <p:cNvSpPr>
            <a:spLocks noChangeArrowheads="1"/>
          </p:cNvSpPr>
          <p:nvPr/>
        </p:nvSpPr>
        <p:spPr bwMode="auto">
          <a:xfrm>
            <a:off x="1691680" y="101001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визначає співвідношення струму однофазного режиму і струму трифазного режиму.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Rectangle 45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51" name="Объект 5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29350987"/>
              </p:ext>
            </p:extLst>
          </p:nvPr>
        </p:nvGraphicFramePr>
        <p:xfrm>
          <a:off x="1547664" y="1268760"/>
          <a:ext cx="1888987" cy="830240"/>
        </p:xfrm>
        <a:graphic>
          <a:graphicData uri="http://schemas.openxmlformats.org/presentationml/2006/ole">
            <p:oleObj spid="_x0000_s6273" r:id="rId5" imgW="2362200" imgH="1041400" progId="">
              <p:embed/>
            </p:oleObj>
          </a:graphicData>
        </a:graphic>
      </p:graphicFrame>
      <p:sp>
        <p:nvSpPr>
          <p:cNvPr id="52" name="Rectangle 4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59" name="Rectangle 53"/>
          <p:cNvSpPr>
            <a:spLocks noChangeArrowheads="1"/>
          </p:cNvSpPr>
          <p:nvPr/>
        </p:nvSpPr>
        <p:spPr bwMode="auto">
          <a:xfrm>
            <a:off x="4230400" y="623501"/>
            <a:ext cx="6832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2" name="Rectangle 56"/>
          <p:cNvSpPr>
            <a:spLocks noChangeArrowheads="1"/>
          </p:cNvSpPr>
          <p:nvPr/>
        </p:nvSpPr>
        <p:spPr bwMode="auto">
          <a:xfrm>
            <a:off x="1763688" y="2451856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приведені активні й індуктивні опори обмотки ротора прямої і </a:t>
            </a:r>
            <a:r>
              <a:rPr kumimoji="0" lang="uk-UA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зворотньої</a:t>
            </a: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послідовностей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3" name="Rectangle 58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64" name="Объект 6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142094711"/>
              </p:ext>
            </p:extLst>
          </p:nvPr>
        </p:nvGraphicFramePr>
        <p:xfrm>
          <a:off x="245356" y="2685678"/>
          <a:ext cx="152400" cy="190500"/>
        </p:xfrm>
        <a:graphic>
          <a:graphicData uri="http://schemas.openxmlformats.org/presentationml/2006/ole">
            <p:oleObj spid="_x0000_s6274" r:id="rId6" imgW="152334" imgH="190417" progId="">
              <p:embed/>
            </p:oleObj>
          </a:graphicData>
        </a:graphic>
      </p:graphicFrame>
      <p:sp>
        <p:nvSpPr>
          <p:cNvPr id="65" name="Rectangle 59"/>
          <p:cNvSpPr>
            <a:spLocks noChangeArrowheads="1"/>
          </p:cNvSpPr>
          <p:nvPr/>
        </p:nvSpPr>
        <p:spPr bwMode="auto">
          <a:xfrm>
            <a:off x="-85642" y="278092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- ковзання.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9" name="Прямоугольник 68"/>
          <p:cNvSpPr/>
          <p:nvPr/>
        </p:nvSpPr>
        <p:spPr>
          <a:xfrm>
            <a:off x="238162" y="2924944"/>
            <a:ext cx="784887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dirty="0" smtClean="0">
                <a:latin typeface="Times New Roman" pitchFamily="18" charset="0"/>
                <a:cs typeface="Times New Roman" pitchFamily="18" charset="0"/>
              </a:rPr>
              <a:t>Перевантажувальну 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здатність двигуна з урахуванням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особливостей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однофазного режиму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визначати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допомогою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такої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формули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:</a:t>
            </a:r>
          </a:p>
        </p:txBody>
      </p:sp>
      <p:sp>
        <p:nvSpPr>
          <p:cNvPr id="70" name="Rectangle 70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71" name="Объект 7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27149502"/>
              </p:ext>
            </p:extLst>
          </p:nvPr>
        </p:nvGraphicFramePr>
        <p:xfrm>
          <a:off x="3288385" y="3356992"/>
          <a:ext cx="1197973" cy="684093"/>
        </p:xfrm>
        <a:graphic>
          <a:graphicData uri="http://schemas.openxmlformats.org/presentationml/2006/ole">
            <p:oleObj spid="_x0000_s6275" r:id="rId7" imgW="1092200" imgH="736600" progId="">
              <p:embed/>
            </p:oleObj>
          </a:graphicData>
        </a:graphic>
      </p:graphicFrame>
      <p:graphicFrame>
        <p:nvGraphicFramePr>
          <p:cNvPr id="72" name="Объект 7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51078842"/>
              </p:ext>
            </p:extLst>
          </p:nvPr>
        </p:nvGraphicFramePr>
        <p:xfrm>
          <a:off x="3851920" y="1412776"/>
          <a:ext cx="2281019" cy="726167"/>
        </p:xfrm>
        <a:graphic>
          <a:graphicData uri="http://schemas.openxmlformats.org/presentationml/2006/ole">
            <p:oleObj spid="_x0000_s6276" r:id="rId8" imgW="2527300" imgH="812800" progId="">
              <p:embed/>
            </p:oleObj>
          </a:graphicData>
        </a:graphic>
      </p:graphicFrame>
      <p:graphicFrame>
        <p:nvGraphicFramePr>
          <p:cNvPr id="73" name="Объект 7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323094726"/>
              </p:ext>
            </p:extLst>
          </p:nvPr>
        </p:nvGraphicFramePr>
        <p:xfrm>
          <a:off x="692775" y="2282303"/>
          <a:ext cx="360300" cy="339106"/>
        </p:xfrm>
        <a:graphic>
          <a:graphicData uri="http://schemas.openxmlformats.org/presentationml/2006/ole">
            <p:oleObj spid="_x0000_s6277" r:id="rId9" imgW="330057" imgH="291973" progId="">
              <p:embed/>
            </p:oleObj>
          </a:graphicData>
        </a:graphic>
      </p:graphicFrame>
      <p:graphicFrame>
        <p:nvGraphicFramePr>
          <p:cNvPr id="74" name="Объект 7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683801975"/>
              </p:ext>
            </p:extLst>
          </p:nvPr>
        </p:nvGraphicFramePr>
        <p:xfrm>
          <a:off x="1108422" y="2285556"/>
          <a:ext cx="352425" cy="304800"/>
        </p:xfrm>
        <a:graphic>
          <a:graphicData uri="http://schemas.openxmlformats.org/presentationml/2006/ole">
            <p:oleObj spid="_x0000_s6278" r:id="rId10" imgW="355446" imgH="291973" progId="">
              <p:embed/>
            </p:oleObj>
          </a:graphicData>
        </a:graphic>
      </p:graphicFrame>
      <p:graphicFrame>
        <p:nvGraphicFramePr>
          <p:cNvPr id="75" name="Объект 7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46372574"/>
              </p:ext>
            </p:extLst>
          </p:nvPr>
        </p:nvGraphicFramePr>
        <p:xfrm>
          <a:off x="1532086" y="2285556"/>
          <a:ext cx="304800" cy="304800"/>
        </p:xfrm>
        <a:graphic>
          <a:graphicData uri="http://schemas.openxmlformats.org/presentationml/2006/ole">
            <p:oleObj spid="_x0000_s6279" r:id="rId11" imgW="304668" imgH="291973" progId="">
              <p:embed/>
            </p:oleObj>
          </a:graphicData>
        </a:graphic>
      </p:graphicFrame>
      <p:graphicFrame>
        <p:nvGraphicFramePr>
          <p:cNvPr id="76" name="Объект 7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981022646"/>
              </p:ext>
            </p:extLst>
          </p:nvPr>
        </p:nvGraphicFramePr>
        <p:xfrm>
          <a:off x="1893977" y="2204864"/>
          <a:ext cx="409585" cy="385492"/>
        </p:xfrm>
        <a:graphic>
          <a:graphicData uri="http://schemas.openxmlformats.org/presentationml/2006/ole">
            <p:oleObj spid="_x0000_s6280" r:id="rId12" imgW="330057" imgH="291973" progId="">
              <p:embed/>
            </p:oleObj>
          </a:graphicData>
        </a:graphic>
      </p:graphicFrame>
      <p:sp>
        <p:nvSpPr>
          <p:cNvPr id="77" name="Rectangle 52"/>
          <p:cNvSpPr>
            <a:spLocks noChangeArrowheads="1"/>
          </p:cNvSpPr>
          <p:nvPr/>
        </p:nvSpPr>
        <p:spPr bwMode="auto">
          <a:xfrm>
            <a:off x="-259730" y="2313357"/>
            <a:ext cx="995785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uk-UA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де - </a:t>
            </a:r>
            <a:endParaRPr kumimoji="0" lang="uk-UA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8" name="Прямоугольник 77"/>
          <p:cNvSpPr/>
          <p:nvPr/>
        </p:nvSpPr>
        <p:spPr>
          <a:xfrm>
            <a:off x="539552" y="4077072"/>
            <a:ext cx="4572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Тривалість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електродвигуна</a:t>
            </a:r>
            <a:r>
              <a:rPr lang="ru-RU" sz="1200" dirty="0">
                <a:latin typeface="Times New Roman" pitchFamily="18" charset="0"/>
                <a:cs typeface="Times New Roman" pitchFamily="18" charset="0"/>
              </a:rPr>
              <a:t> в однофазному </a:t>
            </a:r>
            <a:r>
              <a:rPr lang="ru-RU" sz="1200" dirty="0" err="1">
                <a:latin typeface="Times New Roman" pitchFamily="18" charset="0"/>
                <a:cs typeface="Times New Roman" pitchFamily="18" charset="0"/>
              </a:rPr>
              <a:t>режимі</a:t>
            </a:r>
            <a:endParaRPr lang="ru-RU" sz="1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9" name="Таблица 7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44100762"/>
              </p:ext>
            </p:extLst>
          </p:nvPr>
        </p:nvGraphicFramePr>
        <p:xfrm>
          <a:off x="238162" y="4509120"/>
          <a:ext cx="5904654" cy="183319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41527"/>
                <a:gridCol w="751426"/>
                <a:gridCol w="751426"/>
                <a:gridCol w="752055"/>
                <a:gridCol w="752055"/>
                <a:gridCol w="752055"/>
                <a:gridCol w="752055"/>
                <a:gridCol w="752055"/>
              </a:tblGrid>
              <a:tr h="4582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0,75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0,85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0,9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0,95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82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1,21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1,38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1,47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1,56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1,64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1,73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82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-25000">
                          <a:effectLst/>
                        </a:rPr>
                        <a:t>(с)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770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526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374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275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196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149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104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5829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aseline="-25000" dirty="0">
                          <a:effectLst/>
                        </a:rPr>
                        <a:t>(</a:t>
                      </a:r>
                      <a:r>
                        <a:rPr lang="ru-RU" sz="1200" baseline="-25000" dirty="0" err="1">
                          <a:effectLst/>
                        </a:rPr>
                        <a:t>хв</a:t>
                      </a:r>
                      <a:r>
                        <a:rPr lang="ru-RU" sz="1200" baseline="-25000" dirty="0">
                          <a:effectLst/>
                        </a:rPr>
                        <a:t>.)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12,8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8,76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6,2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4,58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3,27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</a:rPr>
                        <a:t>2,48</a:t>
                      </a:r>
                      <a:endParaRPr lang="ru-RU" sz="14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</a:rPr>
                        <a:t>1,73</a:t>
                      </a:r>
                      <a:endParaRPr lang="ru-RU" sz="14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graphicFrame>
        <p:nvGraphicFramePr>
          <p:cNvPr id="80" name="Объект 7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856278185"/>
              </p:ext>
            </p:extLst>
          </p:nvPr>
        </p:nvGraphicFramePr>
        <p:xfrm>
          <a:off x="444302" y="5013176"/>
          <a:ext cx="190500" cy="257175"/>
        </p:xfrm>
        <a:graphic>
          <a:graphicData uri="http://schemas.openxmlformats.org/presentationml/2006/ole">
            <p:oleObj spid="_x0000_s6281" r:id="rId13" imgW="190335" imgH="266469" progId="">
              <p:embed/>
            </p:oleObj>
          </a:graphicData>
        </a:graphic>
      </p:graphicFrame>
      <p:graphicFrame>
        <p:nvGraphicFramePr>
          <p:cNvPr id="81" name="Объект 8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280605044"/>
              </p:ext>
            </p:extLst>
          </p:nvPr>
        </p:nvGraphicFramePr>
        <p:xfrm>
          <a:off x="426940" y="4581128"/>
          <a:ext cx="190500" cy="247650"/>
        </p:xfrm>
        <a:graphic>
          <a:graphicData uri="http://schemas.openxmlformats.org/presentationml/2006/ole">
            <p:oleObj spid="_x0000_s6282" r:id="rId14" imgW="177646" imgH="241091" progId="">
              <p:embed/>
            </p:oleObj>
          </a:graphicData>
        </a:graphic>
      </p:graphicFrame>
      <p:graphicFrame>
        <p:nvGraphicFramePr>
          <p:cNvPr id="82" name="Объект 8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192604412"/>
              </p:ext>
            </p:extLst>
          </p:nvPr>
        </p:nvGraphicFramePr>
        <p:xfrm>
          <a:off x="409439" y="5517232"/>
          <a:ext cx="104775" cy="161925"/>
        </p:xfrm>
        <a:graphic>
          <a:graphicData uri="http://schemas.openxmlformats.org/presentationml/2006/ole">
            <p:oleObj spid="_x0000_s6283" r:id="rId15" imgW="101468" imgH="164885" progId="">
              <p:embed/>
            </p:oleObj>
          </a:graphicData>
        </a:graphic>
      </p:graphicFrame>
      <p:graphicFrame>
        <p:nvGraphicFramePr>
          <p:cNvPr id="83" name="Объект 8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580038035"/>
              </p:ext>
            </p:extLst>
          </p:nvPr>
        </p:nvGraphicFramePr>
        <p:xfrm>
          <a:off x="414704" y="6021288"/>
          <a:ext cx="104775" cy="161925"/>
        </p:xfrm>
        <a:graphic>
          <a:graphicData uri="http://schemas.openxmlformats.org/presentationml/2006/ole">
            <p:oleObj spid="_x0000_s6284" r:id="rId16" imgW="101468" imgH="164885" progId="">
              <p:embed/>
            </p:oleObj>
          </a:graphicData>
        </a:graphic>
      </p:graphicFrame>
      <p:sp>
        <p:nvSpPr>
          <p:cNvPr id="84" name="Rectangle 76"/>
          <p:cNvSpPr>
            <a:spLocks noChangeArrowheads="1"/>
          </p:cNvSpPr>
          <p:nvPr/>
        </p:nvSpPr>
        <p:spPr bwMode="auto">
          <a:xfrm>
            <a:off x="5777880" y="4253030"/>
            <a:ext cx="971600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де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85" name="Объект 8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1430594339"/>
              </p:ext>
            </p:extLst>
          </p:nvPr>
        </p:nvGraphicFramePr>
        <p:xfrm>
          <a:off x="6240438" y="4621808"/>
          <a:ext cx="190500" cy="247650"/>
        </p:xfrm>
        <a:graphic>
          <a:graphicData uri="http://schemas.openxmlformats.org/presentationml/2006/ole">
            <p:oleObj spid="_x0000_s6285" r:id="rId17" imgW="177646" imgH="241091" progId="">
              <p:embed/>
            </p:oleObj>
          </a:graphicData>
        </a:graphic>
      </p:graphicFrame>
      <p:sp>
        <p:nvSpPr>
          <p:cNvPr id="88" name="Прямоугольник 87"/>
          <p:cNvSpPr/>
          <p:nvPr/>
        </p:nvSpPr>
        <p:spPr>
          <a:xfrm>
            <a:off x="6347668" y="4549271"/>
            <a:ext cx="32941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Tx/>
              <a:buChar char="-"/>
            </a:pP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кратність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струму в 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однофазному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режимі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двигуна;</a:t>
            </a:r>
          </a:p>
        </p:txBody>
      </p:sp>
      <p:sp>
        <p:nvSpPr>
          <p:cNvPr id="89" name="Rectangle 9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90" name="Объект 8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604894554"/>
              </p:ext>
            </p:extLst>
          </p:nvPr>
        </p:nvGraphicFramePr>
        <p:xfrm>
          <a:off x="6240438" y="5301208"/>
          <a:ext cx="190500" cy="247650"/>
        </p:xfrm>
        <a:graphic>
          <a:graphicData uri="http://schemas.openxmlformats.org/presentationml/2006/ole">
            <p:oleObj spid="_x0000_s6286" r:id="rId18" imgW="177646" imgH="241091" progId="">
              <p:embed/>
            </p:oleObj>
          </a:graphicData>
        </a:graphic>
      </p:graphicFrame>
      <p:sp>
        <p:nvSpPr>
          <p:cNvPr id="91" name="Прямоугольник 90"/>
          <p:cNvSpPr/>
          <p:nvPr/>
        </p:nvSpPr>
        <p:spPr>
          <a:xfrm>
            <a:off x="6417821" y="5188592"/>
            <a:ext cx="4572000" cy="58477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-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кратність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струму в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трифазному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режимі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двигуна;</a:t>
            </a:r>
          </a:p>
        </p:txBody>
      </p:sp>
    </p:spTree>
    <p:extLst>
      <p:ext uri="{BB962C8B-B14F-4D97-AF65-F5344CB8AC3E}">
        <p14:creationId xmlns:p14="http://schemas.microsoft.com/office/powerpoint/2010/main" xmlns="" val="17191406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0"/>
            <a:ext cx="7067128" cy="418058"/>
          </a:xfrm>
        </p:spPr>
        <p:txBody>
          <a:bodyPr>
            <a:normAutofit/>
          </a:bodyPr>
          <a:lstStyle/>
          <a:p>
            <a:pPr algn="ctr"/>
            <a:r>
              <a:rPr lang="uk-UA" sz="2000" dirty="0" smtClean="0">
                <a:latin typeface="Times New Roman" pitchFamily="18" charset="0"/>
                <a:cs typeface="Times New Roman" pitchFamily="18" charset="0"/>
              </a:rPr>
              <a:t>ПЛАКАТ № 7. ТЕХНІКО-ЕКОНОМІЧНІ ПОКАЗНИКИ.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548680"/>
            <a:ext cx="5796136" cy="51665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28279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188640"/>
            <a:ext cx="8496944" cy="6408712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algn="ctr"/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3600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uk-UA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194985" y="2967335"/>
            <a:ext cx="67540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uk-UA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latin typeface="Times New Roman" pitchFamily="18" charset="0"/>
                <a:cs typeface="Times New Roman" pitchFamily="18" charset="0"/>
              </a:rPr>
              <a:t>ДЯКУЮ ЗА УВАГУ!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324481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Эркер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115</TotalTime>
  <Words>242</Words>
  <Application>Microsoft Office PowerPoint</Application>
  <PresentationFormat>Экран (4:3)</PresentationFormat>
  <Paragraphs>62</Paragraphs>
  <Slides>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1" baseType="lpstr">
      <vt:lpstr>Эркер</vt:lpstr>
      <vt:lpstr>Visio</vt:lpstr>
      <vt:lpstr>Слайд 1</vt:lpstr>
      <vt:lpstr>ПЛАКАТ №1. ВАРІАНТИ РОЗВИТКУ  СХЕМИ ЕЛЕКТРИЧНОЇ МЕРЕЖІ.</vt:lpstr>
      <vt:lpstr>ПЛАКАТ 2. СХЕМИ ЕЛЕКТРИЧНОЇ МЕРЕЖІ ПІСЛЯ РОЗВИТКУ.</vt:lpstr>
      <vt:lpstr>ПЛАКАТ № 3. ТОПОЛОГІЧНІ СХЕМИ ЕЛЕКТРИЧНОЇ МЕРЕЖІ З ПАРАМЕТРАМИ РОЗВИТКУ.</vt:lpstr>
      <vt:lpstr>ПЛАКАТ № 4.РЕЛЕЙНИЙ ЗАХИСТ ТРАНСФОРМАТОРА.</vt:lpstr>
      <vt:lpstr>ПЛАКАТ №5.  ПЛАН ТА РОЗРІЗ ПІДСТАНЦІЇ 110 Кв.</vt:lpstr>
      <vt:lpstr>Плакат №6 .СПЕЦІАЛЬНА ЧАСТИНА. ВПЛИВ НЕПОВНОФАЗНИХ РЕЖИМІВ НА РОБОТУ ЕЛЕКТРОДВИГУНІВ В МЕРЕЖАХ З ІЗОЛЬОВАНОЮ НЕЙТРАЛЛЮ </vt:lpstr>
      <vt:lpstr>ПЛАКАТ № 7. ТЕХНІКО-ЕКОНОМІЧНІ ПОКАЗНИКИ.</vt:lpstr>
      <vt:lpstr>Слайд 9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леново</dc:creator>
  <cp:lastModifiedBy>Leontiev</cp:lastModifiedBy>
  <cp:revision>14</cp:revision>
  <dcterms:created xsi:type="dcterms:W3CDTF">2015-06-17T12:30:44Z</dcterms:created>
  <dcterms:modified xsi:type="dcterms:W3CDTF">2015-06-18T05:48:48Z</dcterms:modified>
</cp:coreProperties>
</file>