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6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 varScale="1">
        <p:scale>
          <a:sx n="48" d="100"/>
          <a:sy n="48" d="100"/>
        </p:scale>
        <p:origin x="-96" y="-10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901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716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351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06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93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864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16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488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4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12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134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663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385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95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766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319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78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6/19/2015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5221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3212" y="1964267"/>
            <a:ext cx="10286914" cy="2421464"/>
          </a:xfrm>
        </p:spPr>
        <p:txBody>
          <a:bodyPr>
            <a:noAutofit/>
          </a:bodyPr>
          <a:lstStyle/>
          <a:p>
            <a:r>
              <a:rPr lang="uk-UA" sz="5200" b="1" dirty="0" smtClean="0"/>
              <a:t>комп’ютерн</a:t>
            </a:r>
            <a:r>
              <a:rPr lang="uk-UA" sz="5200" b="1" dirty="0"/>
              <a:t>а</a:t>
            </a:r>
            <a:r>
              <a:rPr lang="uk-UA" sz="5200" b="1" dirty="0" smtClean="0"/>
              <a:t> система для масового інтерактивного онлайн навчання веб-програмування</a:t>
            </a:r>
            <a:endParaRPr lang="uk-UA" sz="5200" b="1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uk-UA" sz="2400" dirty="0" smtClean="0"/>
              <a:t>Розробив -  студент групи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1КІ-14сп</a:t>
            </a:r>
          </a:p>
          <a:p>
            <a:r>
              <a:rPr lang="uk-UA" sz="2400" dirty="0" smtClean="0"/>
              <a:t>Байда Дмитро Валерійович.</a:t>
            </a:r>
          </a:p>
          <a:p>
            <a:r>
              <a:rPr lang="uk-UA" sz="2400" dirty="0" smtClean="0"/>
              <a:t>Науковий керівник - </a:t>
            </a:r>
            <a:r>
              <a:rPr lang="uk-UA" sz="2400" dirty="0" err="1" smtClean="0"/>
              <a:t>к.т.н</a:t>
            </a:r>
            <a:r>
              <a:rPr lang="uk-UA" sz="2400" dirty="0" smtClean="0"/>
              <a:t>., старший викладач</a:t>
            </a:r>
          </a:p>
          <a:p>
            <a:r>
              <a:rPr lang="uk-UA" sz="2400" dirty="0" smtClean="0"/>
              <a:t>Хрущак </a:t>
            </a:r>
            <a:r>
              <a:rPr lang="uk-UA" sz="2400" dirty="0" err="1" smtClean="0"/>
              <a:t>сергій</a:t>
            </a:r>
            <a:r>
              <a:rPr lang="uk-UA" sz="2400" dirty="0" smtClean="0"/>
              <a:t> </a:t>
            </a:r>
            <a:r>
              <a:rPr lang="uk-UA" sz="2400" dirty="0" err="1" smtClean="0"/>
              <a:t>вікторович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706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Мета роботи</a:t>
            </a:r>
            <a:endParaRPr lang="en-US" b="1" dirty="0"/>
          </a:p>
        </p:txBody>
      </p:sp>
      <p:sp>
        <p:nvSpPr>
          <p:cNvPr id="17" name="Місце для вмісту 16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>
            <a:normAutofit/>
          </a:bodyPr>
          <a:lstStyle/>
          <a:p>
            <a:pPr marL="914400" lvl="2" indent="0" algn="ctr">
              <a:buNone/>
            </a:pPr>
            <a:r>
              <a:rPr lang="uk-UA" sz="3200" dirty="0" smtClean="0"/>
              <a:t>Збільшення засвоюваності знань з курсу веб-програмування за рахунок впровадження інтерактивної перевірки завдань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2589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Актуальність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3200" dirty="0"/>
              <a:t>За статистикою і результатами опитувань, у США за програмами дистанційної освіти сьогодні навчається близько 1 млн студентів; 32% американців віддають перевагу Інтернету замість стаціонарного та заочного навчання, а 39% взагалі вважають, що Інтернет зробить аудиторії непотрібними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4426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Дистанційна освіта</a:t>
            </a:r>
            <a:endParaRPr lang="en-US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dirty="0" smtClean="0"/>
              <a:t>Дистанційне навчання</a:t>
            </a:r>
            <a:r>
              <a:rPr lang="uk-UA" sz="3200" dirty="0" smtClean="0"/>
              <a:t> — сукупність сучасних технологій, що забезпечують доставку інформації в інтерактивному режимі за допомогою використання сучасних технологій від тих, хто навчає, до тих, хто навчається</a:t>
            </a:r>
            <a:r>
              <a:rPr lang="ru-RU" sz="3200" dirty="0" smtClean="0"/>
              <a:t>.</a:t>
            </a:r>
            <a:r>
              <a:rPr lang="ru-RU" sz="3200" dirty="0"/>
              <a:t> 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282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Основні принципи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/>
              <a:t>інтерактивна взаємодія</a:t>
            </a:r>
            <a:r>
              <a:rPr lang="uk-UA" sz="3200" dirty="0" smtClean="0"/>
              <a:t> </a:t>
            </a:r>
            <a:r>
              <a:rPr lang="uk-UA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у процесі навчання</a:t>
            </a:r>
            <a:r>
              <a:rPr lang="uk-UA" sz="3200" dirty="0" smtClean="0"/>
              <a:t> </a:t>
            </a:r>
          </a:p>
          <a:p>
            <a:r>
              <a:rPr lang="uk-UA" sz="3200" b="1" dirty="0" smtClean="0"/>
              <a:t>самостійна робота </a:t>
            </a:r>
            <a:r>
              <a:rPr lang="uk-UA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з освоєння досліджуваного матеріалу</a:t>
            </a:r>
            <a:endParaRPr lang="uk-UA" sz="3200" dirty="0" smtClean="0"/>
          </a:p>
          <a:p>
            <a:r>
              <a:rPr lang="uk-UA" sz="3200" b="1" dirty="0" smtClean="0"/>
              <a:t>консультаційний супровід </a:t>
            </a:r>
            <a:r>
              <a:rPr lang="uk-UA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у процесі дослідницької діяльності. </a:t>
            </a:r>
            <a:endParaRPr lang="uk-UA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06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Розглянуті аналоги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0" indent="0" algn="r">
              <a:buNone/>
            </a:pPr>
            <a:r>
              <a:rPr lang="en-US" sz="3600" dirty="0" err="1" smtClean="0"/>
              <a:t>Coursera</a:t>
            </a:r>
            <a:endParaRPr lang="en-US" sz="3600" dirty="0" smtClean="0"/>
          </a:p>
          <a:p>
            <a:pPr marL="0" indent="0" algn="r">
              <a:buNone/>
            </a:pPr>
            <a:r>
              <a:rPr lang="en-US" sz="3600" dirty="0" err="1" smtClean="0"/>
              <a:t>eDX</a:t>
            </a:r>
            <a:r>
              <a:rPr lang="en-US" sz="3600" dirty="0" smtClean="0"/>
              <a:t>	</a:t>
            </a:r>
          </a:p>
          <a:p>
            <a:pPr marL="0" indent="0" algn="r">
              <a:buNone/>
            </a:pPr>
            <a:r>
              <a:rPr lang="en-US" sz="3600" dirty="0" err="1" smtClean="0"/>
              <a:t>CodeSchool</a:t>
            </a:r>
            <a:endParaRPr lang="en-US" sz="3600" dirty="0" smtClean="0"/>
          </a:p>
          <a:p>
            <a:pPr marL="0" indent="0" algn="r">
              <a:buNone/>
            </a:pPr>
            <a:endParaRPr lang="en-US" sz="3200" dirty="0" smtClean="0"/>
          </a:p>
          <a:p>
            <a:pPr marL="0" indent="0" algn="r">
              <a:buNone/>
            </a:pPr>
            <a:r>
              <a:rPr lang="en-US" sz="3600" dirty="0" smtClean="0"/>
              <a:t>coursera.org</a:t>
            </a:r>
          </a:p>
          <a:p>
            <a:pPr marL="0" indent="0" algn="r">
              <a:buNone/>
            </a:pPr>
            <a:r>
              <a:rPr lang="en-US" sz="3600" dirty="0" smtClean="0"/>
              <a:t>edx.org</a:t>
            </a:r>
          </a:p>
          <a:p>
            <a:pPr marL="0" indent="0" algn="r">
              <a:buNone/>
            </a:pPr>
            <a:r>
              <a:rPr lang="en-US" sz="3600" dirty="0" smtClean="0"/>
              <a:t>codeschool.com</a:t>
            </a:r>
            <a:endParaRPr lang="en-US" sz="3600" dirty="0"/>
          </a:p>
          <a:p>
            <a:pPr marL="0" indent="0" algn="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7389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Структура системи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Java</a:t>
            </a:r>
          </a:p>
          <a:p>
            <a:r>
              <a:rPr lang="en-US" sz="4000" dirty="0" err="1" smtClean="0"/>
              <a:t>HTML+CSS+Javascript</a:t>
            </a:r>
            <a:endParaRPr lang="en-US" sz="4000" dirty="0" smtClean="0"/>
          </a:p>
        </p:txBody>
      </p:sp>
      <p:grpSp>
        <p:nvGrpSpPr>
          <p:cNvPr id="4" name="Полотно 3"/>
          <p:cNvGrpSpPr/>
          <p:nvPr/>
        </p:nvGrpSpPr>
        <p:grpSpPr>
          <a:xfrm>
            <a:off x="5923721" y="607672"/>
            <a:ext cx="6011103" cy="5914390"/>
            <a:chOff x="215301" y="0"/>
            <a:chExt cx="5766399" cy="5914390"/>
          </a:xfrm>
        </p:grpSpPr>
        <p:sp>
          <p:nvSpPr>
            <p:cNvPr id="5" name="Rectangle 4"/>
            <p:cNvSpPr/>
            <p:nvPr/>
          </p:nvSpPr>
          <p:spPr>
            <a:xfrm>
              <a:off x="215301" y="0"/>
              <a:ext cx="5766399" cy="5914390"/>
            </a:xfrm>
            <a:prstGeom prst="rect">
              <a:avLst/>
            </a:prstGeom>
          </p:spPr>
        </p:sp>
        <p:sp>
          <p:nvSpPr>
            <p:cNvPr id="6" name="Надпись 4"/>
            <p:cNvSpPr txBox="1"/>
            <p:nvPr/>
          </p:nvSpPr>
          <p:spPr>
            <a:xfrm>
              <a:off x="2571750" y="1895475"/>
              <a:ext cx="1209675" cy="93289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uk-UA" sz="1100">
                  <a:effectLst/>
                  <a:ea typeface="Calibri"/>
                  <a:cs typeface="Times New Roman"/>
                </a:rPr>
                <a:t>Підсистема «</a:t>
              </a:r>
              <a:r>
                <a:rPr lang="uk-UA" sz="1200">
                  <a:effectLst/>
                  <a:ea typeface="Calibri"/>
                  <a:cs typeface="Times New Roman"/>
                </a:rPr>
                <a:t>Авторизація користувачів»</a:t>
              </a:r>
              <a:endParaRPr lang="uk-UA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7" name="Надпись 4"/>
            <p:cNvSpPr txBox="1"/>
            <p:nvPr/>
          </p:nvSpPr>
          <p:spPr>
            <a:xfrm>
              <a:off x="752475" y="2895043"/>
              <a:ext cx="1209675" cy="95142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uk-UA" sz="1200">
                  <a:effectLst/>
                  <a:latin typeface="Times New Roman"/>
                  <a:ea typeface="Calibri"/>
                </a:rPr>
                <a:t>Підсистема «Зберігання даних користувачів»</a:t>
              </a:r>
              <a:endParaRPr lang="uk-UA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" name="Надпись 4"/>
            <p:cNvSpPr txBox="1"/>
            <p:nvPr/>
          </p:nvSpPr>
          <p:spPr>
            <a:xfrm>
              <a:off x="2314575" y="4684260"/>
              <a:ext cx="1209675" cy="90628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uk-UA" sz="1200">
                  <a:effectLst/>
                  <a:latin typeface="Times New Roman"/>
                  <a:ea typeface="Calibri"/>
                </a:rPr>
                <a:t>Підсистема «Редагування і створення курсів»</a:t>
              </a:r>
              <a:endParaRPr lang="uk-UA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9" name="Надпись 4"/>
            <p:cNvSpPr txBox="1"/>
            <p:nvPr/>
          </p:nvSpPr>
          <p:spPr>
            <a:xfrm>
              <a:off x="752475" y="4170584"/>
              <a:ext cx="1209675" cy="944094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uk-UA" sz="1200">
                  <a:effectLst/>
                  <a:latin typeface="Times New Roman"/>
                  <a:ea typeface="Calibri"/>
                </a:rPr>
                <a:t>Підсистема «Перевірка правильності відповіді»</a:t>
              </a:r>
              <a:endParaRPr lang="uk-UA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0" name="Цилиндр 5"/>
            <p:cNvSpPr/>
            <p:nvPr/>
          </p:nvSpPr>
          <p:spPr>
            <a:xfrm>
              <a:off x="4762500" y="3056120"/>
              <a:ext cx="971550" cy="496458"/>
            </a:xfrm>
            <a:prstGeom prst="can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uk-UA" sz="1200">
                  <a:effectLst/>
                  <a:ea typeface="Calibri"/>
                  <a:cs typeface="Times New Roman"/>
                </a:rPr>
                <a:t>База даних</a:t>
              </a:r>
              <a:endParaRPr lang="uk-UA" sz="1100">
                <a:effectLst/>
                <a:ea typeface="Calibri"/>
                <a:cs typeface="Times New Roman"/>
              </a:endParaRPr>
            </a:p>
          </p:txBody>
        </p:sp>
        <p:cxnSp>
          <p:nvCxnSpPr>
            <p:cNvPr id="11" name="Прямая со стрелкой 6"/>
            <p:cNvCxnSpPr>
              <a:stCxn id="6" idx="3"/>
              <a:endCxn id="10" idx="2"/>
            </p:cNvCxnSpPr>
            <p:nvPr/>
          </p:nvCxnSpPr>
          <p:spPr>
            <a:xfrm>
              <a:off x="3781425" y="2361921"/>
              <a:ext cx="981075" cy="94242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2" name="Прямая со стрелкой 7"/>
            <p:cNvCxnSpPr>
              <a:stCxn id="7" idx="3"/>
              <a:endCxn id="10" idx="2"/>
            </p:cNvCxnSpPr>
            <p:nvPr/>
          </p:nvCxnSpPr>
          <p:spPr>
            <a:xfrm flipV="1">
              <a:off x="1962150" y="3304349"/>
              <a:ext cx="2800350" cy="6640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3" name="Прямая со стрелкой 8"/>
            <p:cNvCxnSpPr>
              <a:stCxn id="8" idx="0"/>
              <a:endCxn id="10" idx="2"/>
            </p:cNvCxnSpPr>
            <p:nvPr/>
          </p:nvCxnSpPr>
          <p:spPr>
            <a:xfrm flipV="1">
              <a:off x="2919413" y="3304349"/>
              <a:ext cx="1843087" cy="1380299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4" name="Прямая со стрелкой 123"/>
            <p:cNvCxnSpPr>
              <a:stCxn id="7" idx="3"/>
              <a:endCxn id="6" idx="2"/>
            </p:cNvCxnSpPr>
            <p:nvPr/>
          </p:nvCxnSpPr>
          <p:spPr>
            <a:xfrm flipV="1">
              <a:off x="1962150" y="2828367"/>
              <a:ext cx="1214438" cy="5423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5" name="Прямая со стрелкой 124"/>
            <p:cNvCxnSpPr>
              <a:stCxn id="8" idx="0"/>
              <a:endCxn id="6" idx="2"/>
            </p:cNvCxnSpPr>
            <p:nvPr/>
          </p:nvCxnSpPr>
          <p:spPr>
            <a:xfrm flipV="1">
              <a:off x="2919413" y="2828367"/>
              <a:ext cx="257175" cy="185589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6" name="Прямая со стрелкой 127"/>
            <p:cNvCxnSpPr>
              <a:stCxn id="9" idx="0"/>
              <a:endCxn id="7" idx="2"/>
            </p:cNvCxnSpPr>
            <p:nvPr/>
          </p:nvCxnSpPr>
          <p:spPr>
            <a:xfrm flipV="1">
              <a:off x="1357313" y="3846465"/>
              <a:ext cx="0" cy="3241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7" name="Надпись 4"/>
            <p:cNvSpPr txBox="1"/>
            <p:nvPr/>
          </p:nvSpPr>
          <p:spPr>
            <a:xfrm>
              <a:off x="2704125" y="342899"/>
              <a:ext cx="1209675" cy="47388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uk-UA" sz="1100">
                  <a:effectLst/>
                  <a:latin typeface="Times New Roman"/>
                  <a:ea typeface="Calibri"/>
                </a:rPr>
                <a:t>Веб-браузер</a:t>
              </a:r>
              <a:endParaRPr lang="uk-UA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8" name="Надпись 4"/>
            <p:cNvSpPr txBox="1"/>
            <p:nvPr/>
          </p:nvSpPr>
          <p:spPr>
            <a:xfrm>
              <a:off x="4323375" y="342881"/>
              <a:ext cx="1209675" cy="47371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5000"/>
                </a:lnSpc>
                <a:spcAft>
                  <a:spcPts val="800"/>
                </a:spcAft>
              </a:pPr>
              <a:r>
                <a:rPr lang="uk-UA" sz="1100">
                  <a:effectLst/>
                  <a:latin typeface="Times New Roman"/>
                  <a:ea typeface="Calibri"/>
                </a:rPr>
                <a:t>Користувач</a:t>
              </a:r>
              <a:endParaRPr lang="uk-UA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9" name="Надпись 4"/>
            <p:cNvSpPr txBox="1"/>
            <p:nvPr/>
          </p:nvSpPr>
          <p:spPr>
            <a:xfrm>
              <a:off x="752475" y="342919"/>
              <a:ext cx="1209675" cy="4737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uk-UA" sz="1100">
                  <a:effectLst/>
                  <a:latin typeface="Times New Roman"/>
                  <a:ea typeface="Calibri"/>
                </a:rPr>
                <a:t>Веб-сервер</a:t>
              </a:r>
              <a:endParaRPr lang="uk-UA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20" name="Прямая со стрелкой 83"/>
            <p:cNvCxnSpPr>
              <a:stCxn id="7" idx="0"/>
              <a:endCxn id="19" idx="2"/>
            </p:cNvCxnSpPr>
            <p:nvPr/>
          </p:nvCxnSpPr>
          <p:spPr>
            <a:xfrm flipV="1">
              <a:off x="1357313" y="816604"/>
              <a:ext cx="0" cy="20781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84"/>
            <p:cNvCxnSpPr>
              <a:stCxn id="6" idx="0"/>
              <a:endCxn id="19" idx="2"/>
            </p:cNvCxnSpPr>
            <p:nvPr/>
          </p:nvCxnSpPr>
          <p:spPr>
            <a:xfrm flipH="1" flipV="1">
              <a:off x="1357313" y="816692"/>
              <a:ext cx="1819275" cy="10787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85"/>
            <p:cNvCxnSpPr>
              <a:stCxn id="19" idx="3"/>
              <a:endCxn id="17" idx="1"/>
            </p:cNvCxnSpPr>
            <p:nvPr/>
          </p:nvCxnSpPr>
          <p:spPr>
            <a:xfrm>
              <a:off x="1962150" y="579743"/>
              <a:ext cx="741975" cy="3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86"/>
            <p:cNvCxnSpPr>
              <a:endCxn id="19" idx="2"/>
            </p:cNvCxnSpPr>
            <p:nvPr/>
          </p:nvCxnSpPr>
          <p:spPr>
            <a:xfrm flipH="1" flipV="1">
              <a:off x="1357313" y="816604"/>
              <a:ext cx="1562100" cy="386715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87"/>
            <p:cNvCxnSpPr>
              <a:stCxn id="17" idx="3"/>
              <a:endCxn id="18" idx="1"/>
            </p:cNvCxnSpPr>
            <p:nvPr/>
          </p:nvCxnSpPr>
          <p:spPr>
            <a:xfrm flipV="1">
              <a:off x="3913800" y="579736"/>
              <a:ext cx="409575" cy="10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815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Користувацький </a:t>
            </a:r>
            <a:r>
              <a:rPr lang="uk-UA" dirty="0" smtClean="0"/>
              <a:t>і</a:t>
            </a:r>
            <a:r>
              <a:rPr lang="ru-RU" dirty="0" smtClean="0"/>
              <a:t>нтерфейс</a:t>
            </a:r>
            <a:endParaRPr lang="uk-U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t="5702" b="38362"/>
          <a:stretch/>
        </p:blipFill>
        <p:spPr bwMode="auto">
          <a:xfrm>
            <a:off x="357807" y="1769165"/>
            <a:ext cx="11372157" cy="4591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9690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988255"/>
          </a:xfrm>
        </p:spPr>
        <p:txBody>
          <a:bodyPr/>
          <a:lstStyle/>
          <a:p>
            <a:r>
              <a:rPr lang="uk-UA" dirty="0" smtClean="0"/>
              <a:t>Висновки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484310" y="1674056"/>
            <a:ext cx="10018713" cy="1066800"/>
          </a:xfrm>
        </p:spPr>
        <p:txBody>
          <a:bodyPr/>
          <a:lstStyle/>
          <a:p>
            <a:r>
              <a:rPr lang="uk-UA" dirty="0" smtClean="0"/>
              <a:t>Роботу виконано згідно технічного завдання та вихідних даних</a:t>
            </a:r>
            <a:endParaRPr lang="en-US" dirty="0"/>
          </a:p>
        </p:txBody>
      </p:sp>
      <p:sp>
        <p:nvSpPr>
          <p:cNvPr id="4" name="Місце для вмісту 2"/>
          <p:cNvSpPr txBox="1">
            <a:spLocks/>
          </p:cNvSpPr>
          <p:nvPr/>
        </p:nvSpPr>
        <p:spPr>
          <a:xfrm>
            <a:off x="1691301" y="2740856"/>
            <a:ext cx="10018713" cy="3400638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uk-UA" dirty="0" smtClean="0"/>
          </a:p>
          <a:p>
            <a:pPr lvl="1"/>
            <a:endParaRPr lang="en-US" dirty="0"/>
          </a:p>
        </p:txBody>
      </p:sp>
      <p:sp>
        <p:nvSpPr>
          <p:cNvPr id="6" name="Місце для вмісту 2"/>
          <p:cNvSpPr txBox="1">
            <a:spLocks/>
          </p:cNvSpPr>
          <p:nvPr/>
        </p:nvSpPr>
        <p:spPr>
          <a:xfrm>
            <a:off x="1484310" y="2877298"/>
            <a:ext cx="10018713" cy="3264195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Реалізовано</a:t>
            </a:r>
          </a:p>
          <a:p>
            <a:pPr lvl="1"/>
            <a:r>
              <a:rPr lang="uk-UA" dirty="0" smtClean="0"/>
              <a:t>Веб-інтерфейс</a:t>
            </a:r>
            <a:endParaRPr lang="uk-UA" dirty="0"/>
          </a:p>
          <a:p>
            <a:pPr lvl="1"/>
            <a:r>
              <a:rPr lang="uk-UA" dirty="0" smtClean="0"/>
              <a:t>Систему </a:t>
            </a:r>
            <a:r>
              <a:rPr lang="uk-UA" dirty="0" smtClean="0"/>
              <a:t>авторизації користувачів</a:t>
            </a:r>
          </a:p>
          <a:p>
            <a:pPr lvl="1"/>
            <a:r>
              <a:rPr lang="uk-UA" dirty="0" smtClean="0"/>
              <a:t>Емуляцію </a:t>
            </a:r>
            <a:r>
              <a:rPr lang="uk-UA" dirty="0" smtClean="0"/>
              <a:t>створюваних сторінок</a:t>
            </a:r>
            <a:endParaRPr lang="uk-UA" dirty="0"/>
          </a:p>
          <a:p>
            <a:pPr lvl="1"/>
            <a:r>
              <a:rPr lang="uk-UA" dirty="0"/>
              <a:t>Подання лекційного </a:t>
            </a:r>
            <a:r>
              <a:rPr lang="uk-UA" dirty="0" smtClean="0"/>
              <a:t>матеріалу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97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Дякую за увагу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8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а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TM03457452[[fn=Небесный]]</Template>
  <TotalTime>188</TotalTime>
  <Words>171</Words>
  <Application>Microsoft Office PowerPoint</Application>
  <PresentationFormat>Custom</PresentationFormat>
  <Paragraphs>43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Небеса</vt:lpstr>
      <vt:lpstr>комп’ютерна система для масового інтерактивного онлайн навчання веб-програмування</vt:lpstr>
      <vt:lpstr>Мета роботи</vt:lpstr>
      <vt:lpstr>Актуальність</vt:lpstr>
      <vt:lpstr>Дистанційна освіта</vt:lpstr>
      <vt:lpstr>Основні принципи</vt:lpstr>
      <vt:lpstr>Розглянуті аналоги</vt:lpstr>
      <vt:lpstr>Структура системи</vt:lpstr>
      <vt:lpstr>Користувацький інтерфейс</vt:lpstr>
      <vt:lpstr>Висновки</vt:lpstr>
      <vt:lpstr>Дякую за увагу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Байда Д. В.</dc:title>
  <dc:creator>Daenim</dc:creator>
  <cp:lastModifiedBy>morlind</cp:lastModifiedBy>
  <cp:revision>12</cp:revision>
  <dcterms:created xsi:type="dcterms:W3CDTF">2014-06-17T19:59:44Z</dcterms:created>
  <dcterms:modified xsi:type="dcterms:W3CDTF">2015-06-19T07:23:32Z</dcterms:modified>
</cp:coreProperties>
</file>