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1" r:id="rId3"/>
    <p:sldId id="257" r:id="rId4"/>
    <p:sldId id="272" r:id="rId5"/>
    <p:sldId id="259" r:id="rId6"/>
    <p:sldId id="260" r:id="rId7"/>
    <p:sldId id="261" r:id="rId8"/>
    <p:sldId id="258" r:id="rId9"/>
    <p:sldId id="262" r:id="rId10"/>
    <p:sldId id="263" r:id="rId11"/>
    <p:sldId id="264" r:id="rId12"/>
    <p:sldId id="265" r:id="rId13"/>
    <p:sldId id="267" r:id="rId14"/>
    <p:sldId id="266" r:id="rId15"/>
    <p:sldId id="268" r:id="rId16"/>
    <p:sldId id="270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1918"/>
    <a:srgbClr val="F3900D"/>
    <a:srgbClr val="F3F9FB"/>
    <a:srgbClr val="FEF2E8"/>
    <a:srgbClr val="F1500F"/>
    <a:srgbClr val="F5960B"/>
    <a:srgbClr val="421AA6"/>
    <a:srgbClr val="700000"/>
    <a:srgbClr val="CAB6A6"/>
    <a:srgbClr val="FBCDA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60" autoAdjust="0"/>
    <p:restoredTop sz="94541" autoAdjust="0"/>
  </p:normalViewPr>
  <p:slideViewPr>
    <p:cSldViewPr>
      <p:cViewPr>
        <p:scale>
          <a:sx n="80" d="100"/>
          <a:sy n="80" d="100"/>
        </p:scale>
        <p:origin x="-774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E6616-4B15-4ADC-B0B0-62B92601449E}" type="datetimeFigureOut">
              <a:rPr lang="uk-UA" smtClean="0"/>
              <a:pPr/>
              <a:t>28.11.2017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FD037-5B96-48D0-8EFE-A2042093B043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AAA36-4A2E-4FFB-B47D-A32950FE600E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F3B6F-195B-41B5-9195-13127C43B7BF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64C5A-CE1B-4797-A4B0-B6325DBF8D86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DCB0-96B0-466B-9A18-37679499C4C8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B4115-993D-4AC2-A0C2-73D6743902CC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9EA67-FFF9-47F9-AF61-9430297C595D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E893-3C1B-40BA-A511-F59910A4D57D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4F400-75D8-40D2-A28A-37D131E19D7B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26B3-283A-4E54-8711-A06B21ADAC52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D4FF-2082-4855-A16D-1829030D8300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C0F2A-A390-4C4A-9E1C-41D8075FA654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68FDA-2916-40FF-832C-6840168C64AF}" type="datetime1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ebofknowledge.com/" TargetMode="External"/><Relationship Id="rId4" Type="http://schemas.openxmlformats.org/officeDocument/2006/relationships/hyperlink" Target="https://www.scopu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Мои документы\РЕПОЗИТАРІЙ\2017, репозитарий+тест.БД+новини\WOS  Scopus 18.10.17\логотип 2 - копия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lum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00134" y="3286124"/>
            <a:ext cx="7643866" cy="92333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spc="3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WEB OF SCIENCE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5072066" cy="92333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4800" spc="3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  </a:t>
            </a:r>
            <a:r>
              <a:rPr lang="en-US" sz="5400" spc="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SCOPUS</a:t>
            </a:r>
          </a:p>
        </p:txBody>
      </p:sp>
      <p:pic>
        <p:nvPicPr>
          <p:cNvPr id="1030" name="Picture 6" descr="C:\Users\user307\Desktop\Логотип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 bright="-23000"/>
          </a:blip>
          <a:srcRect/>
          <a:stretch>
            <a:fillRect/>
          </a:stretch>
        </p:blipFill>
        <p:spPr bwMode="auto">
          <a:xfrm>
            <a:off x="8143900" y="5786454"/>
            <a:ext cx="887413" cy="8874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44" y="2500306"/>
            <a:ext cx="70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 31 жовтня 2018 р. відкрито доступ до  наукових баз даних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Scopus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Web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Science</a:t>
            </a:r>
            <a:endParaRPr lang="uk-UA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5857892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ВНТУ — єдиний ВНЗ у Вінниці, який отримав доступ до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Scopus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Web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Science</a:t>
            </a:r>
            <a:r>
              <a:rPr lang="uk-UA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одночасно</a:t>
            </a:r>
            <a:endParaRPr lang="uk-UA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214422"/>
            <a:ext cx="8485359" cy="5350420"/>
          </a:xfrm>
          <a:prstGeom prst="rect">
            <a:avLst/>
          </a:prstGeom>
          <a:ln>
            <a:solidFill>
              <a:srgbClr val="441918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Доступ до ресурсів</a:t>
            </a:r>
          </a:p>
          <a:p>
            <a:pPr algn="ctr"/>
            <a:r>
              <a:rPr lang="uk-UA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SCOPUS та WEB OF SCIENCE </a:t>
            </a:r>
            <a:endParaRPr lang="en-US" sz="3200" spc="3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2844" y="4214818"/>
            <a:ext cx="2286016" cy="571504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FF000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V="1">
            <a:off x="2428860" y="3929066"/>
            <a:ext cx="1285884" cy="428628"/>
          </a:xfrm>
          <a:prstGeom prst="straightConnector1">
            <a:avLst/>
          </a:prstGeom>
          <a:ln w="101600" cap="rnd" cmpd="sng">
            <a:solidFill>
              <a:srgbClr val="C00000"/>
            </a:solidFill>
            <a:round/>
            <a:headEnd type="none"/>
            <a:tailEnd type="stealth" w="lg" len="lg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42844" y="4857760"/>
            <a:ext cx="2286016" cy="571504"/>
          </a:xfrm>
          <a:prstGeom prst="rect">
            <a:avLst/>
          </a:prstGeom>
          <a:noFill/>
          <a:ln w="57150">
            <a:solidFill>
              <a:srgbClr val="F1500F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27" name="Прямая со стрелкой 26"/>
          <p:cNvCxnSpPr>
            <a:endCxn id="26" idx="3"/>
          </p:cNvCxnSpPr>
          <p:nvPr/>
        </p:nvCxnSpPr>
        <p:spPr>
          <a:xfrm rot="10800000">
            <a:off x="2428860" y="5143512"/>
            <a:ext cx="1428760" cy="428628"/>
          </a:xfrm>
          <a:prstGeom prst="straightConnector1">
            <a:avLst/>
          </a:prstGeom>
          <a:ln w="101600" cap="rnd" cmpd="sng">
            <a:solidFill>
              <a:srgbClr val="F1500F"/>
            </a:solidFill>
            <a:round/>
            <a:headEnd type="none"/>
            <a:tailEnd type="stealth" w="lg" len="lg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3786182" y="3571876"/>
            <a:ext cx="2714644" cy="642942"/>
          </a:xfrm>
          <a:prstGeom prst="round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 smtClean="0">
              <a:latin typeface="Arial" pitchFamily="34" charset="0"/>
              <a:cs typeface="Arial" pitchFamily="34" charset="0"/>
              <a:hlinkClick r:id="rId4"/>
            </a:endParaRPr>
          </a:p>
          <a:p>
            <a:pPr algn="ctr"/>
            <a:r>
              <a:rPr lang="uk-UA" u="sng" dirty="0" smtClean="0">
                <a:latin typeface="Arial" pitchFamily="34" charset="0"/>
                <a:cs typeface="Arial" pitchFamily="34" charset="0"/>
                <a:hlinkClick r:id="rId4"/>
              </a:rPr>
              <a:t>https://www.scopus.com</a:t>
            </a: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857620" y="5072074"/>
            <a:ext cx="2571768" cy="7143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57620" y="5286388"/>
            <a:ext cx="2571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http://webof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scince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.c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o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m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8501090" cy="92333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WEB OF SCIENCE</a:t>
            </a:r>
          </a:p>
        </p:txBody>
      </p:sp>
      <p:pic>
        <p:nvPicPr>
          <p:cNvPr id="14340" name="Picture 4" descr="Clarivate Analytics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lum bright="-100000" contrast="-100000"/>
          </a:blip>
          <a:srcRect/>
          <a:stretch>
            <a:fillRect/>
          </a:stretch>
        </p:blipFill>
        <p:spPr bwMode="auto">
          <a:xfrm>
            <a:off x="6858016" y="285728"/>
            <a:ext cx="1571636" cy="5715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28596" y="1071546"/>
            <a:ext cx="8215370" cy="1143008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uk-UA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ошукова</a:t>
            </a:r>
            <a:r>
              <a:rPr lang="uk-UA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платформа компанії </a:t>
            </a:r>
            <a:r>
              <a:rPr lang="en-US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Clarivate</a:t>
            </a:r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Analytics</a:t>
            </a:r>
          </a:p>
          <a:p>
            <a:pPr algn="just"/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Поєднує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реферативні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бази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даних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публікацій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у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наукових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журналах та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патентів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 тому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числі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бази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даних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враховують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взаємне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цитування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публікацій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42844" y="2357430"/>
            <a:ext cx="8429684" cy="1428760"/>
          </a:xfrm>
          <a:prstGeom prst="round2DiagRect">
            <a:avLst>
              <a:gd name="adj1" fmla="val 27214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Універсальний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інформаційний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ресурс,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використання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якого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забезпечує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організацію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оптимального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ефективного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пошуку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необхідної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інформації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практично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усіх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основних напрямів наукових досліджень.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Охоплює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матеріали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природничих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технічних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біологічних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суспільних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гуманітарних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наук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мистецтва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71472" y="4000504"/>
            <a:ext cx="8215370" cy="928694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Система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володіє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вбудованими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можливостями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пошуку, аналізу та управління бібліографічною інформацією</a:t>
            </a:r>
          </a:p>
          <a:p>
            <a:pPr algn="just"/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85720" y="5286388"/>
            <a:ext cx="8215370" cy="1071570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Ресурси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включають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списки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всіх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бібліографічних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посилань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що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зустрічаються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кожній публікації, що дає змогу в короткий термін отримати найповнішу бібліографію з 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теми за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останні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десятиліття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також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посилання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повні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тексти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документів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307\Desktop\images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57884" y="4500570"/>
            <a:ext cx="2643206" cy="3692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1"/>
            <a:ext cx="4357686" cy="5847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WEB OF SCIENCE</a:t>
            </a: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0" y="500042"/>
            <a:ext cx="9001156" cy="857256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Web of Science 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включає понад 18000 журналів, 23 000 000 патентів і понад 160000 матеріалів конференцій.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даний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час до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Web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Science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входять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15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укр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видань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71472" y="1643050"/>
            <a:ext cx="8429684" cy="714380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Web of Science Core Collection 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база наукових журналів із високим 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імпакт</a:t>
            </a:r>
            <a:endParaRPr lang="uk-UA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фактором з 1970 р.)</a:t>
            </a:r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357298"/>
            <a:ext cx="3357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БАЗИ ДАНИХ (по </a:t>
            </a:r>
            <a:r>
              <a:rPr lang="ru-RU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підписці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0" y="2500306"/>
            <a:ext cx="8929718" cy="642942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Chinease</a:t>
            </a:r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Science Citation Database 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база цитувань наукових публікацій у КНР з 1989 р.)</a:t>
            </a:r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928662" y="3286124"/>
            <a:ext cx="8072494" cy="500066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Derwent</a:t>
            </a:r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Innovation Index 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база наукових патентів з 1963 р.)</a:t>
            </a:r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0" y="3929066"/>
            <a:ext cx="8786842" cy="500066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KCI-Korean Journal 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регіональна база наукових журналів Південної Кореї з 1983 р.)</a:t>
            </a:r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785786" y="4572008"/>
            <a:ext cx="8143932" cy="500066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MEDLINE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бібліографічна база даних національної медичної бібліотеки США з 1950 р.)</a:t>
            </a:r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571472" y="6072206"/>
            <a:ext cx="8358246" cy="642942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SciELO</a:t>
            </a:r>
            <a:r>
              <a:rPr lang="en-US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Citation Index 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база наукових публікацій Іспанії, Португалії,</a:t>
            </a:r>
          </a:p>
          <a:p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Південної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Африки та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країн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Латинської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Америки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1997 р.)</a:t>
            </a: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214282" y="5214950"/>
            <a:ext cx="8786842" cy="714380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Russian </a:t>
            </a:r>
            <a:r>
              <a:rPr lang="en-US" b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Scince</a:t>
            </a:r>
            <a:r>
              <a:rPr lang="en-US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Citation Index 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бібліографічна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база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даних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наукових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публікацій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російських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вчених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2005 р.)</a:t>
            </a:r>
            <a:endParaRPr lang="en-US" b="1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2050" name="Picture 2" descr="C:\Users\user307\Desktop\WoS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01156" cy="664371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786710" y="3643314"/>
            <a:ext cx="1214446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Зм</a:t>
            </a:r>
            <a:r>
              <a:rPr lang="uk-UA" sz="1600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іст</a:t>
            </a:r>
            <a:r>
              <a:rPr lang="uk-UA" sz="16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4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(тематичний довідник)</a:t>
            </a:r>
            <a:endParaRPr lang="uk-UA" sz="1400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358082" y="4857760"/>
            <a:ext cx="142876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6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Каталог </a:t>
            </a:r>
            <a:r>
              <a:rPr lang="uk-UA" sz="14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(алфавітний покажчик)</a:t>
            </a:r>
            <a:endParaRPr lang="uk-UA" sz="1400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643702" y="3857628"/>
            <a:ext cx="2000264" cy="15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8465371" y="3250405"/>
            <a:ext cx="785818" cy="15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4286248" y="5000636"/>
            <a:ext cx="2928958" cy="9144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ІНТЕРФЕЙС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ser307\Desktop\WoS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715404" cy="307181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3077" name="Picture 5" descr="C:\Users\user307\Desktop\WoS 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571744"/>
            <a:ext cx="5629013" cy="1720864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78" name="Picture 6" descr="C:\Users\user307\Desktop\WoS 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500570"/>
            <a:ext cx="3539134" cy="2041541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5857884" y="2428868"/>
            <a:ext cx="3000396" cy="128588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en-US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uk-UA" sz="2800" b="1" spc="3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єстрація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3571868" y="571480"/>
            <a:ext cx="2143140" cy="78581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28596" y="2214554"/>
            <a:ext cx="1214446" cy="50006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1178695" y="4536289"/>
            <a:ext cx="1785950" cy="28575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user307\Desktop\Рисунок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56976" y="5014075"/>
            <a:ext cx="5587024" cy="1843925"/>
          </a:xfrm>
          <a:prstGeom prst="rect">
            <a:avLst/>
          </a:prstGeom>
          <a:noFill/>
        </p:spPr>
      </p:pic>
      <p:cxnSp>
        <p:nvCxnSpPr>
          <p:cNvPr id="23" name="Прямая со стрелкой 22"/>
          <p:cNvCxnSpPr/>
          <p:nvPr/>
        </p:nvCxnSpPr>
        <p:spPr>
          <a:xfrm>
            <a:off x="2357422" y="5786454"/>
            <a:ext cx="3429024" cy="64294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4098" name="Picture 2" descr="C:\Users\user307\Desktop\WoS 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0"/>
            <a:ext cx="6162686" cy="6429163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5857884" y="0"/>
            <a:ext cx="3000396" cy="150017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АНКЕТА</a:t>
            </a:r>
          </a:p>
          <a:p>
            <a:pPr algn="ctr">
              <a:lnSpc>
                <a:spcPct val="150000"/>
              </a:lnSpc>
            </a:pPr>
            <a:r>
              <a:rPr lang="ru-RU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ЕЄСТРАЦІЇ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42844" y="1071546"/>
            <a:ext cx="7929618" cy="714380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solidFill>
              <a:srgbClr val="FFC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441918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збереження пошукових запитів</a:t>
            </a:r>
            <a:endParaRPr lang="uk-UA" sz="2400" b="1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142844" y="2143116"/>
            <a:ext cx="7929618" cy="642942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solidFill>
              <a:srgbClr val="FFC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оповіщення про цитування вибраних статей </a:t>
            </a:r>
            <a:endParaRPr lang="ru-RU" sz="2400" b="1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42844" y="3143248"/>
            <a:ext cx="8286808" cy="1571636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solidFill>
              <a:srgbClr val="FFC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система управління бібліографічною інформацією </a:t>
            </a:r>
            <a:r>
              <a:rPr lang="uk-UA" sz="2400" b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EndNote</a:t>
            </a:r>
            <a:r>
              <a:rPr lang="uk-UA" sz="2400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24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інтерактивна бібліотека для зберігання бібліографічних посилань із широким набором функцій)</a:t>
            </a:r>
            <a:endParaRPr lang="ru-RU" sz="2400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142844" y="5072074"/>
            <a:ext cx="8215370" cy="1428760"/>
          </a:xfrm>
          <a:prstGeom prst="round2DiagRect">
            <a:avLst>
              <a:gd name="adj1" fmla="val 27214"/>
              <a:gd name="adj2" fmla="val 0"/>
            </a:avLst>
          </a:prstGeom>
          <a:solidFill>
            <a:srgbClr val="FEF2E8"/>
          </a:solidFill>
          <a:ln>
            <a:solidFill>
              <a:srgbClr val="FFC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інтеграція з персональним ідентифікатором вченого </a:t>
            </a:r>
            <a:r>
              <a:rPr lang="uk-UA" sz="2400" b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ResearcherID</a:t>
            </a:r>
            <a:r>
              <a:rPr lang="uk-UA" sz="2400" b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(дозволяє створити профіль в інтерактивному режимі для представлення історії публікацій)</a:t>
            </a:r>
            <a:endParaRPr lang="ru-RU" sz="2400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0" y="0"/>
            <a:ext cx="9144000" cy="78579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4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en-US" sz="34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uk-UA" sz="3400" b="1" spc="3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єстрація</a:t>
            </a:r>
            <a:r>
              <a:rPr lang="uk-UA" sz="34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– додаткові можливості</a:t>
            </a:r>
            <a:endParaRPr lang="uk-UA" sz="34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5122" name="Picture 2" descr="C:\Users\user307\Desktop\WoS 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0"/>
            <a:ext cx="8643998" cy="6879557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4071934" y="214290"/>
            <a:ext cx="3643338" cy="71435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ТИПИ ПОШУКУ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 descr="C:\Users\user307\Desktop\WoS 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929066"/>
            <a:ext cx="8001056" cy="273918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cxnSp>
        <p:nvCxnSpPr>
          <p:cNvPr id="8" name="Прямая со стрелкой 7"/>
          <p:cNvCxnSpPr/>
          <p:nvPr/>
        </p:nvCxnSpPr>
        <p:spPr>
          <a:xfrm>
            <a:off x="642910" y="2857496"/>
            <a:ext cx="2071702" cy="114300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43504" y="2143116"/>
            <a:ext cx="28575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700" dirty="0" smtClean="0">
                <a:solidFill>
                  <a:srgbClr val="7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uk-UA" sz="1700" dirty="0">
              <a:solidFill>
                <a:srgbClr val="7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6146" name="Picture 2" descr="C:\Users\user307\Desktop\WoS 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794718" cy="6858000"/>
          </a:xfrm>
          <a:prstGeom prst="rect">
            <a:avLst/>
          </a:prstGeom>
          <a:noFill/>
          <a:ln w="28575">
            <a:solidFill>
              <a:srgbClr val="700000"/>
            </a:solidFill>
          </a:ln>
        </p:spPr>
      </p:pic>
      <p:pic>
        <p:nvPicPr>
          <p:cNvPr id="6147" name="Picture 3" descr="C:\Users\user307\Desktop\WoS 1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214554"/>
            <a:ext cx="3143304" cy="2071702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148" name="Picture 4" descr="C:\Users\user307\Desktop\WoS 1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4357694"/>
            <a:ext cx="4229097" cy="2357454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cxnSp>
        <p:nvCxnSpPr>
          <p:cNvPr id="25" name="Соединительная линия уступом 24"/>
          <p:cNvCxnSpPr/>
          <p:nvPr/>
        </p:nvCxnSpPr>
        <p:spPr>
          <a:xfrm rot="5400000">
            <a:off x="5072066" y="2214554"/>
            <a:ext cx="2428892" cy="1857388"/>
          </a:xfrm>
          <a:prstGeom prst="bentConnector3">
            <a:avLst>
              <a:gd name="adj1" fmla="val -48"/>
            </a:avLst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H="1">
            <a:off x="8501090" y="1785926"/>
            <a:ext cx="500066" cy="35719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428596" y="0"/>
            <a:ext cx="4500594" cy="35719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7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АНАЛІЗ РЕЗУЛЬТАТІВ ПОШУКУ</a:t>
            </a:r>
            <a:endParaRPr lang="uk-UA" sz="17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2035951" y="2107397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 flipH="1" flipV="1">
            <a:off x="2107389" y="2107397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2035951" y="3464719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2107389" y="3464719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285984" y="1571612"/>
            <a:ext cx="2214578" cy="500066"/>
          </a:xfrm>
          <a:prstGeom prst="straightConnector1">
            <a:avLst/>
          </a:prstGeom>
          <a:ln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285984" y="1500174"/>
            <a:ext cx="3643338" cy="2000264"/>
          </a:xfrm>
          <a:prstGeom prst="straightConnector1">
            <a:avLst/>
          </a:prstGeom>
          <a:ln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solidFill>
              <a:srgbClr val="F3900D"/>
            </a:solidFill>
          </a:ln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42844" y="928670"/>
            <a:ext cx="7715304" cy="1071570"/>
          </a:xfrm>
          <a:prstGeom prst="round2Diag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uk-UA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айбільша</a:t>
            </a:r>
            <a:r>
              <a:rPr lang="uk-UA" b="1" i="1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в світі бібліографічна і реферативна база даних видавництва </a:t>
            </a:r>
            <a:r>
              <a:rPr lang="uk-UA" b="1" i="1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Elsevier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з найбільшим охопленням рефератів, цитат з рецензованої літератури та перевірених 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веб-джерел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яка оновлюється щодня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85720" y="2214554"/>
            <a:ext cx="8715436" cy="642942"/>
          </a:xfrm>
          <a:prstGeom prst="round2Diag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Пошукова система використовує програмні засоби для відстеження, аналізу та візуалізації досліджень, вона легко інтегрується в робочий процес дослідників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42844" y="4357694"/>
            <a:ext cx="8786874" cy="714380"/>
          </a:xfrm>
          <a:prstGeom prst="round2Diag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Включає інформацію із спеціалізованих баз даних компанії 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Elsevier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Embase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Compendex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та ін.), а також основних баз інших видань (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Medline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та ін.)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42844" y="3000372"/>
            <a:ext cx="8858312" cy="1143008"/>
          </a:xfrm>
          <a:prstGeom prst="round2Diag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Індексує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наукові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журнали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матеріали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конференцій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технічних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медичних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гуманітарних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наук та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серіальні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книжкові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видання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Індексує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понад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22</a:t>
            </a:r>
            <a:r>
              <a:rPr lang="en-US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00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видань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від більш ніж 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5000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видавців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Налічує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69 млн.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записів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1823 р.), 84 %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яких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мають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посилання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певні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публікації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датовані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1970 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рок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м 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ru-RU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пізніше</a:t>
            </a:r>
            <a:r>
              <a:rPr lang="ru-RU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dirty="0" smtClean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42844" y="5143512"/>
            <a:ext cx="8429684" cy="785818"/>
          </a:xfrm>
          <a:prstGeom prst="round2Diag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Включає авторські профілі з детальною інформацією про автора та оцінкою його наукової діяльності, профілі організацій з детальною інформацією та оцінкою їх наукової діяльності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42844" y="6072206"/>
            <a:ext cx="8429684" cy="642966"/>
          </a:xfrm>
          <a:prstGeom prst="round2DiagRect">
            <a:avLst/>
          </a:prstGeom>
          <a:solidFill>
            <a:srgbClr val="F3F9FB"/>
          </a:solidFill>
          <a:ln>
            <a:solidFill>
              <a:srgbClr val="F3900D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Функція 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Analytics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дозволяє проводити порівняння журналів згідно з різними </a:t>
            </a:r>
            <a:r>
              <a:rPr lang="uk-UA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бібліометричними</a:t>
            </a:r>
            <a:r>
              <a:rPr lang="uk-UA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показниками (SNIP та SJR)</a:t>
            </a:r>
            <a:endParaRPr lang="uk-UA" dirty="0">
              <a:solidFill>
                <a:srgbClr val="44191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8072462" cy="830997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spc="3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  </a:t>
            </a:r>
            <a:r>
              <a:rPr lang="en-US" sz="4400" spc="6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SCOPUS</a:t>
            </a:r>
          </a:p>
        </p:txBody>
      </p:sp>
      <p:pic>
        <p:nvPicPr>
          <p:cNvPr id="1026" name="Picture 2" descr="C:\Users\user307\Desktop\download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p:blipFill>
        <p:spPr bwMode="auto">
          <a:xfrm>
            <a:off x="7929586" y="0"/>
            <a:ext cx="1214414" cy="12444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7" name="Picture 3" descr="C:\Users\user307\Desktop\scival-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1928802"/>
            <a:ext cx="1000132" cy="37724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358281" cy="6858000"/>
          </a:xfrm>
          <a:prstGeom prst="rect">
            <a:avLst/>
          </a:prstGeom>
          <a:noFill/>
        </p:spPr>
      </p:pic>
      <p:pic>
        <p:nvPicPr>
          <p:cNvPr id="1026" name="Picture 2" descr="C:\Users\user307\Desktop\SC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58346" cy="685800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6215042" y="4357694"/>
            <a:ext cx="2928958" cy="914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ІНТЕРФЕЙС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2050" name="Picture 2" descr="C:\Users\user307\Desktop\Sc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8"/>
            <a:ext cx="6686559" cy="6070391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Скругленный прямоугольник 3"/>
          <p:cNvSpPr/>
          <p:nvPr/>
        </p:nvSpPr>
        <p:spPr>
          <a:xfrm>
            <a:off x="6215074" y="0"/>
            <a:ext cx="2928926" cy="1071546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АНКЕТА</a:t>
            </a:r>
          </a:p>
          <a:p>
            <a:pPr algn="ctr"/>
            <a:r>
              <a:rPr lang="ru-RU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ЕЄСТРАЦІЇ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358281" cy="6858000"/>
          </a:xfrm>
          <a:prstGeom prst="rect">
            <a:avLst/>
          </a:prstGeom>
          <a:noFill/>
        </p:spPr>
      </p:pic>
      <p:pic>
        <p:nvPicPr>
          <p:cNvPr id="1026" name="Picture 2" descr="C:\Users\user307\Desktop\Sc 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58345" cy="6858000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rot="10800000">
            <a:off x="5357818" y="357166"/>
            <a:ext cx="1428760" cy="28575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8143900" y="785794"/>
            <a:ext cx="285752" cy="7143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0" y="428604"/>
            <a:ext cx="3643338" cy="57148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ТИПИ ПОШУКУ</a:t>
            </a:r>
            <a:endParaRPr lang="uk-UA" sz="28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307\Desktop\рамки для презентаций\рамки снизу и справа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358281" cy="6858000"/>
          </a:xfrm>
          <a:prstGeom prst="rect">
            <a:avLst/>
          </a:prstGeom>
          <a:noFill/>
        </p:spPr>
      </p:pic>
      <p:pic>
        <p:nvPicPr>
          <p:cNvPr id="2050" name="Picture 2" descr="C:\Users\user307\Desktop\Sc 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rot="5400000" flipH="1" flipV="1">
            <a:off x="6429388" y="714356"/>
            <a:ext cx="714380" cy="1588"/>
          </a:xfrm>
          <a:prstGeom prst="straightConnector1">
            <a:avLst/>
          </a:prstGeom>
          <a:ln w="28575"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2464579" y="2821777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2536017" y="2821777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2464579" y="3607595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2536017" y="3607595"/>
            <a:ext cx="142876" cy="71438"/>
          </a:xfrm>
          <a:prstGeom prst="line">
            <a:avLst/>
          </a:prstGeom>
          <a:ln w="28575">
            <a:solidFill>
              <a:srgbClr val="7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6644496" y="1857364"/>
            <a:ext cx="570710" cy="794"/>
          </a:xfrm>
          <a:prstGeom prst="straightConnector1">
            <a:avLst/>
          </a:prstGeom>
          <a:ln w="28575"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6200000" flipH="1">
            <a:off x="7643834" y="1571612"/>
            <a:ext cx="500066" cy="500066"/>
          </a:xfrm>
          <a:prstGeom prst="straightConnector1">
            <a:avLst/>
          </a:prstGeom>
          <a:ln w="28575"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715272" y="1500174"/>
            <a:ext cx="285752" cy="1588"/>
          </a:xfrm>
          <a:prstGeom prst="straightConnector1">
            <a:avLst/>
          </a:prstGeom>
          <a:ln w="28575"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2643174" y="2357430"/>
            <a:ext cx="3929090" cy="500066"/>
          </a:xfrm>
          <a:prstGeom prst="straightConnector1">
            <a:avLst/>
          </a:prstGeom>
          <a:ln w="12700"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2643174" y="2428868"/>
            <a:ext cx="5214974" cy="1214446"/>
          </a:xfrm>
          <a:prstGeom prst="straightConnector1">
            <a:avLst/>
          </a:prstGeom>
          <a:ln w="12700">
            <a:solidFill>
              <a:srgbClr val="7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user307\Desktop\Sc 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643446"/>
            <a:ext cx="3638176" cy="2071702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cxnSp>
        <p:nvCxnSpPr>
          <p:cNvPr id="59" name="Прямая со стрелкой 58"/>
          <p:cNvCxnSpPr/>
          <p:nvPr/>
        </p:nvCxnSpPr>
        <p:spPr>
          <a:xfrm rot="16200000" flipH="1">
            <a:off x="5000628" y="2643182"/>
            <a:ext cx="714380" cy="28575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5400000">
            <a:off x="1107257" y="3321843"/>
            <a:ext cx="2571768" cy="71438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user307\Desktop\Sc 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143248"/>
            <a:ext cx="3643306" cy="2156243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7" name="Скругленный прямоугольник 66"/>
          <p:cNvSpPr/>
          <p:nvPr/>
        </p:nvSpPr>
        <p:spPr>
          <a:xfrm>
            <a:off x="357158" y="0"/>
            <a:ext cx="4500594" cy="35719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700" b="1" spc="3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АНАЛІЗ РЕЗУЛЬТАТІВ ПОШУКУ</a:t>
            </a:r>
            <a:endParaRPr lang="uk-UA" sz="1700" b="1" spc="3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Мои документы\РЕПОЗИТАРІЙ\2017, репозитарий+тест.БД+новини\WOS  Scopus 18.10.17\логотип 2 - копия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lum contrast="-57000"/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63094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500" spc="-3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SCOPUS + WEB OF SCIENCE</a:t>
            </a:r>
            <a:r>
              <a:rPr lang="uk-UA" sz="3500" spc="-3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- </a:t>
            </a:r>
            <a:r>
              <a:rPr lang="uk-UA" sz="3500" spc="-300" dirty="0" smtClean="0">
                <a:solidFill>
                  <a:srgbClr val="700000"/>
                </a:solidFill>
                <a:latin typeface="Arial Black" pitchFamily="34" charset="0"/>
              </a:rPr>
              <a:t>ПЕРЕВАГИ</a:t>
            </a:r>
            <a:endParaRPr lang="en-US" sz="3500" spc="-300" dirty="0" smtClean="0">
              <a:solidFill>
                <a:srgbClr val="700000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714356"/>
            <a:ext cx="7143800" cy="76944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Підтримують ефективність робочого процесу дослідників, </a:t>
            </a:r>
            <a:r>
              <a:rPr lang="uk-UA" sz="22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допомогаючи</a:t>
            </a:r>
            <a:r>
              <a:rPr lang="uk-UA" sz="22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їм:</a:t>
            </a:r>
            <a:endParaRPr lang="en-US" sz="2200" b="1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844" y="1643050"/>
            <a:ext cx="8786874" cy="110799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Шукати наукову інформацію в періодичних і неперіодичних виданнях по темі, автору, організації, країні, місту, в певному джерелі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44" y="2857496"/>
            <a:ext cx="8786874" cy="76944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Отримувати інформацію про предметну область за ключовими словами з докладним аналізом результатів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44" y="6427113"/>
            <a:ext cx="8786874" cy="430887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Здійснювати пошук та аналіз журналів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44" y="3714752"/>
            <a:ext cx="8786874" cy="44627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Відстежувати цитати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844" y="4214818"/>
            <a:ext cx="8786874" cy="446276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Розраховувати індекс </a:t>
            </a:r>
            <a:r>
              <a:rPr lang="uk-UA" sz="2200" dirty="0" err="1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Хірша</a:t>
            </a: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h-index)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44" y="5572140"/>
            <a:ext cx="8786874" cy="76944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Переглядати профілі організацій з детальною інформацією та оцінкою їх наукової діяльності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844" y="4714884"/>
            <a:ext cx="8786874" cy="769441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uk-UA" sz="2200" dirty="0" smtClean="0">
                <a:solidFill>
                  <a:srgbClr val="441918"/>
                </a:solidFill>
                <a:latin typeface="Arial" pitchFamily="34" charset="0"/>
                <a:cs typeface="Arial" pitchFamily="34" charset="0"/>
              </a:rPr>
              <a:t>Переглядати статистичну інформацію про автора та  його наукову діяльність</a:t>
            </a:r>
            <a:endParaRPr lang="en-US" sz="2200" dirty="0" smtClean="0">
              <a:solidFill>
                <a:srgbClr val="441918"/>
              </a:solidFill>
              <a:latin typeface="Arial Black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Мои документы\РЕПОЗИТАРІЙ\2017, репозитарий+тест.БД+новини\WOS  Scopus 18.10.17\логотип 2 - копия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lum contrast="-57000"/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786" y="2928934"/>
            <a:ext cx="8072494" cy="92333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5400" spc="300" dirty="0" smtClean="0">
                <a:solidFill>
                  <a:srgbClr val="700000"/>
                </a:solidFill>
                <a:latin typeface="Arial Black" pitchFamily="34" charset="0"/>
              </a:rPr>
              <a:t>ДЯКУЮ ЗА УВАГУ!</a:t>
            </a:r>
            <a:endParaRPr lang="en-US" sz="5400" spc="300" dirty="0" smtClean="0">
              <a:solidFill>
                <a:srgbClr val="70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C:\Users\user307\Desktop\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2462" y="5715016"/>
            <a:ext cx="887413" cy="8874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TextBox 9"/>
          <p:cNvSpPr txBox="1"/>
          <p:nvPr/>
        </p:nvSpPr>
        <p:spPr>
          <a:xfrm>
            <a:off x="214282" y="6021288"/>
            <a:ext cx="2752577" cy="584775"/>
          </a:xfrm>
          <a:prstGeom prst="rect">
            <a:avLst/>
          </a:prstGeom>
          <a:solidFill>
            <a:srgbClr val="CAB6A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uk-UA" sz="16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Криштафович</a:t>
            </a:r>
            <a:r>
              <a:rPr lang="uk-UA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Л. А.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br>
              <a:rPr lang="ru-RU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16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гол. бібліограф НТБ ВНТУ</a:t>
            </a:r>
            <a:endParaRPr lang="uk-UA" sz="16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673</Words>
  <PresentationFormat>Экран (4:3)</PresentationFormat>
  <Paragraphs>82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user307</dc:creator>
  <cp:lastModifiedBy>user307</cp:lastModifiedBy>
  <cp:revision>235</cp:revision>
  <dcterms:created xsi:type="dcterms:W3CDTF">2017-11-16T11:12:59Z</dcterms:created>
  <dcterms:modified xsi:type="dcterms:W3CDTF">2017-11-28T12:16:51Z</dcterms:modified>
</cp:coreProperties>
</file>