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65" r:id="rId3"/>
    <p:sldId id="257" r:id="rId4"/>
    <p:sldId id="258" r:id="rId5"/>
    <p:sldId id="260" r:id="rId6"/>
    <p:sldId id="284" r:id="rId7"/>
    <p:sldId id="263" r:id="rId8"/>
    <p:sldId id="262" r:id="rId9"/>
    <p:sldId id="264" r:id="rId10"/>
    <p:sldId id="266" r:id="rId11"/>
    <p:sldId id="267" r:id="rId12"/>
    <p:sldId id="268" r:id="rId13"/>
    <p:sldId id="269" r:id="rId14"/>
    <p:sldId id="271" r:id="rId15"/>
    <p:sldId id="285" r:id="rId16"/>
    <p:sldId id="286" r:id="rId17"/>
    <p:sldId id="296" r:id="rId18"/>
    <p:sldId id="290" r:id="rId19"/>
    <p:sldId id="292" r:id="rId20"/>
    <p:sldId id="294" r:id="rId21"/>
    <p:sldId id="273" r:id="rId22"/>
    <p:sldId id="272" r:id="rId23"/>
    <p:sldId id="297" r:id="rId24"/>
    <p:sldId id="298" r:id="rId25"/>
    <p:sldId id="299" r:id="rId26"/>
    <p:sldId id="300" r:id="rId27"/>
    <p:sldId id="302" r:id="rId28"/>
    <p:sldId id="303" r:id="rId29"/>
    <p:sldId id="304" r:id="rId30"/>
    <p:sldId id="305" r:id="rId31"/>
    <p:sldId id="278" r:id="rId32"/>
    <p:sldId id="261" r:id="rId33"/>
    <p:sldId id="280" r:id="rId34"/>
    <p:sldId id="281" r:id="rId35"/>
    <p:sldId id="282" r:id="rId36"/>
    <p:sldId id="28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61" autoAdjust="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0FD83-75CA-4BEF-AA42-6F9DEB0C3668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8D29-21B8-416A-8BA9-1B4D1E5C0F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215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878D29-21B8-416A-8BA9-1B4D1E5C0F4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231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838200"/>
            <a:ext cx="8153400" cy="2460625"/>
          </a:xfrm>
        </p:spPr>
        <p:txBody>
          <a:bodyPr/>
          <a:lstStyle/>
          <a:p>
            <a:pPr algn="just"/>
            <a:r>
              <a:rPr lang="uk-UA" sz="3600" b="1" dirty="0" smtClean="0"/>
              <a:t>РОЗРОБКА КАМПУСНОЇ МЕРЕЖІ НАВЧАЛЬНОГО</a:t>
            </a:r>
            <a:br>
              <a:rPr lang="uk-UA" sz="3600" b="1" dirty="0" smtClean="0"/>
            </a:br>
            <a:r>
              <a:rPr lang="uk-UA" sz="3600" b="1" dirty="0" smtClean="0"/>
              <a:t> ЗАКЛАДУ 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19812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uk-UA" dirty="0" smtClean="0"/>
              <a:t>ст.гр. 3К-14</a:t>
            </a:r>
          </a:p>
          <a:p>
            <a:pPr algn="r"/>
            <a:r>
              <a:rPr lang="uk-UA" dirty="0" smtClean="0"/>
              <a:t>Маценко Н.В.</a:t>
            </a:r>
          </a:p>
          <a:p>
            <a:pPr algn="r"/>
            <a:endParaRPr lang="uk-UA" dirty="0" smtClean="0"/>
          </a:p>
          <a:p>
            <a:pPr algn="r"/>
            <a:r>
              <a:rPr lang="uk-UA" dirty="0"/>
              <a:t>н</a:t>
            </a:r>
            <a:r>
              <a:rPr lang="uk-UA" dirty="0" smtClean="0"/>
              <a:t>ауковий керівник</a:t>
            </a:r>
          </a:p>
          <a:p>
            <a:pPr algn="r"/>
            <a:r>
              <a:rPr lang="uk-UA" dirty="0"/>
              <a:t>к</a:t>
            </a:r>
            <a:r>
              <a:rPr lang="uk-UA" dirty="0" smtClean="0"/>
              <a:t>.т.н., ст.вк. Трояновська Т.І.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877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Теоретичне підгрунтя роботи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т</a:t>
            </a:r>
            <a:r>
              <a:rPr lang="uk-UA" dirty="0" smtClean="0"/>
              <a:t>еоретичні засади та цілі дослідження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34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Актуальність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2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Ethernet </a:t>
            </a:r>
            <a:r>
              <a:rPr lang="ru-RU" dirty="0"/>
              <a:t>– це найпоширеніша на сьогоднішній день технологія побудови локальних мереж, яка дозволяє створити надійне та високошвидкісне з'єднання комп'ютерів. Технології Ethernet – це ціле сімейство технологій, що включає різні фірмові і стандартні варіанти, з яких найбільш відомими є 10-мегабітні варіанти стандарту IEEE 802.3, а також високошвидкісні технології  Fast Ethernet та Gigabit Ethernet.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5814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 smtClean="0"/>
              <a:t>Мета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4958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uk-UA" dirty="0" smtClean="0"/>
              <a:t> Аналіз,проєктування та розробка </a:t>
            </a:r>
            <a:r>
              <a:rPr lang="uk-UA" dirty="0"/>
              <a:t>кампусної мережі навчального закладу  на основі трирівневої ієрархічної </a:t>
            </a:r>
            <a:r>
              <a:rPr lang="uk-UA" dirty="0" smtClean="0"/>
              <a:t>моделі</a:t>
            </a:r>
            <a:r>
              <a:rPr lang="ru-RU" dirty="0"/>
              <a:t> з використанням технології Ethernet.</a:t>
            </a:r>
            <a:r>
              <a:rPr lang="uk-U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8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/>
          </a:bodyPr>
          <a:lstStyle/>
          <a:p>
            <a:r>
              <a:rPr lang="uk-UA" dirty="0" smtClean="0"/>
              <a:t>Призначення розробки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розробити   </a:t>
            </a:r>
            <a:r>
              <a:rPr lang="uk-UA" dirty="0"/>
              <a:t>діючу модель  мережі в середовищі Cisco Packet </a:t>
            </a:r>
            <a:r>
              <a:rPr lang="uk-UA" dirty="0" smtClean="0"/>
              <a:t>Tracer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766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Вимоги до програмного засобу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1910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dirty="0"/>
              <a:t>обмін даними між всіма її користувачами</a:t>
            </a:r>
            <a:r>
              <a:rPr lang="ru-RU" dirty="0"/>
              <a:t>;</a:t>
            </a:r>
            <a:endParaRPr lang="en-US" dirty="0"/>
          </a:p>
          <a:p>
            <a:pPr lvl="0"/>
            <a:r>
              <a:rPr lang="uk-UA" dirty="0"/>
              <a:t>с</a:t>
            </a:r>
            <a:r>
              <a:rPr lang="ru-RU" dirty="0"/>
              <a:t>пільн</a:t>
            </a:r>
            <a:r>
              <a:rPr lang="uk-UA" dirty="0"/>
              <a:t>ий</a:t>
            </a:r>
            <a:r>
              <a:rPr lang="ru-RU" dirty="0"/>
              <a:t> доступ до файлів</a:t>
            </a:r>
            <a:r>
              <a:rPr lang="uk-UA" dirty="0"/>
              <a:t> та програм</a:t>
            </a:r>
            <a:r>
              <a:rPr lang="ru-RU" dirty="0"/>
              <a:t>;</a:t>
            </a:r>
            <a:endParaRPr lang="en-US" dirty="0"/>
          </a:p>
          <a:p>
            <a:pPr lvl="0"/>
            <a:r>
              <a:rPr lang="uk-UA" dirty="0"/>
              <a:t>с</a:t>
            </a:r>
            <a:r>
              <a:rPr lang="ru-RU" dirty="0"/>
              <a:t>пільн</a:t>
            </a:r>
            <a:r>
              <a:rPr lang="uk-UA" dirty="0"/>
              <a:t>ого</a:t>
            </a:r>
            <a:r>
              <a:rPr lang="ru-RU" dirty="0"/>
              <a:t> доступ</a:t>
            </a:r>
            <a:r>
              <a:rPr lang="uk-UA" dirty="0"/>
              <a:t>у</a:t>
            </a:r>
            <a:r>
              <a:rPr lang="ru-RU" dirty="0"/>
              <a:t> до </a:t>
            </a:r>
            <a:r>
              <a:rPr lang="uk-UA" dirty="0"/>
              <a:t>мережевих пристроїв</a:t>
            </a:r>
            <a:r>
              <a:rPr lang="ru-RU" dirty="0"/>
              <a:t>;</a:t>
            </a:r>
            <a:endParaRPr lang="en-US" dirty="0"/>
          </a:p>
          <a:p>
            <a:pPr lvl="0"/>
            <a:r>
              <a:rPr lang="uk-UA" dirty="0"/>
              <a:t>обмеження розповсюдження широкомовного трафіку.</a:t>
            </a:r>
            <a:endParaRPr lang="en-US" dirty="0"/>
          </a:p>
          <a:p>
            <a:pPr marL="0" indent="0">
              <a:buNone/>
            </a:pPr>
            <a:r>
              <a:rPr lang="uk-UA" dirty="0"/>
              <a:t> </a:t>
            </a:r>
            <a:endParaRPr lang="en-US" dirty="0"/>
          </a:p>
          <a:p>
            <a:pPr algn="just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710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/>
          </a:bodyPr>
          <a:lstStyle/>
          <a:p>
            <a:r>
              <a:rPr lang="uk-UA" dirty="0"/>
              <a:t>Вимоги до надійності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98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/>
              <a:t>Мережа повинна працювати безперебійно, забезпечувати достатній об’єм трафіку при максимальному </a:t>
            </a:r>
            <a:r>
              <a:rPr lang="uk-UA" dirty="0" smtClean="0"/>
              <a:t>завантажені.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32766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Вимоги ергономічні та до обладнання </a:t>
            </a:r>
            <a:r>
              <a:rPr lang="uk-UA" dirty="0" smtClean="0"/>
              <a:t>мережі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1910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dirty="0" smtClean="0"/>
              <a:t>в </a:t>
            </a:r>
            <a:r>
              <a:rPr lang="uk-UA" dirty="0"/>
              <a:t>кімнатах студентів повинні бути розташовані некеровані комутатори (5-ти чи 8-ми портові, залежно від розміру кімнат);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78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Вимоги </a:t>
            </a:r>
            <a:r>
              <a:rPr lang="uk-UA" dirty="0" smtClean="0"/>
              <a:t>до </a:t>
            </a:r>
            <a:r>
              <a:rPr lang="uk-UA" dirty="0"/>
              <a:t>обладнання </a:t>
            </a:r>
            <a:r>
              <a:rPr lang="uk-UA" dirty="0" smtClean="0"/>
              <a:t>мережі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/>
              <a:t>комутатори на поверхах повинні забезпечувати передачу повного об’єму даних між поверхами, вони повинні мати не менше 12 портів;</a:t>
            </a:r>
            <a:endParaRPr lang="en-US" dirty="0"/>
          </a:p>
          <a:p>
            <a:pPr lvl="0"/>
            <a:r>
              <a:rPr lang="uk-UA" dirty="0"/>
              <a:t>комутатори рівня розподілу повинні мати мінімум 18 </a:t>
            </a:r>
            <a:r>
              <a:rPr lang="en-US" dirty="0"/>
              <a:t>Gigabit Ethernet</a:t>
            </a:r>
            <a:r>
              <a:rPr lang="uk-UA" dirty="0"/>
              <a:t> портів;</a:t>
            </a:r>
            <a:endParaRPr lang="en-US" dirty="0"/>
          </a:p>
          <a:p>
            <a:pPr lvl="0"/>
            <a:r>
              <a:rPr lang="uk-UA" dirty="0"/>
              <a:t>маршрутизатор в гуртожитках повинен підтримувати такі технології: </a:t>
            </a:r>
            <a:r>
              <a:rPr lang="en-US" dirty="0"/>
              <a:t>VLAN</a:t>
            </a:r>
            <a:r>
              <a:rPr lang="uk-UA" dirty="0"/>
              <a:t>, </a:t>
            </a:r>
            <a:r>
              <a:rPr lang="en-US" dirty="0"/>
              <a:t>DHCP</a:t>
            </a:r>
            <a:r>
              <a:rPr lang="uk-UA" dirty="0"/>
              <a:t>, </a:t>
            </a:r>
            <a:r>
              <a:rPr lang="en-US" dirty="0"/>
              <a:t>NAT</a:t>
            </a:r>
            <a:r>
              <a:rPr lang="uk-UA" dirty="0"/>
              <a:t> та мати порти </a:t>
            </a:r>
            <a:r>
              <a:rPr lang="en-US" dirty="0"/>
              <a:t>Gigabit Ethernet</a:t>
            </a:r>
            <a:r>
              <a:rPr lang="uk-UA" dirty="0"/>
              <a:t>;</a:t>
            </a:r>
            <a:endParaRPr lang="en-US" dirty="0"/>
          </a:p>
          <a:p>
            <a:pPr lvl="0"/>
            <a:r>
              <a:rPr lang="uk-UA" dirty="0"/>
              <a:t>маршрутизатор в серверній повинен мати достатню кількість портів </a:t>
            </a:r>
            <a:r>
              <a:rPr lang="en-US" dirty="0"/>
              <a:t>LAN</a:t>
            </a:r>
            <a:r>
              <a:rPr lang="ru-RU" dirty="0"/>
              <a:t> та </a:t>
            </a:r>
            <a:r>
              <a:rPr lang="en-US" dirty="0"/>
              <a:t>WAN</a:t>
            </a:r>
            <a:r>
              <a:rPr lang="uk-UA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396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763000" cy="990600"/>
          </a:xfrm>
        </p:spPr>
        <p:txBody>
          <a:bodyPr>
            <a:normAutofit/>
          </a:bodyPr>
          <a:lstStyle/>
          <a:p>
            <a:r>
              <a:rPr lang="uk-UA" dirty="0" smtClean="0"/>
              <a:t>       Трирівнева </a:t>
            </a:r>
            <a:r>
              <a:rPr lang="uk-UA" dirty="0"/>
              <a:t>ієрархічна модель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            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712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38338"/>
            <a:ext cx="62484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748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 </a:t>
            </a:r>
            <a:r>
              <a:rPr lang="uk-UA" sz="3200" dirty="0"/>
              <a:t>Ієрархічна модель </a:t>
            </a:r>
            <a:r>
              <a:rPr lang="uk-UA" sz="3200" dirty="0" smtClean="0"/>
              <a:t>кампусн</a:t>
            </a:r>
            <a:r>
              <a:rPr lang="en-US" sz="3200" dirty="0" smtClean="0"/>
              <a:t>o</a:t>
            </a:r>
            <a:r>
              <a:rPr lang="uk-UA" sz="3200" dirty="0"/>
              <a:t>ї</a:t>
            </a:r>
            <a:r>
              <a:rPr lang="uk-UA" sz="3200" dirty="0" smtClean="0"/>
              <a:t> </a:t>
            </a:r>
            <a:r>
              <a:rPr lang="uk-UA" sz="3200" dirty="0"/>
              <a:t>мережі  навчального </a:t>
            </a:r>
            <a:r>
              <a:rPr lang="uk-UA" sz="3200" dirty="0" smtClean="0"/>
              <a:t>закладу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7696200" cy="48006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228" t="31281" r="6517" b="15427"/>
          <a:stretch/>
        </p:blipFill>
        <p:spPr bwMode="auto">
          <a:xfrm>
            <a:off x="533400" y="1600200"/>
            <a:ext cx="8458200" cy="495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906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676400"/>
            <a:ext cx="7772400" cy="2971800"/>
          </a:xfrm>
        </p:spPr>
        <p:txBody>
          <a:bodyPr>
            <a:normAutofit fontScale="90000"/>
          </a:bodyPr>
          <a:lstStyle/>
          <a:p>
            <a:r>
              <a:rPr lang="x-none" b="1"/>
              <a:t>РОЗРОБКА КАМПУСНОЇ МЕРЕЖІ НАВЧАЛЬНОГО ЗАКЛАДУ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496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mtClean="0"/>
              <a:t> Фізична структура мережі першого       поверху  навчального закладу гуртожитків № 4,5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smtClean="0"/>
          </a:p>
          <a:p>
            <a:endParaRPr lang="uk-UA" smtClean="0"/>
          </a:p>
          <a:p>
            <a:endParaRPr lang="uk-UA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5" name="Picture 1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6018" y="2133600"/>
            <a:ext cx="7010400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6932" y="2934493"/>
            <a:ext cx="8112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162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839200" cy="990600"/>
          </a:xfrm>
        </p:spPr>
        <p:txBody>
          <a:bodyPr>
            <a:noAutofit/>
          </a:bodyPr>
          <a:lstStyle/>
          <a:p>
            <a:r>
              <a:rPr lang="uk-UA" sz="3200" dirty="0"/>
              <a:t>Вертикальна структура мереж гуртожитків №3,4,5 кампусноїі мережі  навчального закладу</a:t>
            </a:r>
            <a:r>
              <a:rPr lang="en-US" sz="3200" dirty="0"/>
              <a:t/>
            </a:r>
            <a:br>
              <a:rPr lang="en-US" sz="3200" dirty="0"/>
            </a:b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dirty="0"/>
              <a:t>Для малого крила схеми </a:t>
            </a:r>
            <a:r>
              <a:rPr lang="uk-UA" dirty="0" smtClean="0"/>
              <a:t> </a:t>
            </a:r>
            <a:r>
              <a:rPr lang="uk-UA" dirty="0"/>
              <a:t>гуртожитків ідентичні, а для великого крила гуртожитка №3 відсутні підмережі на перших трьох поверхах.</a:t>
            </a:r>
            <a:endParaRPr lang="en-US" dirty="0"/>
          </a:p>
          <a:p>
            <a:pPr marL="0" indent="0" algn="just">
              <a:buNone/>
            </a:pPr>
            <a:endParaRPr lang="ru-RU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83501808"/>
              </p:ext>
            </p:extLst>
          </p:nvPr>
        </p:nvGraphicFramePr>
        <p:xfrm>
          <a:off x="914400" y="2819400"/>
          <a:ext cx="7483498" cy="3581400"/>
        </p:xfrm>
        <a:graphic>
          <a:graphicData uri="http://schemas.openxmlformats.org/presentationml/2006/ole">
            <p:oleObj spid="_x0000_s4167" r:id="rId3" imgW="3614982" imgH="1990437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9614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2952750" cy="6061392"/>
          </a:xfrm>
        </p:spPr>
        <p:txBody>
          <a:bodyPr>
            <a:noAutofit/>
          </a:bodyPr>
          <a:lstStyle/>
          <a:p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Схема для </a:t>
            </a:r>
            <a:r>
              <a:rPr lang="uk-UA" sz="2800" dirty="0"/>
              <a:t>інших поверхів  </a:t>
            </a:r>
            <a:r>
              <a:rPr lang="uk-UA" sz="2800" dirty="0" smtClean="0"/>
              <a:t>     кампусу гуртожитку(від </a:t>
            </a:r>
            <a:r>
              <a:rPr lang="uk-UA" sz="2800" dirty="0"/>
              <a:t>2-го до </a:t>
            </a:r>
            <a:r>
              <a:rPr lang="uk-UA" sz="2800" dirty="0" smtClean="0"/>
              <a:t>9-го поверхів </a:t>
            </a:r>
            <a:r>
              <a:rPr lang="uk-UA" sz="2800" dirty="0"/>
              <a:t>для гуртожитків №4,5 та від 4-го до 9-го для  гуртожитку№3 ) є ідентичною, вона показана на рисунку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500" dirty="0"/>
              <a:t/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2486554"/>
              </p:ext>
            </p:extLst>
          </p:nvPr>
        </p:nvGraphicFramePr>
        <p:xfrm>
          <a:off x="3276600" y="685800"/>
          <a:ext cx="5429250" cy="5562600"/>
        </p:xfrm>
        <a:graphic>
          <a:graphicData uri="http://schemas.openxmlformats.org/presentationml/2006/ole">
            <p:oleObj spid="_x0000_s8210" r:id="rId3" imgW="3279702" imgH="2163624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692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uk-UA" dirty="0"/>
              <a:t>Структура мережі  кампусу для 2-го – 5-го поверхів  гуртожитку№2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2209800" cy="4419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/>
              <a:t>Кожен </a:t>
            </a:r>
            <a:r>
              <a:rPr lang="uk-UA" dirty="0"/>
              <a:t>поверх  гуртожитку(починаючи з 2-го) складається з трьох ідентичних частин, тому розглянемо структуру мережі тільки для окремої частини. </a:t>
            </a:r>
            <a:endParaRPr lang="uk-UA" dirty="0" smtClean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6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7112961"/>
              </p:ext>
            </p:extLst>
          </p:nvPr>
        </p:nvGraphicFramePr>
        <p:xfrm>
          <a:off x="2562225" y="1981200"/>
          <a:ext cx="6581775" cy="3838575"/>
        </p:xfrm>
        <a:graphic>
          <a:graphicData uri="http://schemas.openxmlformats.org/presentationml/2006/ole">
            <p:oleObj spid="_x0000_s5205" r:id="rId3" imgW="1640256" imgH="798931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8254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uk-UA" dirty="0"/>
              <a:t>Вертикальна структура  кампусної мережі навчального </a:t>
            </a:r>
            <a:r>
              <a:rPr lang="uk-UA" dirty="0" smtClean="0"/>
              <a:t>закладу для гуртожитку </a:t>
            </a:r>
            <a:r>
              <a:rPr lang="uk-UA" dirty="0"/>
              <a:t>№2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324600" y="1752600"/>
            <a:ext cx="2514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Вертикальна </a:t>
            </a:r>
            <a:r>
              <a:rPr lang="ru-RU" dirty="0"/>
              <a:t>схема </a:t>
            </a:r>
            <a:r>
              <a:rPr lang="uk-UA" dirty="0"/>
              <a:t> кампусної мережі навчального закладу</a:t>
            </a:r>
            <a:r>
              <a:rPr lang="ru-RU" dirty="0"/>
              <a:t> №2 також буде в</a:t>
            </a:r>
            <a:r>
              <a:rPr lang="uk-UA" dirty="0"/>
              <a:t>ідрізнятись від вертикальних  мереж кампусного навчального закладу№3,4,5. Вона складається з трьох ідентичних кабельних систем, розташованих паралельно одна до одної. Її зображення наведено на рисунку 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37135026"/>
              </p:ext>
            </p:extLst>
          </p:nvPr>
        </p:nvGraphicFramePr>
        <p:xfrm>
          <a:off x="838200" y="2000219"/>
          <a:ext cx="4886325" cy="4029075"/>
        </p:xfrm>
        <a:graphic>
          <a:graphicData uri="http://schemas.openxmlformats.org/presentationml/2006/ole">
            <p:oleObj spid="_x0000_s9234" r:id="rId3" imgW="2255790" imgH="126823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7788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848600" cy="1295400"/>
          </a:xfrm>
        </p:spPr>
        <p:txBody>
          <a:bodyPr/>
          <a:lstStyle/>
          <a:p>
            <a:r>
              <a:rPr lang="uk-UA" sz="2800" dirty="0"/>
              <a:t>Серверну варто розташувати 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на   першому </a:t>
            </a:r>
            <a:r>
              <a:rPr lang="uk-UA" sz="2800" dirty="0"/>
              <a:t>поверсі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2286000"/>
            <a:ext cx="6400800" cy="76200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Структура кампусної мережі навчального закладу для 1-го поверху  гуртожитку№2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717" t="49432" r="23029" b="28968"/>
          <a:stretch/>
        </p:blipFill>
        <p:spPr bwMode="auto">
          <a:xfrm>
            <a:off x="381000" y="4114800"/>
            <a:ext cx="8305800" cy="2418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269" t="30587" r="53833" b="63542"/>
          <a:stretch/>
        </p:blipFill>
        <p:spPr bwMode="auto">
          <a:xfrm>
            <a:off x="6781800" y="3685309"/>
            <a:ext cx="637309" cy="429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80834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Структура кампусної мережі для 2-го – 5-го поверхів  гуртожитку№6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uk-UA" dirty="0"/>
              <a:t>В  гуртожитку№6 може проживати менше п’яти сотень студентів, особливості будови  гуртожитку дозволяють не розбивати мережу    на підмережі, кожна з підмереж поверху і так буде доволі малою (по 8 кімнат).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7924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2496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848600" cy="609600"/>
          </a:xfrm>
        </p:spPr>
        <p:txBody>
          <a:bodyPr/>
          <a:lstStyle/>
          <a:p>
            <a:r>
              <a:rPr lang="ru-RU" sz="3200" dirty="0"/>
              <a:t>Структура мережі для 1-го поверху  гуртожитку№6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41418" y="2157120"/>
            <a:ext cx="5430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Серверну розташуємо на першому поверс</a:t>
            </a:r>
            <a:r>
              <a:rPr lang="uk-UA" dirty="0"/>
              <a:t>і</a:t>
            </a:r>
            <a:r>
              <a:rPr lang="ru-RU" dirty="0"/>
              <a:t> гуртожитку№6 </a:t>
            </a:r>
            <a:endParaRPr lang="en-US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979" t="23413" r="4400" b="53175"/>
          <a:stretch/>
        </p:blipFill>
        <p:spPr bwMode="auto">
          <a:xfrm>
            <a:off x="1219200" y="3505200"/>
            <a:ext cx="6339114" cy="2327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378" t="46776" r="21108" b="50000"/>
          <a:stretch/>
        </p:blipFill>
        <p:spPr bwMode="auto">
          <a:xfrm>
            <a:off x="2847109" y="5832764"/>
            <a:ext cx="2209800" cy="491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630" t="29712" r="53123" b="63542"/>
          <a:stretch/>
        </p:blipFill>
        <p:spPr bwMode="auto">
          <a:xfrm>
            <a:off x="4999182" y="5781629"/>
            <a:ext cx="812800" cy="49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926" t="46131" r="6153" b="48909"/>
          <a:stretch/>
        </p:blipFill>
        <p:spPr bwMode="auto">
          <a:xfrm>
            <a:off x="6172200" y="5747820"/>
            <a:ext cx="1219200" cy="36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5710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Будування мережі</a:t>
            </a:r>
            <a:br>
              <a:rPr lang="uk-UA" dirty="0" smtClean="0"/>
            </a:br>
            <a:r>
              <a:rPr lang="uk-UA" dirty="0" smtClean="0"/>
              <a:t>кампусу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0031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090" y="914400"/>
            <a:ext cx="7266710" cy="609600"/>
          </a:xfrm>
        </p:spPr>
        <p:txBody>
          <a:bodyPr>
            <a:normAutofit fontScale="90000"/>
          </a:bodyPr>
          <a:lstStyle/>
          <a:p>
            <a:r>
              <a:rPr lang="uk-UA" dirty="0"/>
              <a:t>Структура </a:t>
            </a:r>
            <a:r>
              <a:rPr lang="uk-UA" dirty="0" smtClean="0"/>
              <a:t> </a:t>
            </a:r>
            <a:r>
              <a:rPr lang="uk-UA" dirty="0"/>
              <a:t>мережі  кампусу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455" y="1600200"/>
            <a:ext cx="8229600" cy="487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62" t="55556" r="37197" b="21825"/>
          <a:stretch/>
        </p:blipFill>
        <p:spPr bwMode="auto">
          <a:xfrm>
            <a:off x="1427018" y="2369127"/>
            <a:ext cx="6248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160" t="34138" r="30307" b="59612"/>
          <a:stretch/>
        </p:blipFill>
        <p:spPr bwMode="auto">
          <a:xfrm>
            <a:off x="1420090" y="1600200"/>
            <a:ext cx="3685309" cy="76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667" t="50976" r="35432" b="44336"/>
          <a:stretch/>
        </p:blipFill>
        <p:spPr bwMode="auto">
          <a:xfrm>
            <a:off x="5112326" y="1600200"/>
            <a:ext cx="3041074" cy="76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91254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uk-UA" dirty="0"/>
              <a:t>Логічна схема мережі кампусного навчального закладу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620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6025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Реалізація програмного забезпечення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основі </a:t>
            </a:r>
            <a:r>
              <a:rPr lang="uk-UA" dirty="0" smtClean="0"/>
              <a:t>Cisco </a:t>
            </a:r>
            <a:r>
              <a:rPr lang="uk-UA" dirty="0"/>
              <a:t>Packet Tracer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17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uk-UA" dirty="0"/>
              <a:t> Деревоподібна топологія  кампусної мережі навчального </a:t>
            </a:r>
            <a:r>
              <a:rPr lang="uk-UA" dirty="0" smtClean="0"/>
              <a:t>закладу розроблена у  </a:t>
            </a:r>
            <a:r>
              <a:rPr lang="uk-UA" dirty="0"/>
              <a:t>Cisco Packet Tracer</a:t>
            </a:r>
            <a:r>
              <a:rPr lang="uk-U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 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35382"/>
            <a:ext cx="6553200" cy="394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054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4465720"/>
          </a:xfrm>
        </p:spPr>
        <p:txBody>
          <a:bodyPr/>
          <a:lstStyle/>
          <a:p>
            <a:r>
              <a:rPr lang="uk-UA" dirty="0"/>
              <a:t>Під час виконання дипломної роботи було обрано розбиття  кампусної мережі навчального закладу на </a:t>
            </a:r>
            <a:r>
              <a:rPr lang="en-US" dirty="0"/>
              <a:t>VLAN</a:t>
            </a:r>
            <a:r>
              <a:rPr lang="uk-UA" dirty="0"/>
              <a:t> на базі портів.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792080"/>
            <a:ext cx="5562600" cy="5577840"/>
          </a:xfrm>
        </p:spPr>
        <p:txBody>
          <a:bodyPr>
            <a:normAutofit fontScale="55000" lnSpcReduction="20000"/>
          </a:bodyPr>
          <a:lstStyle/>
          <a:p>
            <a:r>
              <a:rPr lang="uk-UA" dirty="0"/>
              <a:t>Switch</a:t>
            </a:r>
            <a:r>
              <a:rPr lang="ru-RU" dirty="0"/>
              <a:t>&gt; </a:t>
            </a:r>
            <a:r>
              <a:rPr lang="en-US" dirty="0"/>
              <a:t>enable</a:t>
            </a:r>
            <a:r>
              <a:rPr lang="uk-UA" dirty="0"/>
              <a:t>					//перехід в привілейований режим</a:t>
            </a:r>
            <a:endParaRPr lang="en-US" dirty="0"/>
          </a:p>
          <a:p>
            <a:r>
              <a:rPr lang="uk-UA" dirty="0"/>
              <a:t>Switch&gt; </a:t>
            </a:r>
            <a:r>
              <a:rPr lang="en-US" dirty="0" err="1"/>
              <a:t>config</a:t>
            </a:r>
            <a:r>
              <a:rPr lang="en-US" dirty="0"/>
              <a:t> t</a:t>
            </a:r>
            <a:r>
              <a:rPr lang="uk-UA" dirty="0"/>
              <a:t>					//ручне налаштування з терміналу</a:t>
            </a:r>
            <a:endParaRPr lang="en-US" dirty="0"/>
          </a:p>
          <a:p>
            <a:r>
              <a:rPr lang="uk-UA" dirty="0"/>
              <a:t>Switch(config)#vlan 2				//створюємо нову VLAN	</a:t>
            </a:r>
            <a:endParaRPr lang="en-US" dirty="0"/>
          </a:p>
          <a:p>
            <a:r>
              <a:rPr lang="uk-UA" dirty="0"/>
              <a:t>Switch(config-vlan)#name VLAN21		//задаємо ім’я VLAN</a:t>
            </a:r>
            <a:endParaRPr lang="en-US" dirty="0"/>
          </a:p>
          <a:p>
            <a:r>
              <a:rPr lang="uk-UA" dirty="0"/>
              <a:t>Switch(config-vlan)#exit</a:t>
            </a:r>
            <a:endParaRPr lang="en-US" dirty="0"/>
          </a:p>
          <a:p>
            <a:r>
              <a:rPr lang="uk-UA" dirty="0"/>
              <a:t>Switch(config)#vlan 3</a:t>
            </a:r>
            <a:endParaRPr lang="en-US" dirty="0"/>
          </a:p>
          <a:p>
            <a:r>
              <a:rPr lang="uk-UA" dirty="0"/>
              <a:t>Switch(config-vlan)#name VLAN2</a:t>
            </a:r>
            <a:r>
              <a:rPr lang="en-US" dirty="0"/>
              <a:t>2</a:t>
            </a:r>
          </a:p>
          <a:p>
            <a:r>
              <a:rPr lang="uk-UA" dirty="0"/>
              <a:t>Switch(config-vlan)#exit</a:t>
            </a:r>
            <a:endParaRPr lang="en-US" dirty="0"/>
          </a:p>
          <a:p>
            <a:r>
              <a:rPr lang="en-US" dirty="0"/>
              <a:t>…</a:t>
            </a:r>
          </a:p>
          <a:p>
            <a:r>
              <a:rPr lang="uk-UA" dirty="0"/>
              <a:t>Switch(config)#vlan 17</a:t>
            </a:r>
            <a:endParaRPr lang="en-US" dirty="0"/>
          </a:p>
          <a:p>
            <a:r>
              <a:rPr lang="uk-UA" dirty="0"/>
              <a:t>Switch(config-vlan)#name VLAN</a:t>
            </a:r>
            <a:r>
              <a:rPr lang="en-US" dirty="0"/>
              <a:t>9</a:t>
            </a:r>
            <a:r>
              <a:rPr lang="uk-UA" dirty="0"/>
              <a:t>2</a:t>
            </a:r>
            <a:endParaRPr lang="en-US" dirty="0"/>
          </a:p>
          <a:p>
            <a:r>
              <a:rPr lang="uk-UA" dirty="0"/>
              <a:t>Switch(config-vlan)#exit</a:t>
            </a:r>
            <a:endParaRPr lang="en-US" dirty="0"/>
          </a:p>
          <a:p>
            <a:r>
              <a:rPr lang="uk-UA" dirty="0"/>
              <a:t>Switch(config)#vlan 24</a:t>
            </a:r>
            <a:endParaRPr lang="en-US" dirty="0"/>
          </a:p>
          <a:p>
            <a:r>
              <a:rPr lang="uk-UA" dirty="0"/>
              <a:t>Switch(config-vlan)#name VLAN_</a:t>
            </a:r>
            <a:r>
              <a:rPr lang="en-US" dirty="0"/>
              <a:t>SERVER</a:t>
            </a:r>
          </a:p>
          <a:p>
            <a:r>
              <a:rPr lang="uk-UA" dirty="0"/>
              <a:t>Switch(config-vlan)#exit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5181600"/>
            <a:ext cx="2139696" cy="4700815"/>
          </a:xfrm>
        </p:spPr>
        <p:txBody>
          <a:bodyPr/>
          <a:lstStyle/>
          <a:p>
            <a:r>
              <a:rPr lang="uk-UA" sz="1800" dirty="0"/>
              <a:t>Далі наведено код з командного рядка </a:t>
            </a:r>
            <a:r>
              <a:rPr lang="ru-RU" sz="1800" dirty="0"/>
              <a:t>IOS</a:t>
            </a:r>
            <a:r>
              <a:rPr lang="uk-UA" sz="1800" dirty="0"/>
              <a:t>, створення </a:t>
            </a:r>
            <a:r>
              <a:rPr lang="en-US" sz="1800" dirty="0"/>
              <a:t>VLAN</a:t>
            </a:r>
            <a:r>
              <a:rPr lang="uk-UA" sz="1800" dirty="0"/>
              <a:t>:</a:t>
            </a: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8373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Налаштовання комутатора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010400" cy="464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67281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646320"/>
          </a:xfrm>
        </p:spPr>
        <p:txBody>
          <a:bodyPr/>
          <a:lstStyle/>
          <a:p>
            <a:r>
              <a:rPr lang="uk-UA" dirty="0" smtClean="0"/>
              <a:t>Команди на маршрутиза-торі  </a:t>
            </a:r>
            <a:r>
              <a:rPr lang="uk-UA" dirty="0"/>
              <a:t>в </a:t>
            </a:r>
            <a:r>
              <a:rPr lang="uk-UA" dirty="0" smtClean="0"/>
              <a:t>командному рядоку IOS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Router</a:t>
            </a:r>
            <a:r>
              <a:rPr lang="ru-RU" dirty="0"/>
              <a:t>&gt;</a:t>
            </a:r>
            <a:r>
              <a:rPr lang="en-US" dirty="0"/>
              <a:t>enable</a:t>
            </a:r>
            <a:r>
              <a:rPr lang="uk-UA" dirty="0"/>
              <a:t>						//перехід в привілейований режим</a:t>
            </a:r>
            <a:endParaRPr lang="en-US" dirty="0"/>
          </a:p>
          <a:p>
            <a:r>
              <a:rPr lang="en-US" dirty="0"/>
              <a:t>Router</a:t>
            </a:r>
            <a:r>
              <a:rPr lang="uk-UA" dirty="0"/>
              <a:t>#</a:t>
            </a:r>
            <a:r>
              <a:rPr lang="en-US" dirty="0" err="1"/>
              <a:t>config</a:t>
            </a:r>
            <a:r>
              <a:rPr lang="en-US" dirty="0"/>
              <a:t> t</a:t>
            </a:r>
            <a:r>
              <a:rPr lang="uk-UA" dirty="0"/>
              <a:t>						//ручне налаштування з терміналу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en-US" dirty="0" err="1"/>
              <a:t>int</a:t>
            </a:r>
            <a:r>
              <a:rPr lang="en-US" dirty="0"/>
              <a:t> FastEthernet0/0</a:t>
            </a:r>
            <a:r>
              <a:rPr lang="uk-UA" dirty="0"/>
              <a:t>				//режим налаштування інтерфейса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-if)#no shutdown</a:t>
            </a:r>
            <a:r>
              <a:rPr lang="uk-UA" dirty="0"/>
              <a:t>				//вмикаємо інтерфейс</a:t>
            </a:r>
            <a:endParaRPr lang="en-US" dirty="0"/>
          </a:p>
          <a:p>
            <a:r>
              <a:rPr lang="uk-UA" dirty="0"/>
              <a:t> </a:t>
            </a:r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 </a:t>
            </a:r>
            <a:r>
              <a:rPr lang="en-US" dirty="0" err="1"/>
              <a:t>ip</a:t>
            </a:r>
            <a:r>
              <a:rPr lang="en-US" dirty="0"/>
              <a:t> address 10.0.0.1 255.255.255.0	</a:t>
            </a:r>
            <a:r>
              <a:rPr lang="uk-UA" dirty="0"/>
              <a:t>//встановлюємо ІР-адрес </a:t>
            </a:r>
            <a:endParaRPr lang="en-US" dirty="0"/>
          </a:p>
          <a:p>
            <a:r>
              <a:rPr lang="en-US" dirty="0"/>
              <a:t> Router(</a:t>
            </a:r>
            <a:r>
              <a:rPr lang="en-US" dirty="0" err="1"/>
              <a:t>config</a:t>
            </a:r>
            <a:r>
              <a:rPr lang="en-US" dirty="0"/>
              <a:t>-if)# 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nat</a:t>
            </a:r>
            <a:r>
              <a:rPr lang="en-US" dirty="0"/>
              <a:t> inside				</a:t>
            </a:r>
            <a:r>
              <a:rPr lang="uk-UA" dirty="0"/>
              <a:t>//встановлюємо як внутр. інтерфейс </a:t>
            </a:r>
            <a:r>
              <a:rPr lang="en-US" dirty="0" err="1"/>
              <a:t>nat</a:t>
            </a:r>
            <a:r>
              <a:rPr lang="en-US" dirty="0"/>
              <a:t> 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</a:t>
            </a:r>
            <a:r>
              <a:rPr lang="en-US" dirty="0" err="1"/>
              <a:t>int</a:t>
            </a:r>
            <a:r>
              <a:rPr lang="en-US" dirty="0"/>
              <a:t> GigabitEthernet0/0.1</a:t>
            </a:r>
            <a:r>
              <a:rPr lang="uk-UA" dirty="0"/>
              <a:t>			//створюємо логічний підінтерфейс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config-subif</a:t>
            </a:r>
            <a:r>
              <a:rPr lang="en-US" dirty="0"/>
              <a:t>)#encapsulation dot1q 1</a:t>
            </a:r>
            <a:r>
              <a:rPr lang="uk-UA" dirty="0"/>
              <a:t>			//створуємо VLAN</a:t>
            </a:r>
            <a:endParaRPr lang="en-US" dirty="0"/>
          </a:p>
          <a:p>
            <a:r>
              <a:rPr lang="en-US" dirty="0"/>
              <a:t>Router</a:t>
            </a:r>
            <a:r>
              <a:rPr lang="uk-UA" dirty="0"/>
              <a:t>(</a:t>
            </a:r>
            <a:r>
              <a:rPr lang="en-US" dirty="0" err="1"/>
              <a:t>config</a:t>
            </a:r>
            <a:r>
              <a:rPr lang="uk-UA" dirty="0"/>
              <a:t>-</a:t>
            </a:r>
            <a:r>
              <a:rPr lang="en-US" dirty="0" err="1"/>
              <a:t>subif</a:t>
            </a:r>
            <a:r>
              <a:rPr lang="uk-UA" dirty="0"/>
              <a:t>)#</a:t>
            </a:r>
            <a:r>
              <a:rPr lang="en-US" dirty="0" err="1"/>
              <a:t>ip</a:t>
            </a:r>
            <a:r>
              <a:rPr lang="en-US" dirty="0"/>
              <a:t> address</a:t>
            </a:r>
            <a:r>
              <a:rPr lang="uk-UA" dirty="0"/>
              <a:t> 10.0.1.1 255.255.255.0	//встановлюємо ІР-адрес і маску VLAN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 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nat</a:t>
            </a:r>
            <a:r>
              <a:rPr lang="en-US" dirty="0"/>
              <a:t> inside	</a:t>
            </a:r>
          </a:p>
          <a:p>
            <a:r>
              <a:rPr lang="uk-UA" dirty="0"/>
              <a:t>…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config-subif</a:t>
            </a:r>
            <a:r>
              <a:rPr lang="en-US" dirty="0"/>
              <a:t>)#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FastEthernet</a:t>
            </a:r>
            <a:r>
              <a:rPr lang="en-US" dirty="0"/>
              <a:t> 0/0.5</a:t>
            </a:r>
          </a:p>
          <a:p>
            <a:r>
              <a:rPr lang="en-US" dirty="0"/>
              <a:t>Router(</a:t>
            </a:r>
            <a:r>
              <a:rPr lang="en-US" dirty="0" err="1"/>
              <a:t>config-subif</a:t>
            </a:r>
            <a:r>
              <a:rPr lang="en-US" dirty="0"/>
              <a:t>)#encapsulation dot1q 5</a:t>
            </a:r>
          </a:p>
          <a:p>
            <a:r>
              <a:rPr lang="en-US" dirty="0"/>
              <a:t>Router(</a:t>
            </a:r>
            <a:r>
              <a:rPr lang="en-US" dirty="0" err="1"/>
              <a:t>config-subif</a:t>
            </a:r>
            <a:r>
              <a:rPr lang="en-US" dirty="0"/>
              <a:t>)#</a:t>
            </a:r>
            <a:r>
              <a:rPr lang="en-US" dirty="0" err="1"/>
              <a:t>ip</a:t>
            </a:r>
            <a:r>
              <a:rPr lang="en-US" dirty="0"/>
              <a:t> address 10.0.5.1 255.255.255.0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 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nat</a:t>
            </a:r>
            <a:r>
              <a:rPr lang="en-US" dirty="0"/>
              <a:t> inside	</a:t>
            </a:r>
          </a:p>
          <a:p>
            <a:r>
              <a:rPr lang="en-US" dirty="0"/>
              <a:t>Router</a:t>
            </a:r>
            <a:r>
              <a:rPr lang="uk-UA" dirty="0"/>
              <a:t>(</a:t>
            </a:r>
            <a:r>
              <a:rPr lang="en-US" dirty="0" err="1"/>
              <a:t>config</a:t>
            </a:r>
            <a:r>
              <a:rPr lang="uk-UA" dirty="0"/>
              <a:t>-</a:t>
            </a:r>
            <a:r>
              <a:rPr lang="en-US" dirty="0" err="1"/>
              <a:t>subif</a:t>
            </a:r>
            <a:r>
              <a:rPr lang="uk-UA" dirty="0"/>
              <a:t>)#</a:t>
            </a:r>
            <a:r>
              <a:rPr lang="en-US" dirty="0"/>
              <a:t>exit</a:t>
            </a:r>
          </a:p>
          <a:p>
            <a:r>
              <a:rPr lang="uk-UA" dirty="0"/>
              <a:t> 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514600"/>
            <a:ext cx="2139696" cy="3859567"/>
          </a:xfrm>
        </p:spPr>
        <p:txBody>
          <a:bodyPr>
            <a:normAutofit fontScale="92500" lnSpcReduction="20000"/>
          </a:bodyPr>
          <a:lstStyle/>
          <a:p>
            <a:r>
              <a:rPr lang="uk-UA" sz="1800" dirty="0"/>
              <a:t>Щ</a:t>
            </a:r>
            <a:r>
              <a:rPr lang="uk-UA" sz="1800" dirty="0" smtClean="0"/>
              <a:t>об </a:t>
            </a:r>
            <a:r>
              <a:rPr lang="uk-UA" sz="1800" dirty="0"/>
              <a:t>віртуальні мережі обмінюватись даними між собою потрібно налаштувати маршрутизатор: поділити інтерфейс маршрутизатора на логічні підінтерефейси кожен з яких буде відповідати за окрему VLAN, а також налаштувати технологію </a:t>
            </a:r>
            <a:r>
              <a:rPr lang="en-US" sz="1800" dirty="0"/>
              <a:t>NAT</a:t>
            </a:r>
          </a:p>
        </p:txBody>
      </p:sp>
    </p:spTree>
    <p:extLst>
      <p:ext uri="{BB962C8B-B14F-4D97-AF65-F5344CB8AC3E}">
        <p14:creationId xmlns:p14="http://schemas.microsoft.com/office/powerpoint/2010/main" xmlns="" val="2681192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Приклад роботи сервісу </a:t>
            </a:r>
            <a:r>
              <a:rPr lang="en-US" dirty="0" smtClean="0"/>
              <a:t>NAT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365759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28800"/>
            <a:ext cx="3886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0777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2139696" cy="3657600"/>
          </a:xfrm>
        </p:spPr>
        <p:txBody>
          <a:bodyPr/>
          <a:lstStyle/>
          <a:p>
            <a:r>
              <a:rPr lang="uk-UA" sz="3600" dirty="0" smtClean="0"/>
              <a:t>Створен-ня та налаш-тування списку доступу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en-US" dirty="0" err="1"/>
              <a:t>int</a:t>
            </a:r>
            <a:r>
              <a:rPr lang="en-US" dirty="0"/>
              <a:t> FastEthernet0/1</a:t>
            </a:r>
            <a:r>
              <a:rPr lang="uk-UA" dirty="0"/>
              <a:t>				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-if)#no shutdown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</a:t>
            </a:r>
            <a:r>
              <a:rPr lang="en-US" dirty="0" err="1"/>
              <a:t>ip</a:t>
            </a:r>
            <a:r>
              <a:rPr lang="en-US" dirty="0"/>
              <a:t> address 192.168.5.1 255.255.255.0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-if)# 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nat</a:t>
            </a:r>
            <a:r>
              <a:rPr lang="en-US" dirty="0"/>
              <a:t> outside</a:t>
            </a:r>
          </a:p>
          <a:p>
            <a:r>
              <a:rPr lang="en-US" dirty="0"/>
              <a:t>Router(</a:t>
            </a:r>
            <a:r>
              <a:rPr lang="en-US" dirty="0" err="1"/>
              <a:t>dhcp-config</a:t>
            </a:r>
            <a:r>
              <a:rPr lang="en-US" dirty="0"/>
              <a:t>)#exit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)#access-list 1 permit 10.0.0.0 0.0.0.255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)#access-list 1 permit any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uk-UA" dirty="0"/>
              <a:t>ip nat inside source list 1 interface </a:t>
            </a:r>
            <a:r>
              <a:rPr lang="en-US" dirty="0"/>
              <a:t>Fast</a:t>
            </a:r>
            <a:r>
              <a:rPr lang="uk-UA" dirty="0"/>
              <a:t>Ethernet</a:t>
            </a:r>
            <a:r>
              <a:rPr lang="en-US" dirty="0"/>
              <a:t>0</a:t>
            </a:r>
            <a:r>
              <a:rPr lang="uk-UA" dirty="0"/>
              <a:t>/</a:t>
            </a:r>
            <a:r>
              <a:rPr lang="en-US" dirty="0"/>
              <a:t>1</a:t>
            </a:r>
            <a:r>
              <a:rPr lang="uk-UA" dirty="0"/>
              <a:t> overload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en-US" dirty="0" err="1"/>
              <a:t>int</a:t>
            </a:r>
            <a:r>
              <a:rPr lang="en-US" dirty="0"/>
              <a:t> FastEthernet0/0</a:t>
            </a:r>
            <a:r>
              <a:rPr lang="uk-UA" dirty="0"/>
              <a:t>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76400"/>
            <a:ext cx="2139696" cy="4953000"/>
          </a:xfrm>
        </p:spPr>
        <p:txBody>
          <a:bodyPr/>
          <a:lstStyle/>
          <a:p>
            <a:r>
              <a:rPr lang="uk-UA" dirty="0" smtClean="0"/>
              <a:t>--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0223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2408320"/>
          </a:xfrm>
        </p:spPr>
        <p:txBody>
          <a:bodyPr/>
          <a:lstStyle/>
          <a:p>
            <a:r>
              <a:rPr lang="ru-RU" dirty="0"/>
              <a:t>Для задання адрес </a:t>
            </a:r>
            <a:r>
              <a:rPr lang="uk-UA" dirty="0"/>
              <a:t>ПК студентів </a:t>
            </a:r>
            <a:r>
              <a:rPr lang="uk-UA" dirty="0" smtClean="0"/>
              <a:t>використову-ється </a:t>
            </a:r>
            <a:r>
              <a:rPr lang="uk-UA" dirty="0"/>
              <a:t>динамічна адресація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Router</a:t>
            </a:r>
            <a:r>
              <a:rPr lang="uk-UA" dirty="0"/>
              <a:t>(</a:t>
            </a:r>
            <a:r>
              <a:rPr lang="en-US" dirty="0" err="1"/>
              <a:t>config</a:t>
            </a:r>
            <a:r>
              <a:rPr lang="uk-UA" dirty="0"/>
              <a:t>)#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dhcp</a:t>
            </a:r>
            <a:r>
              <a:rPr lang="en-US" dirty="0"/>
              <a:t> pool P</a:t>
            </a:r>
            <a:r>
              <a:rPr lang="uk-UA" dirty="0"/>
              <a:t>1				//створюємо новий пул</a:t>
            </a:r>
            <a:endParaRPr lang="en-US" dirty="0"/>
          </a:p>
          <a:p>
            <a:r>
              <a:rPr lang="en-US" dirty="0"/>
              <a:t>Router</a:t>
            </a:r>
            <a:r>
              <a:rPr lang="uk-UA" dirty="0"/>
              <a:t>(</a:t>
            </a:r>
            <a:r>
              <a:rPr lang="en-US" dirty="0" err="1"/>
              <a:t>dhcp</a:t>
            </a:r>
            <a:r>
              <a:rPr lang="uk-UA" dirty="0"/>
              <a:t>-</a:t>
            </a:r>
            <a:r>
              <a:rPr lang="en-US" dirty="0" err="1"/>
              <a:t>config</a:t>
            </a:r>
            <a:r>
              <a:rPr lang="uk-UA" dirty="0"/>
              <a:t>)#</a:t>
            </a:r>
            <a:r>
              <a:rPr lang="en-US" dirty="0"/>
              <a:t>net</a:t>
            </a:r>
            <a:r>
              <a:rPr lang="uk-UA" dirty="0"/>
              <a:t> 10.0.1.0 </a:t>
            </a:r>
            <a:r>
              <a:rPr lang="uk-UA" dirty="0" smtClean="0"/>
              <a:t> 255 .255.255.0</a:t>
            </a:r>
            <a:r>
              <a:rPr lang="uk-UA" dirty="0"/>
              <a:t>		//режим налаштування інтерфейса</a:t>
            </a:r>
            <a:endParaRPr lang="en-US" dirty="0"/>
          </a:p>
          <a:p>
            <a:r>
              <a:rPr lang="en-US" dirty="0"/>
              <a:t>Router</a:t>
            </a:r>
            <a:r>
              <a:rPr lang="uk-UA" dirty="0"/>
              <a:t>(</a:t>
            </a:r>
            <a:r>
              <a:rPr lang="en-US" dirty="0" err="1"/>
              <a:t>dhcp</a:t>
            </a:r>
            <a:r>
              <a:rPr lang="uk-UA" dirty="0"/>
              <a:t>-</a:t>
            </a:r>
            <a:r>
              <a:rPr lang="en-US" dirty="0" err="1"/>
              <a:t>config</a:t>
            </a:r>
            <a:r>
              <a:rPr lang="uk-UA" dirty="0"/>
              <a:t>)#</a:t>
            </a:r>
            <a:r>
              <a:rPr lang="en-US" dirty="0"/>
              <a:t>default</a:t>
            </a:r>
            <a:r>
              <a:rPr lang="uk-UA" dirty="0"/>
              <a:t> 10.0.1.1			//маршрут по замовчувані</a:t>
            </a:r>
            <a:endParaRPr lang="en-US" dirty="0"/>
          </a:p>
          <a:p>
            <a:r>
              <a:rPr lang="en-US" dirty="0"/>
              <a:t>Router</a:t>
            </a:r>
            <a:r>
              <a:rPr lang="uk-UA" dirty="0"/>
              <a:t>(</a:t>
            </a:r>
            <a:r>
              <a:rPr lang="en-US" dirty="0" err="1"/>
              <a:t>dhcp</a:t>
            </a:r>
            <a:r>
              <a:rPr lang="uk-UA" dirty="0"/>
              <a:t>-</a:t>
            </a:r>
            <a:r>
              <a:rPr lang="en-US" dirty="0" err="1"/>
              <a:t>config</a:t>
            </a:r>
            <a:r>
              <a:rPr lang="uk-UA" dirty="0"/>
              <a:t>)#</a:t>
            </a:r>
            <a:r>
              <a:rPr lang="en-US" dirty="0"/>
              <a:t>exit</a:t>
            </a:r>
          </a:p>
          <a:p>
            <a:r>
              <a:rPr lang="en-US" dirty="0"/>
              <a:t>Router</a:t>
            </a:r>
            <a:r>
              <a:rPr lang="uk-UA" dirty="0"/>
              <a:t>(</a:t>
            </a:r>
            <a:r>
              <a:rPr lang="en-US" dirty="0" err="1"/>
              <a:t>config</a:t>
            </a:r>
            <a:r>
              <a:rPr lang="uk-UA" dirty="0"/>
              <a:t>)#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dhcp</a:t>
            </a:r>
            <a:r>
              <a:rPr lang="en-US" dirty="0"/>
              <a:t> </a:t>
            </a:r>
            <a:r>
              <a:rPr lang="en-US" dirty="0" err="1"/>
              <a:t>exc</a:t>
            </a:r>
            <a:r>
              <a:rPr lang="uk-UA" dirty="0"/>
              <a:t> 10.0.1.1 		//виключаємо з пулу діапазон адрес	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dhcp</a:t>
            </a:r>
            <a:r>
              <a:rPr lang="en-US" dirty="0"/>
              <a:t> pool P</a:t>
            </a:r>
            <a:r>
              <a:rPr lang="uk-UA" dirty="0"/>
              <a:t>2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dhcp-config</a:t>
            </a:r>
            <a:r>
              <a:rPr lang="en-US" dirty="0"/>
              <a:t>)#net 10.0.</a:t>
            </a:r>
            <a:r>
              <a:rPr lang="uk-UA" dirty="0"/>
              <a:t>2</a:t>
            </a:r>
            <a:r>
              <a:rPr lang="en-US" dirty="0"/>
              <a:t>.0 255.255.255.0</a:t>
            </a:r>
          </a:p>
          <a:p>
            <a:r>
              <a:rPr lang="en-US" dirty="0"/>
              <a:t>Router(</a:t>
            </a:r>
            <a:r>
              <a:rPr lang="en-US" dirty="0" err="1"/>
              <a:t>dhcp-config</a:t>
            </a:r>
            <a:r>
              <a:rPr lang="en-US" dirty="0"/>
              <a:t>)#default 10.0.</a:t>
            </a:r>
            <a:r>
              <a:rPr lang="uk-UA" dirty="0"/>
              <a:t>2</a:t>
            </a:r>
            <a:r>
              <a:rPr lang="en-US" dirty="0"/>
              <a:t>.1</a:t>
            </a:r>
          </a:p>
          <a:p>
            <a:r>
              <a:rPr lang="en-US" dirty="0"/>
              <a:t>Router(</a:t>
            </a:r>
            <a:r>
              <a:rPr lang="en-US" dirty="0" err="1"/>
              <a:t>dhcp-config</a:t>
            </a:r>
            <a:r>
              <a:rPr lang="en-US" dirty="0"/>
              <a:t>)#exit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dhcp</a:t>
            </a:r>
            <a:r>
              <a:rPr lang="en-US" dirty="0"/>
              <a:t> </a:t>
            </a:r>
            <a:r>
              <a:rPr lang="en-US" dirty="0" err="1"/>
              <a:t>exc</a:t>
            </a:r>
            <a:r>
              <a:rPr lang="en-US" dirty="0"/>
              <a:t> 10.0.2.1 </a:t>
            </a:r>
          </a:p>
          <a:p>
            <a:r>
              <a:rPr lang="uk-UA" dirty="0"/>
              <a:t>…</a:t>
            </a:r>
            <a:endParaRPr lang="en-US" dirty="0"/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dhcp</a:t>
            </a:r>
            <a:r>
              <a:rPr lang="en-US" dirty="0"/>
              <a:t> pool P5</a:t>
            </a:r>
          </a:p>
          <a:p>
            <a:r>
              <a:rPr lang="en-US" dirty="0"/>
              <a:t>Router(</a:t>
            </a:r>
            <a:r>
              <a:rPr lang="en-US" dirty="0" err="1"/>
              <a:t>dhcp-config</a:t>
            </a:r>
            <a:r>
              <a:rPr lang="en-US" dirty="0"/>
              <a:t>)#net 10.0.5.0 255.255.255.0</a:t>
            </a:r>
          </a:p>
          <a:p>
            <a:r>
              <a:rPr lang="en-US" dirty="0"/>
              <a:t>Router(</a:t>
            </a:r>
            <a:r>
              <a:rPr lang="en-US" dirty="0" err="1"/>
              <a:t>dhcp-config</a:t>
            </a:r>
            <a:r>
              <a:rPr lang="en-US" dirty="0"/>
              <a:t>)#default 10.0.5.1</a:t>
            </a:r>
          </a:p>
          <a:p>
            <a:r>
              <a:rPr lang="en-US" dirty="0"/>
              <a:t>Router(</a:t>
            </a:r>
            <a:r>
              <a:rPr lang="en-US" dirty="0" err="1"/>
              <a:t>dhcp-config</a:t>
            </a:r>
            <a:r>
              <a:rPr lang="en-US" dirty="0"/>
              <a:t>)#exit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dhcp</a:t>
            </a:r>
            <a:r>
              <a:rPr lang="en-US" dirty="0"/>
              <a:t> </a:t>
            </a:r>
            <a:r>
              <a:rPr lang="en-US" dirty="0" err="1"/>
              <a:t>exc</a:t>
            </a:r>
            <a:r>
              <a:rPr lang="en-US" dirty="0"/>
              <a:t> 10.0.5.1 </a:t>
            </a:r>
          </a:p>
          <a:p>
            <a:r>
              <a:rPr lang="en-US" dirty="0"/>
              <a:t>Router(</a:t>
            </a:r>
            <a:r>
              <a:rPr lang="en-US" dirty="0" err="1"/>
              <a:t>config</a:t>
            </a:r>
            <a:r>
              <a:rPr lang="en-US" dirty="0"/>
              <a:t>)#</a:t>
            </a:r>
            <a:r>
              <a:rPr lang="uk-UA" dirty="0"/>
              <a:t>exit</a:t>
            </a:r>
            <a:endParaRPr lang="en-US" dirty="0"/>
          </a:p>
          <a:p>
            <a:r>
              <a:rPr lang="en-US" dirty="0"/>
              <a:t>Router</a:t>
            </a:r>
            <a:r>
              <a:rPr lang="uk-UA" dirty="0"/>
              <a:t>#</a:t>
            </a:r>
            <a:r>
              <a:rPr lang="en-US" dirty="0"/>
              <a:t>write</a:t>
            </a:r>
            <a:r>
              <a:rPr lang="uk-UA" dirty="0"/>
              <a:t>					//зберігання конфігурації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124200"/>
            <a:ext cx="2139696" cy="3173767"/>
          </a:xfrm>
        </p:spPr>
        <p:txBody>
          <a:bodyPr>
            <a:noAutofit/>
          </a:bodyPr>
          <a:lstStyle/>
          <a:p>
            <a:r>
              <a:rPr lang="uk-UA" sz="1800" dirty="0"/>
              <a:t>Д</a:t>
            </a:r>
            <a:r>
              <a:rPr lang="uk-UA" sz="1800" dirty="0" smtClean="0"/>
              <a:t>ля </a:t>
            </a:r>
            <a:r>
              <a:rPr lang="uk-UA" sz="1800" dirty="0"/>
              <a:t>цього використовується DHCP-сервер, для нашого випадку в якості DHCP-сервера використовується маршрутизатор </a:t>
            </a:r>
            <a:r>
              <a:rPr lang="ru-RU" sz="1800" dirty="0" smtClean="0"/>
              <a:t>  </a:t>
            </a:r>
            <a:r>
              <a:rPr lang="uk-UA" sz="1800" dirty="0" smtClean="0"/>
              <a:t>. </a:t>
            </a:r>
            <a:r>
              <a:rPr lang="uk-UA" sz="1800" dirty="0"/>
              <a:t>Створимо, для кожної підмережі, пул: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03970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600200"/>
          </a:xfrm>
        </p:spPr>
        <p:txBody>
          <a:bodyPr>
            <a:normAutofit/>
          </a:bodyPr>
          <a:lstStyle/>
          <a:p>
            <a:r>
              <a:rPr lang="uk-UA" dirty="0"/>
              <a:t>Динамічне </a:t>
            </a:r>
            <a:r>
              <a:rPr lang="uk-UA" dirty="0" smtClean="0"/>
              <a:t> присвоєння   адрес  комп’ютерам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3276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05000"/>
            <a:ext cx="35479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4023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570120"/>
          </a:xfrm>
        </p:spPr>
        <p:txBody>
          <a:bodyPr/>
          <a:lstStyle/>
          <a:p>
            <a:r>
              <a:rPr lang="uk-UA" dirty="0"/>
              <a:t>Для перевірки працездатності мережі проведемо пінгування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uk-UA" dirty="0"/>
              <a:t> </a:t>
            </a:r>
            <a:endParaRPr lang="en-US" dirty="0"/>
          </a:p>
          <a:p>
            <a:r>
              <a:rPr lang="uk-UA" dirty="0"/>
              <a:t>Packet Tracer PC Command Line 1.0</a:t>
            </a:r>
            <a:endParaRPr lang="en-US" dirty="0"/>
          </a:p>
          <a:p>
            <a:r>
              <a:rPr lang="uk-UA" dirty="0"/>
              <a:t>PC&gt;ping 10.0.2.7</a:t>
            </a:r>
            <a:endParaRPr lang="en-US" dirty="0"/>
          </a:p>
          <a:p>
            <a:r>
              <a:rPr lang="uk-UA" dirty="0"/>
              <a:t> </a:t>
            </a:r>
            <a:endParaRPr lang="en-US" dirty="0"/>
          </a:p>
          <a:p>
            <a:r>
              <a:rPr lang="uk-UA" dirty="0"/>
              <a:t>Pinging 10.0.2.7 with 32 bytes of data:</a:t>
            </a:r>
            <a:endParaRPr lang="en-US" dirty="0"/>
          </a:p>
          <a:p>
            <a:r>
              <a:rPr lang="uk-UA" dirty="0"/>
              <a:t> </a:t>
            </a:r>
            <a:endParaRPr lang="en-US" dirty="0"/>
          </a:p>
          <a:p>
            <a:r>
              <a:rPr lang="uk-UA" dirty="0"/>
              <a:t>Request timed out.				//в таблиці маршрутизації ще не був прописаний</a:t>
            </a:r>
            <a:endParaRPr lang="en-US" dirty="0"/>
          </a:p>
          <a:p>
            <a:r>
              <a:rPr lang="uk-UA" dirty="0"/>
              <a:t>Reply from 10.0.2.7: bytes=32 time=56ms TTL=127</a:t>
            </a:r>
            <a:endParaRPr lang="en-US" dirty="0"/>
          </a:p>
          <a:p>
            <a:r>
              <a:rPr lang="uk-UA" dirty="0"/>
              <a:t>Reply from 10.0.2.7: bytes=32 time=37ms TTL=127</a:t>
            </a:r>
            <a:endParaRPr lang="en-US" dirty="0"/>
          </a:p>
          <a:p>
            <a:r>
              <a:rPr lang="uk-UA" dirty="0"/>
              <a:t>Reply from 10.0.2.7: bytes=32 time=49ms TTL=127</a:t>
            </a:r>
            <a:endParaRPr lang="en-US" dirty="0"/>
          </a:p>
          <a:p>
            <a:r>
              <a:rPr lang="uk-UA" dirty="0"/>
              <a:t> </a:t>
            </a:r>
            <a:endParaRPr lang="en-US" dirty="0"/>
          </a:p>
          <a:p>
            <a:r>
              <a:rPr lang="uk-UA" dirty="0"/>
              <a:t>Ping statistics for 10.0.2.7:</a:t>
            </a:r>
            <a:endParaRPr lang="en-US" dirty="0"/>
          </a:p>
          <a:p>
            <a:r>
              <a:rPr lang="uk-UA" dirty="0"/>
              <a:t>    Packets: Sent = 4, Received = 3, Lost = 1 (25% loss),</a:t>
            </a:r>
            <a:endParaRPr lang="en-US" dirty="0"/>
          </a:p>
          <a:p>
            <a:r>
              <a:rPr lang="uk-UA" dirty="0"/>
              <a:t>Approximate round trip times in milli-seconds:</a:t>
            </a:r>
            <a:endParaRPr lang="en-US" dirty="0"/>
          </a:p>
          <a:p>
            <a:r>
              <a:rPr lang="uk-UA" dirty="0"/>
              <a:t>    Minimum = 37ms, Maximum = 56ms, Average = 47ms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438400"/>
            <a:ext cx="2139696" cy="3935767"/>
          </a:xfrm>
        </p:spPr>
        <p:txBody>
          <a:bodyPr>
            <a:normAutofit/>
          </a:bodyPr>
          <a:lstStyle/>
          <a:p>
            <a:r>
              <a:rPr lang="uk-UA" sz="1800" dirty="0"/>
              <a:t>Як бачимо обмін трафіком між різними підмережами виконується без проблем, тобто комп’ютерна мережа спроектована правильно і може працювати не тільки в емуляторі, а й в реальному житті.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302717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Економічне обгрунтування розробки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о</a:t>
            </a:r>
            <a:r>
              <a:rPr lang="uk-UA" dirty="0" smtClean="0"/>
              <a:t>сновні показники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873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133600"/>
          </a:xfrm>
        </p:spPr>
        <p:txBody>
          <a:bodyPr>
            <a:normAutofit fontScale="90000"/>
          </a:bodyPr>
          <a:lstStyle/>
          <a:p>
            <a:r>
              <a:rPr lang="ru-RU" dirty="0"/>
              <a:t>З'єднання комп'ютерів</a:t>
            </a:r>
            <a:r>
              <a:rPr lang="uk-UA" dirty="0"/>
              <a:t> студентів</a:t>
            </a:r>
            <a:r>
              <a:rPr lang="ru-RU" dirty="0"/>
              <a:t> у</a:t>
            </a:r>
            <a:r>
              <a:rPr lang="uk-UA" dirty="0"/>
              <a:t> єдину </a:t>
            </a:r>
            <a:r>
              <a:rPr lang="ru-RU" dirty="0"/>
              <a:t> мережу забезпечує наступні основні можливості: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153400" cy="4191000"/>
          </a:xfrm>
        </p:spPr>
        <p:txBody>
          <a:bodyPr>
            <a:normAutofit fontScale="85000" lnSpcReduction="10000"/>
          </a:bodyPr>
          <a:lstStyle/>
          <a:p>
            <a:r>
              <a:rPr lang="uk-UA" b="1" u="sng" dirty="0" smtClean="0"/>
              <a:t>1.</a:t>
            </a:r>
            <a:r>
              <a:rPr lang="ru-RU" b="1" u="sng" dirty="0" smtClean="0"/>
              <a:t>Поділ  </a:t>
            </a:r>
            <a:r>
              <a:rPr lang="ru-RU" b="1" u="sng" dirty="0"/>
              <a:t>програмних  засобів  </a:t>
            </a:r>
            <a:r>
              <a:rPr lang="ru-RU" dirty="0"/>
              <a:t>-  можливість спільного використання програмних засобів</a:t>
            </a:r>
            <a:r>
              <a:rPr lang="uk-UA" dirty="0"/>
              <a:t> студентами; </a:t>
            </a:r>
            <a:endParaRPr lang="en-US" dirty="0"/>
          </a:p>
          <a:p>
            <a:r>
              <a:rPr lang="uk-UA" b="1" dirty="0"/>
              <a:t>2. </a:t>
            </a:r>
            <a:r>
              <a:rPr lang="uk-UA" b="1" u="sng" dirty="0"/>
              <a:t>Отримання     доступу   до спільних ресурсів    </a:t>
            </a:r>
            <a:r>
              <a:rPr lang="uk-UA" dirty="0"/>
              <a:t>(як файлових так і апаратних) - можливість стабілізувати та підвищити рівень завантаження комп'ютерів і дорогого периферійного обладнання, що дозволить спільно використовувати </a:t>
            </a:r>
            <a:r>
              <a:rPr lang="uk-UA" b="1" dirty="0"/>
              <a:t>периферійні </a:t>
            </a:r>
            <a:r>
              <a:rPr lang="uk-UA" b="1" dirty="0" smtClean="0"/>
              <a:t>пристрої;</a:t>
            </a:r>
            <a:endParaRPr lang="en-US" b="1" dirty="0"/>
          </a:p>
          <a:p>
            <a:r>
              <a:rPr lang="uk-UA" b="1" dirty="0"/>
              <a:t>3. </a:t>
            </a:r>
            <a:r>
              <a:rPr lang="uk-UA" b="1" u="sng" dirty="0" smtClean="0"/>
              <a:t>Можливість   </a:t>
            </a:r>
            <a:r>
              <a:rPr lang="uk-UA" b="1" u="sng" dirty="0"/>
              <a:t>розподілу  ресурсів  процесорів  різних  ПК</a:t>
            </a:r>
            <a:r>
              <a:rPr lang="uk-UA" u="sng" dirty="0" smtClean="0"/>
              <a:t>. </a:t>
            </a:r>
            <a:r>
              <a:rPr lang="uk-UA" dirty="0" smtClean="0"/>
              <a:t>Можливе використання обчислювальних потужностей для обробки даних іншими системами, що входять у мережу;</a:t>
            </a:r>
            <a:endParaRPr lang="en-US" dirty="0" smtClean="0"/>
          </a:p>
          <a:p>
            <a:r>
              <a:rPr lang="uk-UA" b="1" dirty="0" smtClean="0"/>
              <a:t>4</a:t>
            </a:r>
            <a:r>
              <a:rPr lang="uk-UA" b="1" i="1" u="sng" dirty="0"/>
              <a:t>.  </a:t>
            </a:r>
            <a:r>
              <a:rPr lang="uk-UA" b="1" u="sng" dirty="0"/>
              <a:t>Доступ до мережі Interner</a:t>
            </a:r>
            <a:r>
              <a:rPr lang="uk-UA" b="1" dirty="0"/>
              <a:t>. </a:t>
            </a:r>
            <a:r>
              <a:rPr lang="uk-UA" dirty="0"/>
              <a:t>А це значить доступ до даних з усього світу, спілкування та обмін даними студентів між собою та викладачами, а також знаходження потрібних матеріалів для навчання. </a:t>
            </a:r>
            <a:endParaRPr lang="en-US" dirty="0"/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xmlns="" val="145733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 В економічній частині :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447800"/>
            <a:ext cx="807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було </a:t>
            </a:r>
            <a:r>
              <a:rPr lang="ru-RU" sz="2800" dirty="0"/>
              <a:t>розраховано витрати на нову розробку, які становлять </a:t>
            </a:r>
            <a:r>
              <a:rPr lang="uk-UA" sz="2800" dirty="0"/>
              <a:t>292979</a:t>
            </a:r>
            <a:r>
              <a:rPr lang="ru-RU" sz="2800" dirty="0"/>
              <a:t>,</a:t>
            </a:r>
            <a:r>
              <a:rPr lang="uk-UA" sz="2800" dirty="0"/>
              <a:t>09</a:t>
            </a:r>
            <a:r>
              <a:rPr lang="ru-RU" sz="2800" dirty="0"/>
              <a:t> грн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         Величина </a:t>
            </a:r>
            <a:r>
              <a:rPr lang="ru-RU" sz="2800" dirty="0"/>
              <a:t>експлуатаційних витрат складає </a:t>
            </a:r>
            <a:r>
              <a:rPr lang="uk-UA" sz="2800" dirty="0"/>
              <a:t>260806</a:t>
            </a:r>
            <a:r>
              <a:rPr lang="ru-RU" sz="2800" dirty="0"/>
              <a:t>,</a:t>
            </a:r>
            <a:r>
              <a:rPr lang="uk-UA" sz="2800" dirty="0"/>
              <a:t>26 </a:t>
            </a:r>
            <a:r>
              <a:rPr lang="ru-RU" sz="2800" dirty="0"/>
              <a:t>грн</a:t>
            </a:r>
            <a:r>
              <a:rPr lang="uk-UA" sz="2800" dirty="0"/>
              <a:t>/рік</a:t>
            </a:r>
            <a:r>
              <a:rPr lang="ru-RU" sz="2800" dirty="0"/>
              <a:t>. </a:t>
            </a:r>
            <a:endParaRPr lang="ru-RU" sz="2800" dirty="0" smtClean="0"/>
          </a:p>
          <a:p>
            <a:r>
              <a:rPr lang="ru-RU" sz="2800" dirty="0"/>
              <a:t> </a:t>
            </a:r>
            <a:r>
              <a:rPr lang="ru-RU" sz="2800" dirty="0" smtClean="0"/>
              <a:t>         </a:t>
            </a:r>
            <a:r>
              <a:rPr lang="uk-UA" sz="2800" dirty="0" smtClean="0"/>
              <a:t>На </a:t>
            </a:r>
            <a:r>
              <a:rPr lang="uk-UA" sz="2800" dirty="0"/>
              <a:t>підтвердження економічної доцільності розробки свідчить економічний ефект на експлуатаційних витратах для споживача, який становить ∆Е = 257369,35 грн./</a:t>
            </a:r>
            <a:r>
              <a:rPr lang="uk-UA" sz="2800" dirty="0" smtClean="0"/>
              <a:t>рік (для порівняння брали єксплуатаційні витрати аналога).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7985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22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Отже,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uk-UA" dirty="0"/>
              <a:t>К</a:t>
            </a:r>
            <a:r>
              <a:rPr lang="ru-RU" dirty="0"/>
              <a:t>омп’ютерна мережа</a:t>
            </a:r>
            <a:r>
              <a:rPr lang="uk-UA" dirty="0"/>
              <a:t> навчального закладу</a:t>
            </a:r>
            <a:r>
              <a:rPr lang="ru-RU" dirty="0"/>
              <a:t> </a:t>
            </a:r>
            <a:r>
              <a:rPr lang="ru-RU" dirty="0" smtClean="0"/>
              <a:t> задовольняє критеріям, </a:t>
            </a:r>
            <a:r>
              <a:rPr lang="ru-RU" dirty="0"/>
              <a:t>що були поставлені до неї</a:t>
            </a:r>
            <a:r>
              <a:rPr lang="ru-RU" dirty="0" smtClean="0"/>
              <a:t>.</a:t>
            </a:r>
          </a:p>
          <a:p>
            <a:r>
              <a:rPr lang="ru-RU" smtClean="0"/>
              <a:t>Основним результатом </a:t>
            </a:r>
            <a:r>
              <a:rPr lang="ru-RU" dirty="0"/>
              <a:t>впровадження </a:t>
            </a:r>
            <a:r>
              <a:rPr lang="uk-UA" dirty="0" smtClean="0"/>
              <a:t>стане</a:t>
            </a:r>
            <a:r>
              <a:rPr lang="ru-RU" dirty="0" smtClean="0"/>
              <a:t>: </a:t>
            </a:r>
            <a:r>
              <a:rPr lang="uk-UA" dirty="0"/>
              <a:t>створення ефективної кампусної мережі навчального закладу, яка задовольнить будь-які потреби студентів</a:t>
            </a:r>
            <a:r>
              <a:rPr lang="ru-RU" dirty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Дана корпоративна комп’ютерна мережа при введенні в експлуатацію, доведе потрібність даної системи та її </a:t>
            </a:r>
            <a:r>
              <a:rPr lang="ru-RU" dirty="0" smtClean="0"/>
              <a:t>корисність.</a:t>
            </a:r>
            <a:endParaRPr lang="ru-RU" dirty="0"/>
          </a:p>
          <a:p>
            <a:r>
              <a:rPr lang="ru-RU" dirty="0" smtClean="0"/>
              <a:t>Виконано </a:t>
            </a:r>
            <a:r>
              <a:rPr lang="ru-RU" dirty="0"/>
              <a:t>економічний аналіз методу та розробленого програмне забезпечення  </a:t>
            </a:r>
            <a:r>
              <a:rPr lang="ru-RU" dirty="0" smtClean="0"/>
              <a:t>, </a:t>
            </a:r>
            <a:r>
              <a:rPr lang="ru-RU" dirty="0"/>
              <a:t>який довів, що розробка є раціональною та </a:t>
            </a:r>
            <a:r>
              <a:rPr lang="ru-RU" dirty="0" smtClean="0"/>
              <a:t>прибутковою </a:t>
            </a:r>
            <a:r>
              <a:rPr lang="ru-RU" dirty="0"/>
              <a:t>для інвесторів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730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Дякую за увагу!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З</a:t>
            </a:r>
            <a:r>
              <a:rPr lang="uk-UA" dirty="0" smtClean="0"/>
              <a:t>апитання?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061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758</TotalTime>
  <Words>905</Words>
  <Application>Microsoft Office PowerPoint</Application>
  <PresentationFormat>Экран (4:3)</PresentationFormat>
  <Paragraphs>163</Paragraphs>
  <Slides>36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Clarity</vt:lpstr>
      <vt:lpstr>РОЗРОБКА КАМПУСНОЇ МЕРЕЖІ НАВЧАЛЬНОГО  ЗАКЛАДУ  </vt:lpstr>
      <vt:lpstr>Теоретичне підгрунтя роботи</vt:lpstr>
      <vt:lpstr>Актуальність</vt:lpstr>
      <vt:lpstr>Призначення розробки</vt:lpstr>
      <vt:lpstr>Вимоги до надійності</vt:lpstr>
      <vt:lpstr>Вимоги до обладнання мережі </vt:lpstr>
      <vt:lpstr>       Трирівнева ієрархічна модель</vt:lpstr>
      <vt:lpstr> Ієрархічна модель кампуснoї мережі  навчального закладу</vt:lpstr>
      <vt:lpstr>РОЗРОБКА КАМПУСНОЇ МЕРЕЖІ НАВЧАЛЬНОГО ЗАКЛАДУ </vt:lpstr>
      <vt:lpstr> Фізична структура мережі першого       поверху  навчального закладу гуртожитків № 4,5</vt:lpstr>
      <vt:lpstr>Вертикальна структура мереж гуртожитків №3,4,5 кампусноїі мережі  навчального закладу </vt:lpstr>
      <vt:lpstr> Схема для інших поверхів       кампусу гуртожитку(від 2-го до 9-го поверхів для гуртожитків №4,5 та від 4-го до 9-го для  гуртожитку№3 ) є ідентичною, вона показана на рисунку   </vt:lpstr>
      <vt:lpstr>Структура мережі  кампусу для 2-го – 5-го поверхів  гуртожитку№2  </vt:lpstr>
      <vt:lpstr>Вертикальна структура  кампусної мережі навчального закладу для гуртожитку №2</vt:lpstr>
      <vt:lpstr>Серверну варто розташувати  на   першому поверсі </vt:lpstr>
      <vt:lpstr>Структура кампусної мережі для 2-го – 5-го поверхів  гуртожитку№6</vt:lpstr>
      <vt:lpstr>Структура мережі для 1-го поверху  гуртожитку№6</vt:lpstr>
      <vt:lpstr>Будування мережі кампусу</vt:lpstr>
      <vt:lpstr>Структура  мережі  кампусу </vt:lpstr>
      <vt:lpstr>Логічна схема мережі кампусного навчального закладу </vt:lpstr>
      <vt:lpstr>Реалізація програмного забезпечення</vt:lpstr>
      <vt:lpstr> Деревоподібна топологія  кампусної мережі навчального закладу розроблена у  Cisco Packet Tracer </vt:lpstr>
      <vt:lpstr>Під час виконання дипломної роботи було обрано розбиття  кампусної мережі навчального закладу на VLAN на базі портів.</vt:lpstr>
      <vt:lpstr>Налаштовання комутатора</vt:lpstr>
      <vt:lpstr>Команди на маршрутиза-торі  в командному рядоку IOS </vt:lpstr>
      <vt:lpstr>Приклад роботи сервісу NAT</vt:lpstr>
      <vt:lpstr>Створен-ня та налаш-тування списку доступу</vt:lpstr>
      <vt:lpstr>Для задання адрес ПК студентів використову-ється динамічна адресація</vt:lpstr>
      <vt:lpstr>Динамічне  присвоєння   адрес  комп’ютерам</vt:lpstr>
      <vt:lpstr>Для перевірки працездатності мережі проведемо пінгування</vt:lpstr>
      <vt:lpstr>Економічне обгрунтування розробки</vt:lpstr>
      <vt:lpstr>З'єднання комп'ютерів студентів у єдину  мережу забезпечує наступні основні можливості:  </vt:lpstr>
      <vt:lpstr> В економічній частині :</vt:lpstr>
      <vt:lpstr>ВИсновки</vt:lpstr>
      <vt:lpstr>Отже,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оперативного контролю відхилень ваг роздядів ацп послідовного наближення</dc:title>
  <dc:creator>Jenny</dc:creator>
  <cp:lastModifiedBy>Хоум</cp:lastModifiedBy>
  <cp:revision>64</cp:revision>
  <dcterms:created xsi:type="dcterms:W3CDTF">2006-08-16T00:00:00Z</dcterms:created>
  <dcterms:modified xsi:type="dcterms:W3CDTF">2016-03-28T20:00:13Z</dcterms:modified>
</cp:coreProperties>
</file>