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6" r:id="rId1"/>
  </p:sldMasterIdLst>
  <p:sldIdLst>
    <p:sldId id="256" r:id="rId2"/>
    <p:sldId id="257" r:id="rId3"/>
    <p:sldId id="261" r:id="rId4"/>
    <p:sldId id="258" r:id="rId5"/>
    <p:sldId id="259" r:id="rId6"/>
    <p:sldId id="262" r:id="rId7"/>
    <p:sldId id="267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-558" y="-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711200" y="1371600"/>
            <a:ext cx="10468864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136" y="1316736"/>
            <a:ext cx="103632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07136" y="2704664"/>
            <a:ext cx="103632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704088"/>
            <a:ext cx="110744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514352"/>
            <a:ext cx="36576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766733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4221004" y="1108077"/>
            <a:ext cx="70104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10672179" y="5359769"/>
            <a:ext cx="207264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12800" y="1176997"/>
            <a:ext cx="2950464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800" y="2828785"/>
            <a:ext cx="29464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0769600" y="6356351"/>
            <a:ext cx="812800" cy="365125"/>
          </a:xfrm>
        </p:spPr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5842000" y="6219826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914401"/>
            <a:ext cx="27432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914401"/>
            <a:ext cx="80264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12700" y="-7144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5842000" y="-7143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09600" y="704088"/>
            <a:ext cx="109728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609600" y="1935480"/>
            <a:ext cx="109728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2A9F67DC-7B6D-4788-9B22-BFA051A83A69}" type="datetimeFigureOut">
              <a:rPr lang="uk-UA" smtClean="0"/>
              <a:pPr/>
              <a:t>22.11.2015</a:t>
            </a:fld>
            <a:endParaRPr lang="uk-UA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556000" y="6356351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10566400" y="6356351"/>
            <a:ext cx="1016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1453845-BDA5-4AF8-9AC3-B59F87BB7A9C}" type="slidenum">
              <a:rPr lang="uk-UA" smtClean="0"/>
              <a:pPr/>
              <a:t>‹#›</a:t>
            </a:fld>
            <a:endParaRPr lang="uk-UA"/>
          </a:p>
        </p:txBody>
      </p:sp>
      <p:grpSp>
        <p:nvGrpSpPr>
          <p:cNvPr id="2" name="Группа 1"/>
          <p:cNvGrpSpPr/>
          <p:nvPr/>
        </p:nvGrpSpPr>
        <p:grpSpPr>
          <a:xfrm>
            <a:off x="-25356" y="202408"/>
            <a:ext cx="12240731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8" r:id="rId2"/>
    <p:sldLayoutId id="2147483769" r:id="rId3"/>
    <p:sldLayoutId id="2147483770" r:id="rId4"/>
    <p:sldLayoutId id="2147483771" r:id="rId5"/>
    <p:sldLayoutId id="2147483772" r:id="rId6"/>
    <p:sldLayoutId id="2147483773" r:id="rId7"/>
    <p:sldLayoutId id="2147483774" r:id="rId8"/>
    <p:sldLayoutId id="2147483775" r:id="rId9"/>
    <p:sldLayoutId id="2147483776" r:id="rId10"/>
    <p:sldLayoutId id="214748377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79828" y="604911"/>
            <a:ext cx="11437034" cy="5894363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Вінницький національний технічний університет</a:t>
            </a:r>
          </a:p>
          <a:p>
            <a:pPr algn="ctr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Факультет машинобудування і транспорту</a:t>
            </a:r>
          </a:p>
          <a:p>
            <a:pPr algn="ctr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автомобілів та транспортного менеджменту</a:t>
            </a:r>
          </a:p>
          <a:p>
            <a:pPr algn="ctr">
              <a:lnSpc>
                <a:spcPct val="100000"/>
              </a:lnSpc>
            </a:pPr>
            <a:endParaRPr lang="uk-UA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uk-UA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ГРАФІЧНІ МАТЕРІАЛИ ДО МАГІСТЕРСЬКОЇ КВАЛІФІКАЦІЙНОЇ РОБОТИ</a:t>
            </a:r>
          </a:p>
          <a:p>
            <a:pPr algn="ctr">
              <a:lnSpc>
                <a:spcPct val="100000"/>
              </a:lnSpc>
            </a:pP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зі спеціальності 8.07010601 – Автомобілі та автомобільне господарство</a:t>
            </a:r>
          </a:p>
          <a:p>
            <a:pPr algn="ctr">
              <a:lnSpc>
                <a:spcPct val="100000"/>
              </a:lnSpc>
            </a:pP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uk-UA" sz="1800" b="1" dirty="0" smtClean="0"/>
              <a:t>Оптимізація структури і потужності зони поточного ремонту пасажирських автомобільних</a:t>
            </a:r>
            <a:r>
              <a:rPr lang="uk-UA" sz="1800" dirty="0" smtClean="0"/>
              <a:t> </a:t>
            </a:r>
            <a:r>
              <a:rPr lang="uk-UA" sz="1800" b="1" dirty="0" smtClean="0"/>
              <a:t>підприємств</a:t>
            </a:r>
            <a:endParaRPr lang="ru-RU" sz="1800" dirty="0" smtClean="0"/>
          </a:p>
          <a:p>
            <a:pPr>
              <a:lnSpc>
                <a:spcPct val="100000"/>
              </a:lnSpc>
            </a:pPr>
            <a:endParaRPr lang="uk-UA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Керівник роботи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д.т.н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., професор                                      </a:t>
            </a:r>
            <a:r>
              <a:rPr lang="uk-UA" sz="18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Біліченко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В.В. </a:t>
            </a:r>
          </a:p>
          <a:p>
            <a:pPr algn="l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Розробив студент гр. 1АТ-14м                                           </a:t>
            </a:r>
            <a:r>
              <a:rPr lang="ru-RU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Паламарчук В.Л</a:t>
            </a: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0000"/>
              </a:lnSpc>
            </a:pPr>
            <a:endParaRPr lang="uk-UA" sz="1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endParaRPr lang="uk-UA" sz="1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uk-UA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Вінниця ВНТУ 2015</a:t>
            </a:r>
            <a:endParaRPr lang="uk-UA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8403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Мета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/>
              <a:t>	</a:t>
            </a:r>
            <a:r>
              <a:rPr lang="ru-RU" sz="3200" u="sng" dirty="0" smtClean="0"/>
              <a:t>Мета </a:t>
            </a:r>
            <a:r>
              <a:rPr lang="uk-UA" sz="3200" u="sng" dirty="0" smtClean="0"/>
              <a:t>магістерської</a:t>
            </a:r>
            <a:r>
              <a:rPr lang="ru-RU" sz="3200" u="sng" dirty="0" smtClean="0"/>
              <a:t> </a:t>
            </a:r>
            <a:r>
              <a:rPr lang="ru-RU" sz="3200" u="sng" dirty="0" err="1" smtClean="0"/>
              <a:t>роботи</a:t>
            </a:r>
            <a:r>
              <a:rPr lang="en-US" sz="3200" dirty="0" smtClean="0"/>
              <a:t>:</a:t>
            </a:r>
            <a:r>
              <a:rPr lang="ru-RU" sz="3200" dirty="0" smtClean="0"/>
              <a:t> </a:t>
            </a:r>
            <a:r>
              <a:rPr lang="uk-UA" sz="3200" dirty="0" smtClean="0"/>
              <a:t>розробка методики підвищення технічної готовності парку міських автобусів за рахунок оптимізації потужності і структури зони поточного ремонту автотранспортного підприємства</a:t>
            </a:r>
            <a:r>
              <a:rPr lang="uk-UA" sz="3200" dirty="0" smtClean="0"/>
              <a:t>.</a:t>
            </a:r>
            <a:endParaRPr lang="ru-RU" sz="3200" dirty="0" smtClean="0"/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1437919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4162" cy="1282519"/>
          </a:xfrm>
        </p:spPr>
        <p:txBody>
          <a:bodyPr>
            <a:normAutofit fontScale="90000"/>
          </a:bodyPr>
          <a:lstStyle/>
          <a:p>
            <a:r>
              <a:rPr lang="uk-UA" sz="2800" b="1" dirty="0" smtClean="0"/>
              <a:t>Для досягнення мети магістерського дослідження необхідно вирішити завдання розробки ІМ багатоканальної системи масового обслуговування (СМО) з наступними класифікаційними ознаками</a:t>
            </a:r>
            <a:endParaRPr lang="uk-UA" sz="28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54014" y="1785669"/>
            <a:ext cx="10499785" cy="4391294"/>
          </a:xfrm>
        </p:spPr>
        <p:txBody>
          <a:bodyPr>
            <a:noAutofit/>
          </a:bodyPr>
          <a:lstStyle/>
          <a:p>
            <a:pPr lvl="0"/>
            <a:r>
              <a:rPr lang="uk-UA" sz="1800" dirty="0" smtClean="0"/>
              <a:t>Відсутність втрат. На відміну від СТО, покидання черги </a:t>
            </a:r>
            <a:r>
              <a:rPr lang="uk-UA" sz="1800" dirty="0" err="1" smtClean="0"/>
              <a:t>чекаючими</a:t>
            </a:r>
            <a:r>
              <a:rPr lang="uk-UA" sz="1800" dirty="0" smtClean="0"/>
              <a:t> ремонту автомобілями та звернення на інше підприємство неможливі. </a:t>
            </a:r>
            <a:endParaRPr lang="ru-RU" sz="1800" dirty="0" smtClean="0"/>
          </a:p>
          <a:p>
            <a:pPr lvl="0"/>
            <a:r>
              <a:rPr lang="uk-UA" sz="1800" dirty="0" smtClean="0"/>
              <a:t>Наявність пріоритету. Очевидно, що для максимізації числа задоволених заявок доцільно в першу чергу приймати в ремонт автомобілі з меншою трудомісткістю.</a:t>
            </a:r>
            <a:endParaRPr lang="ru-RU" sz="1800" dirty="0" smtClean="0"/>
          </a:p>
          <a:p>
            <a:pPr lvl="0"/>
            <a:r>
              <a:rPr lang="uk-UA" sz="1800" dirty="0" smtClean="0"/>
              <a:t>Замкнутий характер системи. Обумовлений </a:t>
            </a:r>
            <a:r>
              <a:rPr lang="uk-UA" sz="1800" dirty="0" err="1" smtClean="0"/>
              <a:t>порівняльн</a:t>
            </a:r>
            <a:r>
              <a:rPr lang="ru-RU" sz="1800" dirty="0" err="1" smtClean="0"/>
              <a:t>ою</a:t>
            </a:r>
            <a:r>
              <a:rPr lang="uk-UA" sz="1800" dirty="0" smtClean="0"/>
              <a:t> сталістю чисельності та складу парку обслуговуваних автомобілів.</a:t>
            </a:r>
            <a:endParaRPr lang="ru-RU" sz="1800" dirty="0" smtClean="0"/>
          </a:p>
          <a:p>
            <a:pPr lvl="0"/>
            <a:r>
              <a:rPr lang="uk-UA" sz="1800" dirty="0" smtClean="0"/>
              <a:t>Наявність взаємозв'язку між обслуговуючими апаратами. Деякі заявки, можуть бути обслужені як на одному, спочатку призначеному для них каналі обслуговування, так і на можливому альтернативному. Наприклад, ряд робіт, що вимагають для свого проведення підйомник, у разі виробничої необхідності можуть бути виконані на </a:t>
            </a:r>
            <a:r>
              <a:rPr lang="uk-UA" sz="1800" dirty="0" err="1" smtClean="0"/>
              <a:t>канавних</a:t>
            </a:r>
            <a:r>
              <a:rPr lang="uk-UA" sz="1800" dirty="0" smtClean="0"/>
              <a:t> постах і навпаки.</a:t>
            </a:r>
            <a:endParaRPr lang="ru-RU" sz="1800" dirty="0" smtClean="0"/>
          </a:p>
          <a:p>
            <a:pPr lvl="0"/>
            <a:r>
              <a:rPr lang="uk-UA" sz="1800" dirty="0" smtClean="0"/>
              <a:t>Відсутність обмеження по довжині черги. Всі заявки на ТР, незалежно від їх фактичного числа, чекають обслуговування на постах підпору або, у разі необхідності, поза виробничим корпусом.</a:t>
            </a:r>
            <a:endParaRPr lang="ru-RU" sz="1800" dirty="0" smtClean="0"/>
          </a:p>
          <a:p>
            <a:pPr lvl="0"/>
            <a:r>
              <a:rPr lang="uk-UA" sz="1800" dirty="0" smtClean="0"/>
              <a:t>Однофазовий характер обслуговування. Кожне звернення в зону ТР задовольняється в повному обсязі в межах одного обслуговуючого пристрою.</a:t>
            </a:r>
            <a:endParaRPr lang="ru-RU" sz="1800" dirty="0"/>
          </a:p>
        </p:txBody>
      </p:sp>
    </p:spTree>
    <p:extLst>
      <p:ext uri="{BB962C8B-B14F-4D97-AF65-F5344CB8AC3E}">
        <p14:creationId xmlns="" xmlns:p14="http://schemas.microsoft.com/office/powerpoint/2010/main" val="118552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uk-UA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32319" y="559505"/>
            <a:ext cx="7608497" cy="62984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907474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503" y="958624"/>
            <a:ext cx="10515600" cy="605546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200" b="1" dirty="0" smtClean="0"/>
              <a:t>Цільова функція оптимізації розмірів і структури зони ПР АТП</a:t>
            </a:r>
            <a:endParaRPr lang="uk-UA" sz="3200" b="1" dirty="0"/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60122" y="2374851"/>
            <a:ext cx="7661377" cy="4276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1660772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0769" y="261609"/>
            <a:ext cx="11671539" cy="488890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Загальна методика розробки імітаційної моделі</a:t>
            </a:r>
            <a:endParaRPr lang="uk-UA" dirty="0"/>
          </a:p>
        </p:txBody>
      </p:sp>
      <p:sp>
        <p:nvSpPr>
          <p:cNvPr id="1086" name="Rectangle 62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pic>
        <p:nvPicPr>
          <p:cNvPr id="1113" name="Picture 8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02000" y="862641"/>
            <a:ext cx="4345408" cy="5891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399301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uk-UA" sz="5400" dirty="0" smtClean="0"/>
              <a:t>Загальна схема ІМ, що розробляється</a:t>
            </a:r>
            <a:r>
              <a:rPr lang="ru-RU" sz="5400" dirty="0" smtClean="0"/>
              <a:t/>
            </a:r>
            <a:br>
              <a:rPr lang="ru-RU" sz="5400" dirty="0" smtClean="0"/>
            </a:br>
            <a:endParaRPr lang="ru-RU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53787" y="1656273"/>
            <a:ext cx="10636880" cy="43228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71600" y="235730"/>
            <a:ext cx="9852804" cy="411252"/>
          </a:xfrm>
        </p:spPr>
        <p:txBody>
          <a:bodyPr>
            <a:normAutofit fontScale="90000"/>
          </a:bodyPr>
          <a:lstStyle/>
          <a:p>
            <a:pPr algn="just"/>
            <a:r>
              <a:rPr lang="uk-UA" dirty="0" smtClean="0"/>
              <a:t>Структура ІМ досліджуваної системи</a:t>
            </a:r>
            <a:endParaRPr lang="uk-UA" dirty="0"/>
          </a:p>
        </p:txBody>
      </p:sp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15820" y="658573"/>
            <a:ext cx="5514975" cy="597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623153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0562" y="604939"/>
            <a:ext cx="10515600" cy="816561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100" dirty="0" smtClean="0"/>
              <a:t/>
            </a:r>
            <a:br>
              <a:rPr lang="en-US" sz="3100" dirty="0" smtClean="0"/>
            </a:br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dirty="0" smtClean="0"/>
              <a:t/>
            </a:r>
            <a:br>
              <a:rPr lang="uk-UA" sz="3100" dirty="0" smtClean="0"/>
            </a:br>
            <a:r>
              <a:rPr lang="uk-UA" sz="3100" b="1" dirty="0" smtClean="0"/>
              <a:t>Принципова блок-схема функціонування моделі зони ПР АТП</a:t>
            </a:r>
            <a:r>
              <a:rPr lang="ru-RU" dirty="0" smtClean="0"/>
              <a:t/>
            </a:r>
            <a:br>
              <a:rPr lang="ru-RU" dirty="0" smtClean="0"/>
            </a:br>
            <a:endParaRPr lang="uk-UA" dirty="0"/>
          </a:p>
        </p:txBody>
      </p:sp>
      <p:pic>
        <p:nvPicPr>
          <p:cNvPr id="3073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5903" y="715992"/>
            <a:ext cx="4272210" cy="60504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1848054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3681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/>
              <a:t>Висновки</a:t>
            </a:r>
            <a:endParaRPr lang="uk-UA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097280"/>
            <a:ext cx="10515600" cy="5079683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smtClean="0"/>
              <a:t>	</a:t>
            </a:r>
            <a:r>
              <a:rPr lang="uk-UA" dirty="0" smtClean="0"/>
              <a:t> На основі проведеного аналізу стану питання встановлено, що наявні методики технологічного розрахунку зони ПР поряд з очевидною науково - технічною значимістю і перевагами володіють рядом недоліків, що обмежують їх ефективне використання для технологічного розрахунку підприємств МПТ на сучасному етапі розвитку галузі. Всі вони надають можливість визначення з тією чи іншою точністю загальної потужності зони ПР і не мають на увазі рішення задачі визначення найбільш раціонального співвідношення постів ПР різного типу, що призводить до неузгодженості теоретичних рішень і практичних реалій. У відповідності з поставленою метою створено методику підвищення технічної готовності міських автобусів за рахунок оптимізації параметрів зони ПР пасажирських АТП, що дозволяє з одного боку максимально уникнути неточностей традиційного технологічного проектування,  з іншого - великих витрат і невизначеностей наслідків натурного експерименту. </a:t>
            </a:r>
            <a:endParaRPr lang="ru-RU" dirty="0" smtClean="0"/>
          </a:p>
          <a:p>
            <a:pPr marL="0" indent="0" algn="just">
              <a:buNone/>
            </a:pPr>
            <a:endParaRPr lang="uk-UA" dirty="0"/>
          </a:p>
        </p:txBody>
      </p:sp>
    </p:spTree>
    <p:extLst>
      <p:ext uri="{BB962C8B-B14F-4D97-AF65-F5344CB8AC3E}">
        <p14:creationId xmlns="" xmlns:p14="http://schemas.microsoft.com/office/powerpoint/2010/main" val="3387622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790</TotalTime>
  <Words>268</Words>
  <Application>Microsoft Office PowerPoint</Application>
  <PresentationFormat>Произвольный</PresentationFormat>
  <Paragraphs>32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Слайд 1</vt:lpstr>
      <vt:lpstr>Мета</vt:lpstr>
      <vt:lpstr>Для досягнення мети магістерського дослідження необхідно вирішити завдання розробки ІМ багатоканальної системи масового обслуговування (СМО) з наступними класифікаційними ознаками</vt:lpstr>
      <vt:lpstr>Слайд 4</vt:lpstr>
      <vt:lpstr>Цільова функція оптимізації розмірів і структури зони ПР АТП</vt:lpstr>
      <vt:lpstr>Загальна методика розробки імітаційної моделі</vt:lpstr>
      <vt:lpstr>Загальна схема ІМ, що розробляється </vt:lpstr>
      <vt:lpstr>Структура ІМ досліджуваної системи</vt:lpstr>
      <vt:lpstr>   Принципова блок-схема функціонування моделі зони ПР АТП </vt:lpstr>
      <vt:lpstr>Висновки</vt:lpstr>
    </vt:vector>
  </TitlesOfParts>
  <Company>diakov.net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Warrior Ghost</dc:creator>
  <cp:lastModifiedBy>Вова</cp:lastModifiedBy>
  <cp:revision>73</cp:revision>
  <dcterms:created xsi:type="dcterms:W3CDTF">2015-11-17T22:18:50Z</dcterms:created>
  <dcterms:modified xsi:type="dcterms:W3CDTF">2015-11-22T22:17:15Z</dcterms:modified>
</cp:coreProperties>
</file>